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11" r:id="rId3"/>
    <p:sldId id="475" r:id="rId5"/>
    <p:sldId id="382" r:id="rId6"/>
    <p:sldId id="402" r:id="rId7"/>
    <p:sldId id="478" r:id="rId8"/>
    <p:sldId id="403" r:id="rId9"/>
    <p:sldId id="385" r:id="rId10"/>
    <p:sldId id="404" r:id="rId11"/>
    <p:sldId id="383" r:id="rId12"/>
    <p:sldId id="430" r:id="rId13"/>
    <p:sldId id="388" r:id="rId14"/>
    <p:sldId id="483" r:id="rId15"/>
    <p:sldId id="484" r:id="rId16"/>
    <p:sldId id="381" r:id="rId17"/>
    <p:sldId id="434" r:id="rId18"/>
    <p:sldId id="435" r:id="rId19"/>
    <p:sldId id="436" r:id="rId20"/>
    <p:sldId id="437" r:id="rId21"/>
    <p:sldId id="438" r:id="rId22"/>
    <p:sldId id="442" r:id="rId23"/>
    <p:sldId id="439" r:id="rId24"/>
    <p:sldId id="440" r:id="rId25"/>
    <p:sldId id="441" r:id="rId26"/>
    <p:sldId id="487" r:id="rId27"/>
    <p:sldId id="485" r:id="rId28"/>
    <p:sldId id="462" r:id="rId29"/>
    <p:sldId id="491" r:id="rId30"/>
    <p:sldId id="444" r:id="rId31"/>
    <p:sldId id="445" r:id="rId32"/>
    <p:sldId id="492" r:id="rId33"/>
    <p:sldId id="446" r:id="rId34"/>
    <p:sldId id="474" r:id="rId35"/>
    <p:sldId id="447" r:id="rId36"/>
    <p:sldId id="448" r:id="rId37"/>
    <p:sldId id="482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990099"/>
    <a:srgbClr val="E549F5"/>
    <a:srgbClr val="F6B8F3"/>
    <a:srgbClr val="F0A73C"/>
    <a:srgbClr val="ECD840"/>
    <a:srgbClr val="EABA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05"/>
    <p:restoredTop sz="99818"/>
  </p:normalViewPr>
  <p:slideViewPr>
    <p:cSldViewPr snapToObjects="1" showGuides="1">
      <p:cViewPr>
        <p:scale>
          <a:sx n="75" d="100"/>
          <a:sy n="75" d="100"/>
        </p:scale>
        <p:origin x="-876" y="-504"/>
      </p:cViewPr>
      <p:guideLst>
        <p:guide orient="horz" pos="3948"/>
        <p:guide orient="horz" pos="655"/>
        <p:guide pos="548"/>
        <p:guide pos="528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1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smtClean="0"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202640" y="854600"/>
            <a:ext cx="4370846" cy="1198800"/>
          </a:xfrm>
        </p:spPr>
        <p:txBody>
          <a:bodyPr anchor="ctr">
            <a:noAutofit/>
          </a:bodyPr>
          <a:lstStyle>
            <a:lvl1pPr algn="dist">
              <a:defRPr sz="4500">
                <a:solidFill>
                  <a:srgbClr val="FFFFFF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202639" y="2270300"/>
            <a:ext cx="4370846" cy="1158700"/>
          </a:xfrm>
        </p:spPr>
        <p:txBody>
          <a:bodyPr>
            <a:normAutofit/>
          </a:bodyPr>
          <a:lstStyle>
            <a:lvl1pPr marL="0" indent="0" algn="dist"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D1C80-053A-4921-B2D0-BDD72427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DEE2-E86A-4679-AE29-254B7E4BB9A0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202639" y="2161344"/>
            <a:ext cx="43708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D1C80-053A-4921-B2D0-BDD72427276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DEE2-E86A-4679-AE29-254B7E4BB9A0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543050" y="901700"/>
            <a:ext cx="6057900" cy="4800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944634"/>
          </a:xfrm>
          <a:custGeom>
            <a:avLst/>
            <a:gdLst>
              <a:gd name="connsiteX0" fmla="*/ 0 w 12192000"/>
              <a:gd name="connsiteY0" fmla="*/ 0 h 944634"/>
              <a:gd name="connsiteX1" fmla="*/ 12192000 w 12192000"/>
              <a:gd name="connsiteY1" fmla="*/ 0 h 944634"/>
              <a:gd name="connsiteX2" fmla="*/ 12192000 w 12192000"/>
              <a:gd name="connsiteY2" fmla="*/ 944634 h 944634"/>
              <a:gd name="connsiteX3" fmla="*/ 0 w 12192000"/>
              <a:gd name="connsiteY3" fmla="*/ 944634 h 94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4634">
                <a:moveTo>
                  <a:pt x="0" y="0"/>
                </a:moveTo>
                <a:lnTo>
                  <a:pt x="12192000" y="0"/>
                </a:lnTo>
                <a:lnTo>
                  <a:pt x="12192000" y="944634"/>
                </a:lnTo>
                <a:lnTo>
                  <a:pt x="0" y="944634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43075" y="0"/>
            <a:ext cx="4371975" cy="944634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460501"/>
            <a:ext cx="7886700" cy="47164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D1C80-053A-4921-B2D0-BDD72427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DEE2-E86A-4679-AE29-254B7E4BB9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54311" y="3374794"/>
            <a:ext cx="2814489" cy="1500187"/>
          </a:xfrm>
        </p:spPr>
        <p:txBody>
          <a:bodyPr anchor="t">
            <a:noAutofit/>
          </a:bodyPr>
          <a:lstStyle>
            <a:lvl1pPr marL="0" indent="0" algn="dist">
              <a:buNone/>
              <a:defRPr sz="2400" b="1">
                <a:solidFill>
                  <a:srgbClr val="FFFFFF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D1C80-053A-4921-B2D0-BDD72427276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DEE2-E86A-4679-AE29-254B7E4BB9A0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554312" y="3182848"/>
            <a:ext cx="2814488" cy="0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944634"/>
          </a:xfrm>
          <a:custGeom>
            <a:avLst/>
            <a:gdLst>
              <a:gd name="connsiteX0" fmla="*/ 0 w 12192000"/>
              <a:gd name="connsiteY0" fmla="*/ 0 h 944634"/>
              <a:gd name="connsiteX1" fmla="*/ 12192000 w 12192000"/>
              <a:gd name="connsiteY1" fmla="*/ 0 h 944634"/>
              <a:gd name="connsiteX2" fmla="*/ 12192000 w 12192000"/>
              <a:gd name="connsiteY2" fmla="*/ 944634 h 944634"/>
              <a:gd name="connsiteX3" fmla="*/ 0 w 12192000"/>
              <a:gd name="connsiteY3" fmla="*/ 944634 h 94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4634">
                <a:moveTo>
                  <a:pt x="0" y="0"/>
                </a:moveTo>
                <a:lnTo>
                  <a:pt x="12192000" y="0"/>
                </a:lnTo>
                <a:lnTo>
                  <a:pt x="12192000" y="944634"/>
                </a:lnTo>
                <a:lnTo>
                  <a:pt x="0" y="944634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724025" y="0"/>
            <a:ext cx="4267200" cy="944634"/>
          </a:xfrm>
        </p:spPr>
        <p:txBody>
          <a:bodyPr>
            <a:normAutofit/>
          </a:bodyPr>
          <a:lstStyle>
            <a:lvl1pPr algn="ctr">
              <a:defRPr sz="27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46201"/>
            <a:ext cx="3886200" cy="48307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46201"/>
            <a:ext cx="3886200" cy="48307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D1C80-053A-4921-B2D0-BDD72427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DEE2-E86A-4679-AE29-254B7E4BB9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573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41599"/>
            <a:ext cx="3868340" cy="35480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573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41599"/>
            <a:ext cx="3887391" cy="35480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D1C80-053A-4921-B2D0-BDD72427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DEE2-E86A-4679-AE29-254B7E4BB9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92955" y="772429"/>
            <a:ext cx="4649901" cy="1325563"/>
          </a:xfrm>
        </p:spPr>
        <p:txBody>
          <a:bodyPr anchor="b">
            <a:normAutofit/>
          </a:bodyPr>
          <a:lstStyle>
            <a:lvl1pPr algn="dist">
              <a:defRPr sz="3300">
                <a:solidFill>
                  <a:srgbClr val="FFFFFF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D1C80-053A-4921-B2D0-BDD72427276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DEE2-E86A-4679-AE29-254B7E4BB9A0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792956" y="2226129"/>
            <a:ext cx="4649902" cy="774700"/>
          </a:xfrm>
        </p:spPr>
        <p:txBody>
          <a:bodyPr anchor="t"/>
          <a:lstStyle>
            <a:lvl1pPr marL="0" indent="0" algn="dist">
              <a:buNone/>
              <a:defRPr>
                <a:solidFill>
                  <a:srgbClr val="FFFFFF"/>
                </a:solidFill>
              </a:defRPr>
            </a:lvl1pPr>
            <a:lvl2pPr marL="342900" indent="0">
              <a:buNone/>
              <a:defRPr>
                <a:solidFill>
                  <a:srgbClr val="FFFFFF"/>
                </a:solidFill>
              </a:defRPr>
            </a:lvl2pPr>
            <a:lvl3pPr marL="685800" indent="0">
              <a:buNone/>
              <a:defRPr>
                <a:solidFill>
                  <a:srgbClr val="FFFFFF"/>
                </a:solidFill>
              </a:defRPr>
            </a:lvl3pPr>
            <a:lvl4pPr marL="1028700" indent="0">
              <a:buNone/>
              <a:defRPr>
                <a:solidFill>
                  <a:srgbClr val="FFFFFF"/>
                </a:solidFill>
              </a:defRPr>
            </a:lvl4pPr>
            <a:lvl5pPr marL="1371600" indent="0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944634"/>
          </a:xfrm>
          <a:custGeom>
            <a:avLst/>
            <a:gdLst>
              <a:gd name="connsiteX0" fmla="*/ 0 w 12192000"/>
              <a:gd name="connsiteY0" fmla="*/ 0 h 944634"/>
              <a:gd name="connsiteX1" fmla="*/ 12192000 w 12192000"/>
              <a:gd name="connsiteY1" fmla="*/ 0 h 944634"/>
              <a:gd name="connsiteX2" fmla="*/ 12192000 w 12192000"/>
              <a:gd name="connsiteY2" fmla="*/ 944634 h 944634"/>
              <a:gd name="connsiteX3" fmla="*/ 0 w 12192000"/>
              <a:gd name="connsiteY3" fmla="*/ 944634 h 94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4634">
                <a:moveTo>
                  <a:pt x="0" y="0"/>
                </a:moveTo>
                <a:lnTo>
                  <a:pt x="12192000" y="0"/>
                </a:lnTo>
                <a:lnTo>
                  <a:pt x="12192000" y="944634"/>
                </a:lnTo>
                <a:lnTo>
                  <a:pt x="0" y="944634"/>
                </a:lnTo>
                <a:close/>
              </a:path>
            </a:pathLst>
          </a:cu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D1C80-053A-4921-B2D0-BDD72427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DEE2-E86A-4679-AE29-254B7E4BB9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t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D1C80-053A-4921-B2D0-BDD72427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DEE2-E86A-4679-AE29-254B7E4BB9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26300" y="365125"/>
            <a:ext cx="128905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39445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D1C80-053A-4921-B2D0-BDD72427276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DEE2-E86A-4679-AE29-254B7E4BB9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4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D1C80-053A-4921-B2D0-BDD72427276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1DEE2-E86A-4679-AE29-254B7E4BB9A0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image" Target="../media/image4.png"/><Relationship Id="rId3" Type="http://schemas.microsoft.com/office/2007/relationships/media" Target="file:///J:\&#21608;&#28145;%20-%20&#22823;&#40060;.mp3" TargetMode="External"/><Relationship Id="rId2" Type="http://schemas.openxmlformats.org/officeDocument/2006/relationships/audio" Target="NULL" TargetMode="Externa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Relationship Id="rId3" Type="http://schemas.openxmlformats.org/officeDocument/2006/relationships/image" Target="../media/image4.png"/><Relationship Id="rId2" Type="http://schemas.microsoft.com/office/2007/relationships/media" Target="file:///J:\&#32593;&#32476;&#27468;&#25163;-&#26032;&#35838;&#26631;&#39640;&#20013;&#35821;&#25991;&#35838;&#25991;&#26391;&#35835;%20mp3%20&#36877;&#36965;&#28216;.mp3" TargetMode="External"/><Relationship Id="rId1" Type="http://schemas.openxmlformats.org/officeDocument/2006/relationships/audio" Target="NULL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9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slide" Target="slide7.xml"/><Relationship Id="rId1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鲲鹏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90270" y="0"/>
            <a:ext cx="10376535" cy="6885940"/>
          </a:xfrm>
          <a:prstGeom prst="rect">
            <a:avLst/>
          </a:prstGeom>
        </p:spPr>
      </p:pic>
      <p:pic>
        <p:nvPicPr>
          <p:cNvPr id="5" name="周深 - 大鱼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>
                  <p14:trim st="138700.000000" end="91869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20760" y="5414010"/>
            <a:ext cx="865505" cy="76962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6145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73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6146"/>
          <p:cNvSpPr/>
          <p:nvPr/>
        </p:nvSpPr>
        <p:spPr>
          <a:xfrm>
            <a:off x="173038" y="771525"/>
            <a:ext cx="7777162" cy="6585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庄子生活在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社会矛盾极其复杂的乱世。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战国时，诸侯征战不已，暴君佞臣杀人如麻。他的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志向抱负在现实中不可能实现，无法获得生命的自由，于是，他以追求精神上的自由来逃避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纷乱的现实。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希望在精神上天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马行空、无所羁绊，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让精神的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生活去解放作为形体的生命，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从而达到物我两忘、超然物外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的绝对自由。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正是在这种情况下，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他写出了苦闷心灵的追求之歌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逍遥游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719" y="172719"/>
            <a:ext cx="3395981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三、背 景 介 绍</a:t>
            </a:r>
            <a:endParaRPr lang="zh-CN" altLang="en-US" sz="3200" b="1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endParaRPr lang="zh-CN" altLang="en-US" noProof="1"/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占位符 35842"/>
          <p:cNvSpPr>
            <a:spLocks noGrp="1"/>
          </p:cNvSpPr>
          <p:nvPr>
            <p:ph idx="1"/>
          </p:nvPr>
        </p:nvSpPr>
        <p:spPr>
          <a:xfrm>
            <a:off x="190500" y="1047750"/>
            <a:ext cx="8763635" cy="5716270"/>
          </a:xfrm>
        </p:spPr>
        <p:txBody>
          <a:bodyPr anchor="t">
            <a:normAutofit lnSpcReduction="10000"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逍遥游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的代表篇目之一，充满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奇特的想象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浪漫的色彩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寓说理于寓言和生动的比喻中，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形成独特的风格。“逍遥游”也是庄子哲学思想的一个重要方面。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全篇一再阐述无所依凭的主张，追求精神世界的绝对自由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。在庄子的眼里，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客观现实中的一事一物，包括人类本身都是对立而又相互依存的，这就没有绝对的自由，要想无所依凭就得无己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。因而他希望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一切顺乎自然，超脱于现实，否定人在社会生活中的一切作用，把人类的生活与万物的生存混为一体；提倡不滞于物，追求无条件的精神自由。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人应当参透功名利禄、权势地位的作用力，打破其束缚，使精神活动臻至优游自在，无牵无挂的境界。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7" name="文本框 3"/>
          <p:cNvSpPr txBox="1"/>
          <p:nvPr/>
        </p:nvSpPr>
        <p:spPr>
          <a:xfrm>
            <a:off x="635" y="259080"/>
            <a:ext cx="35775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四、读课文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标题 2"/>
          <p:cNvSpPr>
            <a:spLocks noGrp="1"/>
          </p:cNvSpPr>
          <p:nvPr>
            <p:ph type="title"/>
          </p:nvPr>
        </p:nvSpPr>
        <p:spPr>
          <a:xfrm>
            <a:off x="2212975" y="936625"/>
            <a:ext cx="4908550" cy="863600"/>
          </a:xfrm>
        </p:spPr>
        <p:txBody>
          <a:bodyPr anchor="ctr"/>
          <a:p>
            <a:r>
              <a:rPr lang="en-US" altLang="zh-CN" sz="2800" b="1">
                <a:solidFill>
                  <a:srgbClr val="FF0000"/>
                </a:solidFill>
              </a:rPr>
              <a:t>1.</a:t>
            </a:r>
            <a:r>
              <a:rPr lang="zh-CN" altLang="en-US" sz="2800" b="1">
                <a:solidFill>
                  <a:srgbClr val="FF0000"/>
                </a:solidFill>
              </a:rPr>
              <a:t>自读课文，纠正字音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6385" name="文本占位符 12290"/>
          <p:cNvSpPr>
            <a:spLocks noGrp="1"/>
          </p:cNvSpPr>
          <p:nvPr/>
        </p:nvSpPr>
        <p:spPr>
          <a:xfrm>
            <a:off x="457200" y="1799908"/>
            <a:ext cx="8229600" cy="47545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/>
              <a:t>北</a:t>
            </a:r>
            <a:r>
              <a:rPr lang="zh-CN" altLang="en-US" sz="4000" b="1">
                <a:solidFill>
                  <a:srgbClr val="FF0000"/>
                </a:solidFill>
              </a:rPr>
              <a:t>冥</a:t>
            </a:r>
            <a:r>
              <a:rPr lang="zh-CN" altLang="en-US" sz="4000" b="1"/>
              <a:t>有鱼</a:t>
            </a:r>
            <a:r>
              <a:rPr lang="en-US" altLang="zh-CN" sz="4000" b="1"/>
              <a:t>----------------------</a:t>
            </a:r>
            <a:r>
              <a:rPr lang="zh-CN" altLang="en-US" sz="4000" b="1"/>
              <a:t>（         ）</a:t>
            </a:r>
            <a:endParaRPr lang="zh-CN" altLang="en-US" sz="4000" b="1"/>
          </a:p>
          <a:p>
            <a:r>
              <a:rPr lang="zh-CN" altLang="en-US" sz="4000" b="1"/>
              <a:t>其名为</a:t>
            </a:r>
            <a:r>
              <a:rPr lang="zh-CN" altLang="en-US" sz="4000" b="1">
                <a:solidFill>
                  <a:srgbClr val="FF0000"/>
                </a:solidFill>
              </a:rPr>
              <a:t>鲲</a:t>
            </a:r>
            <a:r>
              <a:rPr lang="en-US" altLang="zh-CN" sz="4000" b="1"/>
              <a:t>----------------------</a:t>
            </a:r>
            <a:r>
              <a:rPr lang="zh-CN" altLang="en-US" sz="4000" b="1"/>
              <a:t>（</a:t>
            </a:r>
            <a:r>
              <a:rPr lang="zh-CN" altLang="en-US" sz="4000" b="1">
                <a:solidFill>
                  <a:srgbClr val="CC0099"/>
                </a:solidFill>
              </a:rPr>
              <a:t>         </a:t>
            </a:r>
            <a:r>
              <a:rPr lang="zh-CN" altLang="en-US" sz="4000" b="1"/>
              <a:t>）</a:t>
            </a:r>
            <a:r>
              <a:rPr lang="zh-CN" altLang="en-US" sz="4000" b="1">
                <a:solidFill>
                  <a:srgbClr val="CC0099"/>
                </a:solidFill>
              </a:rPr>
              <a:t>         </a:t>
            </a:r>
            <a:endParaRPr lang="zh-CN" altLang="en-US" sz="4000" b="1">
              <a:solidFill>
                <a:srgbClr val="CC0099"/>
              </a:solidFill>
            </a:endParaRPr>
          </a:p>
          <a:p>
            <a:r>
              <a:rPr lang="zh-CN" altLang="en-US" sz="4000" b="1"/>
              <a:t>其</a:t>
            </a:r>
            <a:r>
              <a:rPr lang="zh-CN" altLang="en-US" sz="4000" b="1">
                <a:solidFill>
                  <a:srgbClr val="FF0000"/>
                </a:solidFill>
              </a:rPr>
              <a:t>翼</a:t>
            </a:r>
            <a:r>
              <a:rPr lang="zh-CN" altLang="en-US" sz="4000" b="1"/>
              <a:t>若垂天之云</a:t>
            </a:r>
            <a:r>
              <a:rPr lang="en-US" altLang="zh-CN" sz="4000" b="1"/>
              <a:t>-------------</a:t>
            </a:r>
            <a:r>
              <a:rPr lang="zh-CN" altLang="en-US" sz="4000" b="1"/>
              <a:t>（         ）</a:t>
            </a:r>
            <a:endParaRPr lang="zh-CN" altLang="en-US" sz="4000" b="1"/>
          </a:p>
          <a:p>
            <a:r>
              <a:rPr lang="zh-CN" altLang="en-US" sz="4000" b="1"/>
              <a:t>海运则将</a:t>
            </a:r>
            <a:r>
              <a:rPr lang="zh-CN" altLang="en-US" sz="4000" b="1">
                <a:solidFill>
                  <a:srgbClr val="FF0000"/>
                </a:solidFill>
              </a:rPr>
              <a:t>徙</a:t>
            </a:r>
            <a:r>
              <a:rPr lang="zh-CN" altLang="en-US" sz="4000" b="1"/>
              <a:t>于南冥</a:t>
            </a:r>
            <a:r>
              <a:rPr lang="en-US" altLang="zh-CN" sz="4000" b="1"/>
              <a:t>----------</a:t>
            </a:r>
            <a:r>
              <a:rPr lang="zh-CN" altLang="en-US" sz="4000" b="1"/>
              <a:t>（         ）</a:t>
            </a:r>
            <a:endParaRPr lang="zh-CN" altLang="en-US" sz="4000" b="1"/>
          </a:p>
          <a:p>
            <a:r>
              <a:rPr lang="zh-CN" altLang="en-US" sz="4000" b="1"/>
              <a:t>齐</a:t>
            </a:r>
            <a:r>
              <a:rPr lang="zh-CN" altLang="en-US" sz="4000" b="1">
                <a:solidFill>
                  <a:srgbClr val="FF0000"/>
                </a:solidFill>
              </a:rPr>
              <a:t>谐</a:t>
            </a:r>
            <a:r>
              <a:rPr lang="en-US" altLang="zh-CN" sz="4000" b="1"/>
              <a:t>----------------------------</a:t>
            </a:r>
            <a:r>
              <a:rPr lang="zh-CN" altLang="en-US" sz="4000" b="1"/>
              <a:t>（</a:t>
            </a:r>
            <a:r>
              <a:rPr lang="zh-CN" altLang="en-US" sz="4000" b="1">
                <a:solidFill>
                  <a:srgbClr val="CC0099"/>
                </a:solidFill>
              </a:rPr>
              <a:t>         </a:t>
            </a:r>
            <a:r>
              <a:rPr lang="zh-CN" altLang="en-US" sz="4000" b="1"/>
              <a:t>）</a:t>
            </a:r>
            <a:endParaRPr lang="zh-CN" altLang="en-US" sz="4000" b="1"/>
          </a:p>
          <a:p>
            <a:r>
              <a:rPr lang="zh-CN" altLang="en-US" sz="4000" b="1">
                <a:solidFill>
                  <a:srgbClr val="FF0000"/>
                </a:solidFill>
              </a:rPr>
              <a:t>抟</a:t>
            </a:r>
            <a:r>
              <a:rPr lang="zh-CN" altLang="en-US" sz="4000" b="1"/>
              <a:t>扶摇而上者九万里</a:t>
            </a:r>
            <a:r>
              <a:rPr lang="en-US" altLang="zh-CN" sz="4000" b="1"/>
              <a:t>-------</a:t>
            </a:r>
            <a:r>
              <a:rPr lang="zh-CN" altLang="en-US" sz="4000" b="1"/>
              <a:t>（         ）</a:t>
            </a:r>
            <a:endParaRPr lang="zh-CN" altLang="en-US" sz="4000" b="1"/>
          </a:p>
        </p:txBody>
      </p:sp>
      <p:sp>
        <p:nvSpPr>
          <p:cNvPr id="12293" name="文本框 12292"/>
          <p:cNvSpPr txBox="1"/>
          <p:nvPr/>
        </p:nvSpPr>
        <p:spPr>
          <a:xfrm>
            <a:off x="7226300" y="1800225"/>
            <a:ext cx="1401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míng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7192963" y="2562225"/>
            <a:ext cx="1295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kūn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7488238" y="3297238"/>
            <a:ext cx="1066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yì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7442200" y="4017963"/>
            <a:ext cx="1066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xǐ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7442200" y="4760913"/>
            <a:ext cx="10461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xié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7192963" y="5495925"/>
            <a:ext cx="1295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tuán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6" grpId="0"/>
      <p:bldP spid="12294" grpId="0"/>
      <p:bldP spid="12297" grpId="0"/>
      <p:bldP spid="12298" grpId="0"/>
      <p:bldP spid="12292" grpId="0"/>
      <p:bldP spid="163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8433" name="标题 1"/>
          <p:cNvSpPr>
            <a:spLocks noGrp="1"/>
          </p:cNvSpPr>
          <p:nvPr/>
        </p:nvSpPr>
        <p:spPr>
          <a:xfrm>
            <a:off x="457200" y="23574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倾听朗读，掌握节奏</a:t>
            </a: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网络歌手-新课标高中语文课文朗读 mp3 逍遥游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>
                  <p14:trim end="279104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778750" y="5281295"/>
            <a:ext cx="736600" cy="8959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占位符 28674"/>
          <p:cNvSpPr>
            <a:spLocks noGrp="1"/>
          </p:cNvSpPr>
          <p:nvPr>
            <p:ph idx="1"/>
          </p:nvPr>
        </p:nvSpPr>
        <p:spPr>
          <a:xfrm>
            <a:off x="755650" y="981075"/>
            <a:ext cx="8229600" cy="5543550"/>
          </a:xfrm>
        </p:spPr>
        <p:txBody>
          <a:bodyPr anchor="t"/>
          <a:p>
            <a:pPr marL="0" indent="0">
              <a:buNone/>
            </a:pPr>
            <a:endParaRPr lang="zh-CN" altLang="en-US" dirty="0"/>
          </a:p>
        </p:txBody>
      </p:sp>
      <p:sp>
        <p:nvSpPr>
          <p:cNvPr id="19458" name="内容占位符 2"/>
          <p:cNvSpPr>
            <a:spLocks noGrp="1"/>
          </p:cNvSpPr>
          <p:nvPr/>
        </p:nvSpPr>
        <p:spPr>
          <a:xfrm>
            <a:off x="247650" y="1600200"/>
            <a:ext cx="8648700" cy="49704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755650" y="2517775"/>
            <a:ext cx="7534275" cy="8604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结合课下注释，读课文，初步疏通文意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内容占位符 2"/>
          <p:cNvSpPr>
            <a:spLocks noGrp="1"/>
          </p:cNvSpPr>
          <p:nvPr>
            <p:ph idx="1"/>
          </p:nvPr>
        </p:nvSpPr>
        <p:spPr>
          <a:xfrm>
            <a:off x="457200" y="841375"/>
            <a:ext cx="8229600" cy="5491163"/>
          </a:xfrm>
        </p:spPr>
        <p:txBody>
          <a:bodyPr anchor="t"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有鱼，其名为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鲲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北海有一条鱼，它的名字叫鲲。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知识点：</a:t>
            </a:r>
            <a:endParaRPr lang="zh-CN" altLang="en-US" sz="36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通假字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冥</a:t>
            </a:r>
            <a:r>
              <a:rPr lang="en-US" altLang="zh-CN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同</a:t>
            </a:r>
            <a:r>
              <a:rPr lang="en-US" altLang="zh-CN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溟</a:t>
            </a:r>
            <a:r>
              <a:rPr lang="en-US" altLang="zh-CN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海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6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“北冥”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，庄子想象中的北方的大海，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传说北海无边无际，水深而黑，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应该在北方的不毛之地。下文的“南冥”指</a:t>
            </a:r>
            <a:r>
              <a:rPr lang="en-US" altLang="zh-CN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南海</a:t>
            </a:r>
            <a:r>
              <a:rPr lang="en-US" altLang="zh-CN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鲲：大鱼之名。</a:t>
            </a:r>
            <a:endParaRPr lang="zh-CN" altLang="en-US" sz="36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13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>
                                            <p:txEl>
                                              <p:charRg st="13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3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7">
                                            <p:txEl>
                                              <p:charRg st="31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7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5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7">
                                            <p:txEl>
                                              <p:charRg st="51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107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457">
                                            <p:txEl>
                                              <p:charRg st="107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457200" y="962025"/>
            <a:ext cx="8229600" cy="5473065"/>
          </a:xfrm>
        </p:spPr>
        <p:txBody>
          <a:bodyPr anchor="t">
            <a:noAutofit/>
          </a:bodyPr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鲲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大，不知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几千里也。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鲲很大，不知道它有几千里。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知识点：</a:t>
            </a:r>
            <a:endParaRPr lang="zh-CN" altLang="en-US" sz="36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之：主谓之间，取消句子独立性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其：代词，鲲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为鸟，其名为鹏。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翻译：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鲲变化成鸟，鸟的名字叫鹏。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知识点：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而：连词表顺承。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鹏之背，不知其几千里也。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翻译：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鹏的脊背，不知道有几千里。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而飞，其翼若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天之云。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翻译：大鹏</a:t>
            </a:r>
            <a:r>
              <a:rPr lang="zh-CN" altLang="en-US" sz="3600" b="1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奋起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而飞，它的翅膀就像</a:t>
            </a:r>
            <a:r>
              <a:rPr lang="zh-CN" altLang="en-US" sz="3600" b="1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悬挂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天边的云。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知识点：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古今异义：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怒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垂：悬挂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713163" y="3490595"/>
            <a:ext cx="431800" cy="1296988"/>
          </a:xfrm>
          <a:prstGeom prst="leftBrace">
            <a:avLst>
              <a:gd name="adj1" fmla="val 8333"/>
              <a:gd name="adj2" fmla="val 49363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1508" name="文本框 4"/>
          <p:cNvSpPr txBox="1"/>
          <p:nvPr/>
        </p:nvSpPr>
        <p:spPr>
          <a:xfrm>
            <a:off x="4000500" y="3557905"/>
            <a:ext cx="5372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古：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振奋，这里指用力鼓动翅膀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5"/>
          <p:cNvSpPr txBox="1"/>
          <p:nvPr/>
        </p:nvSpPr>
        <p:spPr>
          <a:xfrm>
            <a:off x="4055745" y="4265930"/>
            <a:ext cx="44592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今：愤怒，形容气势很盛。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charRg st="15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43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6">
                                            <p:txEl>
                                              <p:charRg st="43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5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06">
                                            <p:txEl>
                                              <p:charRg st="51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508" grpId="0"/>
      <p:bldP spid="2150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164783" y="945198"/>
            <a:ext cx="8532812" cy="5483225"/>
          </a:xfrm>
        </p:spPr>
        <p:txBody>
          <a:bodyPr anchor="t">
            <a:no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鸟也，海运则将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于南冥。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</a:rPr>
              <a:t>南冥者，天池也。</a:t>
            </a:r>
            <a:endParaRPr lang="zh-CN" altLang="en-US" sz="3200" b="1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翻译：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只鸟，海动风起时就将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迁移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南方。那南海，是天然形成的水池。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知识点：</a:t>
            </a:r>
            <a:endParaRPr lang="zh-CN" altLang="en-US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判断句：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...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者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...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也。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南冥者，天池也。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en-US" altLang="zh-CN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是：这，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指示代词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海运：海水运动。古代有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六月海动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一说，海动必有大风，鹏鸟可借风力向南飞行。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徙：迁移  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天池：天然形成的水池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2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charRg st="24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5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charRg st="57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62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0">
                                            <p:txEl>
                                              <p:charRg st="62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86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0">
                                            <p:txEl>
                                              <p:charRg st="86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95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0">
                                            <p:txEl>
                                              <p:charRg st="95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134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0">
                                            <p:txEl>
                                              <p:charRg st="134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141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0">
                                            <p:txEl>
                                              <p:charRg st="141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7.《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齐谐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者，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怪者也。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翻译：</a:t>
            </a:r>
            <a:r>
              <a: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齐谐</a:t>
            </a:r>
            <a:r>
              <a: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记载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怪异事物的书</a:t>
            </a:r>
            <a:r>
              <a: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知识点：</a:t>
            </a:r>
            <a:endParaRPr lang="zh-CN" altLang="en-US" sz="40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齐谐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：书名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志：动词，记载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charRg st="14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4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45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4">
                                            <p:txEl>
                                              <p:charRg st="45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北冥有鱼</a:t>
            </a:r>
            <a:endParaRPr lang="zh-CN" altLang="en-US" sz="6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zh-CN" altLang="en-US" sz="5400" b="1" dirty="0">
                <a:solidFill>
                  <a:srgbClr val="FDFDF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endParaRPr lang="zh-CN" altLang="en-US" sz="5400" b="1" dirty="0">
              <a:solidFill>
                <a:srgbClr val="FDFDF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内容占位符 2"/>
          <p:cNvSpPr>
            <a:spLocks noGrp="1"/>
          </p:cNvSpPr>
          <p:nvPr>
            <p:ph idx="1"/>
          </p:nvPr>
        </p:nvSpPr>
        <p:spPr>
          <a:xfrm>
            <a:off x="193675" y="1002983"/>
            <a:ext cx="8597900" cy="6523037"/>
          </a:xfrm>
        </p:spPr>
        <p:txBody>
          <a:bodyPr anchor="t"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8.《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之言曰“鹏之徙于南冥也，水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三千里，</a:t>
            </a:r>
            <a:r>
              <a:rPr lang="zh-CN" altLang="en-US" sz="32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抟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扶摇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而上者九万里，</a:t>
            </a:r>
            <a:r>
              <a:rPr lang="zh-CN" altLang="en-US" sz="3200" b="1" u="sng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</a:rPr>
              <a:t>六月</a:t>
            </a:r>
            <a:r>
              <a:rPr lang="zh-CN" altLang="en-US" sz="3200" b="1" u="sng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</a:rPr>
              <a:t>者也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翻译：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齐谐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上记载说：“当鹏迁往南海时，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拍打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水面，激起的浪花就达三千里。它乘着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旋风盘旋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飞上九万里的高空，</a:t>
            </a:r>
            <a:r>
              <a:rPr lang="zh-CN" altLang="en-US" sz="32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凭借</a:t>
            </a:r>
            <a:r>
              <a:rPr lang="zh-CN" altLang="en-US" sz="32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着六月的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大风离开</a:t>
            </a:r>
            <a:r>
              <a:rPr lang="zh-CN" altLang="en-US" sz="32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了北海。”</a:t>
            </a:r>
            <a:endParaRPr lang="zh-CN" altLang="en-US" sz="3200" b="1" u="sng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知识点：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倒装句：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六月</a:t>
            </a:r>
            <a:r>
              <a:rPr lang="zh-CN" altLang="en-US" sz="32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介词结构后置，正    常语序，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六月</a:t>
            </a:r>
            <a:r>
              <a:rPr lang="zh-CN" altLang="en-US" sz="32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息去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击：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拍打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扶摇：旋风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以：凭借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0575" y="5180330"/>
            <a:ext cx="33226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抟：盘旋飞翔。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00575" y="5763895"/>
            <a:ext cx="25574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去：离开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00575" y="6253798"/>
            <a:ext cx="4546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息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：气息，这里指风。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43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7">
                                            <p:txEl>
                                              <p:charRg st="43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1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7">
                                            <p:txEl>
                                              <p:charRg st="113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18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7">
                                            <p:txEl>
                                              <p:charRg st="118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51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7">
                                            <p:txEl>
                                              <p:charRg st="151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56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77">
                                            <p:txEl>
                                              <p:charRg st="156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62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577">
                                            <p:txEl>
                                              <p:charRg st="162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273050" y="1001078"/>
            <a:ext cx="8229600" cy="5513387"/>
          </a:xfrm>
        </p:spPr>
        <p:txBody>
          <a:bodyPr anchor="t">
            <a:no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9.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野马也，尘埃也，生物之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相吹也。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翻译：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山野中的雾气，空气中的尘埃，都是生物用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气息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相吹拂的结果。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知识点：</a:t>
            </a:r>
            <a:endParaRPr lang="zh-CN" altLang="en-US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野马：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山野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中的雾气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，浮动奔腾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如“野马”。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尘埃：扬在空中的土叫“尘”，细碎的尘粒叫“埃”。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生物：概指各种有生命的东西。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以：用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：有生命的东西呼吸所产生的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气息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2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charRg st="2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5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>
                                            <p:txEl>
                                              <p:charRg st="52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57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2">
                                            <p:txEl>
                                              <p:charRg st="57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78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2">
                                            <p:txEl>
                                              <p:charRg st="78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10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02">
                                            <p:txEl>
                                              <p:charRg st="103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118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02">
                                            <p:txEl>
                                              <p:charRg st="118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12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602">
                                            <p:txEl>
                                              <p:charRg st="122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219710" y="942340"/>
            <a:ext cx="8375650" cy="5618163"/>
          </a:xfrm>
        </p:spPr>
        <p:txBody>
          <a:bodyPr anchor="t"/>
          <a:p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10.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苍苍，其</a:t>
            </a:r>
            <a:r>
              <a:rPr lang="zh-CN" altLang="en-US" sz="40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正色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邪？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远而无所至极邪？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翻译：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天色湛蓝，是它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真正的颜色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吗？还是因为天空高远而看不到它的尽头呢？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知识点：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之：用来补充音节，无实意。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正色：真正的颜色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其：表示选择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2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charRg st="23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5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charRg st="59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64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6">
                                            <p:txEl>
                                              <p:charRg st="64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78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6">
                                            <p:txEl>
                                              <p:charRg st="78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8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6">
                                            <p:txEl>
                                              <p:charRg st="87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351790" y="968058"/>
            <a:ext cx="8229600" cy="5461000"/>
          </a:xfrm>
        </p:spPr>
        <p:txBody>
          <a:bodyPr anchor="t"/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11.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视下也，亦若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已矣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翻译：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鹏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从高空往下看，也不过像人在地面上看天一样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罢了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知识点：</a:t>
            </a:r>
            <a:endParaRPr lang="zh-CN" altLang="en-US" sz="36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其：代词，大鹏。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是：这样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已矣：罢了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1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charRg st="16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0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5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0">
                                            <p:txEl>
                                              <p:charRg st="5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5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0">
                                            <p:txEl>
                                              <p:charRg st="59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6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0">
                                            <p:txEl>
                                              <p:charRg st="64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1593533" y="149860"/>
            <a:ext cx="69215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4.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熟读全文，梳理知识点。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697" name="文本框 2"/>
          <p:cNvSpPr txBox="1"/>
          <p:nvPr/>
        </p:nvSpPr>
        <p:spPr>
          <a:xfrm>
            <a:off x="750888" y="1413193"/>
            <a:ext cx="745807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通假字：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冥”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“溟”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一词多义：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以：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古今异义：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怒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十字箭头标注 3"/>
          <p:cNvSpPr/>
          <p:nvPr/>
        </p:nvSpPr>
        <p:spPr>
          <a:xfrm>
            <a:off x="468313" y="1542098"/>
            <a:ext cx="374650" cy="373063"/>
          </a:xfrm>
          <a:prstGeom prst="quadArrow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" name="十字箭头标注 4"/>
          <p:cNvSpPr/>
          <p:nvPr/>
        </p:nvSpPr>
        <p:spPr>
          <a:xfrm>
            <a:off x="468313" y="2989898"/>
            <a:ext cx="374650" cy="373063"/>
          </a:xfrm>
          <a:prstGeom prst="quadArrow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6" name="十字箭头标注 5"/>
          <p:cNvSpPr/>
          <p:nvPr/>
        </p:nvSpPr>
        <p:spPr>
          <a:xfrm>
            <a:off x="468313" y="4951413"/>
            <a:ext cx="374650" cy="373063"/>
          </a:xfrm>
          <a:prstGeom prst="quadArrow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" name="左大括号 6"/>
          <p:cNvSpPr/>
          <p:nvPr/>
        </p:nvSpPr>
        <p:spPr>
          <a:xfrm>
            <a:off x="1944370" y="3363595"/>
            <a:ext cx="540385" cy="1093470"/>
          </a:xfrm>
          <a:prstGeom prst="leftBrace">
            <a:avLst>
              <a:gd name="adj1" fmla="val 8333"/>
              <a:gd name="adj2" fmla="val 35978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" name="文本框 7"/>
          <p:cNvSpPr txBox="1"/>
          <p:nvPr/>
        </p:nvSpPr>
        <p:spPr>
          <a:xfrm>
            <a:off x="2484755" y="3363595"/>
            <a:ext cx="6534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去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六月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者也：凭借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92375" y="3947160"/>
            <a:ext cx="5716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生物之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相吹也：用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469323" y="4530725"/>
            <a:ext cx="431800" cy="1296988"/>
          </a:xfrm>
          <a:prstGeom prst="leftBrace">
            <a:avLst>
              <a:gd name="adj1" fmla="val 8333"/>
              <a:gd name="adj2" fmla="val 49363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1508" name="文本框 4"/>
          <p:cNvSpPr txBox="1"/>
          <p:nvPr/>
        </p:nvSpPr>
        <p:spPr>
          <a:xfrm>
            <a:off x="3790315" y="4530725"/>
            <a:ext cx="5372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古：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振奋，这里指用力鼓动翅膀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5"/>
          <p:cNvSpPr txBox="1"/>
          <p:nvPr/>
        </p:nvSpPr>
        <p:spPr>
          <a:xfrm>
            <a:off x="3901440" y="5188585"/>
            <a:ext cx="44592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今：愤怒，形容气势很盛。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7660" y="0"/>
            <a:ext cx="4371975" cy="944634"/>
          </a:xfrm>
        </p:spPr>
        <p:txBody>
          <a:bodyPr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重点实词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8275" y="944880"/>
            <a:ext cx="8636635" cy="5666740"/>
          </a:xfrm>
        </p:spPr>
        <p:txBody>
          <a:bodyPr>
            <a:noAutofit/>
          </a:bodyPr>
          <a:p>
            <a:pPr marL="457200" indent="-457200" fontAlgn="auto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）其翼若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天之云 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悬挂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鸟也，海运则将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于南冥：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迁移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  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是：这，指示代词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457200" indent="-457200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齐谐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者，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怪者也：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记载，动词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三千里：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拍打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扶摇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而上者九万里：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盘旋飞翔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旋风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以六月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者也：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离开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气息，这里指风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正色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邪？：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真正的颜色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远而无所至极邪？：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表示选择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）亦若是则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已矣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罢了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十字箭头标注 3"/>
          <p:cNvSpPr/>
          <p:nvPr/>
        </p:nvSpPr>
        <p:spPr>
          <a:xfrm>
            <a:off x="1336993" y="285433"/>
            <a:ext cx="374650" cy="373063"/>
          </a:xfrm>
          <a:prstGeom prst="quadArrow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"/>
          <p:cNvSpPr txBox="1"/>
          <p:nvPr/>
        </p:nvSpPr>
        <p:spPr>
          <a:xfrm>
            <a:off x="336868" y="2667000"/>
            <a:ext cx="87649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判断句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...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者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...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也。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南冥者，天池也。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4" name="文本框 2"/>
          <p:cNvSpPr txBox="1"/>
          <p:nvPr/>
        </p:nvSpPr>
        <p:spPr>
          <a:xfrm>
            <a:off x="2508885" y="599567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文本框 3"/>
          <p:cNvSpPr txBox="1"/>
          <p:nvPr/>
        </p:nvSpPr>
        <p:spPr>
          <a:xfrm>
            <a:off x="2641600" y="534924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文本框 4"/>
          <p:cNvSpPr txBox="1"/>
          <p:nvPr/>
        </p:nvSpPr>
        <p:spPr>
          <a:xfrm>
            <a:off x="396875" y="3634423"/>
            <a:ext cx="835088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倒装句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去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六月</a:t>
            </a:r>
            <a:r>
              <a:rPr lang="zh-CN" altLang="en-US" sz="32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息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：介词结构后置，</a:t>
            </a:r>
            <a:endParaRPr lang="zh-CN" altLang="en-US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正常语序，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六月</a:t>
            </a:r>
            <a:r>
              <a:rPr lang="zh-CN" altLang="en-US" sz="32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息去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十字箭头标注 5"/>
          <p:cNvSpPr/>
          <p:nvPr/>
        </p:nvSpPr>
        <p:spPr>
          <a:xfrm>
            <a:off x="602933" y="1841818"/>
            <a:ext cx="374650" cy="371475"/>
          </a:xfrm>
          <a:prstGeom prst="quadArrow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977900" y="1705610"/>
            <a:ext cx="3450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特殊句式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0660" y="944880"/>
            <a:ext cx="8407400" cy="58502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重点句子翻译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怒而飞,其翼若垂天之云。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-----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大鹏奋起而飞，它的翅膀就像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悬挂在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天边的云。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《齐谐》者,志怪者也。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-----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《齐谐》是记载怪异的事物的书。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3.鹏之徙于南冥也,水击三千里。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当鹏迁往南海时，拍打水面，激起的浪花就达三千里。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4.抟扶摇而上者九万里,去以六月息者也。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---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它乘着旋风盘旋飞上九万里的高空，它凭借着六月的大风离开了北海。”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十字箭头标注 5"/>
          <p:cNvSpPr/>
          <p:nvPr/>
        </p:nvSpPr>
        <p:spPr>
          <a:xfrm>
            <a:off x="628968" y="1131888"/>
            <a:ext cx="374650" cy="371475"/>
          </a:xfrm>
          <a:prstGeom prst="quadArrow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141288" y="987425"/>
            <a:ext cx="6740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五、内容探究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6" name="文本框 2"/>
          <p:cNvSpPr txBox="1"/>
          <p:nvPr/>
        </p:nvSpPr>
        <p:spPr>
          <a:xfrm>
            <a:off x="588963" y="1689100"/>
            <a:ext cx="796607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开头作者如何写鲲、鹏的？运用哪两种修辞手法？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表达上有何作用？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比喻</a:t>
            </a:r>
            <a:r>
              <a:rPr lang="zh-CN" altLang="en-US" sz="3200" b="1">
                <a:solidFill>
                  <a:srgbClr val="A5002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先夸张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鲲鹏极大，后比喻大鹏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奋起而飞，翅膀像悬天之云。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神奇壮美，充满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浓厚的浪漫主义色彩。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"/>
          <p:cNvSpPr txBox="1"/>
          <p:nvPr/>
        </p:nvSpPr>
        <p:spPr>
          <a:xfrm>
            <a:off x="508000" y="1306513"/>
            <a:ext cx="82867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写鲲鹏的目的地是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南冥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有什么作用？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与出发地</a:t>
            </a:r>
            <a:r>
              <a:rPr lang="en-US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北冥</a:t>
            </a:r>
            <a:r>
              <a:rPr lang="en-US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形成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，表现鲲鹏从渺远幽深的极北之地迁徙到极南之地，可见其志向远大。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为何要引述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齐谐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的记载？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让人们相信鲲鹏的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真实性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大鹏如何高飞九万里的？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凭借六月的大风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29697"/>
          <p:cNvSpPr txBox="1"/>
          <p:nvPr/>
        </p:nvSpPr>
        <p:spPr>
          <a:xfrm>
            <a:off x="3538538" y="931863"/>
            <a:ext cx="5240337" cy="5569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（约前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369-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286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姓庄，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名周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，字子休，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宋国蒙人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今河南省商丘县东北），后人称之为“南华真人”，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战国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时期思想家、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哲学家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、文学家，是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道家学派的代表人物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，老子哲学思想的继承者和发展者，先秦庄子学派的创始人。后世将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他与老子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并称为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老庄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他们的哲学为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老庄哲学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r>
              <a:rPr lang="zh-CN" altLang="en-US" sz="2800" b="1" dirty="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zh-CN" altLang="en-US" sz="2800" b="1" dirty="0">
              <a:solidFill>
                <a:schemeClr val="tx2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8194" name="图片 33793" descr="庄子的画像"/>
          <p:cNvPicPr/>
          <p:nvPr/>
        </p:nvPicPr>
        <p:blipFill>
          <a:blip r:embed="rId1"/>
          <a:stretch>
            <a:fillRect/>
          </a:stretch>
        </p:blipFill>
        <p:spPr>
          <a:xfrm>
            <a:off x="304483" y="931228"/>
            <a:ext cx="3035300" cy="5570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1"/>
          <p:cNvSpPr txBox="1"/>
          <p:nvPr/>
        </p:nvSpPr>
        <p:spPr>
          <a:xfrm>
            <a:off x="304800" y="163830"/>
            <a:ext cx="41427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二、作者介绍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55905" y="562928"/>
            <a:ext cx="8631238" cy="62915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endParaRPr lang="zh-CN" altLang="en-US" sz="2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“野马”“尘埃”的运动依靠什么？写它们有什么作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用？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----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它们运动必须依靠气息,这里和鹏相比,说明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万物均“有所凭借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依靠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,万物无论大小,都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受到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不同的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限制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,处在不同的束缚之中。因此,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大鹏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“野马”“尘埃”,状似逍遥,其实并没有达到真正的逍遥。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"/>
          <p:cNvSpPr txBox="1"/>
          <p:nvPr/>
        </p:nvSpPr>
        <p:spPr>
          <a:xfrm>
            <a:off x="478790" y="1115695"/>
            <a:ext cx="8185785" cy="333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仿宋" panose="02010609060101010101" charset="-122"/>
                <a:ea typeface="仿宋" panose="02010609060101010101" charset="-122"/>
              </a:rPr>
              <a:t>6.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</a:rPr>
              <a:t>以上这些事物与论述“逍遥游”有什么联系？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----</a:t>
            </a:r>
            <a:r>
              <a:rPr lang="zh-CN" altLang="en-US" sz="36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说明世间万物都要凭借外力才能活动,从而回答了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“逍遥”要有所依凭</a:t>
            </a:r>
            <a:r>
              <a:rPr lang="zh-CN" altLang="en-US" sz="36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7655" y="923290"/>
            <a:ext cx="8569325" cy="64725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5000"/>
              </a:lnSpc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文中成语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鹏程万里：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形容前程远大。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扶摇直上：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形容地位、名声、价值等迅速上升。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5000"/>
              </a:lnSpc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5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唐朝诗人李白的</a:t>
            </a:r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上李邕</a:t>
            </a:r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曾说：大鹏一朝同风起，扶摇直上九万里。”诗句的意思是：大鹏总有一天会和风飞起，凭借风力直上九天云外。</a:t>
            </a:r>
            <a:b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李邕【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yōng</a:t>
            </a:r>
            <a:r>
              <a:rPr lang="en-US" altLang="zh-CN" sz="32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擅长诗文，当时文士很多都投在他的门下。从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上李邕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这首诗中，可以看出青年时代李白的豪情壮志。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5000"/>
              </a:lnSpc>
            </a:pPr>
            <a:endParaRPr lang="zh-CN" altLang="en-US" b="1"/>
          </a:p>
          <a:p>
            <a:endParaRPr lang="zh-CN" altLang="en-US"/>
          </a:p>
        </p:txBody>
      </p:sp>
      <p:sp>
        <p:nvSpPr>
          <p:cNvPr id="6" name="十字箭头标注 5"/>
          <p:cNvSpPr/>
          <p:nvPr/>
        </p:nvSpPr>
        <p:spPr>
          <a:xfrm>
            <a:off x="3156903" y="1117283"/>
            <a:ext cx="374650" cy="371475"/>
          </a:xfrm>
          <a:prstGeom prst="quadArrow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1"/>
          <p:cNvSpPr txBox="1"/>
          <p:nvPr/>
        </p:nvSpPr>
        <p:spPr>
          <a:xfrm>
            <a:off x="328930" y="784860"/>
            <a:ext cx="8485505" cy="7108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六、主旨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庄子借助鲲鹏的寓言说明任何事物的存在都是依附于一定条件的，他们的活动都是有所凭借的。</a:t>
            </a:r>
            <a:endParaRPr lang="zh-CN" altLang="en-US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1"/>
          <p:cNvSpPr txBox="1"/>
          <p:nvPr/>
        </p:nvSpPr>
        <p:spPr>
          <a:xfrm>
            <a:off x="1039813" y="1473200"/>
            <a:ext cx="7637462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七、艺术特色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在想象中夸张</a:t>
            </a:r>
            <a:endParaRPr lang="zh-CN" altLang="en-US" sz="4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在想象中对比</a:t>
            </a:r>
            <a:endParaRPr lang="zh-CN" altLang="en-US" sz="4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在想象中寄寓自己的情感。</a:t>
            </a:r>
            <a:endParaRPr lang="zh-CN" altLang="en-US" sz="4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感谢观看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2"/>
          <p:cNvSpPr txBox="1"/>
          <p:nvPr/>
        </p:nvSpPr>
        <p:spPr>
          <a:xfrm>
            <a:off x="563563" y="1754188"/>
            <a:ext cx="801687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zh-CN" altLang="en-US" sz="4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庄子主张</a:t>
            </a:r>
            <a:r>
              <a:rPr lang="zh-CN" altLang="en-US" sz="4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天道无为</a:t>
            </a:r>
            <a:r>
              <a:rPr lang="zh-CN" altLang="en-US" sz="4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认为一切事物都在变化。幻想一种</a:t>
            </a:r>
            <a:r>
              <a:rPr lang="zh-CN" altLang="en-US" sz="4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天地与我并生，万物与我为一</a:t>
            </a:r>
            <a:r>
              <a:rPr lang="zh-CN" altLang="en-US" sz="4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的主观精神境界。</a:t>
            </a:r>
            <a:r>
              <a:rPr lang="zh-CN" altLang="en-US" sz="44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</a:t>
            </a:r>
            <a:endParaRPr lang="zh-CN" altLang="en-US" sz="44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143760" y="3198495"/>
            <a:ext cx="56070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1.</a:t>
            </a:r>
            <a:endParaRPr lang="en-US" altLang="zh-CN" sz="1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18022" y="3952746"/>
            <a:ext cx="561340" cy="4603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  </a:t>
            </a: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2.</a:t>
            </a:r>
            <a:endParaRPr lang="en-US" altLang="zh-CN" sz="1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55816" y="4776315"/>
            <a:ext cx="509270" cy="4603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3.</a:t>
            </a:r>
            <a:endParaRPr lang="en-US" altLang="zh-CN" sz="1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0493" y="3038370"/>
            <a:ext cx="0" cy="29958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6"/>
          <p:cNvSpPr>
            <a:spLocks noChangeArrowheads="1"/>
          </p:cNvSpPr>
          <p:nvPr/>
        </p:nvSpPr>
        <p:spPr bwMode="auto">
          <a:xfrm>
            <a:off x="3179445" y="3098165"/>
            <a:ext cx="41567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  <a:hlinkClick r:id="rId2" action="ppaction://hlinksldjump"/>
              </a:rPr>
              <a:t>庄生晓梦迷蝴蝶</a:t>
            </a:r>
            <a:endParaRPr lang="en-US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7"/>
          <p:cNvSpPr>
            <a:spLocks noChangeArrowheads="1"/>
          </p:cNvSpPr>
          <p:nvPr/>
        </p:nvSpPr>
        <p:spPr bwMode="auto">
          <a:xfrm>
            <a:off x="3179603" y="3891150"/>
            <a:ext cx="36544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  <a:hlinkClick r:id="rId3" action="ppaction://hlinksldjump"/>
              </a:rPr>
              <a:t>鼓盆而歌 送妻升遐</a:t>
            </a:r>
            <a:endParaRPr lang="en-US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18"/>
          <p:cNvSpPr>
            <a:spLocks noChangeArrowheads="1"/>
          </p:cNvSpPr>
          <p:nvPr/>
        </p:nvSpPr>
        <p:spPr bwMode="auto">
          <a:xfrm>
            <a:off x="3185574" y="4714863"/>
            <a:ext cx="30410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  <a:hlinkClick r:id="rId4" action="ppaction://hlinksldjump"/>
              </a:rPr>
              <a:t>面对死亡的安然</a:t>
            </a:r>
            <a:endParaRPr lang="en-US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746" name="文本框 31745"/>
          <p:cNvSpPr txBox="1"/>
          <p:nvPr/>
        </p:nvSpPr>
        <p:spPr>
          <a:xfrm>
            <a:off x="2033905" y="1332548"/>
            <a:ext cx="53022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有关庄子的典故</a:t>
            </a:r>
            <a:r>
              <a:rPr lang="zh-CN" altLang="en-US" sz="4800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4800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1265" name="矩形 7169"/>
          <p:cNvSpPr/>
          <p:nvPr/>
        </p:nvSpPr>
        <p:spPr>
          <a:xfrm>
            <a:off x="2483168" y="946150"/>
            <a:ext cx="4176712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>
                <a:ln w="222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庄生晓梦迷蝴蝶</a:t>
            </a:r>
            <a:endParaRPr lang="zh-CN" altLang="en-US" sz="3600">
              <a:ln w="222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266" name="图片 7170" descr="蝴蝶，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3863" y="5097463"/>
            <a:ext cx="1076325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7171"/>
          <p:cNvSpPr txBox="1"/>
          <p:nvPr/>
        </p:nvSpPr>
        <p:spPr>
          <a:xfrm>
            <a:off x="87313" y="1450975"/>
            <a:ext cx="8553450" cy="4741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66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庄周梦见自己变成蝴蝶，欣然自得地飞舞，感到十分愉快和惬意！突然间梦醒了，醒来之后发现自己还是庄子。于是他也不知道自己到底是梦到庄子的蝴蝶呢，还是梦到蝴蝶的庄子呢。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后以“庄生梦蝶”比喻梦中乐趣或人生变化无常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。 </a:t>
            </a:r>
            <a:endParaRPr lang="zh-CN" altLang="en-US" sz="28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1268" name="图片 7172" descr="蝴蝶，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149225"/>
            <a:ext cx="1095375" cy="1814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左箭头 1">
            <a:hlinkClick r:id="rId2" action="ppaction://hlinksldjump"/>
          </p:cNvPr>
          <p:cNvSpPr/>
          <p:nvPr/>
        </p:nvSpPr>
        <p:spPr>
          <a:xfrm>
            <a:off x="7683500" y="6292850"/>
            <a:ext cx="360680" cy="387350"/>
          </a:xfrm>
          <a:prstGeom prst="leftArrow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  <p:custDataLst>
      <p:tags r:id="rId3"/>
    </p:custData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2771" name="文本框 32770">
            <a:hlinkClick r:id="" action="ppaction://noaction"/>
          </p:cNvPr>
          <p:cNvSpPr txBox="1"/>
          <p:nvPr/>
        </p:nvSpPr>
        <p:spPr>
          <a:xfrm>
            <a:off x="2134553" y="955040"/>
            <a:ext cx="50911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鼓盆而歌    送妻升遐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2290" name="文本框 1"/>
          <p:cNvSpPr txBox="1"/>
          <p:nvPr/>
        </p:nvSpPr>
        <p:spPr>
          <a:xfrm>
            <a:off x="267335" y="1752600"/>
            <a:ext cx="83324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鼓盆而歌:庄子妻死,惠子前去吊丧,看到庄子正伸开两腿坐着敲击瓦盆唱歌,感到非常奇怪,就责备庄子做的不近人情.庄子说:人死是复归,人的生死如同四季运行一样.她已静静得安息于大自然中,而我还再啼哭,这岂不是不通情理吗?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后以鼓盆而歌表示对生死的乐观态度。也表示丧妻。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箭头 1">
            <a:hlinkClick r:id="rId1" action="ppaction://hlinksldjump"/>
          </p:cNvPr>
          <p:cNvSpPr/>
          <p:nvPr/>
        </p:nvSpPr>
        <p:spPr>
          <a:xfrm>
            <a:off x="7792085" y="6219825"/>
            <a:ext cx="365760" cy="442595"/>
          </a:xfrm>
          <a:prstGeom prst="leftArrow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199390" y="1472565"/>
            <a:ext cx="8744585" cy="5405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 algn="just" eaLnBrk="0" hangingPunct="0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庄子将死的时候，他的弟子想要厚葬他。庄子说：“我拿天地当棺材，万物当随葬的物品，难道我的葬品还不齐备吗？还有比这更好的吗？”弟子们说“我们恐怕老鹰、乌鸦啄食你呀！”庄子说：“在地面上被老鹰、乌鸦吃，埋在地下被蝼蚁吃，夺了那个的食给这个吃，你们怎么那么偏心呀！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4" name="文本框 2"/>
          <p:cNvSpPr txBox="1"/>
          <p:nvPr/>
        </p:nvSpPr>
        <p:spPr>
          <a:xfrm>
            <a:off x="1634490" y="901065"/>
            <a:ext cx="58753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面对死亡的安然</a:t>
            </a:r>
            <a:endParaRPr lang="zh-CN" altLang="en-US" sz="3600" b="1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左箭头 1">
            <a:hlinkClick r:id="rId1" action="ppaction://hlinksldjump"/>
          </p:cNvPr>
          <p:cNvSpPr/>
          <p:nvPr/>
        </p:nvSpPr>
        <p:spPr>
          <a:xfrm>
            <a:off x="7853363" y="6279515"/>
            <a:ext cx="433388" cy="450850"/>
          </a:xfrm>
          <a:prstGeom prst="leftArrow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  <p:custDataLst>
      <p:tags r:id="rId2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30721"/>
          <p:cNvSpPr txBox="1"/>
          <p:nvPr/>
        </p:nvSpPr>
        <p:spPr>
          <a:xfrm>
            <a:off x="468313" y="1354138"/>
            <a:ext cx="80168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80008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又名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南华经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是由庄周和他的门人以及后学者著有，道家经典之一。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汉书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艺文志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著录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五十二篇，但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来的只有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篇。其中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内篇七篇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，一般定为庄子著；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外篇十五篇</a:t>
            </a:r>
            <a:r>
              <a:rPr lang="zh-CN" altLang="en-US" sz="3600" b="1" dirty="0">
                <a:solidFill>
                  <a:srgbClr val="80008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杂篇十一篇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可能掺杂有他的门人和后来道家的作品。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节选自内篇中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逍遥游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篇，出自《庄子集释》。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338" name="文本框 1"/>
          <p:cNvSpPr txBox="1"/>
          <p:nvPr/>
        </p:nvSpPr>
        <p:spPr>
          <a:xfrm>
            <a:off x="442913" y="196850"/>
            <a:ext cx="297656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作品介绍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39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16.xml><?xml version="1.0" encoding="utf-8"?>
<p:tagLst xmlns:p="http://schemas.openxmlformats.org/presentationml/2006/main">
  <p:tag name="KSO_WM_BEAUTIFY_FLAG" val="#wm#"/>
  <p:tag name="KSO_WM_TEMPLATE_CATEGORY" val="basetag"/>
  <p:tag name="KSO_WM_TEMPLATE_INDEX" val="20164390"/>
</p:tagLst>
</file>

<file path=ppt/tags/tag17.xml><?xml version="1.0" encoding="utf-8"?>
<p:tagLst xmlns:p="http://schemas.openxmlformats.org/presentationml/2006/main">
  <p:tag name="KSO_WM_BEAUTIFY_FLAG" val="#wm#"/>
  <p:tag name="KSO_WM_TEMPLATE_CATEGORY" val="basetag"/>
  <p:tag name="KSO_WM_TEMPLATE_INDEX" val="20164390"/>
</p:tagLst>
</file>

<file path=ppt/tags/tag18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19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390"/>
</p:tagLst>
</file>

<file path=ppt/tags/tag20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21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22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23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24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25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26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27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28.xml><?xml version="1.0" encoding="utf-8"?>
<p:tagLst xmlns:p="http://schemas.openxmlformats.org/presentationml/2006/main">
  <p:tag name="KSO_WM_BEAUTIFY_FLAG" val="#wm#"/>
  <p:tag name="KSO_WM_TEMPLATE_CATEGORY" val="basetag"/>
  <p:tag name="KSO_WM_TEMPLATE_INDEX" val="20164390"/>
</p:tagLst>
</file>

<file path=ppt/tags/tag29.xml><?xml version="1.0" encoding="utf-8"?>
<p:tagLst xmlns:p="http://schemas.openxmlformats.org/presentationml/2006/main">
  <p:tag name="KSO_WM_BEAUTIFY_FLAG" val="#wm#"/>
  <p:tag name="KSO_WM_TEMPLATE_CATEGORY" val="basetag"/>
  <p:tag name="KSO_WM_TEMPLATE_INDEX" val="20164390"/>
</p:tagLst>
</file>

<file path=ppt/tags/tag3.xml><?xml version="1.0" encoding="utf-8"?>
<p:tagLst xmlns:p="http://schemas.openxmlformats.org/presentationml/2006/main">
  <p:tag name="KSO_WM_TEMPLATE_CATEGORY" val="basetag"/>
  <p:tag name="KSO_WM_TEMPLATE_INDEX" val="20163607"/>
  <p:tag name="KSO_WM_TAG_VERSION" val="1.0"/>
  <p:tag name="KSO_WM_TEMPLATE_THUMBS_INDEX" val="1、2、4、5、6、10、12、13、14、20、21、27、29、30"/>
  <p:tag name="KSO_WM_BEAUTIFY_FLAG" val="#wm#"/>
</p:tagLst>
</file>

<file path=ppt/tags/tag30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31.xml><?xml version="1.0" encoding="utf-8"?>
<p:tagLst xmlns:p="http://schemas.openxmlformats.org/presentationml/2006/main">
  <p:tag name="KSO_WM_BEAUTIFY_FLAG" val="#wm#"/>
  <p:tag name="KSO_WM_TEMPLATE_CATEGORY" val="basetag"/>
  <p:tag name="KSO_WM_TEMPLATE_INDEX" val="20164390"/>
</p:tagLst>
</file>

<file path=ppt/tags/tag32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33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34.xml><?xml version="1.0" encoding="utf-8"?>
<p:tagLst xmlns:p="http://schemas.openxmlformats.org/presentationml/2006/main">
  <p:tag name="KSO_WM_BEAUTIFY_FLAG" val="#wm#"/>
  <p:tag name="KSO_WM_TEMPLATE_CATEGORY" val="basetag"/>
  <p:tag name="KSO_WM_TEMPLATE_INDEX" val="20164390"/>
</p:tagLst>
</file>

<file path=ppt/tags/tag35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36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37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38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39.xml><?xml version="1.0" encoding="utf-8"?>
<p:tagLst xmlns:p="http://schemas.openxmlformats.org/presentationml/2006/main">
  <p:tag name="KSO_WM_TEMPLATE_CATEGORY" val="basetag"/>
  <p:tag name="KSO_WM_TEMPLATE_INDEX" val="20164390"/>
  <p:tag name="KSO_WM_TAG_VERSION" val="1.0"/>
  <p:tag name="KSO_WM_SLIDE_ID" val="basetag20164390_41"/>
  <p:tag name="KSO_WM_SLIDE_INDEX" val="41"/>
  <p:tag name="KSO_WM_SLIDE_ITEM_CNT" val="0"/>
  <p:tag name="KSO_WM_SLIDE_TYPE" val="endPage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3607"/>
  <p:tag name="KSO_WM_TAG_VERSION" val="1.0"/>
  <p:tag name="KSO_WM_TEMPLATE_THUMBS_INDEX" val="1、2、4、5、6、10、12、13、14、20、21、27、29、30"/>
  <p:tag name="KSO_WM_BEAUTIFY_FLAG" val="#wm#"/>
</p:tagLst>
</file>

<file path=ppt/tags/tag5.xml><?xml version="1.0" encoding="utf-8"?>
<p:tagLst xmlns:p="http://schemas.openxmlformats.org/presentationml/2006/main">
  <p:tag name="KSO_WM_BEAUTIFY_FLAG" val="#wm#"/>
  <p:tag name="KSO_WM_TEMPLATE_CATEGORY" val="basetag"/>
  <p:tag name="KSO_WM_TEMPLATE_INDEX" val="20164390"/>
</p:tagLst>
</file>

<file path=ppt/tags/tag6.xml><?xml version="1.0" encoding="utf-8"?>
<p:tagLst xmlns:p="http://schemas.openxmlformats.org/presentationml/2006/main">
  <p:tag name="KSO_WM_TEMPLATE_CATEGORY" val="basetag"/>
  <p:tag name="KSO_WM_TEMPLATE_INDEX" val="20164390"/>
  <p:tag name="KSO_WM_TAG_VERSION" val="1.0"/>
  <p:tag name="KSO_WM_SLIDE_ID" val="basetag20164390_1"/>
  <p:tag name="KSO_WM_SLIDE_INDEX" val="1"/>
  <p:tag name="KSO_WM_SLIDE_ITEM_CNT" val="0"/>
  <p:tag name="KSO_WM_SLIDE_TYPE" val="title"/>
  <p:tag name="KSO_WM_TEMPLATE_THUMBS_INDEX" val="1、5、6、7、8、9、11、14、18、24、30、32、39、41"/>
  <p:tag name="KSO_WM_BEAUTIFY_FLAG" val="#wm#"/>
</p:tagLst>
</file>

<file path=ppt/tags/tag7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8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9.xml><?xml version="1.0" encoding="utf-8"?>
<p:tagLst xmlns:p="http://schemas.openxmlformats.org/presentationml/2006/main">
  <p:tag name="KSO_WM_TEMPLATE_CATEGORY" val="basetag"/>
  <p:tag name="KSO_WM_TEMPLATE_INDEX" val="20164390"/>
  <p:tag name="KSO_WM_TAG_VERSION" val="1.0"/>
  <p:tag name="KSO_WM_SLIDE_ID" val="basetag20164390_6"/>
  <p:tag name="KSO_WM_SLIDE_INDEX" val="6"/>
  <p:tag name="KSO_WM_SLIDE_ITEM_CNT" val="0"/>
  <p:tag name="KSO_WM_SLIDE_TYPE" val="contents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母版</Template>
  <TotalTime>0</TotalTime>
  <Words>3678</Words>
  <Application>WPS 演示</Application>
  <PresentationFormat>在屏幕上显示</PresentationFormat>
  <Paragraphs>265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楷体</vt:lpstr>
      <vt:lpstr>仿宋</vt:lpstr>
      <vt:lpstr>Impact</vt:lpstr>
      <vt:lpstr>微软雅黑</vt:lpstr>
      <vt:lpstr>黑体</vt:lpstr>
      <vt:lpstr>楷体_GB2312</vt:lpstr>
      <vt:lpstr>Arial Unicode MS</vt:lpstr>
      <vt:lpstr>Calibri</vt:lpstr>
      <vt:lpstr>新宋体</vt:lpstr>
      <vt:lpstr>Office 主题</vt:lpstr>
      <vt:lpstr>PowerPoint 演示文稿</vt:lpstr>
      <vt:lpstr>北冥有鱼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1.自读课文，纠正字音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重点实词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Company> </Company>
  <LinksUpToDate>false</LinksUpToDate>
  <SharedDoc>false</SharedDoc>
  <HyperlinksChanged>false</HyperlinksChanged>
  <AppVersion>14.0000</AppVersion>
  <Manager> 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keywords> </cp:keywords>
  <dc:description> </dc:description>
  <dc:subject> </dc:subject>
  <cp:category> </cp:category>
  <cp:lastModifiedBy>Administrator</cp:lastModifiedBy>
  <cp:revision>41</cp:revision>
  <dcterms:created xsi:type="dcterms:W3CDTF">2015-04-20T07:22:00Z</dcterms:created>
  <dcterms:modified xsi:type="dcterms:W3CDTF">2018-03-19T08:27:13Z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