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sldIdLst>
    <p:sldId id="330" r:id="rId3"/>
    <p:sldId id="331" r:id="rId4"/>
    <p:sldId id="332" r:id="rId5"/>
    <p:sldId id="334" r:id="rId6"/>
    <p:sldId id="371" r:id="rId7"/>
    <p:sldId id="372" r:id="rId8"/>
    <p:sldId id="329" r:id="rId9"/>
    <p:sldId id="273" r:id="rId10"/>
    <p:sldId id="274" r:id="rId11"/>
    <p:sldId id="272" r:id="rId12"/>
    <p:sldId id="327" r:id="rId13"/>
    <p:sldId id="326" r:id="rId14"/>
    <p:sldId id="325" r:id="rId15"/>
    <p:sldId id="338" r:id="rId16"/>
    <p:sldId id="340" r:id="rId17"/>
    <p:sldId id="339" r:id="rId18"/>
    <p:sldId id="341" r:id="rId19"/>
    <p:sldId id="342" r:id="rId20"/>
    <p:sldId id="324" r:id="rId21"/>
    <p:sldId id="345" r:id="rId22"/>
    <p:sldId id="346" r:id="rId23"/>
    <p:sldId id="352" r:id="rId24"/>
    <p:sldId id="356" r:id="rId25"/>
    <p:sldId id="374" r:id="rId26"/>
    <p:sldId id="347" r:id="rId27"/>
    <p:sldId id="348" r:id="rId28"/>
    <p:sldId id="349" r:id="rId29"/>
    <p:sldId id="375" r:id="rId30"/>
    <p:sldId id="373" r:id="rId31"/>
    <p:sldId id="354" r:id="rId32"/>
    <p:sldId id="287" r:id="rId33"/>
    <p:sldId id="289" r:id="rId34"/>
    <p:sldId id="295" r:id="rId35"/>
    <p:sldId id="296" r:id="rId36"/>
    <p:sldId id="359" r:id="rId37"/>
    <p:sldId id="368" r:id="rId38"/>
    <p:sldId id="357" r:id="rId39"/>
    <p:sldId id="367" r:id="rId4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001B4E"/>
    <a:srgbClr val="009900"/>
    <a:srgbClr val="0D11A9"/>
    <a:srgbClr val="02044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876" y="-102"/>
      </p:cViewPr>
      <p:guideLst>
        <p:guide orient="horz" pos="2160"/>
        <p:guide pos="289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microsoft.com/office/2007/relationships/media" Target="file:///E:\&#39532;&#35828;\&#32593;&#32476;&#27468;&#25163;-&#20154;&#25945;&#29256;%20&#20843;&#24180;&#32423;&#19979;&#20876;&#35821;&#25991;&#35838;&#25991;&#26391;&#35835;%20&#39532;&#35828;.mp3" TargetMode="External"/><Relationship Id="rId1" Type="http://schemas.openxmlformats.org/officeDocument/2006/relationships/audio" Target="file:///E:\&#39532;&#35828;\&#32593;&#32476;&#27468;&#25163;-&#20154;&#25945;&#29256;%20&#20843;&#24180;&#32423;&#19979;&#20876;&#35821;&#25991;&#35838;&#25991;&#26391;&#35835;%20&#39532;&#35828;.mp3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b"/>
          <a:p>
            <a:pPr eaLnBrk="1" hangingPunct="1"/>
            <a:endParaRPr lang="zh-CN" altLang="zh-CN" dirty="0"/>
          </a:p>
        </p:txBody>
      </p:sp>
      <p:pic>
        <p:nvPicPr>
          <p:cNvPr id="10242" name="Picture 3" descr="eb17e722771f81374ec22606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0955" y="-27305"/>
            <a:ext cx="9164955" cy="6875780"/>
          </a:xfrm>
        </p:spPr>
      </p:pic>
      <p:sp>
        <p:nvSpPr>
          <p:cNvPr id="2" name="文本框 1"/>
          <p:cNvSpPr txBox="1"/>
          <p:nvPr/>
        </p:nvSpPr>
        <p:spPr>
          <a:xfrm>
            <a:off x="82550" y="47625"/>
            <a:ext cx="2040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导入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heck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945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5362" name="文本占位符 19458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sp>
        <p:nvSpPr>
          <p:cNvPr id="15364" name="文本框 19460"/>
          <p:cNvSpPr txBox="1"/>
          <p:nvPr/>
        </p:nvSpPr>
        <p:spPr>
          <a:xfrm>
            <a:off x="394970" y="937895"/>
            <a:ext cx="84359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韩愈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768——824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字退之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，河阳（现在河南孟州）人，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唐代文学家、思想家、教育家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散文家、诗人，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散文尤其著名，有“文起八代之衰”的美誉，与柳宗元同为“古文运动”倡导者，是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“唐宋八大家”之首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。自谓郡望（郡里的显贵家族）昌黎，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世称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韩昌黎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，谥号“文”，又称韩文公，官至吏部侍郎，故又称韩吏部。作品都收在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昌黎先生集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中，本文选自《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韩昌黎文集校注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》。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0830" y="213360"/>
            <a:ext cx="3489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一、作者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0245" name="文本框 10253"/>
          <p:cNvSpPr txBox="1"/>
          <p:nvPr/>
        </p:nvSpPr>
        <p:spPr>
          <a:xfrm>
            <a:off x="524510" y="1313815"/>
            <a:ext cx="8619490" cy="3553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*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唐宋八大家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“三苏”：苏洵、苏辙、苏轼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“韩柳”：韩愈、柳宗元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王安石、曾巩、欧阳修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314" name="文本占位符 21506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86055" y="879475"/>
            <a:ext cx="8794750" cy="58381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0" indent="0">
              <a:lnSpc>
                <a:spcPct val="110000"/>
              </a:lnSpc>
              <a:buFontTx/>
              <a:buNone/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x-none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“说”是我国古代</a:t>
            </a:r>
            <a:r>
              <a:rPr lang="zh-CN" altLang="x-none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托物寓意</a:t>
            </a:r>
            <a:r>
              <a:rPr lang="zh-CN" altLang="x-none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的一种</a:t>
            </a:r>
            <a:r>
              <a:rPr lang="zh-CN" altLang="x-none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议论体裁</a:t>
            </a:r>
            <a:r>
              <a:rPr lang="zh-CN" altLang="x-none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，与现代的杂文近似，用以陈述作者对某些问题的看法。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x-none" sz="4000" b="1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说</a:t>
            </a:r>
            <a:r>
              <a:rPr lang="zh-CN" altLang="x-none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x-none" sz="4000" b="1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就是“</a:t>
            </a:r>
            <a:r>
              <a:rPr lang="zh-CN" altLang="x-none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谈谈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”</a:t>
            </a:r>
            <a:r>
              <a:rPr lang="zh-CN" altLang="x-none" sz="4000" b="1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的意思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这篇文章</a:t>
            </a:r>
            <a:r>
              <a:rPr lang="zh-CN" altLang="en-US" sz="40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以马为喻，谈的是人才</a:t>
            </a:r>
            <a:r>
              <a:rPr lang="zh-CN" altLang="en-US" sz="4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问题，</a:t>
            </a:r>
            <a:r>
              <a:rPr lang="en-US" altLang="zh-CN" sz="4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4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马说</a:t>
            </a:r>
            <a:r>
              <a:rPr lang="en-US" altLang="zh-CN" sz="4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r>
              <a:rPr lang="zh-CN" altLang="en-US" sz="4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从字面上可以解作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“说说千里马”</a:t>
            </a:r>
            <a:r>
              <a:rPr lang="zh-CN" altLang="en-US" sz="4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或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“说说千里马的问题。”</a:t>
            </a:r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4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lnSpc>
                <a:spcPct val="110000"/>
              </a:lnSpc>
              <a:buFontTx/>
              <a:buNone/>
            </a:pPr>
            <a:endParaRPr lang="zh-CN" altLang="en-US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lnSpc>
                <a:spcPct val="110000"/>
              </a:lnSpc>
              <a:buFontTx/>
              <a:buNone/>
            </a:pPr>
            <a:endParaRPr lang="zh-CN" altLang="en-US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lnSpc>
                <a:spcPct val="110000"/>
              </a:lnSpc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20000"/>
              </a:spcBef>
            </a:pPr>
            <a:endParaRPr lang="zh-CN" altLang="en-US" sz="18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2880" y="295910"/>
            <a:ext cx="3308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二、文体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314" name="文本占位符 21506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3180" y="-8255"/>
            <a:ext cx="32924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三、背景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3" name="Rectangle 1"/>
          <p:cNvSpPr/>
          <p:nvPr/>
        </p:nvSpPr>
        <p:spPr>
          <a:xfrm>
            <a:off x="19050" y="568325"/>
            <a:ext cx="9105900" cy="623125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0" rIns="0" bIns="76176" anchor="ctr">
            <a:spAutoFit/>
          </a:bodyPr>
          <a:p>
            <a:pPr eaLnBrk="0" hangingPunct="0"/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40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马说</a:t>
            </a:r>
            <a:r>
              <a:rPr lang="zh-CN" altLang="zh-CN" sz="40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大约作于贞元十一年至十六年间（</a:t>
            </a:r>
            <a:r>
              <a:rPr lang="zh-CN" altLang="zh-CN" sz="40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795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～</a:t>
            </a:r>
            <a:r>
              <a:rPr lang="zh-CN" altLang="zh-CN" sz="40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800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），其时，韩愈初登仕途，很不得志。曾三次上书宰相求提拔重用，“而志不得通”。尽管如此，他仍然声明自己“有忧天下之心”，不会遁迹山林。后相继依附于宣武节度使董晋、武宁节度使张建封幕下，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郁郁不得志，再加上当时奸佞当权，政治黑暗，有才能之士不受重视，所以他有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“伯乐不常有”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之叹。</a:t>
            </a:r>
            <a:endParaRPr lang="zh-CN" altLang="en-US" sz="4000" b="1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314" name="文本占位符 21506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93065" y="369570"/>
            <a:ext cx="8229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五、听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朗读正音并初步划分节奏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4" name="Text Box 2"/>
          <p:cNvSpPr txBox="1"/>
          <p:nvPr/>
        </p:nvSpPr>
        <p:spPr>
          <a:xfrm>
            <a:off x="104140" y="1164590"/>
            <a:ext cx="8807450" cy="5163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　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　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世有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伯乐，然后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有千里马。千里马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常有，而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伯乐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不常有。故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虽有名马，祗辱于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奴隶人之手，骈死于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槽枥之间，不以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千里称也。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　马之千里者，一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食</a:t>
            </a:r>
            <a:r>
              <a:rPr lang="en-US" altLang="x-none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x-none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尽粟一石，</a:t>
            </a:r>
            <a:r>
              <a:rPr lang="zh-CN" altLang="en-US" sz="3200" b="1" dirty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</a:rPr>
              <a:t>食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马者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不知其能千里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而</a:t>
            </a:r>
            <a:r>
              <a:rPr lang="zh-CN" altLang="en-US" sz="3200" b="1" dirty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</a:rPr>
              <a:t>食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也。是马也，虽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有千里之能，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食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不饱，力不足，才美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不外</a:t>
            </a:r>
            <a:r>
              <a:rPr lang="zh-CN" altLang="en-US" sz="3200" b="1" dirty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</a:rPr>
              <a:t>见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，且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欲与常马等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不可得，安求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其能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千里也 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　　策之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不以其道，</a:t>
            </a:r>
            <a:r>
              <a:rPr lang="zh-CN" altLang="en-US" sz="3200" b="1" dirty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</a:rPr>
              <a:t>食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之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不能尽其</a:t>
            </a:r>
            <a:r>
              <a:rPr lang="zh-CN" altLang="en-US" sz="3200" b="1" dirty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</a:rPr>
              <a:t>材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，鸣之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而不能通其意，执策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而临之，曰：“天下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无马！”呜呼！其真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无马</a:t>
            </a:r>
            <a:r>
              <a:rPr lang="zh-CN" altLang="en-US" sz="3200" b="1" dirty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</a:rPr>
              <a:t>邪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？其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真不知马也。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网络歌手-人教版 八年级下册语文课文朗读 马说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292465" y="615505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84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314" name="文本占位符 21506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pic>
        <p:nvPicPr>
          <p:cNvPr id="13315" name="图片 21507" descr="0XRP2LHN9}1P@]3XZ~QL$E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89150" y="2592705"/>
            <a:ext cx="58451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自读课文  熟悉文本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314" name="文本占位符 21506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58165" y="337185"/>
            <a:ext cx="4301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六、翻译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58" name="Rectangle 2"/>
          <p:cNvSpPr>
            <a:spLocks noGrp="1"/>
          </p:cNvSpPr>
          <p:nvPr/>
        </p:nvSpPr>
        <p:spPr>
          <a:xfrm>
            <a:off x="316865" y="1628775"/>
            <a:ext cx="8533765" cy="40570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/>
          <a:lstStyle>
            <a:lvl1pPr marL="0" lvl="0" indent="0" algn="ctr" defTabSz="914400" eaLnBrk="0" fontAlgn="base" latinLnBrk="0" hangingPunct="0"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en-US" altLang="zh-CN" sz="4000" b="1" dirty="0">
                <a:solidFill>
                  <a:srgbClr val="FF66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4800" b="1" dirty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世有</a:t>
            </a:r>
            <a:r>
              <a:rPr lang="en-US" altLang="x-none" sz="48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伯乐，</a:t>
            </a: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然</a:t>
            </a: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后</a:t>
            </a:r>
            <a:r>
              <a:rPr lang="en-US" altLang="x-none" sz="48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有千里马。</a:t>
            </a:r>
            <a:endParaRPr lang="zh-CN" altLang="en-US" sz="4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1" hangingPunct="1"/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译</a:t>
            </a:r>
            <a:r>
              <a:rPr lang="zh-CN" altLang="en-US" sz="4800" b="1" dirty="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48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世上有了伯乐</a:t>
            </a:r>
            <a:r>
              <a:rPr lang="en-US" altLang="zh-CN" sz="48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zh-CN" sz="48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这样</a:t>
            </a:r>
            <a:r>
              <a:rPr lang="zh-CN" altLang="en-US" sz="48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后才有千里马。</a:t>
            </a:r>
            <a:endParaRPr lang="zh-CN" altLang="en-US" sz="4800" b="1" dirty="0">
              <a:solidFill>
                <a:srgbClr val="0D11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/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然：这样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314" name="文本占位符 21506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16840" y="1265555"/>
            <a:ext cx="8675370" cy="3661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1" hangingPunct="1"/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千里马</a:t>
            </a:r>
            <a:r>
              <a:rPr lang="en-US" altLang="x-none" sz="40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常有，</a:t>
            </a:r>
            <a:r>
              <a:rPr lang="zh-CN" altLang="en-US" sz="40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而</a:t>
            </a:r>
            <a:r>
              <a:rPr lang="en-US" altLang="x-none" sz="4000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伯乐</a:t>
            </a:r>
            <a:r>
              <a:rPr lang="en-US" altLang="x-none" sz="40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不常有。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/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</a:t>
            </a:r>
            <a:r>
              <a:rPr lang="zh-CN" altLang="en-US" sz="40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千里马经常有，可是伯乐却不经常有。</a:t>
            </a:r>
            <a:endParaRPr lang="zh-CN" altLang="en-US" sz="4000" b="1" dirty="0">
              <a:solidFill>
                <a:srgbClr val="0D11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/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知识点：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而</a:t>
            </a:r>
            <a:r>
              <a:rPr lang="en-US" altLang="x-none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表转折，但是 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/>
            <a:endParaRPr lang="zh-CN" altLang="en-US" sz="3600" b="1" dirty="0">
              <a:solidFill>
                <a:srgbClr val="0D11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/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占位符 21506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47955" y="509905"/>
            <a:ext cx="887095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1" hangingPunct="1"/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3.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故</a:t>
            </a:r>
            <a:r>
              <a:rPr lang="en-US" altLang="x-none" sz="36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虽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有名马，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祗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辱于</a:t>
            </a:r>
            <a:r>
              <a:rPr lang="en-US" altLang="x-none" sz="36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奴隶人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之手，</a:t>
            </a:r>
            <a:r>
              <a:rPr lang="zh-CN" altLang="en-US" sz="3600" b="1" dirty="0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骈死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于</a:t>
            </a:r>
            <a:r>
              <a:rPr lang="en-US" altLang="x-none" sz="36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槽枥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之间，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不以</a:t>
            </a:r>
            <a:r>
              <a:rPr lang="en-US" altLang="x-none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千里称也。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/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</a:t>
            </a:r>
            <a:r>
              <a:rPr lang="zh-CN" altLang="en-US" sz="36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所以即使有千里马，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只</a:t>
            </a:r>
            <a:r>
              <a:rPr lang="zh-CN" altLang="en-US" sz="36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是（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屈辱</a:t>
            </a:r>
            <a:r>
              <a:rPr lang="zh-CN" altLang="en-US" sz="36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）辱没在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奴仆</a:t>
            </a:r>
            <a:r>
              <a:rPr lang="zh-CN" altLang="en-US" sz="36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的手里，和普通的马</a:t>
            </a:r>
            <a:r>
              <a:rPr lang="zh-CN" altLang="en-US" sz="3600" b="1" dirty="0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一同死</a:t>
            </a:r>
            <a:r>
              <a:rPr lang="zh-CN" altLang="en-US" sz="36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马槽</a:t>
            </a:r>
            <a:r>
              <a:rPr lang="zh-CN" altLang="en-US" sz="36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里，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不以千里马而著称。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知识点：</a:t>
            </a: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故</a:t>
            </a:r>
            <a:r>
              <a:rPr lang="en-US" altLang="x-none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因此，所以   </a:t>
            </a: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虽</a:t>
            </a:r>
            <a:r>
              <a:rPr lang="en-US" altLang="x-none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即使</a:t>
            </a:r>
            <a:endParaRPr lang="zh-CN" altLang="en-US" sz="3600" b="1" dirty="0">
              <a:solidFill>
                <a:srgbClr val="08080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/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祗</a:t>
            </a:r>
            <a:r>
              <a:rPr lang="en-US" altLang="x-none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只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仅   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</a:t>
            </a: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辱</a:t>
            </a:r>
            <a:r>
              <a:rPr lang="en-US" altLang="x-none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辱没</a:t>
            </a:r>
            <a:endParaRPr lang="zh-CN" altLang="en-US" sz="3600" b="1" dirty="0">
              <a:solidFill>
                <a:srgbClr val="08080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于</a:t>
            </a:r>
            <a:r>
              <a:rPr lang="en-US" altLang="x-none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           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以</a:t>
            </a:r>
            <a:r>
              <a:rPr lang="en-US" altLang="x-none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用</a:t>
            </a:r>
            <a:endParaRPr lang="zh-CN" altLang="en-US" sz="3600" b="1" dirty="0">
              <a:solidFill>
                <a:srgbClr val="08080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/>
            <a:r>
              <a:rPr lang="zh-CN" altLang="en-US" sz="36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</a:t>
            </a: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称 </a:t>
            </a:r>
            <a:r>
              <a:rPr lang="en-US" altLang="x-none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著称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/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骈</a:t>
            </a:r>
            <a:r>
              <a:rPr lang="en-US" altLang="x-none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两马并驾 ，引申为并列。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/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占位符 21506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71450" y="591820"/>
            <a:ext cx="8649335" cy="54082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4.</a:t>
            </a:r>
            <a:r>
              <a:rPr lang="zh-CN" altLang="en-US" sz="3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马之千里者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，一</a:t>
            </a: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食</a:t>
            </a:r>
            <a:r>
              <a:rPr lang="en-US" altLang="x-none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或</a:t>
            </a:r>
            <a:r>
              <a:rPr lang="en-US" altLang="x-none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尽粟一石，</a:t>
            </a:r>
            <a:r>
              <a:rPr lang="zh-CN" altLang="en-US" sz="3600" b="1" dirty="0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食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马者</a:t>
            </a:r>
            <a:r>
              <a:rPr lang="en-US" altLang="x-none" sz="36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不知其能千里</a:t>
            </a:r>
            <a:r>
              <a:rPr lang="en-US" altLang="x-none" sz="36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而</a:t>
            </a:r>
            <a:r>
              <a:rPr lang="zh-CN" altLang="en-US" sz="3600" b="1" dirty="0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食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也。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译：</a:t>
            </a:r>
            <a:r>
              <a:rPr lang="zh-CN" altLang="en-US" sz="36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日行千里的马，吃一次有时能吃下一石粮食。喂马的人不懂得要根据它日行千里的本领来喂养它。</a:t>
            </a:r>
            <a:endParaRPr lang="zh-CN" altLang="en-US" sz="3600" b="1" dirty="0">
              <a:solidFill>
                <a:srgbClr val="0D11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知识点：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食</a:t>
            </a:r>
            <a:r>
              <a:rPr lang="en-US" altLang="x-none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吃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或</a:t>
            </a:r>
            <a:r>
              <a:rPr lang="en-US" altLang="x-none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有时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</a:t>
            </a:r>
            <a:r>
              <a:rPr lang="zh-CN" altLang="en-US" sz="3600" b="1" dirty="0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食</a:t>
            </a:r>
            <a:r>
              <a:rPr lang="en-US" altLang="x-none" sz="3600" b="1" dirty="0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同“饲”，喂</a:t>
            </a:r>
            <a:endParaRPr lang="zh-CN" altLang="en-US" sz="3600" b="1" dirty="0">
              <a:solidFill>
                <a:srgbClr val="0099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sz="3600" b="1" dirty="0">
              <a:solidFill>
                <a:srgbClr val="0099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2004819145750"/>
          <p:cNvPicPr>
            <a:picLocks noChangeAspect="1"/>
          </p:cNvPicPr>
          <p:nvPr/>
        </p:nvPicPr>
        <p:blipFill>
          <a:blip r:embed="rId1">
            <a:lum bright="-10001"/>
          </a:blip>
          <a:stretch>
            <a:fillRect/>
          </a:stretch>
        </p:blipFill>
        <p:spPr>
          <a:xfrm>
            <a:off x="0" y="0"/>
            <a:ext cx="9144000" cy="68414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5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314" name="文本占位符 21506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86360" y="107315"/>
            <a:ext cx="8994140" cy="70700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5.</a:t>
            </a: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马也，虽</a:t>
            </a:r>
            <a:r>
              <a:rPr lang="en-US" altLang="x-none" sz="36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有千里之能，食不饱，力不足，</a:t>
            </a: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才美</a:t>
            </a:r>
            <a:r>
              <a:rPr lang="en-US" altLang="x-none" sz="36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外见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且</a:t>
            </a:r>
            <a:r>
              <a:rPr lang="en-US" altLang="x-none" sz="36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欲与常马</a:t>
            </a: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等</a:t>
            </a:r>
            <a:r>
              <a:rPr lang="en-US" altLang="x-none" sz="36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不可得，</a:t>
            </a: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安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求</a:t>
            </a:r>
            <a:r>
              <a:rPr lang="en-US" altLang="x-none" sz="36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其能</a:t>
            </a:r>
            <a:r>
              <a:rPr lang="en-US" altLang="x-none" sz="36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千里也 ？</a:t>
            </a:r>
            <a:endParaRPr lang="zh-CN" altLang="en-US" sz="4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译：</a:t>
            </a:r>
            <a:r>
              <a:rPr lang="en-US" altLang="x-none" sz="36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36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所以</a:t>
            </a:r>
            <a:r>
              <a:rPr lang="en-US" altLang="x-none" sz="36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r>
              <a:rPr lang="zh-CN" altLang="en-US" sz="36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这样的马，即使有日行千里的才能，吃不饱，力气不足，它的才能和美好的素质也就不能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表现在外面</a:t>
            </a:r>
            <a:r>
              <a:rPr lang="zh-CN" altLang="en-US" sz="36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，想要和普通的马等同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尚且</a:t>
            </a:r>
            <a:r>
              <a:rPr lang="zh-CN" altLang="en-US" sz="36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不能够，又怎么能要求它日行千里呢</a:t>
            </a:r>
            <a:r>
              <a:rPr lang="en-US" altLang="x-none" sz="36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? </a:t>
            </a:r>
            <a:endParaRPr lang="en-US" altLang="x-none" sz="3600" b="1" dirty="0">
              <a:solidFill>
                <a:srgbClr val="0D11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知识点：</a:t>
            </a: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</a:t>
            </a:r>
            <a:r>
              <a:rPr lang="en-US" altLang="x-none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这种，这样  </a:t>
            </a:r>
            <a:endParaRPr lang="zh-CN" altLang="en-US" sz="3600" b="1" dirty="0">
              <a:solidFill>
                <a:srgbClr val="08080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才美</a:t>
            </a:r>
            <a:r>
              <a:rPr lang="en-US" altLang="x-none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才能，美好的素质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见</a:t>
            </a:r>
            <a:r>
              <a:rPr lang="en-US" altLang="x-none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同</a:t>
            </a:r>
            <a:r>
              <a:rPr lang="zh-CN" altLang="en-US" sz="36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“现”，表现     </a:t>
            </a: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且</a:t>
            </a:r>
            <a:r>
              <a:rPr lang="en-US" altLang="x-none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犹，尚且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等</a:t>
            </a:r>
            <a:r>
              <a:rPr lang="en-US" altLang="x-none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等同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</a:t>
            </a: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安</a:t>
            </a:r>
            <a:r>
              <a:rPr lang="en-US" altLang="x-none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怎么</a:t>
            </a:r>
            <a:endParaRPr lang="zh-CN" altLang="en-US" sz="3600" b="1" dirty="0">
              <a:solidFill>
                <a:srgbClr val="08080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sz="3600" b="1" dirty="0">
              <a:solidFill>
                <a:srgbClr val="08080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314" name="文本占位符 21506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31445" y="334645"/>
            <a:ext cx="8881745" cy="62776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6.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策之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</a:t>
            </a:r>
            <a:r>
              <a:rPr lang="zh-CN" altLang="en-US" sz="32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以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其</a:t>
            </a:r>
            <a:r>
              <a:rPr lang="zh-CN" altLang="en-US" sz="32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道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，食之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不能尽其</a:t>
            </a:r>
            <a:r>
              <a:rPr lang="zh-CN" altLang="en-US" sz="32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材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，鸣之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而不能通其意，</a:t>
            </a:r>
            <a:r>
              <a:rPr lang="zh-CN" altLang="en-US" sz="32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执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策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而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临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之，曰：“天下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无马！”呜呼！</a:t>
            </a:r>
            <a:r>
              <a:rPr lang="zh-CN" altLang="en-US" sz="32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真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无马</a:t>
            </a:r>
            <a:r>
              <a:rPr lang="zh-CN" altLang="en-US" sz="32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邪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？</a:t>
            </a: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</a:t>
            </a:r>
            <a:r>
              <a:rPr lang="en-US" altLang="x-none" sz="3200" b="1" dirty="0">
                <a:solidFill>
                  <a:srgbClr val="D7053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真不知马也。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200" b="1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</a:rPr>
              <a:t>译：用马</a:t>
            </a:r>
            <a:r>
              <a:rPr lang="zh-CN" altLang="en-US" sz="32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鞭赶它，不能按照驾驭千里马的方法，喂养它，又不能让它竭尽才能，马嘶鸣，却不能通晓它的意思，还拿着鞭子面对着它说：“天下没有千里马！”唉</a:t>
            </a:r>
            <a:r>
              <a:rPr lang="en-US" altLang="x-none" sz="32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!</a:t>
            </a:r>
            <a:r>
              <a:rPr lang="zh-CN" altLang="en-US" sz="32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难道真没有千里马吗</a:t>
            </a:r>
            <a:r>
              <a:rPr lang="en-US" altLang="x-none" sz="32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?</a:t>
            </a:r>
            <a:r>
              <a:rPr lang="zh-CN" altLang="en-US" sz="32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恐怕是他们真不识得千里马啊</a:t>
            </a:r>
            <a:r>
              <a:rPr lang="en-US" altLang="x-none" sz="3200" b="1" dirty="0">
                <a:solidFill>
                  <a:srgbClr val="0D11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! </a:t>
            </a:r>
            <a:endParaRPr lang="en-US" altLang="x-none" sz="3200" b="1" dirty="0">
              <a:solidFill>
                <a:srgbClr val="0D11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知识点：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策</a:t>
            </a:r>
            <a:r>
              <a:rPr lang="en-US" altLang="x-none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用鞭子赶   </a:t>
            </a:r>
            <a:r>
              <a:rPr lang="zh-CN" altLang="en-US" sz="32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以</a:t>
            </a:r>
            <a:r>
              <a:rPr lang="en-US" altLang="x-none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按照 </a:t>
            </a:r>
            <a:endParaRPr lang="zh-CN" altLang="en-US" sz="3200" b="1" dirty="0">
              <a:solidFill>
                <a:srgbClr val="08080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道</a:t>
            </a:r>
            <a:r>
              <a:rPr lang="en-US" altLang="x-none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正确的方法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材</a:t>
            </a:r>
            <a:r>
              <a:rPr lang="en-US" altLang="x-none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才能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</a:t>
            </a:r>
            <a:r>
              <a:rPr lang="zh-CN" altLang="en-US" sz="32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执</a:t>
            </a:r>
            <a:r>
              <a:rPr lang="en-US" altLang="x-none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拿着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临</a:t>
            </a:r>
            <a:r>
              <a:rPr lang="en-US" altLang="x-none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面对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</a:t>
            </a:r>
            <a:r>
              <a:rPr lang="zh-CN" altLang="en-US" sz="32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</a:t>
            </a:r>
            <a:r>
              <a:rPr lang="en-US" altLang="x-none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难道     </a:t>
            </a:r>
            <a:r>
              <a:rPr lang="zh-CN" altLang="en-US" sz="32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邪</a:t>
            </a:r>
            <a:r>
              <a:rPr lang="en-US" altLang="x-none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表疑问，吗   </a:t>
            </a: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</a:t>
            </a:r>
            <a:r>
              <a:rPr lang="en-US" altLang="x-none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恐怕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314" name="文本占位符 21506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sp>
        <p:nvSpPr>
          <p:cNvPr id="38917" name="Text Box 5"/>
          <p:cNvSpPr txBox="1"/>
          <p:nvPr/>
        </p:nvSpPr>
        <p:spPr>
          <a:xfrm>
            <a:off x="2971800" y="325120"/>
            <a:ext cx="3200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A5002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归纳整理</a:t>
            </a:r>
            <a:endParaRPr lang="zh-CN" altLang="en-US" sz="4400" b="1" dirty="0">
              <a:solidFill>
                <a:srgbClr val="A50021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8916" name="Text Box 4"/>
          <p:cNvSpPr txBox="1"/>
          <p:nvPr/>
        </p:nvSpPr>
        <p:spPr>
          <a:xfrm>
            <a:off x="457200" y="1221740"/>
            <a:ext cx="19729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505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通假字</a:t>
            </a:r>
            <a:r>
              <a:rPr lang="zh-CN" altLang="en-US" sz="3600" b="1" dirty="0">
                <a:solidFill>
                  <a:srgbClr val="FF5050"/>
                </a:solidFill>
                <a:latin typeface="Times New Roman" panose="02020603050405020304" pitchFamily="18" charset="0"/>
              </a:rPr>
              <a:t>：</a:t>
            </a:r>
            <a:endParaRPr lang="zh-CN" altLang="en-US" sz="3600" b="1" dirty="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4" name="Rectangle 2"/>
          <p:cNvSpPr>
            <a:spLocks noGrp="1"/>
          </p:cNvSpPr>
          <p:nvPr>
            <p:ph type="body" sz="half"/>
          </p:nvPr>
        </p:nvSpPr>
        <p:spPr>
          <a:xfrm>
            <a:off x="546100" y="1851025"/>
            <a:ext cx="4353560" cy="2286000"/>
          </a:xfrm>
        </p:spPr>
        <p:txBody>
          <a:bodyPr vert="horz" wrap="square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marL="0" lvl="0" indent="0" eaLnBrk="1" hangingPunct="1">
              <a:buNone/>
            </a:pPr>
            <a:endParaRPr lang="zh-CN" altLang="en-US" sz="2400" b="1" dirty="0">
              <a:solidFill>
                <a:srgbClr val="FF5050"/>
              </a:solidFill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sz="4000" b="1" dirty="0">
                <a:solidFill>
                  <a:srgbClr val="FF33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食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马者；而</a:t>
            </a:r>
            <a:r>
              <a:rPr lang="zh-CN" altLang="en-US" sz="4000" b="1" dirty="0">
                <a:solidFill>
                  <a:srgbClr val="FF33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食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；</a:t>
            </a:r>
            <a:r>
              <a:rPr lang="zh-CN" altLang="en-US" sz="4000" b="1" dirty="0">
                <a:solidFill>
                  <a:srgbClr val="FF33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食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之</a:t>
            </a:r>
            <a:endParaRPr lang="zh-CN" altLang="en-US" sz="40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才美不外</a:t>
            </a:r>
            <a:r>
              <a:rPr lang="zh-CN" altLang="en-US" sz="4000" b="1" dirty="0">
                <a:solidFill>
                  <a:srgbClr val="FF33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见</a:t>
            </a:r>
            <a:endParaRPr lang="zh-CN" altLang="en-US" sz="4000" b="1" dirty="0">
              <a:solidFill>
                <a:srgbClr val="FF3399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lnSpc>
                <a:spcPct val="140000"/>
              </a:lnSpc>
            </a:pPr>
            <a:endParaRPr lang="zh-CN" altLang="en-US" sz="4000" b="1" dirty="0">
              <a:solidFill>
                <a:srgbClr val="FF3399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8915" name="Rectangle 3"/>
          <p:cNvSpPr>
            <a:spLocks noGrp="1"/>
          </p:cNvSpPr>
          <p:nvPr/>
        </p:nvSpPr>
        <p:spPr>
          <a:xfrm>
            <a:off x="5039995" y="2396490"/>
            <a:ext cx="3646805" cy="32143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 eaLnBrk="1" hangingPunct="1">
              <a:lnSpc>
                <a:spcPct val="110000"/>
              </a:lnSpc>
              <a:buNone/>
            </a:pPr>
            <a:r>
              <a:rPr lang="zh-CN" altLang="en-US" sz="3600" b="1" dirty="0">
                <a:solidFill>
                  <a:srgbClr val="FF0066"/>
                </a:solidFill>
              </a:rPr>
              <a:t>通“饲”，喂</a:t>
            </a:r>
            <a:endParaRPr lang="zh-CN" altLang="en-US" sz="3600" b="1" dirty="0">
              <a:solidFill>
                <a:srgbClr val="FF0066"/>
              </a:solidFill>
            </a:endParaRPr>
          </a:p>
          <a:p>
            <a:pPr lvl="0" eaLnBrk="1" hangingPunct="1">
              <a:lnSpc>
                <a:spcPct val="60000"/>
              </a:lnSpc>
              <a:buNone/>
            </a:pPr>
            <a:endParaRPr lang="zh-CN" altLang="en-US" sz="4000" b="1" dirty="0">
              <a:solidFill>
                <a:srgbClr val="FF0066"/>
              </a:solidFill>
            </a:endParaRPr>
          </a:p>
          <a:p>
            <a:pPr lvl="0" eaLnBrk="1" hangingPunct="1">
              <a:lnSpc>
                <a:spcPct val="60000"/>
              </a:lnSpc>
              <a:buNone/>
            </a:pPr>
            <a:endParaRPr lang="zh-CN" altLang="en-US" sz="3600" b="1" dirty="0">
              <a:solidFill>
                <a:srgbClr val="FF0066"/>
              </a:solidFill>
            </a:endParaRPr>
          </a:p>
          <a:p>
            <a:pPr lvl="0" eaLnBrk="1" hangingPunct="1">
              <a:lnSpc>
                <a:spcPct val="60000"/>
              </a:lnSpc>
              <a:buNone/>
            </a:pPr>
            <a:endParaRPr lang="zh-CN" altLang="en-US" sz="3600" b="1" dirty="0">
              <a:solidFill>
                <a:srgbClr val="FF0066"/>
              </a:solidFill>
            </a:endParaRPr>
          </a:p>
          <a:p>
            <a:pPr lvl="0" eaLnBrk="1" hangingPunct="1">
              <a:lnSpc>
                <a:spcPct val="60000"/>
              </a:lnSpc>
              <a:buNone/>
            </a:pPr>
            <a:endParaRPr lang="zh-CN" altLang="en-US" sz="3600" b="1" dirty="0">
              <a:solidFill>
                <a:srgbClr val="FF0066"/>
              </a:solidFill>
            </a:endParaRPr>
          </a:p>
          <a:p>
            <a:pPr lvl="0" eaLnBrk="1" hangingPunct="1">
              <a:lnSpc>
                <a:spcPct val="60000"/>
              </a:lnSpc>
              <a:buNone/>
            </a:pPr>
            <a:endParaRPr lang="zh-CN" altLang="en-US" sz="3600" b="1" dirty="0">
              <a:solidFill>
                <a:srgbClr val="FF0066"/>
              </a:solidFill>
            </a:endParaRPr>
          </a:p>
          <a:p>
            <a:pPr lvl="0" eaLnBrk="1" hangingPunct="1">
              <a:lnSpc>
                <a:spcPct val="60000"/>
              </a:lnSpc>
              <a:buNone/>
            </a:pPr>
            <a:r>
              <a:rPr lang="zh-CN" altLang="en-US" sz="3600" b="1" dirty="0">
                <a:solidFill>
                  <a:srgbClr val="FF0066"/>
                </a:solidFill>
              </a:rPr>
              <a:t>通“现”，表现</a:t>
            </a:r>
            <a:endParaRPr lang="zh-CN" altLang="en-US" sz="3600" b="1" dirty="0">
              <a:solidFill>
                <a:srgbClr val="FF0066"/>
              </a:solidFill>
            </a:endParaRPr>
          </a:p>
          <a:p>
            <a:pPr lvl="0" eaLnBrk="1" hangingPunct="1">
              <a:lnSpc>
                <a:spcPct val="140000"/>
              </a:lnSpc>
              <a:buNone/>
            </a:pPr>
            <a:endParaRPr lang="zh-CN" altLang="en-US" sz="3600" b="1" dirty="0">
              <a:solidFill>
                <a:srgbClr val="FF0066"/>
              </a:solidFill>
            </a:endParaRPr>
          </a:p>
          <a:p>
            <a:pPr lvl="0" eaLnBrk="1" hangingPunct="1"/>
            <a:endParaRPr lang="zh-CN" altLang="en-US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body" sz="half"/>
          </p:nvPr>
        </p:nvSpPr>
        <p:spPr>
          <a:xfrm>
            <a:off x="1066800" y="2590800"/>
            <a:ext cx="3810000" cy="4114800"/>
          </a:xfrm>
        </p:spPr>
        <p:txBody>
          <a:bodyPr vert="horz" wrap="square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 eaLnBrk="1" hangingPunct="1">
              <a:buNone/>
            </a:pPr>
            <a:r>
              <a:rPr lang="zh-CN" altLang="en-US" b="1">
                <a:solidFill>
                  <a:srgbClr val="003399"/>
                </a:solidFill>
                <a:latin typeface="微软雅黑" panose="020B0503020204020204" charset="-122"/>
                <a:ea typeface="微软雅黑" panose="020B0503020204020204" charset="-122"/>
              </a:rPr>
              <a:t>不</a:t>
            </a:r>
            <a:r>
              <a:rPr lang="zh-CN" altLang="en-US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以</a:t>
            </a:r>
            <a:r>
              <a:rPr lang="zh-CN" altLang="en-US" b="1">
                <a:solidFill>
                  <a:srgbClr val="003399"/>
                </a:solidFill>
                <a:latin typeface="微软雅黑" panose="020B0503020204020204" charset="-122"/>
                <a:ea typeface="微软雅黑" panose="020B0503020204020204" charset="-122"/>
              </a:rPr>
              <a:t>千里称也</a:t>
            </a:r>
            <a:endParaRPr lang="zh-CN" altLang="en-US" b="1">
              <a:solidFill>
                <a:srgbClr val="00339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buNone/>
            </a:pPr>
            <a:r>
              <a:rPr lang="zh-CN" altLang="en-US" b="1">
                <a:solidFill>
                  <a:srgbClr val="003399"/>
                </a:solidFill>
                <a:latin typeface="微软雅黑" panose="020B0503020204020204" charset="-122"/>
                <a:ea typeface="微软雅黑" panose="020B0503020204020204" charset="-122"/>
              </a:rPr>
              <a:t>策之不</a:t>
            </a:r>
            <a:r>
              <a:rPr lang="zh-CN" altLang="en-US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以</a:t>
            </a:r>
            <a:r>
              <a:rPr lang="zh-CN" altLang="en-US" sz="3200" b="1">
                <a:solidFill>
                  <a:srgbClr val="003399"/>
                </a:solidFill>
                <a:latin typeface="微软雅黑" panose="020B0503020204020204" charset="-122"/>
                <a:ea typeface="微软雅黑" panose="020B0503020204020204" charset="-122"/>
              </a:rPr>
              <a:t>其道</a:t>
            </a:r>
            <a:endParaRPr lang="zh-CN" altLang="en-US" sz="3200" b="1">
              <a:solidFill>
                <a:srgbClr val="00339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buNone/>
            </a:pPr>
            <a:r>
              <a:rPr lang="zh-CN" altLang="en-US" b="1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</a:rPr>
              <a:t>食</a:t>
            </a:r>
            <a:r>
              <a:rPr lang="zh-CN" altLang="en-US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不饱，力不足</a:t>
            </a:r>
            <a:endParaRPr lang="zh-CN" altLang="en-US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buNone/>
            </a:pPr>
            <a:r>
              <a:rPr lang="zh-CN" altLang="en-US" b="1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</a:rPr>
              <a:t>食</a:t>
            </a:r>
            <a:r>
              <a:rPr lang="zh-CN" altLang="en-US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之不能尽其材</a:t>
            </a:r>
            <a:endParaRPr lang="zh-CN" altLang="en-US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buNone/>
            </a:pPr>
            <a:r>
              <a:rPr lang="zh-CN" altLang="en-US" b="1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</a:rPr>
              <a:t>其</a:t>
            </a:r>
            <a:r>
              <a:rPr lang="zh-CN" altLang="en-US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真无马邪</a:t>
            </a:r>
            <a:endParaRPr lang="zh-CN" altLang="en-US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buNone/>
            </a:pPr>
            <a:r>
              <a:rPr lang="zh-CN" altLang="en-US" b="1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</a:rPr>
              <a:t>其</a:t>
            </a:r>
            <a:r>
              <a:rPr lang="zh-CN" altLang="en-US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真不知马也</a:t>
            </a:r>
            <a:endParaRPr lang="zh-CN" altLang="en-US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buNone/>
            </a:pPr>
            <a:r>
              <a:rPr lang="zh-CN" altLang="en-US" b="1">
                <a:solidFill>
                  <a:srgbClr val="003399"/>
                </a:solidFill>
                <a:latin typeface="微软雅黑" panose="020B0503020204020204" charset="-122"/>
                <a:ea typeface="微软雅黑" panose="020B0503020204020204" charset="-122"/>
              </a:rPr>
              <a:t>食之不能尽</a:t>
            </a:r>
            <a:r>
              <a:rPr lang="zh-CN" altLang="en-US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其</a:t>
            </a:r>
            <a:r>
              <a:rPr lang="zh-CN" altLang="en-US" b="1">
                <a:solidFill>
                  <a:srgbClr val="003399"/>
                </a:solidFill>
                <a:latin typeface="微软雅黑" panose="020B0503020204020204" charset="-122"/>
                <a:ea typeface="微软雅黑" panose="020B0503020204020204" charset="-122"/>
              </a:rPr>
              <a:t>材</a:t>
            </a:r>
            <a:endParaRPr lang="zh-CN" altLang="en-US" b="1">
              <a:solidFill>
                <a:srgbClr val="0033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sz="half"/>
          </p:nvPr>
        </p:nvSpPr>
        <p:spPr>
          <a:xfrm>
            <a:off x="4932680" y="2565400"/>
            <a:ext cx="4126865" cy="3456305"/>
          </a:xfrm>
        </p:spPr>
        <p:txBody>
          <a:bodyPr vert="horz" wrap="square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 eaLnBrk="1" hangingPunct="1">
              <a:buNone/>
            </a:pPr>
            <a:r>
              <a:rPr lang="zh-CN" altLang="en-US" dirty="0">
                <a:solidFill>
                  <a:srgbClr val="0066FF"/>
                </a:solidFill>
                <a:latin typeface="华文琥珀" panose="02010800040101010101" charset="-122"/>
                <a:ea typeface="华文琥珀" panose="02010800040101010101" charset="-122"/>
              </a:rPr>
              <a:t>用</a:t>
            </a:r>
            <a:endParaRPr lang="zh-CN" altLang="en-US" dirty="0">
              <a:solidFill>
                <a:srgbClr val="0066FF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pPr lvl="0" eaLnBrk="1" hangingPunct="1">
              <a:buNone/>
            </a:pPr>
            <a:r>
              <a:rPr lang="zh-CN" altLang="en-US" dirty="0">
                <a:solidFill>
                  <a:srgbClr val="0066FF"/>
                </a:solidFill>
                <a:latin typeface="华文琥珀" panose="02010800040101010101" charset="-122"/>
                <a:ea typeface="华文琥珀" panose="02010800040101010101" charset="-122"/>
              </a:rPr>
              <a:t>按照</a:t>
            </a:r>
            <a:endParaRPr lang="zh-CN" altLang="en-US" dirty="0">
              <a:solidFill>
                <a:srgbClr val="0066FF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pPr lvl="0" eaLnBrk="1" hangingPunct="1">
              <a:buNone/>
            </a:pPr>
            <a:r>
              <a:rPr lang="zh-CN" altLang="en-US" dirty="0">
                <a:solidFill>
                  <a:srgbClr val="0000FF"/>
                </a:solidFill>
                <a:latin typeface="华文琥珀" panose="02010800040101010101" charset="-122"/>
                <a:ea typeface="华文琥珀" panose="02010800040101010101" charset="-122"/>
              </a:rPr>
              <a:t>吃，动词</a:t>
            </a:r>
            <a:endParaRPr lang="zh-CN" altLang="en-US" dirty="0">
              <a:solidFill>
                <a:srgbClr val="0000FF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pPr lvl="0" eaLnBrk="1" hangingPunct="1">
              <a:buNone/>
            </a:pPr>
            <a:r>
              <a:rPr lang="zh-CN" altLang="en-US" dirty="0">
                <a:solidFill>
                  <a:srgbClr val="0000FF"/>
                </a:solidFill>
                <a:latin typeface="华文琥珀" panose="02010800040101010101" charset="-122"/>
                <a:ea typeface="华文琥珀" panose="02010800040101010101" charset="-122"/>
              </a:rPr>
              <a:t>通“饲”   喂养，动词</a:t>
            </a:r>
            <a:endParaRPr lang="zh-CN" altLang="en-US" dirty="0">
              <a:solidFill>
                <a:srgbClr val="0000FF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pPr lvl="0" eaLnBrk="1" hangingPunct="1">
              <a:buNone/>
            </a:pPr>
            <a:r>
              <a:rPr lang="zh-CN" altLang="en-US" dirty="0">
                <a:solidFill>
                  <a:srgbClr val="0000FF"/>
                </a:solidFill>
                <a:latin typeface="华文琥珀" panose="02010800040101010101" charset="-122"/>
                <a:ea typeface="华文琥珀" panose="02010800040101010101" charset="-122"/>
              </a:rPr>
              <a:t>表反问，难道</a:t>
            </a:r>
            <a:endParaRPr lang="zh-CN" altLang="en-US" dirty="0">
              <a:solidFill>
                <a:srgbClr val="0000FF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pPr lvl="0" eaLnBrk="1" hangingPunct="1">
              <a:buNone/>
            </a:pPr>
            <a:r>
              <a:rPr lang="zh-CN" altLang="en-US" dirty="0">
                <a:solidFill>
                  <a:srgbClr val="0000FF"/>
                </a:solidFill>
                <a:latin typeface="华文琥珀" panose="02010800040101010101" charset="-122"/>
                <a:ea typeface="华文琥珀" panose="02010800040101010101" charset="-122"/>
              </a:rPr>
              <a:t>表揣测，恐怕</a:t>
            </a:r>
            <a:endParaRPr lang="zh-CN" altLang="en-US" dirty="0">
              <a:solidFill>
                <a:srgbClr val="0000FF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pPr lvl="0" eaLnBrk="1" hangingPunct="1">
              <a:buNone/>
            </a:pPr>
            <a:r>
              <a:rPr lang="zh-CN" altLang="en-US" dirty="0">
                <a:solidFill>
                  <a:srgbClr val="0066FF"/>
                </a:solidFill>
                <a:latin typeface="华文琥珀" panose="02010800040101010101" charset="-122"/>
                <a:ea typeface="华文琥珀" panose="02010800040101010101" charset="-122"/>
              </a:rPr>
              <a:t>它的</a:t>
            </a:r>
            <a:r>
              <a:rPr lang="en-US" altLang="x-none" dirty="0">
                <a:solidFill>
                  <a:srgbClr val="0066FF"/>
                </a:solidFill>
                <a:latin typeface="华文琥珀" panose="02010800040101010101" charset="-122"/>
                <a:ea typeface="华文琥珀" panose="02010800040101010101" charset="-122"/>
              </a:rPr>
              <a:t>,</a:t>
            </a:r>
            <a:r>
              <a:rPr lang="zh-CN" altLang="en-US" dirty="0">
                <a:solidFill>
                  <a:srgbClr val="0066FF"/>
                </a:solidFill>
                <a:latin typeface="华文琥珀" panose="02010800040101010101" charset="-122"/>
                <a:ea typeface="华文琥珀" panose="02010800040101010101" charset="-122"/>
              </a:rPr>
              <a:t>指千里马（代词）</a:t>
            </a:r>
            <a:endParaRPr lang="zh-CN" altLang="en-US" dirty="0">
              <a:solidFill>
                <a:srgbClr val="0066FF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pPr lvl="0" eaLnBrk="1" hangingPunct="1">
              <a:buNone/>
            </a:pPr>
            <a:endParaRPr lang="zh-CN" altLang="en-US" dirty="0">
              <a:solidFill>
                <a:srgbClr val="0066FF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39940" name="Rectangle 4"/>
          <p:cNvSpPr/>
          <p:nvPr/>
        </p:nvSpPr>
        <p:spPr>
          <a:xfrm>
            <a:off x="1066800" y="395288"/>
            <a:ext cx="7772400" cy="200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虽有千里之</a:t>
            </a:r>
            <a:r>
              <a:rPr lang="zh-CN" altLang="en-US" sz="2400" b="1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</a:rPr>
              <a:t>能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安求其</a:t>
            </a:r>
            <a:r>
              <a:rPr lang="zh-CN" altLang="en-US" sz="2400" b="1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</a:rPr>
              <a:t>能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千里也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</a:rPr>
              <a:t>策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之不以其道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执</a:t>
            </a:r>
            <a:r>
              <a:rPr lang="zh-CN" altLang="en-US" sz="2400" b="1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</a:rPr>
              <a:t>策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而临之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941" name="Rectangle 5"/>
          <p:cNvSpPr/>
          <p:nvPr/>
        </p:nvSpPr>
        <p:spPr>
          <a:xfrm>
            <a:off x="5062220" y="395605"/>
            <a:ext cx="2971800" cy="24530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才能，能力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能够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用鞭子打（动词）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马鞭 （名词）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har char="•"/>
            </a:pP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942" name="AutoShape 6"/>
          <p:cNvSpPr/>
          <p:nvPr/>
        </p:nvSpPr>
        <p:spPr>
          <a:xfrm>
            <a:off x="990600" y="457200"/>
            <a:ext cx="76200" cy="762000"/>
          </a:xfrm>
          <a:prstGeom prst="leftBrace">
            <a:avLst>
              <a:gd name="adj1" fmla="val 83333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943" name="AutoShape 7"/>
          <p:cNvSpPr/>
          <p:nvPr/>
        </p:nvSpPr>
        <p:spPr>
          <a:xfrm>
            <a:off x="990600" y="2743200"/>
            <a:ext cx="76200" cy="762000"/>
          </a:xfrm>
          <a:prstGeom prst="leftBrace">
            <a:avLst>
              <a:gd name="adj1" fmla="val 83333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944" name="AutoShape 8"/>
          <p:cNvSpPr/>
          <p:nvPr/>
        </p:nvSpPr>
        <p:spPr>
          <a:xfrm>
            <a:off x="1066800" y="4007168"/>
            <a:ext cx="71438" cy="503237"/>
          </a:xfrm>
          <a:prstGeom prst="leftBrace">
            <a:avLst>
              <a:gd name="adj1" fmla="val 58703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945" name="AutoShape 9"/>
          <p:cNvSpPr/>
          <p:nvPr/>
        </p:nvSpPr>
        <p:spPr>
          <a:xfrm>
            <a:off x="995045" y="5013325"/>
            <a:ext cx="71438" cy="1008063"/>
          </a:xfrm>
          <a:prstGeom prst="leftBrace">
            <a:avLst>
              <a:gd name="adj1" fmla="val 117591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946" name="AutoShape 10"/>
          <p:cNvSpPr/>
          <p:nvPr/>
        </p:nvSpPr>
        <p:spPr>
          <a:xfrm>
            <a:off x="990600" y="1600200"/>
            <a:ext cx="76200" cy="762000"/>
          </a:xfrm>
          <a:prstGeom prst="leftBrace">
            <a:avLst>
              <a:gd name="adj1" fmla="val 83333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947" name="Text Box 11"/>
          <p:cNvSpPr txBox="1"/>
          <p:nvPr/>
        </p:nvSpPr>
        <p:spPr>
          <a:xfrm>
            <a:off x="154940" y="1599883"/>
            <a:ext cx="768350" cy="31702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一词多义</a:t>
            </a:r>
            <a:endParaRPr lang="zh-CN" altLang="en-US" sz="3200" b="1" dirty="0">
              <a:solidFill>
                <a:srgbClr val="FF0066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99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21505"/>
          <p:cNvSpPr/>
          <p:nvPr>
            <p:ph type="title"/>
          </p:nvPr>
        </p:nvSpPr>
        <p:spPr>
          <a:xfrm>
            <a:off x="914400" y="457200"/>
            <a:ext cx="8001000" cy="1447800"/>
          </a:xfrm>
        </p:spPr>
        <p:txBody>
          <a:bodyPr anchor="ctr"/>
          <a:p>
            <a:r>
              <a:rPr lang="zh-CN" altLang="en-US" sz="4400">
                <a:solidFill>
                  <a:srgbClr val="FF0000"/>
                </a:solidFill>
                <a:ea typeface="华文彩云" panose="02010800040101010101" pitchFamily="2" charset="-122"/>
              </a:rPr>
              <a:t>思考问题：</a:t>
            </a:r>
            <a:endParaRPr lang="zh-CN" altLang="en-US" sz="4400">
              <a:solidFill>
                <a:srgbClr val="FF0000"/>
              </a:solidFill>
              <a:ea typeface="华文彩云" panose="02010800040101010101" pitchFamily="2" charset="-122"/>
            </a:endParaRPr>
          </a:p>
        </p:txBody>
      </p:sp>
      <p:sp>
        <p:nvSpPr>
          <p:cNvPr id="21507" name="内容占位符 21506"/>
          <p:cNvSpPr/>
          <p:nvPr>
            <p:ph idx="1"/>
          </p:nvPr>
        </p:nvSpPr>
        <p:spPr>
          <a:xfrm>
            <a:off x="193040" y="2277745"/>
            <a:ext cx="8290560" cy="3900805"/>
          </a:xfrm>
        </p:spPr>
        <p:txBody>
          <a:bodyPr anchor="t"/>
          <a:p>
            <a:pPr marL="533400" indent="-533400">
              <a:lnSpc>
                <a:spcPct val="90000"/>
              </a:lnSpc>
            </a:pPr>
            <a:r>
              <a:rPr lang="zh-CN" altLang="en-US" sz="40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韩愈笔下的千里马有哪些遭遇？</a:t>
            </a:r>
            <a:endParaRPr lang="zh-CN" altLang="en-US" sz="40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533400" indent="-533400">
              <a:lnSpc>
                <a:spcPct val="90000"/>
              </a:lnSpc>
            </a:pPr>
            <a:endParaRPr lang="zh-CN" altLang="en-US" sz="4000" b="1">
              <a:solidFill>
                <a:srgbClr val="8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533400" indent="-533400">
              <a:lnSpc>
                <a:spcPct val="90000"/>
              </a:lnSpc>
            </a:pPr>
            <a:r>
              <a:rPr lang="zh-CN" altLang="en-US" sz="4000" b="1">
                <a:solidFill>
                  <a:srgbClr val="8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祗辱于奴隶人之手，骈死于槽枥之间。</a:t>
            </a:r>
            <a:endParaRPr lang="zh-CN" altLang="en-US" sz="4000" b="1">
              <a:solidFill>
                <a:srgbClr val="8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533400" indent="-533400">
              <a:lnSpc>
                <a:spcPct val="90000"/>
              </a:lnSpc>
            </a:pPr>
            <a:endParaRPr lang="zh-CN" altLang="en-US" sz="4000" b="1">
              <a:solidFill>
                <a:srgbClr val="8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314" name="文本占位符 21506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11760" y="1266190"/>
            <a:ext cx="22675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第一段：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483" name="Rectangle 3"/>
          <p:cNvSpPr/>
          <p:nvPr/>
        </p:nvSpPr>
        <p:spPr>
          <a:xfrm>
            <a:off x="607378" y="1994218"/>
            <a:ext cx="686562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x-none" sz="36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</a:rPr>
              <a:t>、本段表达作者观点的一句是？</a:t>
            </a:r>
            <a:endParaRPr lang="zh-CN" altLang="en-US" sz="3600" b="1" dirty="0">
              <a:solidFill>
                <a:srgbClr val="08080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4" name="Rectangle 4"/>
          <p:cNvSpPr/>
          <p:nvPr/>
        </p:nvSpPr>
        <p:spPr>
          <a:xfrm>
            <a:off x="1028383" y="2699703"/>
            <a:ext cx="56692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dirty="0">
                <a:solidFill>
                  <a:srgbClr val="FF0066"/>
                </a:solidFill>
                <a:latin typeface="华文琥珀" panose="02010800040101010101" charset="-122"/>
                <a:ea typeface="华文琥珀" panose="02010800040101010101" charset="-122"/>
              </a:rPr>
              <a:t>世有伯乐，然后有千里马。</a:t>
            </a:r>
            <a:endParaRPr lang="zh-CN" altLang="en-US" sz="3600" dirty="0">
              <a:solidFill>
                <a:srgbClr val="FF0066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20487" name="Rectangle 7"/>
          <p:cNvSpPr/>
          <p:nvPr/>
        </p:nvSpPr>
        <p:spPr>
          <a:xfrm>
            <a:off x="607695" y="3204845"/>
            <a:ext cx="81876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x-none" sz="3600" b="1" dirty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600" b="1" dirty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6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</a:rPr>
              <a:t>如果没有伯乐，千里马处境如何呢？</a:t>
            </a:r>
            <a:endParaRPr lang="zh-CN" altLang="en-US" sz="3600" b="1" dirty="0">
              <a:solidFill>
                <a:srgbClr val="08080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8" name="Rectangle 8"/>
          <p:cNvSpPr/>
          <p:nvPr/>
        </p:nvSpPr>
        <p:spPr>
          <a:xfrm>
            <a:off x="607695" y="3884930"/>
            <a:ext cx="85693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祇辱于奴隶人之手，骈死于槽枥之间，</a:t>
            </a:r>
            <a:endParaRPr lang="zh-CN" altLang="en-US" sz="36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5" name="Rectangle 5"/>
          <p:cNvSpPr/>
          <p:nvPr/>
        </p:nvSpPr>
        <p:spPr>
          <a:xfrm>
            <a:off x="607378" y="5013325"/>
            <a:ext cx="54444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spcBef>
                <a:spcPct val="20000"/>
              </a:spcBef>
            </a:pPr>
            <a:r>
              <a:rPr lang="en-US" altLang="x-none" sz="3600" b="1" dirty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600" b="1" dirty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6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</a:rPr>
              <a:t>本段文字论述了什么？</a:t>
            </a:r>
            <a:endParaRPr lang="zh-CN" altLang="en-US" sz="3600" b="1" dirty="0">
              <a:solidFill>
                <a:srgbClr val="08080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6" name="Rectangle 6"/>
          <p:cNvSpPr/>
          <p:nvPr/>
        </p:nvSpPr>
        <p:spPr>
          <a:xfrm>
            <a:off x="880428" y="5890578"/>
            <a:ext cx="6278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0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伯乐对千里马的重要作用。</a:t>
            </a:r>
            <a:endParaRPr lang="zh-CN" altLang="en-US" sz="40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3530" y="377825"/>
            <a:ext cx="5708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具体分析：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8" grpId="0"/>
      <p:bldP spid="2048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314" name="文本占位符 21506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6525" y="376555"/>
            <a:ext cx="22675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第二段：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31" name="Rectangle 3"/>
          <p:cNvSpPr/>
          <p:nvPr/>
        </p:nvSpPr>
        <p:spPr>
          <a:xfrm>
            <a:off x="468313" y="1200150"/>
            <a:ext cx="77304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x-none" sz="36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千里马被埋没的直接原因是什么？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32" name="Rectangle 4"/>
          <p:cNvSpPr/>
          <p:nvPr/>
        </p:nvSpPr>
        <p:spPr>
          <a:xfrm>
            <a:off x="457200" y="1845310"/>
            <a:ext cx="84397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食不饱，力不足，才美不外见，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535" name="Rectangle 7"/>
          <p:cNvSpPr/>
          <p:nvPr/>
        </p:nvSpPr>
        <p:spPr>
          <a:xfrm>
            <a:off x="119380" y="4231640"/>
            <a:ext cx="90360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x-none" sz="36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“且欲与常马等不可得，安求其能千里也？”表达了作者什么感情？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36" name="Rectangle 8"/>
          <p:cNvSpPr/>
          <p:nvPr/>
        </p:nvSpPr>
        <p:spPr>
          <a:xfrm>
            <a:off x="251143" y="5550853"/>
            <a:ext cx="8412480" cy="1198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ts val="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对千里马命运的惋惜，对食马者的讽刺、</a:t>
            </a:r>
            <a:endParaRPr lang="zh-CN" altLang="en-US" sz="36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ts val="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谴责。</a:t>
            </a:r>
            <a:endParaRPr lang="zh-CN" altLang="en-US" sz="36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8630" y="2881630"/>
            <a:ext cx="7196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千里马被埋没的</a:t>
            </a:r>
            <a:r>
              <a:rPr lang="zh-CN" altLang="en-US" sz="32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根本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原因是什么？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9450" y="3465195"/>
            <a:ext cx="6537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食马者不知其能千里而食也</a:t>
            </a:r>
            <a:endParaRPr lang="zh-CN" altLang="en-US" sz="3600" dirty="0">
              <a:solidFill>
                <a:srgbClr val="FF0000"/>
              </a:solidFill>
              <a:latin typeface="华文琥珀" panose="02010800040101010101" charset="-122"/>
              <a:ea typeface="华文琥珀" panose="020108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6" grpId="0" bldLvl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314" name="文本占位符 21506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6525" y="376555"/>
            <a:ext cx="22675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第三段：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582" name="Rectangle 6"/>
          <p:cNvSpPr/>
          <p:nvPr/>
        </p:nvSpPr>
        <p:spPr>
          <a:xfrm>
            <a:off x="283845" y="1303020"/>
            <a:ext cx="85178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1" hangingPunct="1"/>
            <a:r>
              <a:rPr lang="en-US" altLang="x-none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千里马被摧残、被埋没体现在哪三个方面？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4583" name="Rectangle 7"/>
          <p:cNvSpPr/>
          <p:nvPr/>
        </p:nvSpPr>
        <p:spPr>
          <a:xfrm>
            <a:off x="468313" y="2109788"/>
            <a:ext cx="84248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策之不以其道，食之不能尽其材，鸣之而 不能通其意</a:t>
            </a:r>
            <a:endParaRPr lang="zh-CN" altLang="en-US" sz="32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79" name="Rectangle 3"/>
          <p:cNvSpPr/>
          <p:nvPr/>
        </p:nvSpPr>
        <p:spPr>
          <a:xfrm>
            <a:off x="457200" y="3186430"/>
            <a:ext cx="8228965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x-none" sz="32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 dirty="0">
                <a:solidFill>
                  <a:srgbClr val="08080A"/>
                </a:solidFill>
                <a:latin typeface="微软雅黑" panose="020B0503020204020204" charset="-122"/>
                <a:ea typeface="微软雅黑" panose="020B0503020204020204" charset="-122"/>
              </a:rPr>
              <a:t>、哪句话能体现作者的写作目的（本文中心句）？</a:t>
            </a:r>
            <a:endParaRPr lang="zh-CN" altLang="en-US" sz="3200" b="1" dirty="0">
              <a:solidFill>
                <a:srgbClr val="08080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0" name="Rectangle 4"/>
          <p:cNvSpPr/>
          <p:nvPr/>
        </p:nvSpPr>
        <p:spPr>
          <a:xfrm>
            <a:off x="1857693" y="4252595"/>
            <a:ext cx="2926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其真不知马也</a:t>
            </a:r>
            <a:endParaRPr lang="zh-CN" altLang="en-US" sz="36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1" name="Rectangle 5"/>
          <p:cNvSpPr/>
          <p:nvPr/>
        </p:nvSpPr>
        <p:spPr>
          <a:xfrm>
            <a:off x="475615" y="4925378"/>
            <a:ext cx="66509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x-none" sz="32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、本段表达出了作者怎样的感情？ 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4" name="Rectangle 8"/>
          <p:cNvSpPr/>
          <p:nvPr/>
        </p:nvSpPr>
        <p:spPr>
          <a:xfrm>
            <a:off x="768033" y="5575618"/>
            <a:ext cx="58724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怀才不遇，壮志难酬的愤懑心情</a:t>
            </a:r>
            <a:endParaRPr lang="zh-CN" altLang="en-US" sz="32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24580" grpId="0"/>
      <p:bldP spid="2458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25601"/>
          <p:cNvSpPr/>
          <p:nvPr>
            <p:ph type="title"/>
          </p:nvPr>
        </p:nvSpPr>
        <p:spPr>
          <a:xfrm>
            <a:off x="914400" y="457200"/>
            <a:ext cx="8001000" cy="1447800"/>
          </a:xfrm>
        </p:spPr>
        <p:txBody>
          <a:bodyPr anchor="ctr"/>
          <a:p>
            <a:r>
              <a:rPr lang="zh-CN" altLang="en-US" sz="4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第三自然段用何修辞表达了对驭马者的嘲讽</a:t>
            </a:r>
            <a:r>
              <a:rPr lang="en-US" altLang="zh-CN" sz="4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?</a:t>
            </a:r>
            <a:endParaRPr lang="en-US" altLang="zh-CN" sz="4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3" name="内容占位符 25602"/>
          <p:cNvSpPr/>
          <p:nvPr>
            <p:ph idx="1"/>
          </p:nvPr>
        </p:nvSpPr>
        <p:spPr>
          <a:xfrm>
            <a:off x="612775" y="3009900"/>
            <a:ext cx="7870825" cy="3168650"/>
          </a:xfrm>
        </p:spPr>
        <p:txBody>
          <a:bodyPr anchor="t"/>
          <a:p>
            <a:pPr marL="0" indent="0">
              <a:buNone/>
            </a:pPr>
            <a:r>
              <a:rPr lang="zh-CN" altLang="en-US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排比修辞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刻画了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驭马者的愚妄、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无知、表达了作者对其傲慢态度的憎恶、鄙视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23553"/>
          <p:cNvSpPr/>
          <p:nvPr>
            <p:ph type="title"/>
          </p:nvPr>
        </p:nvSpPr>
        <p:spPr>
          <a:xfrm>
            <a:off x="288925" y="810895"/>
            <a:ext cx="8783320" cy="1447800"/>
          </a:xfrm>
        </p:spPr>
        <p:txBody>
          <a:bodyPr anchor="ctr"/>
          <a:p>
            <a:r>
              <a:rPr lang="zh-CN" altLang="en-US" sz="3600" b="1">
                <a:solidFill>
                  <a:srgbClr val="FF0000"/>
                </a:solidFill>
                <a:latin typeface="+mj-ea"/>
              </a:rPr>
              <a:t>千里马的不幸遭遇确实令人同情</a:t>
            </a:r>
            <a:r>
              <a:rPr lang="en-US" altLang="zh-CN" sz="3600" b="1">
                <a:solidFill>
                  <a:srgbClr val="FF0000"/>
                </a:solidFill>
                <a:latin typeface="+mj-ea"/>
              </a:rPr>
              <a:t>,</a:t>
            </a:r>
            <a:r>
              <a:rPr lang="zh-CN" altLang="zh-CN" sz="3600" b="1">
                <a:solidFill>
                  <a:srgbClr val="FF0000"/>
                </a:solidFill>
                <a:latin typeface="+mj-ea"/>
              </a:rPr>
              <a:t>但是</a:t>
            </a:r>
            <a:r>
              <a:rPr lang="zh-CN" altLang="en-US" sz="3600" b="1">
                <a:solidFill>
                  <a:srgbClr val="FF0000"/>
                </a:solidFill>
                <a:latin typeface="+mj-ea"/>
                <a:sym typeface="+mn-ea"/>
              </a:rPr>
              <a:t>谁应当为千里马的不幸负责</a:t>
            </a:r>
            <a:r>
              <a:rPr lang="en-US" altLang="zh-CN" sz="3600" b="1">
                <a:solidFill>
                  <a:srgbClr val="FF0000"/>
                </a:solidFill>
                <a:latin typeface="+mj-ea"/>
                <a:sym typeface="+mn-ea"/>
              </a:rPr>
              <a:t>?</a:t>
            </a:r>
            <a:r>
              <a:rPr lang="zh-CN" altLang="en-US" sz="3600" b="1">
                <a:solidFill>
                  <a:srgbClr val="FF0000"/>
                </a:solidFill>
                <a:latin typeface="+mj-ea"/>
                <a:sym typeface="+mn-ea"/>
              </a:rPr>
              <a:t>对这些人我们应持什么态度</a:t>
            </a:r>
            <a:r>
              <a:rPr lang="en-US" altLang="zh-CN" sz="3600" b="1">
                <a:solidFill>
                  <a:srgbClr val="FF0000"/>
                </a:solidFill>
                <a:latin typeface="+mj-ea"/>
                <a:sym typeface="+mn-ea"/>
              </a:rPr>
              <a:t>?</a:t>
            </a:r>
            <a:br>
              <a:rPr lang="en-US" altLang="zh-CN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5" name="内容占位符 23554"/>
          <p:cNvSpPr/>
          <p:nvPr>
            <p:ph idx="1"/>
          </p:nvPr>
        </p:nvSpPr>
        <p:spPr>
          <a:xfrm>
            <a:off x="440055" y="2384425"/>
            <a:ext cx="7870825" cy="3168650"/>
          </a:xfrm>
        </p:spPr>
        <p:txBody>
          <a:bodyPr anchor="t"/>
          <a:p>
            <a:pPr marL="0" indent="0">
              <a:lnSpc>
                <a:spcPct val="90000"/>
              </a:lnSpc>
              <a:buNone/>
            </a:pPr>
            <a:endParaRPr lang="en-US" altLang="zh-CN" sz="4000" b="1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533400" indent="-533400">
              <a:lnSpc>
                <a:spcPct val="90000"/>
              </a:lnSpc>
            </a:pP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奴隶人、饲马者、驭马者</a:t>
            </a:r>
            <a:endParaRPr lang="zh-CN" altLang="en-US" sz="4000" b="1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533400" indent="-533400">
              <a:lnSpc>
                <a:spcPct val="90000"/>
              </a:lnSpc>
            </a:pP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对他们的无知、平庸进行鄙视、表示不满。</a:t>
            </a:r>
            <a:endParaRPr lang="zh-CN" altLang="en-US" sz="4000" b="1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3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charRg st="35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b"/>
          <a:p>
            <a:pPr eaLnBrk="1" hangingPunct="1"/>
            <a:endParaRPr lang="zh-CN" altLang="zh-CN" dirty="0"/>
          </a:p>
        </p:txBody>
      </p:sp>
      <p:pic>
        <p:nvPicPr>
          <p:cNvPr id="14338" name="Picture 3" descr="09f94f98b8f86779d31b701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9845" y="-12700"/>
            <a:ext cx="9137650" cy="6894195"/>
          </a:xfrm>
        </p:spPr>
      </p:pic>
    </p:spTree>
  </p:cSld>
  <p:clrMapOvr>
    <a:masterClrMapping/>
  </p:clrMapOvr>
  <p:transition>
    <p:check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325755"/>
            <a:ext cx="4324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七、分析文章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831" name="Text Box 16"/>
          <p:cNvSpPr txBox="1">
            <a:spLocks noChangeArrowheads="1"/>
          </p:cNvSpPr>
          <p:nvPr/>
        </p:nvSpPr>
        <p:spPr bwMode="auto">
          <a:xfrm>
            <a:off x="92516" y="1189673"/>
            <a:ext cx="878497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、课文共三小节，每一小节分别阐述了什么观点？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90446" y="2422525"/>
            <a:ext cx="861774" cy="320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190DB3"/>
                </a:solidFill>
                <a:latin typeface="微软雅黑" panose="020B0503020204020204" charset="-122"/>
                <a:ea typeface="微软雅黑" panose="020B0503020204020204" charset="-122"/>
              </a:rPr>
              <a:t>马   说</a:t>
            </a:r>
            <a:endParaRPr lang="zh-CN" altLang="en-US" sz="4400" b="1" dirty="0">
              <a:solidFill>
                <a:srgbClr val="190DB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1" name="AutoShape 5"/>
          <p:cNvSpPr/>
          <p:nvPr/>
        </p:nvSpPr>
        <p:spPr bwMode="auto">
          <a:xfrm>
            <a:off x="1143000" y="2438400"/>
            <a:ext cx="304800" cy="3124200"/>
          </a:xfrm>
          <a:prstGeom prst="leftBrace">
            <a:avLst>
              <a:gd name="adj1" fmla="val 85274"/>
              <a:gd name="adj2" fmla="val 50000"/>
            </a:avLst>
          </a:prstGeom>
          <a:noFill/>
          <a:ln w="28575">
            <a:solidFill>
              <a:srgbClr val="6600CC"/>
            </a:solidFill>
            <a:round/>
          </a:ln>
        </p:spPr>
        <p:txBody>
          <a:bodyPr wrap="none" anchor="ctr"/>
          <a:p>
            <a:endParaRPr lang="zh-CN" altLang="en-US" sz="1800">
              <a:ea typeface="方正准圆简体" pitchFamily="2" charset="-122"/>
            </a:endParaRP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1524000" y="2147888"/>
            <a:ext cx="65532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论述伯乐对千里马命运的决定作用。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3581400" y="2895600"/>
            <a:ext cx="838200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p>
            <a:endParaRPr lang="zh-CN" altLang="en-US" sz="1800">
              <a:ea typeface="方正准圆简体" pitchFamily="2" charset="-122"/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1600200" y="3671888"/>
            <a:ext cx="5715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揭示千里马被埋没的根本原因。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5" name="AutoShape 9"/>
          <p:cNvSpPr>
            <a:spLocks noChangeArrowheads="1"/>
          </p:cNvSpPr>
          <p:nvPr/>
        </p:nvSpPr>
        <p:spPr bwMode="auto">
          <a:xfrm>
            <a:off x="3581400" y="4495800"/>
            <a:ext cx="8382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p>
            <a:endParaRPr lang="zh-CN" altLang="en-US" sz="1800">
              <a:ea typeface="方正准圆简体" pitchFamily="2" charset="-122"/>
            </a:endParaRP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1524000" y="5334000"/>
            <a:ext cx="71628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对执策者的“不知马”的讽刺。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12"/>
          <p:cNvGrpSpPr/>
          <p:nvPr/>
        </p:nvGrpSpPr>
        <p:grpSpPr bwMode="auto">
          <a:xfrm>
            <a:off x="7840345" y="2133600"/>
            <a:ext cx="990600" cy="3505200"/>
            <a:chOff x="0" y="0"/>
            <a:chExt cx="624" cy="2208"/>
          </a:xfrm>
        </p:grpSpPr>
        <p:sp>
          <p:nvSpPr>
            <p:cNvPr id="34828" name="Text Box 13"/>
            <p:cNvSpPr txBox="1">
              <a:spLocks noChangeArrowheads="1"/>
            </p:cNvSpPr>
            <p:nvPr/>
          </p:nvSpPr>
          <p:spPr bwMode="auto">
            <a:xfrm>
              <a:off x="134" y="0"/>
              <a:ext cx="346" cy="22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</a:rPr>
                <a:t>   </a:t>
              </a:r>
              <a:endParaRPr lang="en-US" altLang="zh-CN" sz="2800" b="1">
                <a:solidFill>
                  <a:srgbClr val="3333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4829" name="AutoShape 14"/>
            <p:cNvSpPr/>
            <p:nvPr/>
          </p:nvSpPr>
          <p:spPr bwMode="auto">
            <a:xfrm rot="10727336">
              <a:off x="0" y="144"/>
              <a:ext cx="192" cy="1968"/>
            </a:xfrm>
            <a:prstGeom prst="leftBrace">
              <a:avLst>
                <a:gd name="adj1" fmla="val 85274"/>
                <a:gd name="adj2" fmla="val 50000"/>
              </a:avLst>
            </a:prstGeom>
            <a:noFill/>
            <a:ln w="28575">
              <a:solidFill>
                <a:srgbClr val="6600CC"/>
              </a:solidFill>
              <a:round/>
            </a:ln>
          </p:spPr>
          <p:txBody>
            <a:bodyPr wrap="none" anchor="ctr"/>
            <a:p>
              <a:endParaRPr lang="zh-CN" altLang="en-US" sz="1800">
                <a:ea typeface="方正准圆简体" pitchFamily="2" charset="-122"/>
              </a:endParaRPr>
            </a:p>
          </p:txBody>
        </p:sp>
        <p:sp>
          <p:nvSpPr>
            <p:cNvPr id="34830" name="Text Box 15"/>
            <p:cNvSpPr txBox="1">
              <a:spLocks noChangeArrowheads="1"/>
            </p:cNvSpPr>
            <p:nvPr/>
          </p:nvSpPr>
          <p:spPr bwMode="auto">
            <a:xfrm>
              <a:off x="197" y="610"/>
              <a:ext cx="427" cy="10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none">
              <a:spAutoFit/>
            </a:bodyPr>
            <a:p>
              <a:pPr eaLnBrk="0" hangingPunct="0"/>
              <a:r>
                <a:rPr lang="zh-CN" altLang="en-US" sz="3200" b="1" dirty="0">
                  <a:solidFill>
                    <a:srgbClr val="6600CC"/>
                  </a:solidFill>
                  <a:latin typeface="微软雅黑" panose="020B0503020204020204" charset="-122"/>
                  <a:ea typeface="微软雅黑" panose="020B0503020204020204" charset="-122"/>
                </a:rPr>
                <a:t>层层递进</a:t>
              </a:r>
              <a:endParaRPr lang="zh-CN" altLang="en-US" sz="3200" b="1" dirty="0">
                <a:solidFill>
                  <a:srgbClr val="6600C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 bldLvl="0" animBg="1"/>
      <p:bldP spid="34826" grpId="0"/>
      <p:bldP spid="34822" grpId="0" bldLvl="0" animBg="1"/>
      <p:bldP spid="34824" grpId="0"/>
      <p:bldP spid="34825" grpId="0" bldLvl="0" animBg="1"/>
      <p:bldP spid="348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1" name="文本框 45060"/>
          <p:cNvSpPr txBox="1"/>
          <p:nvPr/>
        </p:nvSpPr>
        <p:spPr>
          <a:xfrm>
            <a:off x="480695" y="332740"/>
            <a:ext cx="87249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noProof="1" dirty="0">
                <a:solidFill>
                  <a:srgbClr val="CC33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本文表面虽是在谈马，其实是在谈人才，那么文中以“伯乐”、“千里马”、“食马者”各比喻哪几类人？</a:t>
            </a:r>
            <a:endParaRPr lang="zh-CN" altLang="en-US" sz="4000" b="1" i="1" noProof="1" dirty="0">
              <a:solidFill>
                <a:srgbClr val="CC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  <a:cs typeface="+mn-ea"/>
            </a:endParaRPr>
          </a:p>
        </p:txBody>
      </p:sp>
      <p:sp>
        <p:nvSpPr>
          <p:cNvPr id="45062" name="文本框 45061"/>
          <p:cNvSpPr txBox="1"/>
          <p:nvPr/>
        </p:nvSpPr>
        <p:spPr>
          <a:xfrm>
            <a:off x="231775" y="2500630"/>
            <a:ext cx="865759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000" b="1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伯乐”</a:t>
            </a:r>
            <a:r>
              <a:rPr lang="en-US" altLang="zh-CN" sz="4000" b="1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---</a:t>
            </a:r>
            <a:r>
              <a:rPr lang="zh-CN" altLang="en-US" sz="4000" b="1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善于识别人才，知人善用的有识之人；</a:t>
            </a:r>
            <a:endParaRPr lang="zh-CN" altLang="en-US" sz="4000" b="1" dirty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“千里马”</a:t>
            </a:r>
            <a:r>
              <a:rPr lang="en-US" altLang="zh-CN" sz="4000" b="1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---</a:t>
            </a:r>
            <a:r>
              <a:rPr lang="zh-CN" altLang="en-US" sz="4000" b="1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有才华、有才能的人；</a:t>
            </a:r>
            <a:endParaRPr lang="zh-CN" altLang="en-US" sz="4000" b="1" dirty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“食马者”</a:t>
            </a:r>
            <a:r>
              <a:rPr lang="en-US" altLang="zh-CN" sz="4000" b="1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---</a:t>
            </a:r>
            <a:r>
              <a:rPr lang="zh-CN" altLang="en-US" sz="4000" b="1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愚妄浅薄不能识别人才，埋没人才、摧残人才的统治者。</a:t>
            </a:r>
            <a:endParaRPr lang="zh-CN" altLang="en-US" sz="4000" b="1" dirty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5" name="文本框 47109"/>
          <p:cNvSpPr txBox="1"/>
          <p:nvPr/>
        </p:nvSpPr>
        <p:spPr>
          <a:xfrm>
            <a:off x="755650" y="981075"/>
            <a:ext cx="80645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7" name="文本框 47111"/>
          <p:cNvSpPr txBox="1"/>
          <p:nvPr/>
        </p:nvSpPr>
        <p:spPr>
          <a:xfrm>
            <a:off x="705168" y="571818"/>
            <a:ext cx="799306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ym typeface="+mn-ea"/>
              </a:rPr>
              <a:t>八、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主题思想及写作方法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8" name="文本框 47112"/>
          <p:cNvSpPr txBox="1"/>
          <p:nvPr/>
        </p:nvSpPr>
        <p:spPr>
          <a:xfrm>
            <a:off x="262255" y="1537970"/>
            <a:ext cx="8879205" cy="5323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40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马说</a:t>
            </a:r>
            <a:r>
              <a:rPr lang="en-US" altLang="zh-CN" sz="40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40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托物寓意，以千里马不遇伯乐，比喻贤才难遇明主。希望统治者能识别人才、重用人才，使他们能充分发挥才能。</a:t>
            </a:r>
            <a:endParaRPr lang="zh-CN" altLang="en-US" sz="40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全文寄托作者的愤懑不平和穷困潦倒之感，并对统治者埋没人才、摧残人才，进行了讽刺、针砭和控诉。</a:t>
            </a:r>
            <a:endParaRPr lang="zh-CN" altLang="en-US" sz="40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81" name="文本框 45080"/>
          <p:cNvSpPr txBox="1"/>
          <p:nvPr/>
        </p:nvSpPr>
        <p:spPr>
          <a:xfrm>
            <a:off x="4523105" y="3872230"/>
            <a:ext cx="3326765" cy="2861310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指出千里马被埋没的原因食马者不知其能 千里而食也”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6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914" name="文本框 45071"/>
          <p:cNvSpPr txBox="1"/>
          <p:nvPr/>
        </p:nvSpPr>
        <p:spPr>
          <a:xfrm>
            <a:off x="1401763" y="172561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5" name="文本框 45072"/>
          <p:cNvSpPr txBox="1"/>
          <p:nvPr/>
        </p:nvSpPr>
        <p:spPr>
          <a:xfrm>
            <a:off x="682625" y="1682750"/>
            <a:ext cx="733425" cy="14732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第一段</a:t>
            </a:r>
            <a:endParaRPr lang="zh-CN" altLang="en-US" sz="320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5074" name="文本框 45073"/>
          <p:cNvSpPr txBox="1"/>
          <p:nvPr/>
        </p:nvSpPr>
        <p:spPr>
          <a:xfrm>
            <a:off x="1275715" y="1089660"/>
            <a:ext cx="2384425" cy="2355850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提出论点</a:t>
            </a:r>
            <a:r>
              <a:rPr lang="zh-CN" altLang="en-US" sz="32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zh-CN" altLang="en-US" sz="320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世有伯乐</a:t>
            </a:r>
            <a:r>
              <a:rPr lang="zh-CN" altLang="en-US" sz="32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zh-CN" altLang="en-US" sz="320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然后有千里马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075" name="右箭头 45074"/>
          <p:cNvSpPr/>
          <p:nvPr/>
        </p:nvSpPr>
        <p:spPr>
          <a:xfrm>
            <a:off x="3723005" y="2024380"/>
            <a:ext cx="520700" cy="485775"/>
          </a:xfrm>
          <a:prstGeom prst="rightArrow">
            <a:avLst>
              <a:gd name="adj1" fmla="val 43138"/>
              <a:gd name="adj2" fmla="val 7383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76" name="文本框 45075"/>
          <p:cNvSpPr txBox="1"/>
          <p:nvPr/>
        </p:nvSpPr>
        <p:spPr>
          <a:xfrm>
            <a:off x="4243705" y="1188720"/>
            <a:ext cx="1872615" cy="2404110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正面论述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千里马常有，而伯乐不常有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078" name="右箭头 45077"/>
          <p:cNvSpPr/>
          <p:nvPr/>
        </p:nvSpPr>
        <p:spPr>
          <a:xfrm>
            <a:off x="6264910" y="2024380"/>
            <a:ext cx="594995" cy="485775"/>
          </a:xfrm>
          <a:prstGeom prst="rightArrow">
            <a:avLst>
              <a:gd name="adj1" fmla="val 43138"/>
              <a:gd name="adj2" fmla="val 7383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79" name="文本框 45078"/>
          <p:cNvSpPr txBox="1"/>
          <p:nvPr/>
        </p:nvSpPr>
        <p:spPr>
          <a:xfrm>
            <a:off x="6859905" y="1347470"/>
            <a:ext cx="1841500" cy="2245360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反面论证</a:t>
            </a:r>
            <a:endParaRPr lang="zh-CN" altLang="en-US" sz="28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故虽有名马</a:t>
            </a:r>
            <a:r>
              <a:rPr lang="en-US" altLang="zh-CN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…...</a:t>
            </a:r>
            <a:endParaRPr lang="en-US" altLang="zh-CN" sz="28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不以千里称也。</a:t>
            </a:r>
            <a:endParaRPr lang="zh-CN" altLang="en-US" sz="28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921" name="文本框 45079"/>
          <p:cNvSpPr txBox="1"/>
          <p:nvPr/>
        </p:nvSpPr>
        <p:spPr>
          <a:xfrm>
            <a:off x="679450" y="3849688"/>
            <a:ext cx="733425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第二段</a:t>
            </a:r>
            <a:endParaRPr lang="zh-CN" altLang="en-US" sz="240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5082" name="文本框 45081"/>
          <p:cNvSpPr txBox="1"/>
          <p:nvPr/>
        </p:nvSpPr>
        <p:spPr>
          <a:xfrm>
            <a:off x="1737360" y="4149725"/>
            <a:ext cx="1461135" cy="2306955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进一步从反面论证：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104" name="右箭头 45103"/>
          <p:cNvSpPr/>
          <p:nvPr/>
        </p:nvSpPr>
        <p:spPr>
          <a:xfrm>
            <a:off x="3562985" y="4925060"/>
            <a:ext cx="680720" cy="485775"/>
          </a:xfrm>
          <a:prstGeom prst="rightArrow">
            <a:avLst>
              <a:gd name="adj1" fmla="val 43138"/>
              <a:gd name="adj2" fmla="val 7383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2" name="文本框 46084"/>
          <p:cNvSpPr txBox="1"/>
          <p:nvPr/>
        </p:nvSpPr>
        <p:spPr>
          <a:xfrm>
            <a:off x="863600" y="287020"/>
            <a:ext cx="7416800" cy="1060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九、作者如何层层深入论证论点的？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50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51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81" grpId="0" bldLvl="0" animBg="1"/>
      <p:bldP spid="45074" grpId="0" bldLvl="0" animBg="1"/>
      <p:bldP spid="45076" grpId="0" bldLvl="0" animBg="1"/>
      <p:bldP spid="45079" grpId="0" bldLvl="0" animBg="1"/>
      <p:bldP spid="4508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46097"/>
          <p:cNvSpPr txBox="1"/>
          <p:nvPr/>
        </p:nvSpPr>
        <p:spPr>
          <a:xfrm>
            <a:off x="218440" y="647700"/>
            <a:ext cx="698500" cy="1573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dist">
              <a:lnSpc>
                <a:spcPct val="90000"/>
              </a:lnSpc>
            </a:pPr>
            <a:r>
              <a:rPr lang="zh-CN" altLang="en-US" sz="360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第三段</a:t>
            </a:r>
            <a:endParaRPr lang="zh-CN" altLang="en-US" sz="240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6099" name="文本框 46098"/>
          <p:cNvSpPr txBox="1"/>
          <p:nvPr/>
        </p:nvSpPr>
        <p:spPr>
          <a:xfrm>
            <a:off x="1011555" y="157480"/>
            <a:ext cx="1467485" cy="2306955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痛斥执策者的愚蠢</a:t>
            </a:r>
            <a:endParaRPr lang="zh-CN" altLang="en-US" sz="40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6100" name="矩形 46099"/>
          <p:cNvSpPr/>
          <p:nvPr/>
        </p:nvSpPr>
        <p:spPr>
          <a:xfrm>
            <a:off x="3724275" y="157480"/>
            <a:ext cx="1694815" cy="2084070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勾画执策者狂妄无知的形象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101" name="矩形 46100"/>
          <p:cNvSpPr/>
          <p:nvPr/>
        </p:nvSpPr>
        <p:spPr>
          <a:xfrm>
            <a:off x="6518275" y="157480"/>
            <a:ext cx="2301875" cy="2306320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作者厉声反诘执策者，表达中心：其真不知马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110" name="右箭头 46109"/>
          <p:cNvSpPr/>
          <p:nvPr/>
        </p:nvSpPr>
        <p:spPr>
          <a:xfrm>
            <a:off x="2639060" y="1255078"/>
            <a:ext cx="976313" cy="485775"/>
          </a:xfrm>
          <a:prstGeom prst="rightArrow">
            <a:avLst>
              <a:gd name="adj1" fmla="val 43138"/>
              <a:gd name="adj2" fmla="val 7383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111" name="右箭头 46110"/>
          <p:cNvSpPr/>
          <p:nvPr/>
        </p:nvSpPr>
        <p:spPr>
          <a:xfrm>
            <a:off x="5680710" y="1270000"/>
            <a:ext cx="976313" cy="485775"/>
          </a:xfrm>
          <a:prstGeom prst="rightArrow">
            <a:avLst>
              <a:gd name="adj1" fmla="val 43138"/>
              <a:gd name="adj2" fmla="val 7383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3" name="文本框 46085"/>
          <p:cNvSpPr txBox="1"/>
          <p:nvPr/>
        </p:nvSpPr>
        <p:spPr>
          <a:xfrm>
            <a:off x="83185" y="2464435"/>
            <a:ext cx="91725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首先起句揭示全文论点，</a:t>
            </a:r>
            <a:r>
              <a:rPr lang="zh-CN" altLang="en-US" sz="3600" b="1" dirty="0">
                <a:solidFill>
                  <a:srgbClr val="001B4E"/>
                </a:solidFill>
                <a:latin typeface="微软雅黑" panose="020B0503020204020204" charset="-122"/>
                <a:ea typeface="微软雅黑" panose="020B0503020204020204" charset="-122"/>
              </a:rPr>
              <a:t>接着主要从反面举千里马不遇伯乐的反例对论点作出论证，</a:t>
            </a:r>
            <a:r>
              <a:rPr lang="zh-CN" altLang="en-US" sz="3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然后第二段进一步从反面展开论述，论证了伯乐对千里马的重要性。</a:t>
            </a:r>
            <a:r>
              <a:rPr lang="zh-CN" altLang="en-US" sz="3600" b="1" dirty="0">
                <a:solidFill>
                  <a:srgbClr val="001B4E"/>
                </a:solidFill>
                <a:latin typeface="微软雅黑" panose="020B0503020204020204" charset="-122"/>
                <a:ea typeface="微软雅黑" panose="020B0503020204020204" charset="-122"/>
              </a:rPr>
              <a:t>第三段对“策马者”进行辛辣的嘲讽，</a:t>
            </a:r>
            <a:r>
              <a:rPr lang="zh-CN" altLang="en-US" sz="3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之后结尾再次强调造成不合理现象的原因是“不知马”，与开头的论点相照应。</a:t>
            </a:r>
            <a:endParaRPr lang="zh-CN" altLang="en-US" sz="36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461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9" grpId="0" bldLvl="0" animBg="1"/>
      <p:bldP spid="46100" grpId="0" bldLvl="0" animBg="1"/>
      <p:bldP spid="46101" grpId="0" bldLvl="0" animBg="1"/>
      <p:bldP spid="3789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36865"/>
          <p:cNvSpPr txBox="1"/>
          <p:nvPr/>
        </p:nvSpPr>
        <p:spPr>
          <a:xfrm>
            <a:off x="202248" y="104458"/>
            <a:ext cx="8999537" cy="4672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45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拓展延伸</a:t>
            </a:r>
            <a:endParaRPr lang="zh-CN" altLang="en-US" sz="45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33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3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、读完本文后，你认为伯乐应具备怎样的才能？请联系你自己的读书实际，列举一位大家熟悉的伯乐，并用简洁的语言概括他的事迹。</a:t>
            </a:r>
            <a:br>
              <a:rPr lang="zh-CN" altLang="en-US" sz="3300" b="1" dirty="0">
                <a:solidFill>
                  <a:schemeClr val="accent2"/>
                </a:solidFill>
                <a:latin typeface="Times New Roman" panose="02020603050405020304" pitchFamily="18" charset="0"/>
              </a:rPr>
            </a:br>
            <a:r>
              <a:rPr lang="en-US" altLang="zh-CN" sz="33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   </a:t>
            </a:r>
            <a:endParaRPr lang="en-US" altLang="zh-CN" sz="33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</a:pPr>
            <a:endParaRPr lang="en-US" altLang="zh-CN" sz="33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</a:pPr>
            <a:br>
              <a:rPr lang="zh-CN" altLang="en-US" sz="3300" b="1" dirty="0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</a:br>
            <a:endParaRPr lang="zh-CN" altLang="en-US" sz="33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344488" y="1568450"/>
            <a:ext cx="845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800" b="1" dirty="0">
              <a:latin typeface="Times New Roman" panose="02020603050405020304" pitchFamily="18" charset="0"/>
            </a:endParaRPr>
          </a:p>
        </p:txBody>
      </p:sp>
      <p:sp>
        <p:nvSpPr>
          <p:cNvPr id="36868" name="文本框 36867"/>
          <p:cNvSpPr txBox="1"/>
          <p:nvPr/>
        </p:nvSpPr>
        <p:spPr>
          <a:xfrm>
            <a:off x="73660" y="2418080"/>
            <a:ext cx="907034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9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* 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伯乐必须具备知人善用的才能，任人唯贤，要善于发现并重用人才。如：齐桓公发现并重用管仲，使齐国强盛起来。</a:t>
            </a:r>
            <a:br>
              <a:rPr lang="zh-CN" altLang="en-US" sz="44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sz="44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69" name="文本框 36868"/>
          <p:cNvSpPr txBox="1"/>
          <p:nvPr/>
        </p:nvSpPr>
        <p:spPr>
          <a:xfrm>
            <a:off x="0" y="5002213"/>
            <a:ext cx="9144000" cy="450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 </a:t>
            </a:r>
            <a:endParaRPr lang="zh-CN" altLang="en-US" sz="2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5420" y="248285"/>
            <a:ext cx="862584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、伯乐和千里马在推动社会发展方面谁更重要？请畅谈你的看法？可举历史和现实生活中的例子证明自己的观点？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" y="2001520"/>
            <a:ext cx="869886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：我认为千里马更重要。因为社会发展需要人才，而千里马正是推动社会发展的巨大动力。试想如果没有爱迪生发明电灯，我们寻找光明的眼睛不知还要在黑暗中徘徊多久。再如：如果没有那些群策群力的科学家，我们不知能否破解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DNA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的奥秘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Picture 16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4287"/>
            <a:ext cx="9144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Text Box 2"/>
          <p:cNvSpPr txBox="1"/>
          <p:nvPr/>
        </p:nvSpPr>
        <p:spPr>
          <a:xfrm>
            <a:off x="0" y="152400"/>
            <a:ext cx="9144000" cy="63696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巩固：请用原文回答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6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 action="ppaction://hlinksldjump"/>
              </a:rPr>
              <a:t>1.</a:t>
            </a: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全文的中心论点句是什么？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6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6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6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描绘</a:t>
            </a:r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千里马</a:t>
            </a: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终身悲惨遭遇的句子？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</a:pPr>
            <a:endParaRPr lang="en-US" altLang="zh-CN" sz="36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6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千里马</a:t>
            </a: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“才美不外见”直接原因是什么？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</a:pPr>
            <a:r>
              <a:rPr lang="zh-CN" altLang="en-US" sz="3600" b="1" dirty="0">
                <a:ea typeface="方正准圆简体" pitchFamily="2" charset="-122"/>
                <a:sym typeface="+mn-ea"/>
              </a:rPr>
              <a:t>  </a:t>
            </a:r>
            <a:r>
              <a:rPr lang="en-US" altLang="zh-CN" sz="3600" b="1" dirty="0">
                <a:solidFill>
                  <a:srgbClr val="FF0000"/>
                </a:solidFill>
                <a:ea typeface="方正准圆简体" pitchFamily="2" charset="-122"/>
                <a:sym typeface="+mn-ea"/>
              </a:rPr>
              <a:t>----</a:t>
            </a:r>
            <a:r>
              <a:rPr lang="zh-CN" altLang="en-US" sz="3600" b="1" dirty="0">
                <a:solidFill>
                  <a:srgbClr val="FF0000"/>
                </a:solidFill>
                <a:ea typeface="方正准圆简体" pitchFamily="2" charset="-122"/>
                <a:sym typeface="+mn-ea"/>
              </a:rPr>
              <a:t>食不饱，力不足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方正准圆简体" pitchFamily="2" charset="-122"/>
              <a:sym typeface="+mn-ea"/>
            </a:endParaRPr>
          </a:p>
          <a:p>
            <a:pPr>
              <a:spcBef>
                <a:spcPts val="0"/>
              </a:spcBef>
            </a:pPr>
            <a:r>
              <a:rPr lang="en-US" altLang="zh-CN" sz="36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千里马</a:t>
            </a: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被埋没的根本原因是什么？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</a:pPr>
            <a:r>
              <a:rPr lang="zh-CN" altLang="en-US" sz="3600" b="1" dirty="0">
                <a:ea typeface="幼圆" panose="02010509060101010101" pitchFamily="49" charset="-122"/>
                <a:sym typeface="Arial" panose="020B0604020202020204" pitchFamily="34" charset="0"/>
              </a:rPr>
              <a:t>  </a:t>
            </a:r>
            <a:r>
              <a:rPr lang="en-US" altLang="zh-CN" sz="3600" b="1" dirty="0">
                <a:solidFill>
                  <a:srgbClr val="FF0000"/>
                </a:solidFill>
                <a:ea typeface="幼圆" panose="02010509060101010101" pitchFamily="49" charset="-122"/>
                <a:sym typeface="Arial" panose="020B0604020202020204" pitchFamily="34" charset="0"/>
              </a:rPr>
              <a:t>-----</a:t>
            </a:r>
            <a:r>
              <a:rPr lang="zh-CN" altLang="en-US" sz="3600" b="1" dirty="0">
                <a:solidFill>
                  <a:srgbClr val="FF0000"/>
                </a:solidFill>
                <a:ea typeface="幼圆" panose="02010509060101010101" pitchFamily="49" charset="-122"/>
                <a:sym typeface="Arial" panose="020B0604020202020204" pitchFamily="34" charset="0"/>
              </a:rPr>
              <a:t>食马者不知其能千里而食也。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zh-CN" altLang="en-US" sz="4400" b="1" u="sng" dirty="0">
              <a:solidFill>
                <a:schemeClr val="hlink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4827" name="Text Box 11"/>
          <p:cNvSpPr txBox="1"/>
          <p:nvPr/>
        </p:nvSpPr>
        <p:spPr>
          <a:xfrm>
            <a:off x="319405" y="2447925"/>
            <a:ext cx="87585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---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只辱于奴隶人之手，骈死于槽枥之间。</a:t>
            </a:r>
            <a:endParaRPr lang="zh-CN" altLang="en-US" sz="3600" b="1" i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319405" y="1389380"/>
            <a:ext cx="725932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---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千里马常有，而伯乐不常有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/>
      <p:bldP spid="3482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2080" y="153670"/>
            <a:ext cx="887857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ts val="0"/>
              </a:spcBef>
            </a:pPr>
            <a:r>
              <a:rPr lang="en-US" altLang="zh-CN" sz="3200" b="1" u="sng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5.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运用反问对“食马者”的无知发出强烈谴责与愤慨的语句：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spcBef>
                <a:spcPts val="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---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且欲与常马等不可得，安求其能千里也 ？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spcBef>
                <a:spcPts val="0"/>
              </a:spcBef>
            </a:pP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6. 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运用排比将“食马者”的浅薄愚妄写得淋漓尽致语句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</a:t>
            </a:r>
            <a:endParaRPr lang="en-US" altLang="zh-CN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spcBef>
                <a:spcPts val="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---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策 之 不 以 其 道 ，食 之 不 能 尽 其 材 ，鸣 之 而 不 能 通 其 意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spcBef>
                <a:spcPts val="0"/>
              </a:spcBef>
            </a:pPr>
            <a:r>
              <a:rPr lang="en-US" altLang="zh-CN" sz="3600" b="1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7.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运用设问表达作者心中感慨的主旨句子：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spcBef>
                <a:spcPts val="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---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其真无马邪？其真不知马也。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spcBef>
                <a:spcPts val="0"/>
              </a:spcBef>
            </a:pPr>
            <a:endParaRPr lang="zh-CN" altLang="en-US" sz="4000" b="1" dirty="0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b"/>
          <a:p>
            <a:pPr eaLnBrk="1" hangingPunct="1"/>
            <a:endParaRPr lang="zh-CN" altLang="zh-CN" dirty="0"/>
          </a:p>
        </p:txBody>
      </p:sp>
      <p:pic>
        <p:nvPicPr>
          <p:cNvPr id="12290" name="Picture 3" descr="dc2ff10de904a2697aec2c1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-4445"/>
            <a:ext cx="9074150" cy="6891020"/>
          </a:xfrm>
        </p:spPr>
      </p:pic>
    </p:spTree>
  </p:cSld>
  <p:clrMapOvr>
    <a:masterClrMapping/>
  </p:clrMapOvr>
  <p:transition>
    <p:check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/>
          <p:nvPr>
            <p:ph type="title"/>
          </p:nvPr>
        </p:nvSpPr>
        <p:spPr>
          <a:xfrm>
            <a:off x="914400" y="457200"/>
            <a:ext cx="8001000" cy="1447800"/>
          </a:xfrm>
        </p:spPr>
        <p:txBody>
          <a:bodyPr anchor="ctr"/>
          <a:p>
            <a:r>
              <a:rPr lang="zh-CN" altLang="en-US" sz="40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你能讲出几个含有“马”字的四字成语或是诗词名句吗？</a:t>
            </a:r>
            <a:endParaRPr lang="zh-CN" altLang="en-US" sz="4000">
              <a:solidFill>
                <a:srgbClr val="FF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5123" name="内容占位符 5122"/>
          <p:cNvSpPr/>
          <p:nvPr>
            <p:ph idx="1"/>
          </p:nvPr>
        </p:nvSpPr>
        <p:spPr>
          <a:xfrm>
            <a:off x="7620" y="1810385"/>
            <a:ext cx="9128760" cy="4495800"/>
          </a:xfrm>
        </p:spPr>
        <p:txBody>
          <a:bodyPr anchor="t"/>
          <a:p>
            <a:pPr marL="533400" indent="-533400">
              <a:buNone/>
            </a:pP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不停蹄 </a:t>
            </a: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齿徒增 </a:t>
            </a: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到成功 </a:t>
            </a: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耳东风 </a:t>
            </a:r>
            <a:endParaRPr lang="zh-CN" altLang="en-US" sz="4000" b="1">
              <a:latin typeface="黑体" panose="02010600030101010101" pitchFamily="49" charset="-122"/>
            </a:endParaRPr>
          </a:p>
          <a:p>
            <a:pPr marL="533400" indent="-533400">
              <a:buNone/>
            </a:pP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首是瞻、 </a:t>
            </a: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放南山   </a:t>
            </a: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前泼水 、</a:t>
            </a:r>
            <a:endParaRPr lang="zh-CN" altLang="en-US" sz="4000" b="1">
              <a:latin typeface="黑体" panose="02010600030101010101" pitchFamily="49" charset="-122"/>
            </a:endParaRPr>
          </a:p>
          <a:p>
            <a:pPr marL="533400" indent="-533400">
              <a:buNone/>
            </a:pP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瘦毛长、  一</a:t>
            </a: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平川  驷</a:t>
            </a: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难追、</a:t>
            </a:r>
            <a:endParaRPr lang="zh-CN" altLang="en-US" sz="4000" b="1">
              <a:latin typeface="黑体" panose="02010600030101010101" pitchFamily="49" charset="-122"/>
            </a:endParaRPr>
          </a:p>
          <a:p>
            <a:pPr marL="533400" indent="-533400">
              <a:buNone/>
            </a:pPr>
            <a:r>
              <a:rPr lang="zh-CN" altLang="en-US" sz="4000" b="1">
                <a:latin typeface="黑体" panose="02010600030101010101" pitchFamily="49" charset="-122"/>
              </a:rPr>
              <a:t>走</a:t>
            </a: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观花、 快</a:t>
            </a: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加鞭、 </a:t>
            </a: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革裹尸</a:t>
            </a:r>
            <a:endParaRPr lang="zh-CN" altLang="en-US" sz="4000" b="1">
              <a:latin typeface="黑体" panose="02010600030101010101" pitchFamily="49" charset="-122"/>
            </a:endParaRPr>
          </a:p>
          <a:p>
            <a:pPr marL="533400" indent="-533400">
              <a:buNone/>
            </a:pPr>
            <a:r>
              <a:rPr lang="zh-CN" altLang="en-US" sz="4000" b="1">
                <a:latin typeface="黑体" panose="02010600030101010101" pitchFamily="49" charset="-122"/>
              </a:rPr>
              <a:t>龙</a:t>
            </a: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精神、 指鹿为</a:t>
            </a: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   </a:t>
            </a:r>
            <a:r>
              <a:rPr lang="zh-CN" altLang="en-US" sz="4000" b="1">
                <a:latin typeface="黑体" panose="02010600030101010101" pitchFamily="49" charset="-122"/>
              </a:rPr>
              <a:t>千军万</a:t>
            </a:r>
            <a:r>
              <a:rPr lang="zh-CN" altLang="en-US" sz="4400" b="1">
                <a:solidFill>
                  <a:srgbClr val="E10900"/>
                </a:solidFill>
                <a:latin typeface="黑体" panose="02010600030101010101" pitchFamily="49" charset="-122"/>
              </a:rPr>
              <a:t>马 </a:t>
            </a:r>
            <a:endParaRPr lang="zh-CN" altLang="en-US" sz="4400" b="1">
              <a:solidFill>
                <a:srgbClr val="E10900"/>
              </a:solidFill>
              <a:latin typeface="黑体" panose="02010600030101010101" pitchFamily="49" charset="-122"/>
            </a:endParaRPr>
          </a:p>
          <a:p>
            <a:pPr marL="533400" indent="-533400">
              <a:buNone/>
            </a:pPr>
            <a:r>
              <a:rPr lang="zh-CN" altLang="en-US" sz="4000" b="1">
                <a:latin typeface="黑体" panose="02010600030101010101" pitchFamily="49" charset="-122"/>
              </a:rPr>
              <a:t>万</a:t>
            </a: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奔腾、 老</a:t>
            </a: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识途、  天</a:t>
            </a:r>
            <a:r>
              <a:rPr lang="zh-CN" altLang="en-US" sz="4000" b="1">
                <a:solidFill>
                  <a:srgbClr val="E10900"/>
                </a:solidFill>
                <a:latin typeface="黑体" panose="02010600030101010101" pitchFamily="49" charset="-122"/>
              </a:rPr>
              <a:t>马</a:t>
            </a:r>
            <a:r>
              <a:rPr lang="zh-CN" altLang="en-US" sz="4000" b="1">
                <a:latin typeface="黑体" panose="02010600030101010101" pitchFamily="49" charset="-122"/>
              </a:rPr>
              <a:t>行空</a:t>
            </a:r>
            <a:r>
              <a:rPr lang="en-US" altLang="zh-CN" sz="4000" b="1">
                <a:latin typeface="Arial" panose="020B0604020202020204" pitchFamily="34" charset="0"/>
              </a:rPr>
              <a:t>……</a:t>
            </a:r>
            <a:endParaRPr lang="en-US" altLang="zh-CN" sz="40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6145"/>
          <p:cNvSpPr/>
          <p:nvPr>
            <p:ph type="title"/>
          </p:nvPr>
        </p:nvSpPr>
        <p:spPr>
          <a:xfrm>
            <a:off x="683895" y="810895"/>
            <a:ext cx="8001000" cy="1447800"/>
          </a:xfrm>
        </p:spPr>
        <p:txBody>
          <a:bodyPr anchor="ctr"/>
          <a:p>
            <a:r>
              <a:rPr lang="zh-CN" altLang="en-US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含有“马”字的四字成语或是诗词名句、俗语谚语</a:t>
            </a:r>
            <a:endParaRPr lang="zh-CN" altLang="en-US">
              <a:solidFill>
                <a:srgbClr val="FF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6147" name="内容占位符 6146"/>
          <p:cNvSpPr/>
          <p:nvPr>
            <p:ph idx="1"/>
          </p:nvPr>
        </p:nvSpPr>
        <p:spPr>
          <a:xfrm>
            <a:off x="50165" y="2813050"/>
            <a:ext cx="8964930" cy="3167380"/>
          </a:xfrm>
        </p:spPr>
        <p:txBody>
          <a:bodyPr anchor="t"/>
          <a:p>
            <a:pPr marL="533400" indent="-533400">
              <a:lnSpc>
                <a:spcPct val="80000"/>
              </a:lnSpc>
              <a:buNone/>
            </a:pPr>
            <a:r>
              <a:rPr lang="en-US" altLang="zh-CN" sz="4000" b="1">
                <a:latin typeface="黑体" panose="02010600030101010101" pitchFamily="49" charset="-122"/>
              </a:rPr>
              <a:t>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春风得意马蹄急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 marL="533400" indent="-533400">
              <a:lnSpc>
                <a:spcPct val="80000"/>
              </a:lnSpc>
              <a:buNone/>
            </a:pPr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踏花归来马蹄香</a:t>
            </a:r>
            <a:endParaRPr lang="zh-CN" altLang="en-US" sz="4000" b="1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533400" indent="-533400">
              <a:lnSpc>
                <a:spcPct val="80000"/>
              </a:lnSpc>
              <a:buNone/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    浅草才能没马蹄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 marL="533400" indent="-533400">
              <a:lnSpc>
                <a:spcPct val="80000"/>
              </a:lnSpc>
              <a:buNone/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草枯鹰眼疾，雪尽马蹄轻。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 marL="533400" indent="-533400"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CC0099"/>
                </a:solidFill>
                <a:latin typeface="微软雅黑" panose="020B0503020204020204" charset="-122"/>
                <a:ea typeface="微软雅黑" panose="020B0503020204020204" charset="-122"/>
              </a:rPr>
              <a:t>    塞翁失马，焉知非福</a:t>
            </a:r>
            <a:endParaRPr lang="zh-CN" altLang="en-US" sz="4000" b="1">
              <a:solidFill>
                <a:srgbClr val="CC009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533400" indent="-533400"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CC0099"/>
                </a:solidFill>
                <a:latin typeface="微软雅黑" panose="020B0503020204020204" charset="-122"/>
                <a:ea typeface="微软雅黑" panose="020B0503020204020204" charset="-122"/>
              </a:rPr>
              <a:t>路遥知马力，日久见人心</a:t>
            </a:r>
            <a:endParaRPr lang="zh-CN" altLang="en-US" sz="4000" b="1">
              <a:solidFill>
                <a:srgbClr val="CC00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2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charRg st="24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3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147">
                                            <p:txEl>
                                              <p:charRg st="37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47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147">
                                            <p:txEl>
                                              <p:charRg st="47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314" name="文本占位符 21506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05130" y="369570"/>
            <a:ext cx="3230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>
                <a:latin typeface="楷体" panose="02010609060101010101" charset="-122"/>
                <a:ea typeface="楷体" panose="02010609060101010101" charset="-122"/>
              </a:rPr>
              <a:t>导入：</a:t>
            </a:r>
            <a:endParaRPr lang="zh-CN" altLang="zh-CN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70" name="文本框 76803"/>
          <p:cNvSpPr txBox="1"/>
          <p:nvPr/>
        </p:nvSpPr>
        <p:spPr>
          <a:xfrm>
            <a:off x="2070418" y="341630"/>
            <a:ext cx="45370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400" i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伯乐相马的故事</a:t>
            </a:r>
            <a:r>
              <a:rPr lang="zh-CN" altLang="en-US" sz="4400" i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endParaRPr lang="zh-CN" altLang="en-US" sz="4400" i="1" u="sng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1615" y="1103630"/>
            <a:ext cx="846518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x-none" sz="3600" dirty="0">
                <a:solidFill>
                  <a:schemeClr val="tx1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相传伯乐是春秋时代人，姓孙名阳。据说，有一匹千里马拉着沉重的盐车翻越太行山。在羊肠小道上，马蹄用力挣扎，膝盖跪屈；尾巴下垂着，皮肤也受了伤；浑身冒汗，汗水淋漓，在山坡上艰难吃力地爬行还是拉不上去，伯乐遇见了，就下了自己的车，挽住千里马而对它淌眼泪，并脱下自己的麻布衣服覆盖在千里马身上。千里马于是低下头吐气，抬起头来长鸣，嘶叫声直达云霄。这是它感激伯乐了解并且体贴它啊。 </a:t>
            </a:r>
            <a:endParaRPr lang="zh-CN" altLang="x-none" sz="3600" dirty="0">
              <a:solidFill>
                <a:schemeClr val="tx1"/>
              </a:solidFill>
              <a:latin typeface="华文琥珀" panose="02010800040101010101" charset="-122"/>
              <a:ea typeface="华文琥珀" panose="02010800040101010101" charset="-122"/>
              <a:sym typeface="+mn-ea"/>
            </a:endParaRPr>
          </a:p>
          <a:p>
            <a:endParaRPr lang="zh-CN" altLang="en-US" sz="3200"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2048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2292" name="文本框 20484"/>
          <p:cNvSpPr txBox="1"/>
          <p:nvPr/>
        </p:nvSpPr>
        <p:spPr>
          <a:xfrm>
            <a:off x="456883" y="274955"/>
            <a:ext cx="1525587" cy="54006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8800" dirty="0">
                <a:latin typeface="Arial" panose="020B0604020202020204" pitchFamily="34" charset="0"/>
                <a:ea typeface="隶书" panose="02010509060101010101" pitchFamily="49" charset="-122"/>
              </a:rPr>
              <a:t>马说</a:t>
            </a:r>
            <a:endParaRPr lang="zh-CN" altLang="en-US" sz="8800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2293" name="文本框 20485"/>
          <p:cNvSpPr txBox="1"/>
          <p:nvPr/>
        </p:nvSpPr>
        <p:spPr>
          <a:xfrm>
            <a:off x="2760345" y="3154680"/>
            <a:ext cx="1006475" cy="2520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latin typeface="隶书" panose="02010509060101010101" pitchFamily="49" charset="-122"/>
                <a:ea typeface="隶书" panose="02010509060101010101" pitchFamily="49" charset="-122"/>
              </a:rPr>
              <a:t>唐</a:t>
            </a:r>
            <a:r>
              <a:rPr lang="en-US" altLang="zh-CN" sz="5400"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r>
              <a:rPr lang="zh-CN" altLang="en-US" sz="5400" dirty="0">
                <a:latin typeface="隶书" panose="02010509060101010101" pitchFamily="49" charset="-122"/>
                <a:ea typeface="隶书" panose="02010509060101010101" pitchFamily="49" charset="-122"/>
              </a:rPr>
              <a:t>韩愈</a:t>
            </a:r>
            <a:endParaRPr lang="zh-CN" altLang="en-US" sz="5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5362" name="Picture 2" descr="韩愈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555615" y="102870"/>
            <a:ext cx="3557270" cy="66313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314" name="文本占位符 21506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1955200" y="801688"/>
            <a:ext cx="5256584" cy="53181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br>
              <a:rPr lang="en-US" altLang="zh-CN" b="1" dirty="0" smtClean="0">
                <a:solidFill>
                  <a:srgbClr val="000099"/>
                </a:solidFill>
                <a:latin typeface="宋体" panose="02010600030101010101" pitchFamily="2" charset="-122"/>
              </a:rPr>
            </a:br>
            <a:r>
              <a:rPr lang="zh-CN" altLang="en-US" b="1" dirty="0" smtClean="0">
                <a:solidFill>
                  <a:srgbClr val="000099"/>
                </a:solidFill>
                <a:latin typeface="宋体" panose="02010600030101010101" pitchFamily="2" charset="-122"/>
              </a:rPr>
              <a:t>学习目标</a:t>
            </a:r>
            <a:r>
              <a:rPr lang="en-US" altLang="zh-CN" b="1" dirty="0" smtClean="0">
                <a:solidFill>
                  <a:srgbClr val="000099"/>
                </a:solidFill>
                <a:latin typeface="宋体" panose="02010600030101010101" pitchFamily="2" charset="-122"/>
              </a:rPr>
              <a:t> </a:t>
            </a:r>
            <a:br>
              <a:rPr lang="en-US" altLang="zh-CN" b="1" dirty="0" smtClean="0">
                <a:solidFill>
                  <a:srgbClr val="000099"/>
                </a:solidFill>
                <a:latin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19150" y="2306955"/>
            <a:ext cx="7187565" cy="3169285"/>
          </a:xfrm>
          <a:prstGeom prst="rect">
            <a:avLst/>
          </a:prstGeom>
        </p:spPr>
        <p:txBody>
          <a:bodyPr wrap="square">
            <a:spAutoFit/>
          </a:bodyPr>
          <a:p>
            <a:pPr eaLnBrk="1" hangingPunct="1"/>
            <a:r>
              <a:rPr lang="en-US" altLang="zh-CN" sz="40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、掌握文言词语，理解课文内容。      </a:t>
            </a:r>
            <a:endParaRPr lang="zh-CN" altLang="en-US" sz="4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r>
              <a:rPr lang="en-US" altLang="zh-CN" sz="4000" b="1" dirty="0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、了解托物寓意的写法。</a:t>
            </a:r>
            <a:endParaRPr lang="zh-CN" altLang="en-US" sz="4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r>
              <a:rPr lang="en-US" altLang="zh-CN" sz="4000" b="1" dirty="0" smtClean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、认识伯乐与人才的关系，理解作者怀才不遇的感情。</a:t>
            </a:r>
            <a:endParaRPr lang="zh-CN" altLang="en-US" sz="40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4028</Words>
  <Application>WPS 演示</Application>
  <PresentationFormat>在屏幕上显示</PresentationFormat>
  <Paragraphs>317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6" baseType="lpstr">
      <vt:lpstr>Arial</vt:lpstr>
      <vt:lpstr>宋体</vt:lpstr>
      <vt:lpstr>Wingdings</vt:lpstr>
      <vt:lpstr>华文琥珀</vt:lpstr>
      <vt:lpstr>黑体</vt:lpstr>
      <vt:lpstr>微软雅黑</vt:lpstr>
      <vt:lpstr>楷体</vt:lpstr>
      <vt:lpstr>楷体_GB2312</vt:lpstr>
      <vt:lpstr>隶书</vt:lpstr>
      <vt:lpstr>Calibri</vt:lpstr>
      <vt:lpstr>Arial Unicode MS</vt:lpstr>
      <vt:lpstr>Times New Roman</vt:lpstr>
      <vt:lpstr>华文新魏</vt:lpstr>
      <vt:lpstr>华文中宋</vt:lpstr>
      <vt:lpstr>华文彩云</vt:lpstr>
      <vt:lpstr>方正准圆简体</vt:lpstr>
      <vt:lpstr>幼圆</vt:lpstr>
      <vt:lpstr>默认设计模板</vt:lpstr>
      <vt:lpstr>PowerPoint 演示文稿</vt:lpstr>
      <vt:lpstr>PowerPoint 演示文稿</vt:lpstr>
      <vt:lpstr>PowerPoint 演示文稿</vt:lpstr>
      <vt:lpstr>PowerPoint 演示文稿</vt:lpstr>
      <vt:lpstr>你能讲出几个含有“马”字的四字成语或是诗词名句吗？</vt:lpstr>
      <vt:lpstr>含有“马”字的四字成语或是诗词名句、俗语谚语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思考问题：</vt:lpstr>
      <vt:lpstr>PowerPoint 演示文稿</vt:lpstr>
      <vt:lpstr>PowerPoint 演示文稿</vt:lpstr>
      <vt:lpstr>PowerPoint 演示文稿</vt:lpstr>
      <vt:lpstr>第三自然段用何修辞表达了对驭马者的嘲讽?</vt:lpstr>
      <vt:lpstr>千里马的不幸遭遇确实令人同情,但是谁应当为千里马的不幸负责?对这些人我们应持什么态度?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23</cp:revision>
  <dcterms:created xsi:type="dcterms:W3CDTF">2017-04-12T23:36:00Z</dcterms:created>
  <dcterms:modified xsi:type="dcterms:W3CDTF">2018-04-11T08:49:17Z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