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11" r:id="rId3"/>
    <p:sldId id="296" r:id="rId4"/>
    <p:sldId id="258" r:id="rId5"/>
    <p:sldId id="315" r:id="rId6"/>
    <p:sldId id="316" r:id="rId7"/>
    <p:sldId id="260" r:id="rId8"/>
    <p:sldId id="262" r:id="rId9"/>
    <p:sldId id="263" r:id="rId10"/>
    <p:sldId id="264" r:id="rId11"/>
    <p:sldId id="317" r:id="rId12"/>
    <p:sldId id="318" r:id="rId13"/>
    <p:sldId id="265" r:id="rId14"/>
    <p:sldId id="286" r:id="rId15"/>
    <p:sldId id="267" r:id="rId16"/>
    <p:sldId id="266" r:id="rId1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360" y="-90"/>
      </p:cViewPr>
      <p:guideLst>
        <p:guide orient="horz" pos="2160"/>
        <p:guide pos="293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8A55B0-9EEC-4AD5-8A9C-90E9CEFDE59E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763566-269B-4423-A22A-BE3188B7270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6E33E-7D17-4A2C-B176-78E8A5EBEF6D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A2FB2-DA24-4681-BC3C-78142BC3FC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DA1720-8323-4446-B33C-E2A529FB3C46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C635C0-FAA3-4F31-9FD4-250F6B0C190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58A652-DB4F-47D4-9543-D450118602F4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6343C9-5293-4FC2-BC64-F65A7E0C8C3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7E1EDB-3FB9-4F2C-95C5-06F928C72CD6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B9FE54-CC06-4789-A918-B0691EB5A50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85799-A991-4E9E-8E82-0B2043E897C3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EA6149-3993-4BE4-B3FF-9BE9150F64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7D96D6-93B1-47AF-895A-C361C18CF748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BC892-6B8C-40D6-8DAD-F06AB84B77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3161DB-E956-4533-9576-4A2B9AAF2F20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8EAC27-3BF4-4D3D-96CD-BEA6E818FF5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69BE79-9876-4DDB-82AC-07C543036885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1D8959-0773-4D9F-9E52-A9ED095D55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F69521-77D0-406E-B09C-1C0C6A748B4A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3A257-52EC-4483-A681-FE6F32092EA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ECA5B-19F9-4B9B-BE75-92DD11F55389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315D74-2D2D-49A1-8C46-1F3F9DE1B21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741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53A117-3BFC-4C76-B564-6ABB6B75DCBB}" type="datetimeFigureOut">
              <a:rPr lang="zh-CN" altLang="en-US"/>
              <a:pPr>
                <a:defRPr/>
              </a:pPr>
              <a:t>2018-5-17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181F139-AE03-43CC-8388-B92808EF50B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图片 16" descr="http://img3.iqilu.com/data/attachment/forum/201401/19/102910hmm86ohzphe68ez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225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TextBox 4"/>
          <p:cNvSpPr txBox="1">
            <a:spLocks noChangeArrowheads="1"/>
          </p:cNvSpPr>
          <p:nvPr/>
        </p:nvSpPr>
        <p:spPr bwMode="auto">
          <a:xfrm>
            <a:off x="1489075" y="350838"/>
            <a:ext cx="6769100" cy="390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8800">
                <a:latin typeface="叶根友毛笔行书2.0版"/>
                <a:ea typeface="叶根友毛笔行书2.0版"/>
                <a:cs typeface="叶根友毛笔行书2.0版"/>
              </a:rPr>
              <a:t>壶 口 瀑 布</a:t>
            </a:r>
            <a:endParaRPr lang="en-US" altLang="zh-CN" sz="8800">
              <a:latin typeface="叶根友毛笔行书2.0版"/>
              <a:ea typeface="叶根友毛笔行书2.0版"/>
              <a:cs typeface="叶根友毛笔行书2.0版"/>
            </a:endParaRPr>
          </a:p>
          <a:p>
            <a:r>
              <a:rPr lang="zh-CN" altLang="en-US" sz="8800">
                <a:latin typeface="叶根友毛笔行书2.0版"/>
                <a:ea typeface="叶根友毛笔行书2.0版"/>
                <a:cs typeface="叶根友毛笔行书2.0版"/>
              </a:rPr>
              <a:t>         </a:t>
            </a:r>
            <a:endParaRPr lang="en-US" altLang="zh-CN" sz="8800">
              <a:latin typeface="叶根友毛笔行书2.0版"/>
              <a:ea typeface="叶根友毛笔行书2.0版"/>
              <a:cs typeface="叶根友毛笔行书2.0版"/>
            </a:endParaRPr>
          </a:p>
          <a:p>
            <a:r>
              <a:rPr lang="en-US" altLang="zh-CN" sz="7200">
                <a:latin typeface="叶根友毛笔行书2.0版"/>
                <a:ea typeface="叶根友毛笔行书2.0版"/>
                <a:cs typeface="叶根友毛笔行书2.0版"/>
              </a:rPr>
              <a:t>              </a:t>
            </a:r>
            <a:r>
              <a:rPr lang="zh-CN" altLang="en-US" sz="5400">
                <a:latin typeface="叶根友毛笔行书2.0版"/>
                <a:ea typeface="叶根友毛笔行书2.0版"/>
                <a:cs typeface="叶根友毛笔行书2.0版"/>
              </a:rPr>
              <a:t>梁衡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图片 40" descr="http://pic30.nipic.com/20130613/12413267_140513574143_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427538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图片 43" descr="http://a0.att.hudong.com/61/57/300534006921134000579718267_95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427538" y="0"/>
            <a:ext cx="4716462" cy="351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图片 46" descr="http://y0.ifengimg.com/news_spider/dci_2012/10/55fa33fc7020e0efa75141e5c854a93e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383088" y="3500438"/>
            <a:ext cx="4760912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图片 52" descr="http://pic5.huitu.com/res/20121206/167078_20121206171219803200_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-36513" y="3500438"/>
            <a:ext cx="4500563" cy="3357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C:\Users\Administrator\Desktop\壶口瀑布（任）\素材\14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泪滴形 3"/>
          <p:cNvSpPr/>
          <p:nvPr/>
        </p:nvSpPr>
        <p:spPr>
          <a:xfrm>
            <a:off x="1547813" y="1700213"/>
            <a:ext cx="6264275" cy="4249737"/>
          </a:xfrm>
          <a:prstGeom prst="teardrop">
            <a:avLst>
              <a:gd name="adj" fmla="val 12919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800" b="1" dirty="0">
                <a:solidFill>
                  <a:srgbClr val="FFFF00"/>
                </a:solidFill>
                <a:latin typeface="+mn-ea"/>
              </a:rPr>
              <a:t>作者写了壶口瀑布的水后，为什么又写“脚下的石”</a:t>
            </a:r>
            <a:endParaRPr lang="zh-CN" altLang="en-US" sz="4800" b="1" dirty="0">
              <a:solidFill>
                <a:srgbClr val="FFFF00"/>
              </a:solidFill>
              <a:latin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图片 55" descr="http://file25.mafengwo.net/M00/28/D0/wKgB4lKcUjCAZMm2AAaV4JMtjTE42.groupinfo.w600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973138" y="0"/>
            <a:ext cx="1162367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标注 3"/>
          <p:cNvSpPr/>
          <p:nvPr/>
        </p:nvSpPr>
        <p:spPr>
          <a:xfrm>
            <a:off x="1042988" y="1484313"/>
            <a:ext cx="7416800" cy="4321175"/>
          </a:xfrm>
          <a:prstGeom prst="wedgeRoundRect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0242" name="Picture 2" descr="C:\Users\Administrator\Desktop\新建文件夹\素材\14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</p:spPr>
      </p:pic>
      <p:sp>
        <p:nvSpPr>
          <p:cNvPr id="5" name="圆角矩形标注 4"/>
          <p:cNvSpPr/>
          <p:nvPr/>
        </p:nvSpPr>
        <p:spPr>
          <a:xfrm>
            <a:off x="1403350" y="1844675"/>
            <a:ext cx="6121400" cy="3744913"/>
          </a:xfrm>
          <a:prstGeom prst="wedgeRoundRectCallout">
            <a:avLst>
              <a:gd name="adj1" fmla="val -41891"/>
              <a:gd name="adj2" fmla="val 6598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zh-CN" altLang="zh-CN" sz="4400" b="1">
                <a:solidFill>
                  <a:srgbClr val="FFFFFF"/>
                </a:solidFill>
                <a:latin typeface="宋体" charset="-122"/>
                <a:ea typeface="hakuyoxingshu7000"/>
                <a:cs typeface="hakuyoxingshu7000"/>
              </a:rPr>
              <a:t>“一切景语皆情语”作者写这篇游记散文仅仅是为了表现壶口瀑布之水的</a:t>
            </a:r>
            <a:r>
              <a:rPr lang="zh-CN" altLang="en-US" sz="4400" b="1">
                <a:solidFill>
                  <a:srgbClr val="FFFFFF"/>
                </a:solidFill>
                <a:latin typeface="宋体" charset="-122"/>
                <a:ea typeface="hakuyoxingshu7000"/>
                <a:cs typeface="hakuyoxingshu7000"/>
              </a:rPr>
              <a:t>刚</a:t>
            </a:r>
            <a:r>
              <a:rPr lang="zh-CN" altLang="zh-CN" sz="4400" b="1">
                <a:solidFill>
                  <a:srgbClr val="FFFFFF"/>
                </a:solidFill>
                <a:latin typeface="宋体" charset="-122"/>
                <a:ea typeface="hakuyoxingshu7000"/>
                <a:cs typeface="hakuyoxingshu7000"/>
              </a:rPr>
              <a:t>柔相济之美吗？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Administrator\Desktop\新建文件夹\素材\1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圆角矩形标注 10"/>
          <p:cNvSpPr/>
          <p:nvPr/>
        </p:nvSpPr>
        <p:spPr>
          <a:xfrm>
            <a:off x="539750" y="260350"/>
            <a:ext cx="8208963" cy="1800225"/>
          </a:xfrm>
          <a:prstGeom prst="wedgeRoundRectCallout">
            <a:avLst>
              <a:gd name="adj1" fmla="val -54145"/>
              <a:gd name="adj2" fmla="val 4230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/>
              <a:t>我突然陷入沉思，眼前这个小小的壶口，怎么一下子集纳了海、河、瀑、泉、雾所有水的形态，兼容了喜、怒、哀、怨、愁，人的各种感情。造物者难道是要在这壶口中浓缩一个世界吗？</a:t>
            </a:r>
            <a:endParaRPr lang="zh-CN" altLang="en-US" sz="2400" dirty="0"/>
          </a:p>
        </p:txBody>
      </p:sp>
      <p:sp>
        <p:nvSpPr>
          <p:cNvPr id="12" name="圆角矩形标注 11"/>
          <p:cNvSpPr/>
          <p:nvPr/>
        </p:nvSpPr>
        <p:spPr>
          <a:xfrm>
            <a:off x="468313" y="2420938"/>
            <a:ext cx="8351837" cy="1728787"/>
          </a:xfrm>
          <a:prstGeom prst="wedgeRoundRectCallout">
            <a:avLst>
              <a:gd name="adj1" fmla="val -53883"/>
              <a:gd name="adj2" fmla="val 4637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dirty="0"/>
              <a:t>人常以柔情比水，但至柔至和的水一旦被压迫竟会这样怒不可遏。原来这柔和之中只有宽厚绝无软弱，当她忍耐到一定程度时就会以力相较，奋力抗争。</a:t>
            </a:r>
            <a:endParaRPr lang="zh-CN" altLang="en-US" sz="2400" dirty="0"/>
          </a:p>
        </p:txBody>
      </p:sp>
      <p:sp>
        <p:nvSpPr>
          <p:cNvPr id="13" name="圆角矩形标注 12"/>
          <p:cNvSpPr/>
          <p:nvPr/>
        </p:nvSpPr>
        <p:spPr>
          <a:xfrm>
            <a:off x="468313" y="4508500"/>
            <a:ext cx="8351837" cy="2016125"/>
          </a:xfrm>
          <a:prstGeom prst="wedgeRoundRectCallout">
            <a:avLst>
              <a:gd name="adj1" fmla="val -53779"/>
              <a:gd name="adj2" fmla="val 4824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zh-CN" sz="2400" b="1" u="sng" dirty="0">
                <a:solidFill>
                  <a:srgbClr val="FFFF00"/>
                </a:solidFill>
              </a:rPr>
              <a:t>黄河博大宽厚，柔中有刚；挟而不服，压而不弯；不平则呼，遇强则抗，死地必生，勇往直前。</a:t>
            </a:r>
            <a:r>
              <a:rPr lang="zh-CN" altLang="zh-CN" sz="2400" dirty="0"/>
              <a:t>正像一个人，经了许多磨难便有了自己的个性；黄河被两岸的山，地下的石逼得忽上忽下，忽左忽右时，也就铸成了自己伟大的性格。</a:t>
            </a:r>
            <a:endParaRPr lang="zh-CN" altLang="en-US" sz="24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C:\Users\Administrator\Desktop\新建文件夹\素材\12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80975" y="0"/>
            <a:ext cx="90979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横卷形 3"/>
          <p:cNvSpPr/>
          <p:nvPr/>
        </p:nvSpPr>
        <p:spPr>
          <a:xfrm>
            <a:off x="1042988" y="115888"/>
            <a:ext cx="7416800" cy="6094412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白云苍狗，斗转星移。千年的沧桑为临清这颗运河明珠积淀了灿烂辉煌的文化！</a:t>
            </a:r>
            <a:endParaRPr lang="en-US" altLang="zh-CN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不必说建筑美丽壮观，造型庄重灵秀，彩绘工整艳丽的清真寺；也不必说布局得体，纤巧玲珑，古色古香的鳌头矶，单是 </a:t>
            </a:r>
            <a:r>
              <a:rPr lang="zh-CN" altLang="en-US" sz="2800" u="sng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</a:t>
            </a:r>
            <a:r>
              <a:rPr lang="zh-CN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就让你流连忘返，回味无穷</a:t>
            </a:r>
            <a:r>
              <a:rPr lang="en-US" altLang="zh-CN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r>
              <a:rPr lang="zh-CN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（舍利宝塔     五样松     运河钞关     竹竿巷</a:t>
            </a:r>
            <a:r>
              <a:rPr lang="en-US" altLang="zh-CN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……</a:t>
            </a:r>
            <a:r>
              <a:rPr lang="zh-CN" altLang="en-US" sz="28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）</a:t>
            </a:r>
            <a:endParaRPr lang="zh-CN" altLang="en-US" sz="2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矩形 4"/>
          <p:cNvSpPr/>
          <p:nvPr/>
        </p:nvSpPr>
        <p:spPr>
          <a:xfrm>
            <a:off x="251520" y="129406"/>
            <a:ext cx="2993128" cy="923330"/>
          </a:xfrm>
          <a:prstGeom prst="rect">
            <a:avLst/>
          </a:prstGeom>
          <a:noFill/>
          <a:ln>
            <a:noFill/>
          </a:ln>
          <a:effectLst>
            <a:outerShdw blurRad="225425" dist="50800" dir="5220000" algn="ctr">
              <a:srgbClr val="000000">
                <a:alpha val="33000"/>
              </a:srgbClr>
            </a:outerShdw>
          </a:effectLst>
          <a:scene3d>
            <a:camera prst="perspectiveFront" fov="3300000">
              <a:rot lat="486000" lon="19530000" rev="174000"/>
            </a:camera>
            <a:lightRig rig="harsh" dir="t">
              <a:rot lat="0" lon="0" rev="3000000"/>
            </a:lightRig>
          </a:scene3d>
          <a:sp3d extrusionH="254000" contourW="19050">
            <a:bevelT w="82550" h="44450" prst="angle"/>
            <a:bevelB w="82550" h="44450" prst="angle"/>
            <a:contourClr>
              <a:srgbClr val="FFFFFF"/>
            </a:contourClr>
          </a:sp3d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ea typeface="+mn-ea"/>
              </a:rPr>
              <a:t>触类旁通</a:t>
            </a:r>
            <a:endParaRPr lang="zh-CN" altLang="en-US" sz="5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7" name="云形标注 6"/>
          <p:cNvSpPr/>
          <p:nvPr/>
        </p:nvSpPr>
        <p:spPr>
          <a:xfrm>
            <a:off x="1246188" y="5518150"/>
            <a:ext cx="7573962" cy="1339850"/>
          </a:xfrm>
          <a:prstGeom prst="cloud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        </a:t>
            </a:r>
            <a:r>
              <a:rPr lang="zh-CN" altLang="en-US" sz="2000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运用本节课所学写游记的方法，或移步换景，或定点换景，选择上面一处景点，写一篇游记散文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3" descr="016505565924566ac7251c94248716.gif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76375" y="260350"/>
            <a:ext cx="6335713" cy="633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403860"/>
            <a:ext cx="8229600" cy="5722620"/>
          </a:xfrm>
        </p:spPr>
        <p:txBody>
          <a:bodyPr rtlCol="0">
            <a:normAutofit/>
          </a:bodyPr>
          <a:lstStyle/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en-US" altLang="zh-CN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</a:t>
            </a:r>
            <a:r>
              <a:rPr lang="zh-CN" altLang="zh-CN" sz="54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学习目标</a:t>
            </a:r>
            <a:endParaRPr lang="zh-CN" altLang="en-US" sz="5400" b="1" dirty="0" smtClean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</a:endParaRP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zh-CN" altLang="en-US"/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/>
              <a:t>       一：识记作者、字词，了解游记的文体要素。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/>
              <a:t>       二：感受独特的写景角度，品味畅达凝练的语言特点。</a:t>
            </a:r>
          </a:p>
          <a:p>
            <a:pPr marL="0" indent="0" fontAlgn="auto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zh-CN" altLang="en-US" b="1"/>
              <a:t>       三：领会黄河伟大性格，激发热爱中华民族母亲河的感情。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矩形 15"/>
          <p:cNvSpPr>
            <a:spLocks noChangeArrowheads="1"/>
          </p:cNvSpPr>
          <p:nvPr/>
        </p:nvSpPr>
        <p:spPr bwMode="auto">
          <a:xfrm>
            <a:off x="611188" y="611188"/>
            <a:ext cx="3057525" cy="585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>
                <a:latin typeface="黑体" pitchFamily="2" charset="-122"/>
                <a:ea typeface="黑体" pitchFamily="2" charset="-122"/>
              </a:rPr>
              <a:t>读音辨形识义：</a:t>
            </a:r>
          </a:p>
        </p:txBody>
      </p:sp>
      <p:sp>
        <p:nvSpPr>
          <p:cNvPr id="18" name="矩形 17"/>
          <p:cNvSpPr/>
          <p:nvPr/>
        </p:nvSpPr>
        <p:spPr>
          <a:xfrm>
            <a:off x="5580112" y="188640"/>
            <a:ext cx="2967480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  <a:latin typeface="+mn-lt"/>
                <a:ea typeface="+mn-ea"/>
              </a:rPr>
              <a:t>无师自通</a:t>
            </a:r>
            <a:endParaRPr lang="zh-CN" altLang="en-US" sz="5400" b="1" dirty="0">
              <a:ln w="24500" cmpd="dbl">
                <a:solidFill>
                  <a:schemeClr val="accent2">
                    <a:shade val="85000"/>
                    <a:satMod val="155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2">
                      <a:tint val="10000"/>
                      <a:satMod val="155000"/>
                    </a:schemeClr>
                  </a:gs>
                  <a:gs pos="60000">
                    <a:schemeClr val="accent2">
                      <a:tint val="30000"/>
                      <a:satMod val="155000"/>
                    </a:schemeClr>
                  </a:gs>
                  <a:gs pos="100000">
                    <a:schemeClr val="accent2">
                      <a:tint val="73000"/>
                      <a:satMod val="155000"/>
                    </a:schemeClr>
                  </a:gs>
                </a:gsLst>
                <a:lin ang="5400000"/>
              </a:gradFill>
              <a:effectLst>
                <a:outerShdw blurRad="38100" dist="38100" dir="7020000" algn="tl">
                  <a:srgbClr val="000000">
                    <a:alpha val="35000"/>
                  </a:srgbClr>
                </a:outerShdw>
              </a:effectLst>
              <a:latin typeface="+mn-lt"/>
              <a:ea typeface="+mn-ea"/>
            </a:endParaRPr>
          </a:p>
        </p:txBody>
      </p:sp>
      <p:sp>
        <p:nvSpPr>
          <p:cNvPr id="8" name="内容占位符 1"/>
          <p:cNvSpPr>
            <a:spLocks noGrp="1"/>
          </p:cNvSpPr>
          <p:nvPr/>
        </p:nvSpPr>
        <p:spPr>
          <a:xfrm>
            <a:off x="611188" y="1196975"/>
            <a:ext cx="1081087" cy="4984750"/>
          </a:xfrm>
          <a:prstGeom prst="rect">
            <a:avLst/>
          </a:prstGeom>
        </p:spPr>
        <p:txBody>
          <a:bodyPr>
            <a:normAutofit fontScale="87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/>
              <a:t> 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FF0000"/>
                </a:solidFill>
              </a:rPr>
              <a:t>铸</a:t>
            </a:r>
            <a:endParaRPr lang="zh-CN" altLang="en-US" sz="3600" noProof="1">
              <a:solidFill>
                <a:srgbClr val="080808"/>
              </a:solidFill>
            </a:endParaRP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FF0000"/>
                </a:solidFill>
              </a:rPr>
              <a:t>告诫</a:t>
            </a:r>
            <a:endParaRPr lang="zh-CN" altLang="en-US" sz="3600" noProof="1">
              <a:solidFill>
                <a:srgbClr val="080808"/>
              </a:solidFill>
            </a:endParaRP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080808"/>
                </a:solidFill>
              </a:rPr>
              <a:t>推</a:t>
            </a:r>
            <a:r>
              <a:rPr lang="zh-CN" altLang="en-US" sz="3600" noProof="1">
                <a:solidFill>
                  <a:srgbClr val="FF0000"/>
                </a:solidFill>
              </a:rPr>
              <a:t>搡</a:t>
            </a:r>
            <a:r>
              <a:rPr lang="zh-CN" altLang="en-US" sz="3600" noProof="1">
                <a:solidFill>
                  <a:srgbClr val="080808"/>
                </a:solidFill>
              </a:rPr>
              <a:t>  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FF0000"/>
                </a:solidFill>
              </a:rPr>
              <a:t>霎</a:t>
            </a:r>
            <a:r>
              <a:rPr lang="zh-CN" altLang="en-US" sz="3600" noProof="1">
                <a:solidFill>
                  <a:srgbClr val="080808"/>
                </a:solidFill>
              </a:rPr>
              <a:t>时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FF0000"/>
                </a:solidFill>
              </a:rPr>
              <a:t>驰骋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FF0000"/>
                </a:solidFill>
              </a:rPr>
              <a:t>漩</a:t>
            </a:r>
            <a:r>
              <a:rPr lang="zh-CN" altLang="en-US" sz="3600" noProof="1">
                <a:solidFill>
                  <a:srgbClr val="080808"/>
                </a:solidFill>
              </a:rPr>
              <a:t>涡</a:t>
            </a: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080808"/>
                </a:solidFill>
              </a:rPr>
              <a:t>寒</a:t>
            </a:r>
            <a:r>
              <a:rPr lang="zh-CN" altLang="en-US" sz="3600" noProof="1">
                <a:solidFill>
                  <a:srgbClr val="FF0000"/>
                </a:solidFill>
                <a:sym typeface="+mn-ea"/>
              </a:rPr>
              <a:t>噤</a:t>
            </a:r>
            <a:endParaRPr lang="zh-CN" altLang="en-US" sz="3600" noProof="1">
              <a:solidFill>
                <a:srgbClr val="FF0000"/>
              </a:solidFill>
            </a:endParaRPr>
          </a:p>
          <a:p>
            <a:pPr marL="0" indent="0" fontAlgn="auto">
              <a:spcAft>
                <a:spcPts val="0"/>
              </a:spcAft>
              <a:buFont typeface="Wingdings" panose="05000000000000000000" pitchFamily="2" charset="2"/>
              <a:buNone/>
              <a:defRPr/>
            </a:pPr>
            <a:r>
              <a:rPr lang="zh-CN" altLang="en-US" sz="3600" noProof="1">
                <a:solidFill>
                  <a:srgbClr val="FF0000"/>
                </a:solidFill>
              </a:rPr>
              <a:t>迂</a:t>
            </a:r>
            <a:r>
              <a:rPr lang="zh-CN" altLang="en-US" sz="3600" noProof="1">
                <a:solidFill>
                  <a:srgbClr val="080808"/>
                </a:solidFill>
              </a:rPr>
              <a:t>回</a:t>
            </a: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1703388" y="1774825"/>
            <a:ext cx="11223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latin typeface="Calibri" pitchFamily="34" charset="0"/>
              </a:rPr>
              <a:t>zhù</a:t>
            </a: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1703388" y="2235200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ɡào   jiè</a:t>
            </a: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1703388" y="2803525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sǎng</a:t>
            </a: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1703388" y="3352800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shà</a:t>
            </a: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1703388" y="3813175"/>
            <a:ext cx="22923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chí    chěng</a:t>
            </a:r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1798638" y="4400550"/>
            <a:ext cx="1366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xuán</a:t>
            </a:r>
          </a:p>
        </p:txBody>
      </p:sp>
      <p:sp>
        <p:nvSpPr>
          <p:cNvPr id="15370" name="内容占位符 2"/>
          <p:cNvSpPr>
            <a:spLocks noGrp="1" noChangeArrowheads="1"/>
          </p:cNvSpPr>
          <p:nvPr/>
        </p:nvSpPr>
        <p:spPr bwMode="auto">
          <a:xfrm>
            <a:off x="4189413" y="1773238"/>
            <a:ext cx="2058987" cy="454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3600">
                <a:solidFill>
                  <a:srgbClr val="080808"/>
                </a:solidFill>
                <a:latin typeface="Calibri" pitchFamily="34" charset="0"/>
              </a:rPr>
              <a:t>湿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漉漉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3600">
                <a:solidFill>
                  <a:srgbClr val="080808"/>
                </a:solidFill>
                <a:latin typeface="Calibri" pitchFamily="34" charset="0"/>
              </a:rPr>
              <a:t>震耳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欲聋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3600">
                <a:solidFill>
                  <a:srgbClr val="080808"/>
                </a:solidFill>
                <a:latin typeface="Calibri" pitchFamily="34" charset="0"/>
              </a:rPr>
              <a:t>前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呼</a:t>
            </a:r>
            <a:r>
              <a:rPr lang="zh-CN" altLang="en-US" sz="3600">
                <a:solidFill>
                  <a:srgbClr val="080808"/>
                </a:solidFill>
                <a:latin typeface="Calibri" pitchFamily="34" charset="0"/>
              </a:rPr>
              <a:t>后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拥</a:t>
            </a: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3600">
                <a:solidFill>
                  <a:srgbClr val="080808"/>
                </a:solidFill>
                <a:latin typeface="Calibri" pitchFamily="34" charset="0"/>
              </a:rPr>
              <a:t>怒不可</a:t>
            </a: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遏</a:t>
            </a:r>
            <a:endParaRPr lang="en-US" altLang="zh-CN" sz="3600">
              <a:solidFill>
                <a:srgbClr val="FF0000"/>
              </a:solidFill>
              <a:latin typeface="Calibri" pitchFamily="34" charset="0"/>
            </a:endParaRPr>
          </a:p>
          <a:p>
            <a:pPr>
              <a:spcBef>
                <a:spcPct val="20000"/>
              </a:spcBef>
              <a:buFont typeface="Wingdings" pitchFamily="2" charset="2"/>
              <a:buNone/>
            </a:pPr>
            <a:r>
              <a:rPr lang="zh-CN" altLang="en-US" sz="3600">
                <a:solidFill>
                  <a:srgbClr val="FF0000"/>
                </a:solidFill>
                <a:latin typeface="Calibri" pitchFamily="34" charset="0"/>
              </a:rPr>
              <a:t>汩汩 </a:t>
            </a:r>
            <a:endParaRPr lang="en-US" altLang="zh-CN" sz="3600">
              <a:solidFill>
                <a:srgbClr val="FF0000"/>
              </a:solidFill>
              <a:cs typeface="Arial" charset="0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1798638" y="5492750"/>
            <a:ext cx="1366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yū</a:t>
            </a: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1798638" y="4962525"/>
            <a:ext cx="1366837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jìn</a:t>
            </a: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6248400" y="1816100"/>
            <a:ext cx="1357313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  <a:sym typeface="+mn-ea"/>
              </a:rPr>
              <a:t>lù   lù</a:t>
            </a: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6248400" y="2478088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yù  lóng</a:t>
            </a: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6248400" y="3162300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hū  yōng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6248400" y="3784600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è</a:t>
            </a: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248400" y="4408488"/>
            <a:ext cx="1368425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>
                <a:cs typeface="Arial" charset="0"/>
              </a:rPr>
              <a:t>gǔ</a:t>
            </a:r>
          </a:p>
        </p:txBody>
      </p:sp>
    </p:spTree>
    <p:custDataLst>
      <p:tags r:id="rId1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9" grpId="3"/>
      <p:bldP spid="9" grpId="4"/>
      <p:bldP spid="12" grpId="0"/>
      <p:bldP spid="13" grpId="0"/>
      <p:bldP spid="14" grpId="0"/>
      <p:bldP spid="15" grpId="0"/>
      <p:bldP spid="17" grpId="0"/>
      <p:bldP spid="2" grpId="0"/>
      <p:bldP spid="3" grpId="0"/>
      <p:bldP spid="4" grpId="0"/>
      <p:bldP spid="5" grpId="0"/>
      <p:bldP spid="6" grpId="0"/>
      <p:bldP spid="7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\素材\12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342900" y="2711450"/>
            <a:ext cx="25003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>
                <a:latin typeface="Calibri" pitchFamily="34" charset="0"/>
              </a:rPr>
              <a:t>游记三要素</a:t>
            </a:r>
            <a:endParaRPr lang="zh-CN" altLang="en-US" sz="3600" b="1">
              <a:latin typeface="Calibri" pitchFamily="34" charset="0"/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132138" y="2133600"/>
            <a:ext cx="16351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所至 ——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132138" y="2781300"/>
            <a:ext cx="15525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所见——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3132138" y="3429000"/>
            <a:ext cx="15525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所感——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4662488" y="2133600"/>
            <a:ext cx="903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骨骼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4662488" y="2781300"/>
            <a:ext cx="9032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血肉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662488" y="3429000"/>
            <a:ext cx="9032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灵魂</a:t>
            </a:r>
            <a:endParaRPr lang="zh-CN" altLang="en-US" sz="2800" b="1">
              <a:latin typeface="Calibri" pitchFamily="34" charset="0"/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5741988" y="2332038"/>
            <a:ext cx="2143125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latin typeface="Calibri" pitchFamily="34" charset="0"/>
              </a:rPr>
              <a:t>无骨不立</a:t>
            </a:r>
          </a:p>
          <a:p>
            <a:r>
              <a:rPr lang="zh-CN" altLang="zh-CN" sz="2800" b="1">
                <a:latin typeface="Calibri" pitchFamily="34" charset="0"/>
              </a:rPr>
              <a:t>无肉不丰</a:t>
            </a:r>
          </a:p>
          <a:p>
            <a:r>
              <a:rPr lang="zh-CN" altLang="zh-CN" sz="2800" b="1">
                <a:latin typeface="Calibri" pitchFamily="34" charset="0"/>
              </a:rPr>
              <a:t>无魂不活 </a:t>
            </a:r>
          </a:p>
        </p:txBody>
      </p:sp>
      <p:sp>
        <p:nvSpPr>
          <p:cNvPr id="15" name="矩形 14"/>
          <p:cNvSpPr/>
          <p:nvPr/>
        </p:nvSpPr>
        <p:spPr>
          <a:xfrm>
            <a:off x="2044703" y="476672"/>
            <a:ext cx="5054589" cy="923330"/>
          </a:xfrm>
          <a:prstGeom prst="rect">
            <a:avLst/>
          </a:prstGeom>
          <a:noFill/>
        </p:spPr>
        <p:txBody>
          <a:bodyPr wrap="none">
            <a:prstTxWarp prst="textCurveDown">
              <a:avLst/>
            </a:prstTxWarp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+mn-lt"/>
                <a:ea typeface="+mn-ea"/>
              </a:rPr>
              <a:t>心有灵犀一点通</a:t>
            </a:r>
            <a:endParaRPr lang="zh-CN" altLang="en-US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+mn-lt"/>
              <a:ea typeface="+mn-ea"/>
            </a:endParaRPr>
          </a:p>
        </p:txBody>
      </p:sp>
      <p:graphicFrame>
        <p:nvGraphicFramePr>
          <p:cNvPr id="2" name="Object 7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2844800" y="2133600"/>
          <a:ext cx="754063" cy="1885950"/>
        </p:xfrm>
        <a:graphic>
          <a:graphicData uri="http://schemas.openxmlformats.org/presentationml/2006/ole">
            <p:oleObj spid="_x0000_s1031" r:id="rId4" imgW="164880" imgH="215640" progId="">
              <p:embed/>
            </p:oleObj>
          </a:graphicData>
        </a:graphic>
      </p:graphicFrame>
      <p:graphicFrame>
        <p:nvGraphicFramePr>
          <p:cNvPr id="10" name="Object 8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081588" y="2133600"/>
          <a:ext cx="793750" cy="1854200"/>
        </p:xfrm>
        <a:graphic>
          <a:graphicData uri="http://schemas.openxmlformats.org/presentationml/2006/ole">
            <p:oleObj spid="_x0000_s1032" r:id="rId5" imgW="164880" imgH="215640" progId="">
              <p:embed/>
            </p:oleObj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4" descr="C:\Users\Administrator\Desktop\壶口瀑布（任）\素材\14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612775" y="-392113"/>
            <a:ext cx="10298113" cy="77089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4176464" cy="11430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49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心有灵犀一点通</a:t>
            </a:r>
            <a:r>
              <a:rPr lang="zh-CN" alt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/>
            </a:r>
            <a:br>
              <a:rPr lang="zh-CN" altLang="en-US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18488" cy="2116138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/>
              <a:t>朗读第二自然段，壶口瀑布和其他瀑布不同在何处？为什么略写第一次观瀑？</a:t>
            </a:r>
            <a:endParaRPr lang="en-US" altLang="zh-CN" dirty="0" smtClean="0"/>
          </a:p>
          <a:p>
            <a:pPr fontAlgn="auto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zh-CN" altLang="en-US" dirty="0" smtClean="0"/>
              <a:t>朗读第三第四自然段，简要概括什么是“壶口”，以及壶口瀑布形成的原因。</a:t>
            </a:r>
            <a:endParaRPr lang="zh-CN" alt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84213" y="4013200"/>
            <a:ext cx="82883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Calibri" pitchFamily="34" charset="0"/>
              </a:rPr>
              <a:t>        沟底的河心还有一条河，是突然凹下去的一条深沟，当地人叫“龙槽”，槽头入水处深不可测，这便是“壶口”。</a:t>
            </a:r>
            <a:endParaRPr lang="en-US" altLang="zh-CN" sz="2400" b="1">
              <a:solidFill>
                <a:srgbClr val="0070C0"/>
              </a:solidFill>
              <a:latin typeface="Calibri" pitchFamily="34" charset="0"/>
            </a:endParaRPr>
          </a:p>
          <a:p>
            <a:r>
              <a:rPr lang="zh-CN" altLang="en-US" sz="2400" b="1">
                <a:solidFill>
                  <a:srgbClr val="0070C0"/>
                </a:solidFill>
                <a:latin typeface="Calibri" pitchFamily="34" charset="0"/>
              </a:rPr>
              <a:t>        黄河的河床在这里由宽而窄，由高到低，只见那平坦如席的大水像是被一个无形的大洞吸着，顿然拢成一束，向龙槽里隆隆冲去，巨大的水流从高达几十米的断面冲下，就形成了壶口瀑布。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2" descr="C:\Users\Administrator\Desktop\壶口瀑布（任）\素材\201003200835135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矩形 10"/>
          <p:cNvSpPr/>
          <p:nvPr/>
        </p:nvSpPr>
        <p:spPr>
          <a:xfrm>
            <a:off x="2195736" y="2420888"/>
            <a:ext cx="3384376" cy="341632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赏美图</a:t>
            </a:r>
            <a:endParaRPr lang="en-US" altLang="zh-CN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品美文</a:t>
            </a:r>
            <a:endParaRPr lang="en-US" altLang="zh-CN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7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析妙句</a:t>
            </a:r>
            <a:endParaRPr lang="zh-CN" altLang="en-US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图片 10" descr="http://news.sxrb.com/upload/resources/image/2016/07/23/501070_500x5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662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图片 34" descr="http://m.tuniucdn.com/filebroker/cdn/vnd/6d/11/6d11e55fcd0f926a827462a6f7825122_w500_h280_c1_t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图片 1" descr="http://a0.att.hudong.com/31/58/30053400692113400058048977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0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57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677</Words>
  <Application>Microsoft Office PowerPoint</Application>
  <PresentationFormat>全屏显示(4:3)</PresentationFormat>
  <Paragraphs>53</Paragraphs>
  <Slides>16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16</vt:i4>
      </vt:variant>
    </vt:vector>
  </HeadingPairs>
  <TitlesOfParts>
    <vt:vector size="25" baseType="lpstr">
      <vt:lpstr>Calibri</vt:lpstr>
      <vt:lpstr>宋体</vt:lpstr>
      <vt:lpstr>Arial</vt:lpstr>
      <vt:lpstr>叶根友毛笔行书2.0版</vt:lpstr>
      <vt:lpstr>黑体</vt:lpstr>
      <vt:lpstr>+mn-ea</vt:lpstr>
      <vt:lpstr>Wingdings</vt:lpstr>
      <vt:lpstr>hakuyoxingshu7000</vt:lpstr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Microsoft</cp:lastModifiedBy>
  <cp:revision>74</cp:revision>
  <dcterms:created xsi:type="dcterms:W3CDTF">2018-05-15T23:36:00Z</dcterms:created>
  <dcterms:modified xsi:type="dcterms:W3CDTF">2018-05-17T08:12:48Z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2052-10.1.0.7346</vt:lpwstr>
  </property>
</Properties>
</file>