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3"/>
    <p:sldId id="268" r:id="rId4"/>
    <p:sldId id="256" r:id="rId5"/>
    <p:sldId id="257" r:id="rId6"/>
    <p:sldId id="258" r:id="rId7"/>
    <p:sldId id="259" r:id="rId8"/>
    <p:sldId id="260" r:id="rId9"/>
    <p:sldId id="261" r:id="rId10"/>
    <p:sldId id="292" r:id="rId11"/>
    <p:sldId id="293" r:id="rId12"/>
    <p:sldId id="294" r:id="rId13"/>
    <p:sldId id="295" r:id="rId14"/>
    <p:sldId id="296" r:id="rId15"/>
    <p:sldId id="297" r:id="rId16"/>
    <p:sldId id="316" r:id="rId17"/>
    <p:sldId id="263" r:id="rId18"/>
    <p:sldId id="267" r:id="rId19"/>
    <p:sldId id="298" r:id="rId20"/>
    <p:sldId id="299" r:id="rId21"/>
    <p:sldId id="317" r:id="rId22"/>
    <p:sldId id="300" r:id="rId23"/>
    <p:sldId id="301" r:id="rId24"/>
    <p:sldId id="318" r:id="rId25"/>
    <p:sldId id="273"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9900"/>
    <a:srgbClr val="FF9900"/>
    <a:srgbClr val="66006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2">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3">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F529C1A9-C307-44CB-8F5E-B2803B517DC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FF62A718-21AE-4217-80EB-48DCF3A29E0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a:solidFill>
                  <a:srgbClr val="FF0000"/>
                </a:solidFill>
              </a:rPr>
              <a:t>你们知道北大方正么？</a:t>
            </a:r>
            <a:endParaRPr lang="zh-CN" altLang="en-US"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北大方正集团由北京大学</a:t>
            </a:r>
            <a:r>
              <a:rPr lang="en-US" altLang="zh-CN" b="1" dirty="0">
                <a:solidFill>
                  <a:srgbClr val="0000CC"/>
                </a:solidFill>
              </a:rPr>
              <a:t>1986</a:t>
            </a:r>
            <a:r>
              <a:rPr lang="zh-CN" altLang="zh-CN" b="1" dirty="0">
                <a:solidFill>
                  <a:srgbClr val="0000CC"/>
                </a:solidFill>
              </a:rPr>
              <a:t>年投资创办。二十年来，持续不断地技术创新，在中国</a:t>
            </a:r>
            <a:r>
              <a:rPr lang="en-US" altLang="zh-CN" b="1" dirty="0">
                <a:solidFill>
                  <a:srgbClr val="0000CC"/>
                </a:solidFill>
              </a:rPr>
              <a:t>IT</a:t>
            </a:r>
            <a:r>
              <a:rPr lang="zh-CN" altLang="zh-CN" b="1" dirty="0">
                <a:solidFill>
                  <a:srgbClr val="0000CC"/>
                </a:solidFill>
              </a:rPr>
              <a:t>产业发展进程中占据着重要的地位。</a:t>
            </a:r>
            <a:r>
              <a:rPr lang="en-US" altLang="zh-CN" b="1" dirty="0">
                <a:solidFill>
                  <a:srgbClr val="0000CC"/>
                </a:solidFill>
              </a:rPr>
              <a:t>2014</a:t>
            </a:r>
            <a:r>
              <a:rPr lang="zh-CN" altLang="zh-CN" b="1" dirty="0">
                <a:solidFill>
                  <a:srgbClr val="0000CC"/>
                </a:solidFill>
              </a:rPr>
              <a:t>年，方正集团总资产</a:t>
            </a:r>
            <a:r>
              <a:rPr lang="en-US" altLang="zh-CN" b="1" dirty="0">
                <a:solidFill>
                  <a:srgbClr val="0000CC"/>
                </a:solidFill>
              </a:rPr>
              <a:t>1521</a:t>
            </a:r>
            <a:r>
              <a:rPr lang="zh-CN" altLang="zh-CN" b="1" dirty="0">
                <a:solidFill>
                  <a:srgbClr val="0000CC"/>
                </a:solidFill>
              </a:rPr>
              <a:t>亿元，</a:t>
            </a:r>
            <a:r>
              <a:rPr lang="zh-CN" altLang="zh-CN" b="1" dirty="0" smtClean="0">
                <a:solidFill>
                  <a:srgbClr val="0000CC"/>
                </a:solidFill>
              </a:rPr>
              <a:t>总收入</a:t>
            </a:r>
            <a:r>
              <a:rPr lang="en-US" altLang="zh-CN" b="1" dirty="0" smtClean="0">
                <a:solidFill>
                  <a:srgbClr val="0000CC"/>
                </a:solidFill>
              </a:rPr>
              <a:t>748</a:t>
            </a:r>
            <a:r>
              <a:rPr lang="zh-CN" altLang="zh-CN" b="1" dirty="0">
                <a:solidFill>
                  <a:srgbClr val="0000CC"/>
                </a:solidFill>
              </a:rPr>
              <a:t>亿元，净资产</a:t>
            </a:r>
            <a:r>
              <a:rPr lang="en-US" altLang="zh-CN" b="1" dirty="0">
                <a:solidFill>
                  <a:srgbClr val="0000CC"/>
                </a:solidFill>
              </a:rPr>
              <a:t>483</a:t>
            </a:r>
            <a:r>
              <a:rPr lang="zh-CN" altLang="zh-CN" b="1" dirty="0">
                <a:solidFill>
                  <a:srgbClr val="0000CC"/>
                </a:solidFill>
              </a:rPr>
              <a:t>亿元</a:t>
            </a:r>
            <a:r>
              <a:rPr lang="zh-CN" altLang="zh-CN" b="1" dirty="0" smtClean="0">
                <a:solidFill>
                  <a:srgbClr val="0000CC"/>
                </a:solidFill>
              </a:rPr>
              <a:t>。</a:t>
            </a:r>
            <a:endParaRPr lang="en-US" altLang="zh-CN" b="1" dirty="0" smtClean="0">
              <a:solidFill>
                <a:srgbClr val="0000CC"/>
              </a:solidFill>
            </a:endParaRPr>
          </a:p>
          <a:p>
            <a:r>
              <a:rPr lang="zh-CN" altLang="zh-CN" b="1" dirty="0">
                <a:solidFill>
                  <a:srgbClr val="FF0000"/>
                </a:solidFill>
              </a:rPr>
              <a:t>你们知道北大方正与王选有什么关系吗？</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625" y="20955"/>
            <a:ext cx="7188835" cy="922020"/>
          </a:xfrm>
          <a:prstGeom prst="rect">
            <a:avLst/>
          </a:prstGeom>
          <a:noFill/>
        </p:spPr>
        <p:txBody>
          <a:bodyPr wrap="square" rtlCol="0">
            <a:spAutoFit/>
          </a:bodyPr>
          <a:p>
            <a:r>
              <a:rPr lang="zh-CN" altLang="en-US" sz="5400" b="1">
                <a:solidFill>
                  <a:srgbClr val="0000CC"/>
                </a:solidFill>
              </a:rPr>
              <a:t>整体感知</a:t>
            </a:r>
            <a:endParaRPr lang="zh-CN" altLang="en-US" sz="5400" b="1">
              <a:solidFill>
                <a:srgbClr val="0000CC"/>
              </a:solidFill>
            </a:endParaRPr>
          </a:p>
        </p:txBody>
      </p:sp>
      <p:sp>
        <p:nvSpPr>
          <p:cNvPr id="5" name="文本框 4"/>
          <p:cNvSpPr txBox="1"/>
          <p:nvPr/>
        </p:nvSpPr>
        <p:spPr>
          <a:xfrm>
            <a:off x="89535" y="1197610"/>
            <a:ext cx="8964295" cy="1198880"/>
          </a:xfrm>
          <a:prstGeom prst="rect">
            <a:avLst/>
          </a:prstGeom>
          <a:noFill/>
        </p:spPr>
        <p:txBody>
          <a:bodyPr wrap="square" rtlCol="0">
            <a:spAutoFit/>
          </a:bodyPr>
          <a:p>
            <a:r>
              <a:rPr lang="zh-CN" altLang="en-US" sz="3600" b="1"/>
              <a:t>本文的标题是</a:t>
            </a:r>
            <a:r>
              <a:rPr lang="en-US" altLang="zh-CN" sz="3600" b="1"/>
              <a:t>“</a:t>
            </a:r>
            <a:r>
              <a:rPr lang="zh-CN" altLang="en-US" sz="3600" b="1"/>
              <a:t>我一生中的重大抉择</a:t>
            </a:r>
            <a:r>
              <a:rPr lang="en-US" altLang="zh-CN" sz="3600" b="1"/>
              <a:t>”</a:t>
            </a:r>
            <a:r>
              <a:rPr lang="zh-CN" altLang="en-US" sz="3600" b="1"/>
              <a:t>，那么，这个</a:t>
            </a:r>
            <a:r>
              <a:rPr lang="en-US" altLang="zh-CN" sz="3600" b="1"/>
              <a:t>“</a:t>
            </a:r>
            <a:r>
              <a:rPr lang="zh-CN" altLang="en-US" sz="3600" b="1"/>
              <a:t>抉择</a:t>
            </a:r>
            <a:r>
              <a:rPr lang="en-US" altLang="zh-CN" sz="3600" b="1"/>
              <a:t>”</a:t>
            </a:r>
            <a:r>
              <a:rPr lang="zh-CN" altLang="en-US" sz="3600" b="1"/>
              <a:t>到底是什么？</a:t>
            </a:r>
            <a:endParaRPr lang="zh-CN" altLang="en-US" sz="3600" b="1"/>
          </a:p>
        </p:txBody>
      </p:sp>
      <p:sp>
        <p:nvSpPr>
          <p:cNvPr id="6" name="文本框 5"/>
          <p:cNvSpPr txBox="1"/>
          <p:nvPr/>
        </p:nvSpPr>
        <p:spPr>
          <a:xfrm>
            <a:off x="47625" y="3248025"/>
            <a:ext cx="8976995" cy="1198880"/>
          </a:xfrm>
          <a:prstGeom prst="rect">
            <a:avLst/>
          </a:prstGeom>
          <a:noFill/>
        </p:spPr>
        <p:txBody>
          <a:bodyPr wrap="square" rtlCol="0">
            <a:spAutoFit/>
          </a:bodyPr>
          <a:p>
            <a:r>
              <a:rPr lang="zh-CN" altLang="en-US" sz="3600" b="1">
                <a:solidFill>
                  <a:srgbClr val="C00000"/>
                </a:solidFill>
              </a:rPr>
              <a:t>花大力气来扶植年轻人，让年轻一代出来逐步取代自己的作用。</a:t>
            </a:r>
            <a:endParaRPr lang="zh-CN" altLang="en-US" sz="36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5580" y="243205"/>
            <a:ext cx="8696960" cy="1198880"/>
          </a:xfrm>
          <a:prstGeom prst="rect">
            <a:avLst/>
          </a:prstGeom>
          <a:noFill/>
        </p:spPr>
        <p:txBody>
          <a:bodyPr wrap="square" rtlCol="0">
            <a:spAutoFit/>
          </a:bodyPr>
          <a:p>
            <a:r>
              <a:rPr lang="zh-CN" altLang="en-US" sz="3600" b="1"/>
              <a:t>作者为什么要扶植年轻人来取代自己？试结合全文谈谈。</a:t>
            </a:r>
            <a:endParaRPr lang="zh-CN" altLang="en-US" sz="3600" b="1"/>
          </a:p>
        </p:txBody>
      </p:sp>
      <p:sp>
        <p:nvSpPr>
          <p:cNvPr id="5" name="文本框 4"/>
          <p:cNvSpPr txBox="1"/>
          <p:nvPr/>
        </p:nvSpPr>
        <p:spPr>
          <a:xfrm>
            <a:off x="308610" y="1519555"/>
            <a:ext cx="8583930" cy="583565"/>
          </a:xfrm>
          <a:prstGeom prst="rect">
            <a:avLst/>
          </a:prstGeom>
          <a:noFill/>
        </p:spPr>
        <p:txBody>
          <a:bodyPr wrap="square" rtlCol="0">
            <a:spAutoFit/>
          </a:bodyPr>
          <a:p>
            <a:r>
              <a:rPr lang="zh-CN" altLang="en-US" sz="3200" b="1">
                <a:solidFill>
                  <a:srgbClr val="0000CC"/>
                </a:solidFill>
              </a:rPr>
              <a:t>提示：从</a:t>
            </a:r>
            <a:r>
              <a:rPr lang="en-US" altLang="zh-CN" sz="3200" b="1">
                <a:solidFill>
                  <a:srgbClr val="0000CC"/>
                </a:solidFill>
              </a:rPr>
              <a:t>1-5</a:t>
            </a:r>
            <a:r>
              <a:rPr lang="zh-CN" altLang="en-US" sz="3200" b="1">
                <a:solidFill>
                  <a:srgbClr val="0000CC"/>
                </a:solidFill>
              </a:rPr>
              <a:t>段找理由</a:t>
            </a:r>
            <a:endParaRPr lang="zh-CN" altLang="en-US" sz="3200" b="1">
              <a:solidFill>
                <a:srgbClr val="0000CC"/>
              </a:solidFill>
            </a:endParaRPr>
          </a:p>
        </p:txBody>
      </p:sp>
      <p:sp>
        <p:nvSpPr>
          <p:cNvPr id="6" name="文本框 5"/>
          <p:cNvSpPr txBox="1"/>
          <p:nvPr/>
        </p:nvSpPr>
        <p:spPr>
          <a:xfrm>
            <a:off x="283845" y="2153285"/>
            <a:ext cx="8680450" cy="583565"/>
          </a:xfrm>
          <a:prstGeom prst="rect">
            <a:avLst/>
          </a:prstGeom>
          <a:noFill/>
        </p:spPr>
        <p:txBody>
          <a:bodyPr wrap="square" rtlCol="0">
            <a:spAutoFit/>
          </a:bodyPr>
          <a:p>
            <a:r>
              <a:rPr lang="en-US" altLang="zh-CN" sz="3200" b="1">
                <a:solidFill>
                  <a:srgbClr val="FF0000"/>
                </a:solidFill>
              </a:rPr>
              <a:t>1</a:t>
            </a:r>
            <a:r>
              <a:rPr lang="zh-CN" altLang="en-US" sz="3200" b="1">
                <a:solidFill>
                  <a:srgbClr val="FF0000"/>
                </a:solidFill>
              </a:rPr>
              <a:t>段：我已年过花甲，高峰已过。</a:t>
            </a:r>
            <a:endParaRPr lang="zh-CN" altLang="en-US" sz="3200" b="1">
              <a:solidFill>
                <a:srgbClr val="FF0000"/>
              </a:solidFill>
            </a:endParaRPr>
          </a:p>
        </p:txBody>
      </p:sp>
      <p:sp>
        <p:nvSpPr>
          <p:cNvPr id="7" name="文本框 6"/>
          <p:cNvSpPr txBox="1"/>
          <p:nvPr/>
        </p:nvSpPr>
        <p:spPr>
          <a:xfrm>
            <a:off x="278765" y="2787650"/>
            <a:ext cx="8686165" cy="583565"/>
          </a:xfrm>
          <a:prstGeom prst="rect">
            <a:avLst/>
          </a:prstGeom>
          <a:noFill/>
        </p:spPr>
        <p:txBody>
          <a:bodyPr wrap="square" rtlCol="0">
            <a:spAutoFit/>
          </a:bodyPr>
          <a:p>
            <a:r>
              <a:rPr lang="en-US" altLang="zh-CN" sz="3200" b="1">
                <a:solidFill>
                  <a:srgbClr val="FF0000"/>
                </a:solidFill>
              </a:rPr>
              <a:t>2</a:t>
            </a:r>
            <a:r>
              <a:rPr lang="zh-CN" altLang="en-US" sz="3200" b="1">
                <a:solidFill>
                  <a:srgbClr val="FF0000"/>
                </a:solidFill>
              </a:rPr>
              <a:t>段：国外有培养年轻人的传统。</a:t>
            </a:r>
            <a:endParaRPr lang="zh-CN" altLang="en-US" sz="3200" b="1">
              <a:solidFill>
                <a:srgbClr val="FF0000"/>
              </a:solidFill>
            </a:endParaRPr>
          </a:p>
        </p:txBody>
      </p:sp>
      <p:sp>
        <p:nvSpPr>
          <p:cNvPr id="8" name="文本框 7"/>
          <p:cNvSpPr txBox="1"/>
          <p:nvPr/>
        </p:nvSpPr>
        <p:spPr>
          <a:xfrm>
            <a:off x="320040" y="3470910"/>
            <a:ext cx="8644255" cy="1076325"/>
          </a:xfrm>
          <a:prstGeom prst="rect">
            <a:avLst/>
          </a:prstGeom>
          <a:noFill/>
        </p:spPr>
        <p:txBody>
          <a:bodyPr wrap="square" rtlCol="0">
            <a:spAutoFit/>
          </a:bodyPr>
          <a:p>
            <a:r>
              <a:rPr lang="en-US" altLang="zh-CN" sz="3200" b="1">
                <a:solidFill>
                  <a:srgbClr val="FF0000"/>
                </a:solidFill>
              </a:rPr>
              <a:t>3</a:t>
            </a:r>
            <a:r>
              <a:rPr lang="zh-CN" altLang="en-US" sz="3200" b="1">
                <a:solidFill>
                  <a:srgbClr val="FF0000"/>
                </a:solidFill>
              </a:rPr>
              <a:t>段：年老人往往被奉为权威，其实容易犯错误；而年轻人做出成绩，却往往得不到肯定。</a:t>
            </a:r>
            <a:endParaRPr lang="zh-CN" altLang="en-US" sz="3200" b="1">
              <a:solidFill>
                <a:srgbClr val="FF0000"/>
              </a:solidFill>
            </a:endParaRPr>
          </a:p>
        </p:txBody>
      </p:sp>
      <p:sp>
        <p:nvSpPr>
          <p:cNvPr id="9" name="文本框 8"/>
          <p:cNvSpPr txBox="1"/>
          <p:nvPr/>
        </p:nvSpPr>
        <p:spPr>
          <a:xfrm>
            <a:off x="370205" y="4688840"/>
            <a:ext cx="8594725" cy="583565"/>
          </a:xfrm>
          <a:prstGeom prst="rect">
            <a:avLst/>
          </a:prstGeom>
          <a:noFill/>
        </p:spPr>
        <p:txBody>
          <a:bodyPr wrap="square" rtlCol="0">
            <a:spAutoFit/>
          </a:bodyPr>
          <a:p>
            <a:r>
              <a:rPr lang="en-US" altLang="zh-CN" sz="3200" b="1">
                <a:solidFill>
                  <a:srgbClr val="FF0000"/>
                </a:solidFill>
              </a:rPr>
              <a:t>4</a:t>
            </a:r>
            <a:r>
              <a:rPr lang="zh-CN" altLang="en-US" sz="3200" b="1">
                <a:solidFill>
                  <a:srgbClr val="FF0000"/>
                </a:solidFill>
              </a:rPr>
              <a:t>段：相比年老人，年轻人才是干实事的群体。</a:t>
            </a:r>
            <a:endParaRPr lang="zh-CN" altLang="en-US" sz="3200" b="1">
              <a:solidFill>
                <a:srgbClr val="FF0000"/>
              </a:solidFill>
            </a:endParaRPr>
          </a:p>
        </p:txBody>
      </p:sp>
      <p:sp>
        <p:nvSpPr>
          <p:cNvPr id="10" name="文本框 9"/>
          <p:cNvSpPr txBox="1"/>
          <p:nvPr/>
        </p:nvSpPr>
        <p:spPr>
          <a:xfrm>
            <a:off x="370205" y="5480050"/>
            <a:ext cx="8602980" cy="583565"/>
          </a:xfrm>
          <a:prstGeom prst="rect">
            <a:avLst/>
          </a:prstGeom>
          <a:noFill/>
        </p:spPr>
        <p:txBody>
          <a:bodyPr wrap="square" rtlCol="0">
            <a:spAutoFit/>
          </a:bodyPr>
          <a:p>
            <a:r>
              <a:rPr lang="en-US" altLang="zh-CN" sz="3200" b="1">
                <a:solidFill>
                  <a:srgbClr val="FF0000"/>
                </a:solidFill>
              </a:rPr>
              <a:t>5</a:t>
            </a:r>
            <a:r>
              <a:rPr lang="zh-CN" altLang="en-US" sz="3200" b="1">
                <a:solidFill>
                  <a:srgbClr val="FF0000"/>
                </a:solidFill>
              </a:rPr>
              <a:t>段：国外很多成绩杰出的都是年轻人。</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0175" y="136525"/>
            <a:ext cx="8834120" cy="5631180"/>
          </a:xfrm>
          <a:prstGeom prst="rect">
            <a:avLst/>
          </a:prstGeom>
          <a:noFill/>
        </p:spPr>
        <p:txBody>
          <a:bodyPr wrap="square" rtlCol="0">
            <a:spAutoFit/>
          </a:bodyPr>
          <a:p>
            <a:r>
              <a:rPr lang="zh-CN" altLang="en-US" sz="3600" b="1">
                <a:solidFill>
                  <a:srgbClr val="0000CC"/>
                </a:solidFill>
              </a:rPr>
              <a:t>总结理由：</a:t>
            </a:r>
            <a:endParaRPr lang="zh-CN" altLang="en-US" sz="3600" b="1"/>
          </a:p>
          <a:p>
            <a:r>
              <a:rPr lang="zh-CN" altLang="en-US" sz="3600" b="1">
                <a:solidFill>
                  <a:srgbClr val="FF0000"/>
                </a:solidFill>
              </a:rPr>
              <a:t>从自己的角度说，自己高峰已过，到了容易犯错误的年纪，应该推出年轻人来主持局面。</a:t>
            </a:r>
            <a:endParaRPr lang="zh-CN" altLang="en-US" sz="3600" b="1">
              <a:solidFill>
                <a:srgbClr val="FF0000"/>
              </a:solidFill>
            </a:endParaRPr>
          </a:p>
          <a:p>
            <a:r>
              <a:rPr lang="zh-CN" altLang="en-US" sz="3600" b="1">
                <a:solidFill>
                  <a:srgbClr val="FF0000"/>
                </a:solidFill>
              </a:rPr>
              <a:t>从人才发展的规律来看，年轻人肯吃苦、能实干，而且有开创精神。老年人虽被奉为权威，其实很容易犯错误，往往会阻碍年轻人的前进方向。</a:t>
            </a:r>
            <a:endParaRPr lang="zh-CN" altLang="en-US" sz="3600" b="1">
              <a:solidFill>
                <a:srgbClr val="FF0000"/>
              </a:solidFill>
            </a:endParaRPr>
          </a:p>
          <a:p>
            <a:r>
              <a:rPr lang="zh-CN" altLang="en-US" sz="3600" b="1">
                <a:solidFill>
                  <a:srgbClr val="FF0000"/>
                </a:solidFill>
              </a:rPr>
              <a:t>从现实例子来看，很多做出杰出成绩的往往都是年轻人。</a:t>
            </a:r>
            <a:endParaRPr lang="zh-CN" altLang="en-US" sz="3600" b="1">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685" y="130810"/>
            <a:ext cx="8817610" cy="645160"/>
          </a:xfrm>
          <a:prstGeom prst="rect">
            <a:avLst/>
          </a:prstGeom>
          <a:noFill/>
        </p:spPr>
        <p:txBody>
          <a:bodyPr wrap="square" rtlCol="0">
            <a:spAutoFit/>
          </a:bodyPr>
          <a:p>
            <a:r>
              <a:rPr lang="zh-CN" altLang="en-US" sz="3600" b="1"/>
              <a:t>作者认为，应该如何扶植年轻人？</a:t>
            </a:r>
            <a:endParaRPr lang="zh-CN" altLang="en-US" sz="3600" b="1"/>
          </a:p>
        </p:txBody>
      </p:sp>
      <p:sp>
        <p:nvSpPr>
          <p:cNvPr id="5" name="文本框 4"/>
          <p:cNvSpPr txBox="1"/>
          <p:nvPr/>
        </p:nvSpPr>
        <p:spPr>
          <a:xfrm>
            <a:off x="167005" y="897255"/>
            <a:ext cx="8809990" cy="583565"/>
          </a:xfrm>
          <a:prstGeom prst="rect">
            <a:avLst/>
          </a:prstGeom>
          <a:noFill/>
        </p:spPr>
        <p:txBody>
          <a:bodyPr wrap="square" rtlCol="0">
            <a:spAutoFit/>
          </a:bodyPr>
          <a:p>
            <a:r>
              <a:rPr lang="zh-CN" altLang="en-US" sz="3200" b="1">
                <a:solidFill>
                  <a:srgbClr val="0000CC"/>
                </a:solidFill>
              </a:rPr>
              <a:t>提示：结合第</a:t>
            </a:r>
            <a:r>
              <a:rPr lang="en-US" altLang="zh-CN" sz="3200" b="1">
                <a:solidFill>
                  <a:srgbClr val="0000CC"/>
                </a:solidFill>
              </a:rPr>
              <a:t>6</a:t>
            </a:r>
            <a:r>
              <a:rPr lang="zh-CN" altLang="en-US" sz="3200" b="1">
                <a:solidFill>
                  <a:srgbClr val="0000CC"/>
                </a:solidFill>
              </a:rPr>
              <a:t>段来谈</a:t>
            </a:r>
            <a:endParaRPr lang="zh-CN" altLang="en-US" sz="3200" b="1">
              <a:solidFill>
                <a:srgbClr val="0000CC"/>
              </a:solidFill>
            </a:endParaRPr>
          </a:p>
        </p:txBody>
      </p:sp>
      <p:sp>
        <p:nvSpPr>
          <p:cNvPr id="6" name="文本框 5"/>
          <p:cNvSpPr txBox="1"/>
          <p:nvPr/>
        </p:nvSpPr>
        <p:spPr>
          <a:xfrm>
            <a:off x="139065" y="1843405"/>
            <a:ext cx="8825230" cy="2861310"/>
          </a:xfrm>
          <a:prstGeom prst="rect">
            <a:avLst/>
          </a:prstGeom>
          <a:noFill/>
        </p:spPr>
        <p:txBody>
          <a:bodyPr wrap="square" rtlCol="0">
            <a:spAutoFit/>
          </a:bodyPr>
          <a:p>
            <a:r>
              <a:rPr lang="en-US" altLang="zh-CN" sz="3600" b="1">
                <a:solidFill>
                  <a:srgbClr val="FF0000"/>
                </a:solidFill>
              </a:rPr>
              <a:t>1</a:t>
            </a:r>
            <a:r>
              <a:rPr lang="zh-CN" altLang="en-US" sz="3600" b="1">
                <a:solidFill>
                  <a:srgbClr val="FF0000"/>
                </a:solidFill>
              </a:rPr>
              <a:t>、要有真心诚意；</a:t>
            </a:r>
            <a:endParaRPr lang="zh-CN" altLang="en-US" sz="3600" b="1">
              <a:solidFill>
                <a:srgbClr val="FF0000"/>
              </a:solidFill>
            </a:endParaRPr>
          </a:p>
          <a:p>
            <a:endParaRPr lang="zh-CN" altLang="en-US" sz="3600" b="1">
              <a:solidFill>
                <a:srgbClr val="FF0000"/>
              </a:solidFill>
            </a:endParaRPr>
          </a:p>
          <a:p>
            <a:r>
              <a:rPr lang="en-US" altLang="zh-CN" sz="3600" b="1">
                <a:solidFill>
                  <a:srgbClr val="FF0000"/>
                </a:solidFill>
              </a:rPr>
              <a:t>2</a:t>
            </a:r>
            <a:r>
              <a:rPr lang="zh-CN" altLang="en-US" sz="3600" b="1">
                <a:solidFill>
                  <a:srgbClr val="FF0000"/>
                </a:solidFill>
              </a:rPr>
              <a:t>、要创造条件推出年轻人；</a:t>
            </a:r>
            <a:endParaRPr lang="zh-CN" altLang="en-US" sz="3600" b="1">
              <a:solidFill>
                <a:srgbClr val="FF0000"/>
              </a:solidFill>
            </a:endParaRPr>
          </a:p>
          <a:p>
            <a:endParaRPr lang="zh-CN" altLang="en-US" sz="3600" b="1">
              <a:solidFill>
                <a:srgbClr val="FF0000"/>
              </a:solidFill>
            </a:endParaRPr>
          </a:p>
          <a:p>
            <a:r>
              <a:rPr lang="en-US" altLang="zh-CN" sz="3600" b="1">
                <a:solidFill>
                  <a:srgbClr val="FF0000"/>
                </a:solidFill>
              </a:rPr>
              <a:t>3</a:t>
            </a:r>
            <a:r>
              <a:rPr lang="zh-CN" altLang="en-US" sz="3600" b="1">
                <a:solidFill>
                  <a:srgbClr val="FF0000"/>
                </a:solidFill>
              </a:rPr>
              <a:t>、不要剥削年轻人的荣誉。</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9705" y="186055"/>
            <a:ext cx="8784590" cy="1076325"/>
          </a:xfrm>
          <a:prstGeom prst="rect">
            <a:avLst/>
          </a:prstGeom>
          <a:noFill/>
        </p:spPr>
        <p:txBody>
          <a:bodyPr wrap="square" rtlCol="0">
            <a:spAutoFit/>
          </a:bodyPr>
          <a:p>
            <a:r>
              <a:rPr lang="zh-CN" altLang="en-US" sz="3200" b="1"/>
              <a:t>第</a:t>
            </a:r>
            <a:r>
              <a:rPr lang="en-US" altLang="zh-CN" sz="3200" b="1"/>
              <a:t>7</a:t>
            </a:r>
            <a:r>
              <a:rPr lang="zh-CN" altLang="en-US" sz="3200" b="1"/>
              <a:t>段写了什么内容？这段和</a:t>
            </a:r>
            <a:r>
              <a:rPr lang="en-US" altLang="zh-CN" sz="3200" b="1"/>
              <a:t>“</a:t>
            </a:r>
            <a:r>
              <a:rPr lang="zh-CN" altLang="en-US" sz="3200" b="1"/>
              <a:t>重大抉择</a:t>
            </a:r>
            <a:r>
              <a:rPr lang="en-US" altLang="zh-CN" sz="3200" b="1"/>
              <a:t>”</a:t>
            </a:r>
            <a:r>
              <a:rPr lang="zh-CN" altLang="en-US" sz="3200" b="1"/>
              <a:t>有什么联系？</a:t>
            </a:r>
            <a:endParaRPr lang="zh-CN" altLang="en-US" sz="3200" b="1"/>
          </a:p>
        </p:txBody>
      </p:sp>
      <p:sp>
        <p:nvSpPr>
          <p:cNvPr id="5" name="文本框 4"/>
          <p:cNvSpPr txBox="1"/>
          <p:nvPr/>
        </p:nvSpPr>
        <p:spPr>
          <a:xfrm>
            <a:off x="287020" y="1412875"/>
            <a:ext cx="8389620" cy="2306955"/>
          </a:xfrm>
          <a:prstGeom prst="rect">
            <a:avLst/>
          </a:prstGeom>
          <a:noFill/>
        </p:spPr>
        <p:txBody>
          <a:bodyPr wrap="square" rtlCol="0">
            <a:spAutoFit/>
          </a:bodyPr>
          <a:p>
            <a:r>
              <a:rPr lang="zh-CN" altLang="en-US" sz="3600" b="1">
                <a:solidFill>
                  <a:srgbClr val="FF0000"/>
                </a:solidFill>
              </a:rPr>
              <a:t>谈舆论对待名人和凡人的区别。其实在很多方面，名人和凡人差不多，但享受的舆论待遇不一样。提醒自己作为名人要有良好的心态。</a:t>
            </a:r>
            <a:endParaRPr lang="zh-CN" altLang="en-US" sz="3600" b="1">
              <a:solidFill>
                <a:srgbClr val="FF0000"/>
              </a:solidFill>
            </a:endParaRPr>
          </a:p>
        </p:txBody>
      </p:sp>
      <p:sp>
        <p:nvSpPr>
          <p:cNvPr id="6" name="文本框 5"/>
          <p:cNvSpPr txBox="1"/>
          <p:nvPr/>
        </p:nvSpPr>
        <p:spPr>
          <a:xfrm>
            <a:off x="287020" y="4055110"/>
            <a:ext cx="8461375" cy="645160"/>
          </a:xfrm>
          <a:prstGeom prst="rect">
            <a:avLst/>
          </a:prstGeom>
          <a:noFill/>
        </p:spPr>
        <p:txBody>
          <a:bodyPr wrap="square" rtlCol="0">
            <a:spAutoFit/>
          </a:bodyPr>
          <a:p>
            <a:r>
              <a:rPr lang="zh-CN" altLang="en-US" sz="3600" b="1">
                <a:solidFill>
                  <a:srgbClr val="FF0000"/>
                </a:solidFill>
              </a:rPr>
              <a:t>联系：侧面说明扶植年轻人的必要性。</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764704"/>
            <a:ext cx="8229600" cy="1143000"/>
          </a:xfrm>
        </p:spPr>
        <p:txBody>
          <a:bodyPr>
            <a:normAutofit fontScale="90000"/>
          </a:bodyPr>
          <a:lstStyle/>
          <a:p>
            <a:pPr algn="l"/>
            <a:r>
              <a:rPr lang="zh-CN" altLang="zh-CN" b="1" dirty="0">
                <a:solidFill>
                  <a:srgbClr val="FF0000"/>
                </a:solidFill>
              </a:rPr>
              <a:t>你怎样理解文章末尾所提到的“</a:t>
            </a:r>
            <a:r>
              <a:rPr lang="en-US" altLang="zh-CN" b="1" dirty="0">
                <a:solidFill>
                  <a:srgbClr val="FF0000"/>
                </a:solidFill>
              </a:rPr>
              <a:t>I</a:t>
            </a:r>
            <a:r>
              <a:rPr lang="zh-CN" altLang="zh-CN" b="1" dirty="0">
                <a:solidFill>
                  <a:srgbClr val="FF0000"/>
                </a:solidFill>
              </a:rPr>
              <a:t>＋</a:t>
            </a:r>
            <a:r>
              <a:rPr lang="en-US" altLang="zh-CN" b="1" dirty="0">
                <a:solidFill>
                  <a:srgbClr val="FF0000"/>
                </a:solidFill>
              </a:rPr>
              <a:t>WE</a:t>
            </a:r>
            <a:r>
              <a:rPr lang="zh-CN" altLang="zh-CN" b="1" dirty="0">
                <a:solidFill>
                  <a:srgbClr val="FF0000"/>
                </a:solidFill>
              </a:rPr>
              <a:t>＝</a:t>
            </a:r>
            <a:r>
              <a:rPr lang="en-US" altLang="zh-CN" b="1" dirty="0">
                <a:solidFill>
                  <a:srgbClr val="FF0000"/>
                </a:solidFill>
              </a:rPr>
              <a:t>Full I</a:t>
            </a:r>
            <a:r>
              <a:rPr lang="zh-CN" altLang="zh-CN" b="1" dirty="0">
                <a:solidFill>
                  <a:srgbClr val="FF0000"/>
                </a:solidFill>
              </a:rPr>
              <a:t>”这个公式？</a:t>
            </a:r>
            <a:br>
              <a:rPr lang="en-US" altLang="zh-CN" b="1" dirty="0">
                <a:solidFill>
                  <a:srgbClr val="FF0000"/>
                </a:solidFill>
              </a:rPr>
            </a:br>
            <a:endParaRPr lang="zh-CN" altLang="en-US" b="1" dirty="0">
              <a:solidFill>
                <a:srgbClr val="FF0000"/>
              </a:solidFill>
            </a:endParaRPr>
          </a:p>
        </p:txBody>
      </p:sp>
      <p:sp>
        <p:nvSpPr>
          <p:cNvPr id="3" name="内容占位符 2"/>
          <p:cNvSpPr>
            <a:spLocks noGrp="1"/>
          </p:cNvSpPr>
          <p:nvPr>
            <p:ph idx="1"/>
          </p:nvPr>
        </p:nvSpPr>
        <p:spPr>
          <a:xfrm>
            <a:off x="317500" y="1783080"/>
            <a:ext cx="8229600" cy="2078990"/>
          </a:xfrm>
        </p:spPr>
        <p:txBody>
          <a:bodyPr>
            <a:normAutofit lnSpcReduction="10000"/>
          </a:bodyPr>
          <a:lstStyle/>
          <a:p>
            <a:r>
              <a:rPr lang="zh-CN" altLang="zh-CN" sz="4400" b="1" dirty="0">
                <a:solidFill>
                  <a:srgbClr val="0000CC"/>
                </a:solidFill>
              </a:rPr>
              <a:t>我们每个人需要把自己溶在“我们”这个大集体里面，最终完全体现自我价值。</a:t>
            </a:r>
            <a:endParaRPr lang="zh-CN" altLang="zh-CN" sz="4400" b="1" dirty="0">
              <a:solidFill>
                <a:srgbClr val="0000CC"/>
              </a:solidFill>
            </a:endParaRPr>
          </a:p>
        </p:txBody>
      </p:sp>
      <p:sp>
        <p:nvSpPr>
          <p:cNvPr id="4" name="文本框 3"/>
          <p:cNvSpPr txBox="1"/>
          <p:nvPr/>
        </p:nvSpPr>
        <p:spPr>
          <a:xfrm>
            <a:off x="151130" y="3982720"/>
            <a:ext cx="8842375" cy="583565"/>
          </a:xfrm>
          <a:prstGeom prst="rect">
            <a:avLst/>
          </a:prstGeom>
          <a:noFill/>
        </p:spPr>
        <p:txBody>
          <a:bodyPr wrap="square" rtlCol="0">
            <a:spAutoFit/>
          </a:bodyPr>
          <a:p>
            <a:r>
              <a:rPr lang="zh-CN" altLang="en-US" sz="3200" b="1"/>
              <a:t>作者提出这个公式有何用意？</a:t>
            </a:r>
            <a:endParaRPr lang="zh-CN" altLang="en-US" sz="3200" b="1"/>
          </a:p>
        </p:txBody>
      </p:sp>
      <p:sp>
        <p:nvSpPr>
          <p:cNvPr id="5" name="文本框 4"/>
          <p:cNvSpPr txBox="1"/>
          <p:nvPr/>
        </p:nvSpPr>
        <p:spPr>
          <a:xfrm>
            <a:off x="95250" y="4948555"/>
            <a:ext cx="8674100" cy="1198880"/>
          </a:xfrm>
          <a:prstGeom prst="rect">
            <a:avLst/>
          </a:prstGeom>
          <a:noFill/>
        </p:spPr>
        <p:txBody>
          <a:bodyPr wrap="square" rtlCol="0">
            <a:spAutoFit/>
          </a:bodyPr>
          <a:p>
            <a:r>
              <a:rPr lang="zh-CN" altLang="en-US" sz="3600" b="1">
                <a:solidFill>
                  <a:srgbClr val="FF0000"/>
                </a:solidFill>
              </a:rPr>
              <a:t>对在场的年轻人寄托期望，希望年轻人能把自己融入大集体，成就自己的价值。</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901700"/>
          </a:xfrm>
        </p:spPr>
        <p:txBody>
          <a:bodyPr>
            <a:normAutofit/>
          </a:bodyPr>
          <a:lstStyle/>
          <a:p>
            <a:pPr algn="l"/>
            <a:r>
              <a:rPr lang="zh-CN" altLang="zh-CN" b="1" dirty="0">
                <a:solidFill>
                  <a:srgbClr val="FF0000"/>
                </a:solidFill>
              </a:rPr>
              <a:t>理清作者思路。</a:t>
            </a:r>
            <a:endParaRPr lang="zh-CN" altLang="en-US" b="1" dirty="0">
              <a:solidFill>
                <a:srgbClr val="FF0000"/>
              </a:solidFill>
            </a:endParaRPr>
          </a:p>
        </p:txBody>
      </p:sp>
      <p:sp>
        <p:nvSpPr>
          <p:cNvPr id="3" name="内容占位符 2"/>
          <p:cNvSpPr>
            <a:spLocks noGrp="1"/>
          </p:cNvSpPr>
          <p:nvPr>
            <p:ph idx="1"/>
          </p:nvPr>
        </p:nvSpPr>
        <p:spPr>
          <a:xfrm>
            <a:off x="139700" y="964565"/>
            <a:ext cx="8876030" cy="5831205"/>
          </a:xfrm>
        </p:spPr>
        <p:txBody>
          <a:bodyPr>
            <a:normAutofit fontScale="87500"/>
          </a:bodyPr>
          <a:lstStyle/>
          <a:p>
            <a:r>
              <a:rPr lang="en-US" altLang="zh-CN" b="1" dirty="0">
                <a:solidFill>
                  <a:srgbClr val="FF0000"/>
                </a:solidFill>
              </a:rPr>
              <a:t>(</a:t>
            </a:r>
            <a:r>
              <a:rPr lang="zh-CN" altLang="zh-CN" b="1" dirty="0">
                <a:solidFill>
                  <a:srgbClr val="FF0000"/>
                </a:solidFill>
              </a:rPr>
              <a:t>第</a:t>
            </a:r>
            <a:r>
              <a:rPr lang="en-US" altLang="zh-CN" b="1" dirty="0">
                <a:solidFill>
                  <a:srgbClr val="FF0000"/>
                </a:solidFill>
              </a:rPr>
              <a:t>1</a:t>
            </a:r>
            <a:r>
              <a:rPr lang="zh-CN" altLang="zh-CN" b="1" dirty="0">
                <a:solidFill>
                  <a:srgbClr val="FF0000"/>
                </a:solidFill>
              </a:rPr>
              <a:t>自然段</a:t>
            </a:r>
            <a:r>
              <a:rPr lang="en-US" altLang="zh-CN" b="1" dirty="0">
                <a:solidFill>
                  <a:srgbClr val="FF0000"/>
                </a:solidFill>
              </a:rPr>
              <a:t>)</a:t>
            </a:r>
            <a:r>
              <a:rPr lang="zh-CN" altLang="zh-CN" b="1" dirty="0">
                <a:solidFill>
                  <a:srgbClr val="FF0000"/>
                </a:solidFill>
              </a:rPr>
              <a:t>：</a:t>
            </a:r>
            <a:r>
              <a:rPr lang="zh-CN" altLang="zh-CN" b="1" dirty="0">
                <a:solidFill>
                  <a:srgbClr val="0000CC"/>
                </a:solidFill>
              </a:rPr>
              <a:t>概述自己的一生，是过时的科学家，是快落山的太阳。引出话题：重要抉择</a:t>
            </a:r>
            <a:endParaRPr lang="en-US" altLang="zh-CN" b="1" dirty="0" smtClean="0">
              <a:solidFill>
                <a:srgbClr val="0000CC"/>
              </a:solidFill>
            </a:endParaRPr>
          </a:p>
          <a:p>
            <a:r>
              <a:rPr lang="en-US" altLang="zh-CN" b="1" dirty="0" smtClean="0">
                <a:solidFill>
                  <a:srgbClr val="FF0000"/>
                </a:solidFill>
              </a:rPr>
              <a:t>(</a:t>
            </a:r>
            <a:r>
              <a:rPr lang="zh-CN" altLang="zh-CN" b="1" dirty="0">
                <a:solidFill>
                  <a:srgbClr val="FF0000"/>
                </a:solidFill>
              </a:rPr>
              <a:t>第</a:t>
            </a:r>
            <a:r>
              <a:rPr lang="en-US" altLang="zh-CN" b="1" dirty="0">
                <a:solidFill>
                  <a:srgbClr val="FF0000"/>
                </a:solidFill>
              </a:rPr>
              <a:t>2</a:t>
            </a:r>
            <a:r>
              <a:rPr lang="zh-CN" altLang="zh-CN" b="1" dirty="0">
                <a:solidFill>
                  <a:srgbClr val="FF0000"/>
                </a:solidFill>
              </a:rPr>
              <a:t>～</a:t>
            </a:r>
            <a:r>
              <a:rPr lang="en-US" altLang="zh-CN" b="1" dirty="0">
                <a:solidFill>
                  <a:srgbClr val="FF0000"/>
                </a:solidFill>
              </a:rPr>
              <a:t>7</a:t>
            </a:r>
            <a:r>
              <a:rPr lang="zh-CN" altLang="zh-CN" b="1" dirty="0">
                <a:solidFill>
                  <a:srgbClr val="FF0000"/>
                </a:solidFill>
              </a:rPr>
              <a:t>自然段</a:t>
            </a:r>
            <a:r>
              <a:rPr lang="en-US" altLang="zh-CN" b="1" dirty="0">
                <a:solidFill>
                  <a:srgbClr val="FF0000"/>
                </a:solidFill>
              </a:rPr>
              <a:t>)</a:t>
            </a:r>
            <a:r>
              <a:rPr lang="zh-CN" altLang="zh-CN" b="1" dirty="0">
                <a:solidFill>
                  <a:srgbClr val="FF0000"/>
                </a:solidFill>
              </a:rPr>
              <a:t>：</a:t>
            </a:r>
            <a:r>
              <a:rPr lang="zh-CN" altLang="zh-CN" b="1" dirty="0">
                <a:solidFill>
                  <a:srgbClr val="0000CC"/>
                </a:solidFill>
              </a:rPr>
              <a:t>提出要</a:t>
            </a:r>
            <a:r>
              <a:rPr lang="zh-CN" altLang="zh-CN" b="1" dirty="0">
                <a:solidFill>
                  <a:srgbClr val="0000CC"/>
                </a:solidFill>
              </a:rPr>
              <a:t>大力扶植年轻人。</a:t>
            </a:r>
            <a:endParaRPr lang="zh-CN" altLang="zh-CN" b="1" dirty="0">
              <a:solidFill>
                <a:srgbClr val="0000CC"/>
              </a:solidFill>
            </a:endParaRPr>
          </a:p>
          <a:p>
            <a:r>
              <a:rPr lang="en-US" altLang="zh-CN" b="1" dirty="0" smtClean="0">
                <a:solidFill>
                  <a:srgbClr val="0000CC"/>
                </a:solidFill>
              </a:rPr>
              <a:t>2</a:t>
            </a:r>
            <a:r>
              <a:rPr lang="zh-CN" altLang="en-US" b="1" dirty="0" smtClean="0">
                <a:solidFill>
                  <a:srgbClr val="0000CC"/>
                </a:solidFill>
              </a:rPr>
              <a:t>自然段，</a:t>
            </a:r>
            <a:r>
              <a:rPr lang="zh-CN" altLang="zh-CN" b="1" dirty="0" smtClean="0">
                <a:solidFill>
                  <a:srgbClr val="0000CC"/>
                </a:solidFill>
              </a:rPr>
              <a:t>扶植</a:t>
            </a:r>
            <a:r>
              <a:rPr lang="zh-CN" altLang="zh-CN" b="1" dirty="0">
                <a:solidFill>
                  <a:srgbClr val="0000CC"/>
                </a:solidFill>
              </a:rPr>
              <a:t>的意义（扶植年轻人是历史规律）</a:t>
            </a:r>
            <a:endParaRPr lang="zh-CN" altLang="zh-CN" b="1" dirty="0">
              <a:solidFill>
                <a:srgbClr val="0000CC"/>
              </a:solidFill>
            </a:endParaRPr>
          </a:p>
          <a:p>
            <a:r>
              <a:rPr lang="en-US" altLang="zh-CN" b="1" dirty="0" smtClean="0">
                <a:solidFill>
                  <a:srgbClr val="0000CC"/>
                </a:solidFill>
              </a:rPr>
              <a:t>3-4</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扶植的理由（如何看待权威）</a:t>
            </a:r>
            <a:endParaRPr lang="zh-CN" altLang="zh-CN" b="1" dirty="0">
              <a:solidFill>
                <a:srgbClr val="0000CC"/>
              </a:solidFill>
            </a:endParaRPr>
          </a:p>
          <a:p>
            <a:r>
              <a:rPr lang="en-US" altLang="zh-CN" b="1" dirty="0" smtClean="0">
                <a:solidFill>
                  <a:srgbClr val="0000CC"/>
                </a:solidFill>
              </a:rPr>
              <a:t>5</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扶植的必要（创业的都是年轻人）</a:t>
            </a:r>
            <a:endParaRPr lang="zh-CN" altLang="zh-CN" b="1" dirty="0">
              <a:solidFill>
                <a:srgbClr val="0000CC"/>
              </a:solidFill>
            </a:endParaRPr>
          </a:p>
          <a:p>
            <a:r>
              <a:rPr lang="en-US" altLang="zh-CN" b="1" dirty="0" smtClean="0">
                <a:solidFill>
                  <a:srgbClr val="0000CC"/>
                </a:solidFill>
              </a:rPr>
              <a:t>6</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怎样扶植（真心诚意，不要剥夺学生的劳动）</a:t>
            </a:r>
            <a:endParaRPr lang="zh-CN" altLang="zh-CN" b="1" dirty="0">
              <a:solidFill>
                <a:srgbClr val="0000CC"/>
              </a:solidFill>
            </a:endParaRPr>
          </a:p>
          <a:p>
            <a:r>
              <a:rPr lang="en-US" altLang="zh-CN" b="1" dirty="0" smtClean="0">
                <a:solidFill>
                  <a:srgbClr val="0000CC"/>
                </a:solidFill>
              </a:rPr>
              <a:t>7</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凡人与名人</a:t>
            </a:r>
            <a:endParaRPr lang="en-US" altLang="zh-CN" b="1" dirty="0" smtClean="0">
              <a:solidFill>
                <a:srgbClr val="0000CC"/>
              </a:solidFill>
            </a:endParaRPr>
          </a:p>
          <a:p>
            <a:r>
              <a:rPr lang="en-US" altLang="zh-CN" b="1" dirty="0" smtClean="0">
                <a:solidFill>
                  <a:srgbClr val="FF0000"/>
                </a:solidFill>
              </a:rPr>
              <a:t>(</a:t>
            </a:r>
            <a:r>
              <a:rPr lang="zh-CN" altLang="zh-CN" b="1" dirty="0">
                <a:solidFill>
                  <a:srgbClr val="FF0000"/>
                </a:solidFill>
              </a:rPr>
              <a:t>第</a:t>
            </a:r>
            <a:r>
              <a:rPr lang="en-US" altLang="zh-CN" b="1" dirty="0">
                <a:solidFill>
                  <a:srgbClr val="FF0000"/>
                </a:solidFill>
              </a:rPr>
              <a:t>8</a:t>
            </a:r>
            <a:r>
              <a:rPr lang="zh-CN" altLang="zh-CN" b="1" dirty="0">
                <a:solidFill>
                  <a:srgbClr val="FF0000"/>
                </a:solidFill>
              </a:rPr>
              <a:t>自然段</a:t>
            </a:r>
            <a:r>
              <a:rPr lang="en-US" altLang="zh-CN" b="1" dirty="0">
                <a:solidFill>
                  <a:srgbClr val="FF0000"/>
                </a:solidFill>
              </a:rPr>
              <a:t>)</a:t>
            </a:r>
            <a:r>
              <a:rPr lang="zh-CN" altLang="zh-CN" b="1" dirty="0">
                <a:solidFill>
                  <a:srgbClr val="FF0000"/>
                </a:solidFill>
              </a:rPr>
              <a:t>：</a:t>
            </a:r>
            <a:r>
              <a:rPr lang="zh-CN" altLang="zh-CN" b="1" dirty="0">
                <a:solidFill>
                  <a:srgbClr val="0000CC"/>
                </a:solidFill>
              </a:rPr>
              <a:t>提出希望，送大家一个公式，把自己溶在集体中，去体现自我价值。</a:t>
            </a:r>
            <a:endParaRPr lang="zh-CN" altLang="zh-CN" b="1" dirty="0">
              <a:solidFill>
                <a:srgbClr val="0000CC"/>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 calcmode="lin" valueType="num">
                                      <p:cBhvr>
                                        <p:cTn id="4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3">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30" y="505143"/>
            <a:ext cx="8229600" cy="1143000"/>
          </a:xfrm>
        </p:spPr>
        <p:txBody>
          <a:bodyPr>
            <a:normAutofit/>
          </a:bodyPr>
          <a:lstStyle/>
          <a:p>
            <a:pPr algn="l"/>
            <a:r>
              <a:rPr lang="zh-CN" altLang="zh-CN" sz="3200" b="1" dirty="0">
                <a:solidFill>
                  <a:srgbClr val="FF0000"/>
                </a:solidFill>
              </a:rPr>
              <a:t>这篇演讲稿思路清晰，逻辑严密，结合第</a:t>
            </a:r>
            <a:r>
              <a:rPr lang="en-US" altLang="zh-CN" sz="3200" b="1" dirty="0">
                <a:solidFill>
                  <a:srgbClr val="FF0000"/>
                </a:solidFill>
              </a:rPr>
              <a:t>2</a:t>
            </a:r>
            <a:r>
              <a:rPr lang="zh-CN" altLang="zh-CN" sz="3200" b="1" dirty="0">
                <a:solidFill>
                  <a:srgbClr val="FF0000"/>
                </a:solidFill>
              </a:rPr>
              <a:t>－</a:t>
            </a:r>
            <a:r>
              <a:rPr lang="en-US" altLang="zh-CN" sz="3200" b="1" dirty="0">
                <a:solidFill>
                  <a:srgbClr val="FF0000"/>
                </a:solidFill>
              </a:rPr>
              <a:t>6</a:t>
            </a:r>
            <a:r>
              <a:rPr lang="zh-CN" altLang="zh-CN" sz="3200" b="1" dirty="0" smtClean="0">
                <a:solidFill>
                  <a:srgbClr val="FF0000"/>
                </a:solidFill>
              </a:rPr>
              <a:t>段</a:t>
            </a:r>
            <a:r>
              <a:rPr lang="zh-CN" altLang="en-US" sz="3200" b="1" dirty="0" smtClean="0">
                <a:solidFill>
                  <a:srgbClr val="FF0000"/>
                </a:solidFill>
              </a:rPr>
              <a:t>，</a:t>
            </a:r>
            <a:r>
              <a:rPr lang="zh-CN" altLang="zh-CN" sz="3200" b="1" dirty="0" smtClean="0">
                <a:solidFill>
                  <a:srgbClr val="FF0000"/>
                </a:solidFill>
              </a:rPr>
              <a:t>分析</a:t>
            </a:r>
            <a:r>
              <a:rPr lang="zh-CN" altLang="zh-CN" sz="3200" b="1" dirty="0">
                <a:solidFill>
                  <a:srgbClr val="FF0000"/>
                </a:solidFill>
              </a:rPr>
              <a:t>逻辑严密性是如何体现的。</a:t>
            </a:r>
            <a:endParaRPr lang="zh-CN" altLang="en-US" sz="3200" b="1" dirty="0">
              <a:solidFill>
                <a:srgbClr val="FF0000"/>
              </a:solidFill>
            </a:endParaRPr>
          </a:p>
        </p:txBody>
      </p:sp>
      <p:sp>
        <p:nvSpPr>
          <p:cNvPr id="3" name="内容占位符 2"/>
          <p:cNvSpPr>
            <a:spLocks noGrp="1"/>
          </p:cNvSpPr>
          <p:nvPr>
            <p:ph idx="1"/>
          </p:nvPr>
        </p:nvSpPr>
        <p:spPr>
          <a:xfrm>
            <a:off x="105410" y="2054860"/>
            <a:ext cx="8932545" cy="4149090"/>
          </a:xfrm>
        </p:spPr>
        <p:txBody>
          <a:bodyPr/>
          <a:lstStyle/>
          <a:p>
            <a:r>
              <a:rPr lang="zh-CN" altLang="zh-CN" b="1" dirty="0">
                <a:solidFill>
                  <a:srgbClr val="0000CC"/>
                </a:solidFill>
              </a:rPr>
              <a:t>第</a:t>
            </a:r>
            <a:r>
              <a:rPr lang="en-US" altLang="zh-CN" b="1" dirty="0">
                <a:solidFill>
                  <a:srgbClr val="0000CC"/>
                </a:solidFill>
              </a:rPr>
              <a:t>2</a:t>
            </a:r>
            <a:r>
              <a:rPr lang="zh-CN" altLang="zh-CN" b="1" dirty="0">
                <a:solidFill>
                  <a:srgbClr val="0000CC"/>
                </a:solidFill>
              </a:rPr>
              <a:t>段提出观点——花大的力量来扶植年轻人</a:t>
            </a:r>
            <a:r>
              <a:rPr lang="zh-CN" altLang="zh-CN" b="1" dirty="0" smtClean="0">
                <a:solidFill>
                  <a:srgbClr val="0000CC"/>
                </a:solidFill>
              </a:rPr>
              <a:t>；</a:t>
            </a:r>
            <a:r>
              <a:rPr lang="zh-CN" altLang="zh-CN" b="1" dirty="0" smtClean="0">
                <a:solidFill>
                  <a:srgbClr val="FF0000"/>
                </a:solidFill>
              </a:rPr>
              <a:t>（提出问题）</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3</a:t>
            </a:r>
            <a:r>
              <a:rPr lang="zh-CN" altLang="zh-CN" b="1" dirty="0">
                <a:solidFill>
                  <a:srgbClr val="0000CC"/>
                </a:solidFill>
              </a:rPr>
              <a:t>、</a:t>
            </a:r>
            <a:r>
              <a:rPr lang="en-US" altLang="zh-CN" b="1" dirty="0">
                <a:solidFill>
                  <a:srgbClr val="0000CC"/>
                </a:solidFill>
              </a:rPr>
              <a:t>4</a:t>
            </a:r>
            <a:r>
              <a:rPr lang="zh-CN" altLang="zh-CN" b="1" dirty="0">
                <a:solidFill>
                  <a:srgbClr val="0000CC"/>
                </a:solidFill>
              </a:rPr>
              <a:t>段阐明自己对“权威”的认识，这是扶植年轻人的理由</a:t>
            </a:r>
            <a:r>
              <a:rPr lang="zh-CN" altLang="zh-CN" b="1" dirty="0" smtClean="0">
                <a:solidFill>
                  <a:srgbClr val="0000CC"/>
                </a:solidFill>
              </a:rPr>
              <a:t>；</a:t>
            </a:r>
            <a:r>
              <a:rPr lang="zh-CN" altLang="zh-CN" b="1" dirty="0" smtClean="0">
                <a:solidFill>
                  <a:srgbClr val="FF0000"/>
                </a:solidFill>
              </a:rPr>
              <a:t>（分析问题）</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5</a:t>
            </a:r>
            <a:r>
              <a:rPr lang="zh-CN" altLang="zh-CN" b="1" dirty="0">
                <a:solidFill>
                  <a:srgbClr val="0000CC"/>
                </a:solidFill>
              </a:rPr>
              <a:t>、</a:t>
            </a:r>
            <a:r>
              <a:rPr lang="en-US" altLang="zh-CN" b="1" dirty="0">
                <a:solidFill>
                  <a:srgbClr val="0000CC"/>
                </a:solidFill>
              </a:rPr>
              <a:t>6</a:t>
            </a:r>
            <a:r>
              <a:rPr lang="zh-CN" altLang="zh-CN" b="1" dirty="0">
                <a:solidFill>
                  <a:srgbClr val="0000CC"/>
                </a:solidFill>
              </a:rPr>
              <a:t>段举例分析创业的都是年轻人，要为年轻人创业创造条件，即怎样扶植。</a:t>
            </a:r>
            <a:r>
              <a:rPr lang="zh-CN" altLang="zh-CN" b="1" dirty="0">
                <a:solidFill>
                  <a:srgbClr val="FF0000"/>
                </a:solidFill>
              </a:rPr>
              <a:t>（解决问题）</a:t>
            </a:r>
            <a:endParaRPr lang="zh-CN" altLang="zh-CN" b="1" dirty="0">
              <a:solidFill>
                <a:srgbClr val="0000CC"/>
              </a:solidFill>
            </a:endParaRPr>
          </a:p>
          <a:p>
            <a:r>
              <a:rPr lang="zh-CN" altLang="zh-CN" b="1" dirty="0">
                <a:solidFill>
                  <a:srgbClr val="FF0000"/>
                </a:solidFill>
              </a:rPr>
              <a:t>这几段是按层层深入的顺序安排的，逻辑严密。</a:t>
            </a:r>
            <a:endParaRPr lang="zh-CN" altLang="zh-CN" b="1" dirty="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21920" y="8255"/>
            <a:ext cx="8842375" cy="1568450"/>
          </a:xfrm>
          <a:prstGeom prst="rect">
            <a:avLst/>
          </a:prstGeom>
          <a:noFill/>
        </p:spPr>
        <p:txBody>
          <a:bodyPr wrap="square" rtlCol="0">
            <a:spAutoFit/>
          </a:bodyPr>
          <a:p>
            <a:r>
              <a:rPr lang="zh-CN" altLang="en-US" sz="3200" b="1"/>
              <a:t>这篇演讲词其实也可以视为一篇议论文，为了论证自己的观点，作者使用了哪些论证方法？试举例说明。</a:t>
            </a:r>
            <a:endParaRPr lang="zh-CN" altLang="en-US" sz="3200" b="1"/>
          </a:p>
        </p:txBody>
      </p:sp>
      <p:sp>
        <p:nvSpPr>
          <p:cNvPr id="7" name="文本框 6"/>
          <p:cNvSpPr txBox="1"/>
          <p:nvPr/>
        </p:nvSpPr>
        <p:spPr>
          <a:xfrm>
            <a:off x="121920" y="1982470"/>
            <a:ext cx="8801100" cy="4799965"/>
          </a:xfrm>
          <a:prstGeom prst="rect">
            <a:avLst/>
          </a:prstGeom>
          <a:noFill/>
        </p:spPr>
        <p:txBody>
          <a:bodyPr wrap="square" rtlCol="0">
            <a:spAutoFit/>
          </a:bodyPr>
          <a:p>
            <a:r>
              <a:rPr lang="zh-CN" altLang="en-US" sz="3200" b="1">
                <a:solidFill>
                  <a:srgbClr val="FF0000"/>
                </a:solidFill>
              </a:rPr>
              <a:t>比喻论证</a:t>
            </a:r>
            <a:endParaRPr lang="zh-CN" altLang="en-US" sz="3200"/>
          </a:p>
          <a:p>
            <a:r>
              <a:rPr lang="zh-CN" altLang="zh-CN" sz="3200" b="1" dirty="0">
                <a:solidFill>
                  <a:srgbClr val="0000CC"/>
                </a:solidFill>
                <a:sym typeface="+mn-ea"/>
              </a:rPr>
              <a:t>我知道自己是一个</a:t>
            </a:r>
            <a:r>
              <a:rPr lang="zh-CN" altLang="zh-CN" sz="3200" b="1" u="sng" dirty="0">
                <a:solidFill>
                  <a:srgbClr val="0000CC"/>
                </a:solidFill>
                <a:sym typeface="+mn-ea"/>
              </a:rPr>
              <a:t>下午四五点钟的太阳</a:t>
            </a:r>
            <a:r>
              <a:rPr lang="zh-CN" altLang="zh-CN" sz="3200" b="1" dirty="0">
                <a:solidFill>
                  <a:srgbClr val="0000CC"/>
                </a:solidFill>
                <a:sym typeface="+mn-ea"/>
              </a:rPr>
              <a:t>；各位呢，</a:t>
            </a:r>
            <a:r>
              <a:rPr lang="zh-CN" altLang="zh-CN" sz="3200" b="1" u="sng" dirty="0">
                <a:solidFill>
                  <a:srgbClr val="0000CC"/>
                </a:solidFill>
                <a:sym typeface="+mn-ea"/>
              </a:rPr>
              <a:t>上午八九点钟的太阳</a:t>
            </a:r>
            <a:r>
              <a:rPr lang="zh-CN" altLang="zh-CN" sz="3200" b="1" dirty="0">
                <a:solidFill>
                  <a:srgbClr val="0000CC"/>
                </a:solidFill>
                <a:sym typeface="+mn-ea"/>
              </a:rPr>
              <a:t>，这是本科生；硕士生呢，</a:t>
            </a:r>
            <a:r>
              <a:rPr lang="zh-CN" altLang="zh-CN" sz="3200" b="1" u="sng" dirty="0">
                <a:solidFill>
                  <a:srgbClr val="0000CC"/>
                </a:solidFill>
                <a:sym typeface="+mn-ea"/>
              </a:rPr>
              <a:t>九十点钟的太阳</a:t>
            </a:r>
            <a:r>
              <a:rPr lang="zh-CN" altLang="zh-CN" sz="3200" b="1" dirty="0">
                <a:solidFill>
                  <a:srgbClr val="0000CC"/>
                </a:solidFill>
                <a:sym typeface="+mn-ea"/>
              </a:rPr>
              <a:t>；博士生呢，</a:t>
            </a:r>
            <a:r>
              <a:rPr lang="zh-CN" altLang="zh-CN" sz="3200" b="1" u="sng" dirty="0">
                <a:solidFill>
                  <a:srgbClr val="0000CC"/>
                </a:solidFill>
                <a:sym typeface="+mn-ea"/>
              </a:rPr>
              <a:t>十点十一点钟的太阳</a:t>
            </a:r>
            <a:r>
              <a:rPr lang="zh-CN" altLang="zh-CN" sz="3200" b="1" dirty="0" smtClean="0">
                <a:solidFill>
                  <a:srgbClr val="0000CC"/>
                </a:solidFill>
                <a:sym typeface="+mn-ea"/>
              </a:rPr>
              <a:t>。</a:t>
            </a:r>
            <a:endParaRPr lang="zh-CN" altLang="en-US"/>
          </a:p>
          <a:p>
            <a:endParaRPr lang="zh-CN" altLang="en-US"/>
          </a:p>
          <a:p>
            <a:r>
              <a:rPr lang="zh-CN" altLang="zh-CN" sz="3200" dirty="0">
                <a:solidFill>
                  <a:srgbClr val="FF0000"/>
                </a:solidFill>
                <a:sym typeface="+mn-ea"/>
              </a:rPr>
              <a:t> </a:t>
            </a:r>
            <a:r>
              <a:rPr lang="zh-CN" altLang="zh-CN" sz="3200" b="1" dirty="0">
                <a:solidFill>
                  <a:srgbClr val="FF0000"/>
                </a:solidFill>
                <a:sym typeface="+mn-ea"/>
              </a:rPr>
              <a:t>以不同阶段时期的太阳来比喻不同学位和不同身份人的精气神特点，说明自己高峰已过，而在场的年轻人却处在最好的状态。生动形象，通俗易懂</a:t>
            </a:r>
            <a:r>
              <a:rPr lang="zh-CN" altLang="zh-CN" sz="3200" b="1" dirty="0" smtClean="0">
                <a:solidFill>
                  <a:srgbClr val="FF0000"/>
                </a:solidFill>
                <a:sym typeface="+mn-ea"/>
              </a:rPr>
              <a:t>。</a:t>
            </a:r>
            <a:endParaRPr lang="zh-CN" altLang="zh-CN" sz="3200" b="1" dirty="0" smtClean="0">
              <a:solidFill>
                <a:srgbClr val="FF0000"/>
              </a:solidFill>
              <a:sym typeface="+mn-ea"/>
            </a:endParaRPr>
          </a:p>
        </p:txBody>
      </p:sp>
      <p:sp>
        <p:nvSpPr>
          <p:cNvPr id="8" name="文本框 7"/>
          <p:cNvSpPr txBox="1"/>
          <p:nvPr/>
        </p:nvSpPr>
        <p:spPr>
          <a:xfrm>
            <a:off x="41275" y="1437005"/>
            <a:ext cx="9062085" cy="583565"/>
          </a:xfrm>
          <a:prstGeom prst="rect">
            <a:avLst/>
          </a:prstGeom>
          <a:noFill/>
        </p:spPr>
        <p:txBody>
          <a:bodyPr wrap="square" rtlCol="0">
            <a:spAutoFit/>
          </a:bodyPr>
          <a:p>
            <a:r>
              <a:rPr lang="zh-CN" altLang="en-US" sz="3200" b="1">
                <a:solidFill>
                  <a:srgbClr val="0000CC"/>
                </a:solidFill>
              </a:rPr>
              <a:t>比喻论证、举例论证、对比论证</a:t>
            </a:r>
            <a:endParaRPr lang="zh-CN" altLang="en-US"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5740" y="436245"/>
            <a:ext cx="8732520" cy="583565"/>
          </a:xfrm>
          <a:prstGeom prst="rect">
            <a:avLst/>
          </a:prstGeom>
          <a:noFill/>
        </p:spPr>
        <p:txBody>
          <a:bodyPr wrap="square" rtlCol="0">
            <a:spAutoFit/>
          </a:bodyPr>
          <a:p>
            <a:r>
              <a:rPr lang="zh-CN" altLang="en-US" sz="3200" b="1"/>
              <a:t>文中还有哪些地方运用了比喻论证？试找出。</a:t>
            </a:r>
            <a:endParaRPr lang="zh-CN" altLang="en-US" sz="3200" b="1"/>
          </a:p>
        </p:txBody>
      </p:sp>
      <p:sp>
        <p:nvSpPr>
          <p:cNvPr id="5" name="文本框 4"/>
          <p:cNvSpPr txBox="1"/>
          <p:nvPr/>
        </p:nvSpPr>
        <p:spPr>
          <a:xfrm>
            <a:off x="339090" y="1019810"/>
            <a:ext cx="8265795" cy="5015865"/>
          </a:xfrm>
          <a:prstGeom prst="rect">
            <a:avLst/>
          </a:prstGeom>
          <a:noFill/>
        </p:spPr>
        <p:txBody>
          <a:bodyPr wrap="square" rtlCol="0">
            <a:spAutoFit/>
          </a:bodyPr>
          <a:p>
            <a:r>
              <a:rPr lang="zh-CN" altLang="zh-CN" sz="3200" b="1" dirty="0">
                <a:solidFill>
                  <a:srgbClr val="0000CC"/>
                </a:solidFill>
                <a:sym typeface="+mn-ea"/>
              </a:rPr>
              <a:t>我已经脱离第一线，高峰过去了，不干什么事情，已经堕落到了靠</a:t>
            </a:r>
            <a:r>
              <a:rPr lang="zh-CN" altLang="zh-CN" sz="3200" b="1" u="sng" dirty="0">
                <a:solidFill>
                  <a:srgbClr val="0000CC"/>
                </a:solidFill>
                <a:sym typeface="+mn-ea"/>
              </a:rPr>
              <a:t>卖狗皮膏</a:t>
            </a:r>
            <a:r>
              <a:rPr lang="zh-CN" altLang="zh-CN" sz="3200" b="1" dirty="0">
                <a:solidFill>
                  <a:srgbClr val="0000CC"/>
                </a:solidFill>
                <a:sym typeface="+mn-ea"/>
              </a:rPr>
              <a:t>药为生的时候</a:t>
            </a:r>
            <a:r>
              <a:rPr lang="zh-CN" altLang="zh-CN" sz="3200" b="1" dirty="0" smtClean="0">
                <a:solidFill>
                  <a:srgbClr val="0000CC"/>
                </a:solidFill>
                <a:sym typeface="+mn-ea"/>
              </a:rPr>
              <a:t>。</a:t>
            </a:r>
            <a:r>
              <a:rPr lang="zh-CN" altLang="zh-CN" sz="3200" b="1" dirty="0" smtClean="0">
                <a:solidFill>
                  <a:srgbClr val="FF0000"/>
                </a:solidFill>
                <a:sym typeface="+mn-ea"/>
              </a:rPr>
              <a:t>（实为</a:t>
            </a:r>
            <a:r>
              <a:rPr lang="en-US" altLang="zh-CN" sz="3200" b="1" dirty="0" smtClean="0">
                <a:solidFill>
                  <a:srgbClr val="FF0000"/>
                </a:solidFill>
                <a:sym typeface="+mn-ea"/>
              </a:rPr>
              <a:t>“</a:t>
            </a:r>
            <a:r>
              <a:rPr lang="zh-CN" altLang="en-US" sz="3200" b="1" dirty="0" smtClean="0">
                <a:solidFill>
                  <a:srgbClr val="FF0000"/>
                </a:solidFill>
                <a:sym typeface="+mn-ea"/>
              </a:rPr>
              <a:t>上电视演讲</a:t>
            </a:r>
            <a:r>
              <a:rPr lang="en-US" altLang="zh-CN" sz="3200" b="1" dirty="0" smtClean="0">
                <a:solidFill>
                  <a:srgbClr val="FF0000"/>
                </a:solidFill>
                <a:sym typeface="+mn-ea"/>
              </a:rPr>
              <a:t>”</a:t>
            </a:r>
            <a:r>
              <a:rPr lang="zh-CN" altLang="en-US" sz="3200" b="1" dirty="0" smtClean="0">
                <a:solidFill>
                  <a:srgbClr val="FF0000"/>
                </a:solidFill>
                <a:sym typeface="+mn-ea"/>
              </a:rPr>
              <a:t>）</a:t>
            </a:r>
            <a:endParaRPr lang="en-US" altLang="zh-CN" sz="3200" b="1" dirty="0" smtClean="0">
              <a:solidFill>
                <a:srgbClr val="0000CC"/>
              </a:solidFill>
            </a:endParaRPr>
          </a:p>
          <a:p>
            <a:r>
              <a:rPr lang="zh-CN" altLang="zh-CN" sz="3200" b="1" dirty="0">
                <a:solidFill>
                  <a:srgbClr val="0000CC"/>
                </a:solidFill>
                <a:sym typeface="+mn-ea"/>
              </a:rPr>
              <a:t>明明是一个</a:t>
            </a:r>
            <a:r>
              <a:rPr lang="zh-CN" altLang="zh-CN" sz="3200" b="1" u="sng" dirty="0">
                <a:solidFill>
                  <a:srgbClr val="0000CC"/>
                </a:solidFill>
                <a:sym typeface="+mn-ea"/>
              </a:rPr>
              <a:t>过去时态</a:t>
            </a:r>
            <a:r>
              <a:rPr lang="zh-CN" altLang="zh-CN" sz="3200" b="1" dirty="0">
                <a:solidFill>
                  <a:srgbClr val="0000CC"/>
                </a:solidFill>
                <a:sym typeface="+mn-ea"/>
              </a:rPr>
              <a:t>，大家误以为是一个</a:t>
            </a:r>
            <a:r>
              <a:rPr lang="zh-CN" altLang="zh-CN" sz="3200" b="1" u="sng" dirty="0">
                <a:solidFill>
                  <a:srgbClr val="0000CC"/>
                </a:solidFill>
                <a:sym typeface="+mn-ea"/>
              </a:rPr>
              <a:t>现在时态</a:t>
            </a:r>
            <a:r>
              <a:rPr lang="zh-CN" altLang="zh-CN" sz="3200" b="1" dirty="0">
                <a:solidFill>
                  <a:srgbClr val="0000CC"/>
                </a:solidFill>
                <a:sym typeface="+mn-ea"/>
              </a:rPr>
              <a:t>，甚至于以为是能主导将来方向的一个</a:t>
            </a:r>
            <a:r>
              <a:rPr lang="zh-CN" altLang="zh-CN" sz="3200" b="1" u="sng" dirty="0">
                <a:solidFill>
                  <a:srgbClr val="0000CC"/>
                </a:solidFill>
                <a:sym typeface="+mn-ea"/>
              </a:rPr>
              <a:t>将来时态</a:t>
            </a:r>
            <a:r>
              <a:rPr lang="zh-CN" altLang="zh-CN" sz="3200" b="1" dirty="0" smtClean="0">
                <a:solidFill>
                  <a:srgbClr val="0000CC"/>
                </a:solidFill>
                <a:sym typeface="+mn-ea"/>
              </a:rPr>
              <a:t>。</a:t>
            </a:r>
            <a:r>
              <a:rPr lang="zh-CN" altLang="zh-CN" sz="3200" b="1" dirty="0" smtClean="0">
                <a:solidFill>
                  <a:srgbClr val="FF0000"/>
                </a:solidFill>
                <a:sym typeface="+mn-ea"/>
              </a:rPr>
              <a:t>（用不同时态比喻不同年龄段所起的作用）</a:t>
            </a:r>
            <a:endParaRPr lang="en-US" altLang="zh-CN" sz="3200" b="1" dirty="0" smtClean="0">
              <a:solidFill>
                <a:srgbClr val="FF0000"/>
              </a:solidFill>
            </a:endParaRPr>
          </a:p>
          <a:p>
            <a:r>
              <a:rPr lang="zh-CN" altLang="zh-CN" sz="3200" b="1" dirty="0">
                <a:solidFill>
                  <a:srgbClr val="0000CC"/>
                </a:solidFill>
                <a:sym typeface="+mn-ea"/>
              </a:rPr>
              <a:t>当然我们要创造条件，就是把他们推到需求刺激的</a:t>
            </a:r>
            <a:r>
              <a:rPr lang="zh-CN" altLang="zh-CN" sz="3200" b="1" u="sng" dirty="0">
                <a:solidFill>
                  <a:srgbClr val="0000CC"/>
                </a:solidFill>
                <a:sym typeface="+mn-ea"/>
              </a:rPr>
              <a:t>风口浪尖</a:t>
            </a:r>
            <a:r>
              <a:rPr lang="zh-CN" altLang="zh-CN" sz="3200" b="1" dirty="0">
                <a:solidFill>
                  <a:srgbClr val="0000CC"/>
                </a:solidFill>
                <a:sym typeface="+mn-ea"/>
              </a:rPr>
              <a:t>上</a:t>
            </a:r>
            <a:r>
              <a:rPr lang="zh-CN" altLang="zh-CN" sz="3200" b="1" dirty="0" smtClean="0">
                <a:solidFill>
                  <a:srgbClr val="0000CC"/>
                </a:solidFill>
                <a:sym typeface="+mn-ea"/>
              </a:rPr>
              <a:t>。</a:t>
            </a:r>
            <a:r>
              <a:rPr lang="zh-CN" altLang="zh-CN" sz="3200" b="1" dirty="0" smtClean="0">
                <a:solidFill>
                  <a:srgbClr val="FF0000"/>
                </a:solidFill>
                <a:sym typeface="+mn-ea"/>
              </a:rPr>
              <a:t>（实为</a:t>
            </a:r>
            <a:r>
              <a:rPr lang="en-US" altLang="zh-CN" sz="3200" b="1" dirty="0" smtClean="0">
                <a:solidFill>
                  <a:srgbClr val="FF0000"/>
                </a:solidFill>
                <a:sym typeface="+mn-ea"/>
              </a:rPr>
              <a:t>“</a:t>
            </a:r>
            <a:r>
              <a:rPr lang="zh-CN" altLang="zh-CN" sz="3200" b="1" dirty="0">
                <a:solidFill>
                  <a:srgbClr val="FF0000"/>
                </a:solidFill>
                <a:sym typeface="+mn-ea"/>
              </a:rPr>
              <a:t>重要的岗位或市场的前沿</a:t>
            </a:r>
            <a:r>
              <a:rPr lang="en-US" altLang="zh-CN" sz="3200" b="1" dirty="0" smtClean="0">
                <a:solidFill>
                  <a:srgbClr val="FF0000"/>
                </a:solidFill>
                <a:sym typeface="+mn-ea"/>
              </a:rPr>
              <a:t>”</a:t>
            </a:r>
            <a:r>
              <a:rPr lang="zh-CN" altLang="en-US" sz="3200" b="1" dirty="0" smtClean="0">
                <a:solidFill>
                  <a:srgbClr val="FF0000"/>
                </a:solidFill>
                <a:sym typeface="+mn-ea"/>
              </a:rPr>
              <a:t>）</a:t>
            </a:r>
            <a:endParaRPr lang="zh-CN" altLang="en-US" sz="3200" b="1" dirty="0" smtClean="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rPr>
              <a:t>作者简介</a:t>
            </a:r>
            <a:endParaRPr lang="zh-CN" altLang="en-US" b="1" dirty="0">
              <a:solidFill>
                <a:srgbClr val="FF0000"/>
              </a:solidFill>
            </a:endParaRPr>
          </a:p>
        </p:txBody>
      </p:sp>
      <p:sp>
        <p:nvSpPr>
          <p:cNvPr id="3" name="内容占位符 2"/>
          <p:cNvSpPr>
            <a:spLocks noGrp="1"/>
          </p:cNvSpPr>
          <p:nvPr>
            <p:ph idx="1"/>
          </p:nvPr>
        </p:nvSpPr>
        <p:spPr>
          <a:xfrm>
            <a:off x="3635896" y="908720"/>
            <a:ext cx="5266928" cy="4525963"/>
          </a:xfrm>
        </p:spPr>
        <p:txBody>
          <a:bodyPr>
            <a:normAutofit fontScale="77500" lnSpcReduction="20000"/>
          </a:bodyPr>
          <a:lstStyle/>
          <a:p>
            <a:r>
              <a:rPr lang="zh-CN" altLang="zh-CN" b="1" dirty="0">
                <a:solidFill>
                  <a:srgbClr val="0000CC"/>
                </a:solidFill>
              </a:rPr>
              <a:t>王选</a:t>
            </a:r>
            <a:r>
              <a:rPr lang="en-US" altLang="zh-CN" b="1" dirty="0">
                <a:solidFill>
                  <a:srgbClr val="0000CC"/>
                </a:solidFill>
              </a:rPr>
              <a:t>(1937</a:t>
            </a:r>
            <a:r>
              <a:rPr lang="zh-CN" altLang="zh-CN" b="1" dirty="0">
                <a:solidFill>
                  <a:srgbClr val="0000CC"/>
                </a:solidFill>
              </a:rPr>
              <a:t>年</a:t>
            </a:r>
            <a:r>
              <a:rPr lang="en-US" altLang="zh-CN" b="1" dirty="0">
                <a:solidFill>
                  <a:srgbClr val="0000CC"/>
                </a:solidFill>
              </a:rPr>
              <a:t>2</a:t>
            </a:r>
            <a:r>
              <a:rPr lang="zh-CN" altLang="zh-CN" b="1" dirty="0">
                <a:solidFill>
                  <a:srgbClr val="0000CC"/>
                </a:solidFill>
              </a:rPr>
              <a:t>月</a:t>
            </a:r>
            <a:r>
              <a:rPr lang="en-US" altLang="zh-CN" b="1" dirty="0">
                <a:solidFill>
                  <a:srgbClr val="0000CC"/>
                </a:solidFill>
              </a:rPr>
              <a:t>5</a:t>
            </a:r>
            <a:r>
              <a:rPr lang="zh-CN" altLang="zh-CN" b="1" dirty="0">
                <a:solidFill>
                  <a:srgbClr val="0000CC"/>
                </a:solidFill>
              </a:rPr>
              <a:t>日～</a:t>
            </a:r>
            <a:r>
              <a:rPr lang="en-US" altLang="zh-CN" b="1" dirty="0">
                <a:solidFill>
                  <a:srgbClr val="0000CC"/>
                </a:solidFill>
              </a:rPr>
              <a:t>2006</a:t>
            </a:r>
            <a:r>
              <a:rPr lang="zh-CN" altLang="zh-CN" b="1" dirty="0">
                <a:solidFill>
                  <a:srgbClr val="0000CC"/>
                </a:solidFill>
              </a:rPr>
              <a:t>年</a:t>
            </a:r>
            <a:r>
              <a:rPr lang="en-US" altLang="zh-CN" b="1" dirty="0">
                <a:solidFill>
                  <a:srgbClr val="0000CC"/>
                </a:solidFill>
              </a:rPr>
              <a:t>2</a:t>
            </a:r>
            <a:r>
              <a:rPr lang="zh-CN" altLang="zh-CN" b="1" dirty="0">
                <a:solidFill>
                  <a:srgbClr val="0000CC"/>
                </a:solidFill>
              </a:rPr>
              <a:t>月</a:t>
            </a:r>
            <a:r>
              <a:rPr lang="en-US" altLang="zh-CN" b="1" dirty="0">
                <a:solidFill>
                  <a:srgbClr val="0000CC"/>
                </a:solidFill>
              </a:rPr>
              <a:t>13</a:t>
            </a:r>
            <a:r>
              <a:rPr lang="zh-CN" altLang="zh-CN" b="1" dirty="0">
                <a:solidFill>
                  <a:srgbClr val="0000CC"/>
                </a:solidFill>
              </a:rPr>
              <a:t>日</a:t>
            </a:r>
            <a:r>
              <a:rPr lang="en-US" altLang="zh-CN" b="1" dirty="0" smtClean="0">
                <a:solidFill>
                  <a:srgbClr val="0000CC"/>
                </a:solidFill>
              </a:rPr>
              <a:t>)</a:t>
            </a:r>
            <a:r>
              <a:rPr lang="zh-CN" altLang="zh-CN" b="1" dirty="0">
                <a:solidFill>
                  <a:srgbClr val="0000CC"/>
                </a:solidFill>
              </a:rPr>
              <a:t>曾任中国科学院院士，中国工程院院士，第三世界科学院院士。是“</a:t>
            </a:r>
            <a:r>
              <a:rPr lang="zh-CN" altLang="zh-CN" b="1" dirty="0">
                <a:solidFill>
                  <a:srgbClr val="FF0000"/>
                </a:solidFill>
              </a:rPr>
              <a:t>汉字激光照排系统”的创始人</a:t>
            </a:r>
            <a:r>
              <a:rPr lang="zh-CN" altLang="zh-CN" b="1" dirty="0" smtClean="0">
                <a:solidFill>
                  <a:srgbClr val="FF0000"/>
                </a:solidFill>
              </a:rPr>
              <a:t>，</a:t>
            </a:r>
            <a:r>
              <a:rPr lang="zh-CN" altLang="zh-CN" b="1" dirty="0">
                <a:solidFill>
                  <a:srgbClr val="0000CC"/>
                </a:solidFill>
              </a:rPr>
              <a:t>他所领导的科研集体研制出的汉字激光照排系统为我国新闻出版业全过程的计算机化奠定了基础，被誉为“汉字印刷术的第二次发明”。被誉为“</a:t>
            </a:r>
            <a:r>
              <a:rPr lang="zh-CN" altLang="zh-CN" b="1" dirty="0">
                <a:solidFill>
                  <a:srgbClr val="FF0000"/>
                </a:solidFill>
              </a:rPr>
              <a:t>当代的毕昇</a:t>
            </a:r>
            <a:r>
              <a:rPr lang="zh-CN" altLang="zh-CN" b="1" dirty="0">
                <a:solidFill>
                  <a:srgbClr val="0000CC"/>
                </a:solidFill>
              </a:rPr>
              <a:t>”“</a:t>
            </a:r>
            <a:r>
              <a:rPr lang="zh-CN" altLang="zh-CN" b="1" dirty="0">
                <a:solidFill>
                  <a:srgbClr val="FF0000"/>
                </a:solidFill>
              </a:rPr>
              <a:t>汉字激光照排之父”“中国现代汉字印刷革命的奠基人”“中国迎接知识经济挑战的先驱”</a:t>
            </a:r>
            <a:r>
              <a:rPr lang="zh-CN" altLang="zh-CN" b="1" dirty="0">
                <a:solidFill>
                  <a:srgbClr val="0000CC"/>
                </a:solidFill>
              </a:rPr>
              <a:t>。</a:t>
            </a:r>
            <a:r>
              <a:rPr lang="en-US" altLang="zh-CN" b="1" dirty="0">
                <a:solidFill>
                  <a:srgbClr val="0000CC"/>
                </a:solidFill>
              </a:rPr>
              <a:t>2001</a:t>
            </a:r>
            <a:r>
              <a:rPr lang="zh-CN" altLang="zh-CN" b="1" dirty="0">
                <a:solidFill>
                  <a:srgbClr val="0000CC"/>
                </a:solidFill>
              </a:rPr>
              <a:t>年，王选获国家最高科学技术奖。</a:t>
            </a:r>
            <a:endParaRPr lang="zh-CN" altLang="zh-CN" b="1" dirty="0">
              <a:solidFill>
                <a:srgbClr val="0000CC"/>
              </a:solidFill>
            </a:endParaRPr>
          </a:p>
          <a:p>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1212776"/>
            <a:ext cx="2448272"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605790"/>
          </a:xfrm>
        </p:spPr>
        <p:txBody>
          <a:bodyPr>
            <a:normAutofit fontScale="90000"/>
          </a:bodyPr>
          <a:lstStyle/>
          <a:p>
            <a:pPr algn="l"/>
            <a:r>
              <a:rPr lang="zh-CN" altLang="en-US" b="1" dirty="0">
                <a:solidFill>
                  <a:srgbClr val="FF0000"/>
                </a:solidFill>
              </a:rPr>
              <a:t>举例论证</a:t>
            </a:r>
            <a:endParaRPr lang="zh-CN" altLang="en-US" b="1" dirty="0">
              <a:solidFill>
                <a:srgbClr val="FF0000"/>
              </a:solidFill>
            </a:endParaRPr>
          </a:p>
        </p:txBody>
      </p:sp>
      <p:sp>
        <p:nvSpPr>
          <p:cNvPr id="3" name="内容占位符 2"/>
          <p:cNvSpPr>
            <a:spLocks noGrp="1"/>
          </p:cNvSpPr>
          <p:nvPr>
            <p:ph idx="1"/>
          </p:nvPr>
        </p:nvSpPr>
        <p:spPr>
          <a:xfrm>
            <a:off x="172085" y="881380"/>
            <a:ext cx="8844280" cy="5782310"/>
          </a:xfrm>
        </p:spPr>
        <p:txBody>
          <a:bodyPr>
            <a:normAutofit/>
          </a:bodyPr>
          <a:lstStyle/>
          <a:p>
            <a:r>
              <a:rPr lang="zh-CN" altLang="zh-CN" sz="2600" b="1" dirty="0">
                <a:solidFill>
                  <a:srgbClr val="0000CC"/>
                </a:solidFill>
              </a:rPr>
              <a:t>第</a:t>
            </a:r>
            <a:r>
              <a:rPr lang="en-US" altLang="zh-CN" sz="2600" b="1" dirty="0">
                <a:solidFill>
                  <a:srgbClr val="0000CC"/>
                </a:solidFill>
              </a:rPr>
              <a:t>1</a:t>
            </a:r>
            <a:r>
              <a:rPr lang="zh-CN" altLang="zh-CN" sz="2600" b="1" dirty="0">
                <a:solidFill>
                  <a:srgbClr val="0000CC"/>
                </a:solidFill>
              </a:rPr>
              <a:t>自然段讲述《荧屏连着我和你》这一电视节目例：</a:t>
            </a:r>
            <a:endParaRPr lang="zh-CN" altLang="zh-CN" sz="2600" b="1" dirty="0">
              <a:solidFill>
                <a:srgbClr val="0000CC"/>
              </a:solidFill>
            </a:endParaRPr>
          </a:p>
          <a:p>
            <a:r>
              <a:rPr lang="zh-CN" altLang="zh-CN" sz="3000" b="1" dirty="0">
                <a:solidFill>
                  <a:srgbClr val="009900"/>
                </a:solidFill>
              </a:rPr>
              <a:t>由李素丽对自己的形容引出作者对自己的形容：“努力奋斗，曾经取得过成绩，现在高峰已过，跟不上新技术发展的一个过时的科学家。”表现了作者的谦虚。</a:t>
            </a:r>
            <a:endParaRPr lang="zh-CN" altLang="zh-CN" sz="3000" b="1" dirty="0">
              <a:solidFill>
                <a:srgbClr val="009900"/>
              </a:solidFill>
            </a:endParaRPr>
          </a:p>
          <a:p>
            <a:r>
              <a:rPr lang="zh-CN" altLang="zh-CN" sz="2600" b="1" dirty="0">
                <a:solidFill>
                  <a:srgbClr val="0000CC"/>
                </a:solidFill>
              </a:rPr>
              <a:t>第</a:t>
            </a:r>
            <a:r>
              <a:rPr lang="en-US" altLang="zh-CN" sz="2600" b="1" dirty="0">
                <a:solidFill>
                  <a:srgbClr val="0000CC"/>
                </a:solidFill>
              </a:rPr>
              <a:t>2</a:t>
            </a:r>
            <a:r>
              <a:rPr lang="zh-CN" altLang="zh-CN" sz="2600" b="1" dirty="0">
                <a:solidFill>
                  <a:srgbClr val="0000CC"/>
                </a:solidFill>
              </a:rPr>
              <a:t>段作者列举英国卡文迪许实验室的多个事例</a:t>
            </a:r>
            <a:endParaRPr lang="zh-CN" altLang="zh-CN" sz="2600" b="1" dirty="0">
              <a:solidFill>
                <a:srgbClr val="0000CC"/>
              </a:solidFill>
            </a:endParaRPr>
          </a:p>
          <a:p>
            <a:r>
              <a:rPr lang="zh-CN" altLang="zh-CN" sz="3000" b="1" dirty="0" smtClean="0">
                <a:solidFill>
                  <a:srgbClr val="009900"/>
                </a:solidFill>
              </a:rPr>
              <a:t>充分</a:t>
            </a:r>
            <a:r>
              <a:rPr lang="zh-CN" altLang="en-US" sz="3000" b="1" dirty="0">
                <a:solidFill>
                  <a:srgbClr val="009900"/>
                </a:solidFill>
              </a:rPr>
              <a:t>阐述</a:t>
            </a:r>
            <a:r>
              <a:rPr lang="zh-CN" altLang="zh-CN" sz="3000" b="1" dirty="0" smtClean="0">
                <a:solidFill>
                  <a:srgbClr val="009900"/>
                </a:solidFill>
              </a:rPr>
              <a:t>了</a:t>
            </a:r>
            <a:r>
              <a:rPr lang="zh-CN" altLang="zh-CN" sz="3000" b="1" dirty="0">
                <a:solidFill>
                  <a:srgbClr val="009900"/>
                </a:solidFill>
              </a:rPr>
              <a:t>花大力气扶植年轻人是历史规律，强调扶植年轻人的重要意义。</a:t>
            </a:r>
            <a:endParaRPr lang="zh-CN" altLang="zh-CN" sz="3000" b="1" dirty="0">
              <a:solidFill>
                <a:srgbClr val="009900"/>
              </a:solidFill>
            </a:endParaRPr>
          </a:p>
          <a:p>
            <a:r>
              <a:rPr lang="zh-CN" altLang="zh-CN" sz="2600" b="1" dirty="0">
                <a:solidFill>
                  <a:srgbClr val="0000CC"/>
                </a:solidFill>
              </a:rPr>
              <a:t>第</a:t>
            </a:r>
            <a:r>
              <a:rPr lang="en-US" altLang="zh-CN" sz="2600" b="1" dirty="0">
                <a:solidFill>
                  <a:srgbClr val="0000CC"/>
                </a:solidFill>
              </a:rPr>
              <a:t>5</a:t>
            </a:r>
            <a:r>
              <a:rPr lang="zh-CN" altLang="zh-CN" sz="2600" b="1" dirty="0">
                <a:solidFill>
                  <a:srgbClr val="0000CC"/>
                </a:solidFill>
              </a:rPr>
              <a:t>自然段的</a:t>
            </a:r>
            <a:r>
              <a:rPr lang="en-US" altLang="zh-CN" sz="2600" b="1" dirty="0">
                <a:solidFill>
                  <a:srgbClr val="0000CC"/>
                </a:solidFill>
              </a:rPr>
              <a:t>5</a:t>
            </a:r>
            <a:r>
              <a:rPr lang="zh-CN" altLang="zh-CN" sz="2600" b="1" dirty="0">
                <a:solidFill>
                  <a:srgbClr val="0000CC"/>
                </a:solidFill>
              </a:rPr>
              <a:t>个例子，</a:t>
            </a:r>
            <a:endParaRPr lang="zh-CN" altLang="zh-CN" sz="2600" b="1" dirty="0">
              <a:solidFill>
                <a:srgbClr val="0000CC"/>
              </a:solidFill>
            </a:endParaRPr>
          </a:p>
          <a:p>
            <a:r>
              <a:rPr lang="zh-CN" altLang="zh-CN" b="1" dirty="0">
                <a:solidFill>
                  <a:srgbClr val="009900"/>
                </a:solidFill>
              </a:rPr>
              <a:t>告诉大家年轻人是可以挑大梁的，做出成绩的，</a:t>
            </a:r>
            <a:r>
              <a:rPr lang="zh-CN" altLang="zh-CN" b="1" dirty="0" smtClean="0">
                <a:solidFill>
                  <a:srgbClr val="009900"/>
                </a:solidFill>
              </a:rPr>
              <a:t>从而</a:t>
            </a:r>
            <a:r>
              <a:rPr lang="zh-CN" altLang="en-US" b="1" dirty="0" smtClean="0">
                <a:solidFill>
                  <a:srgbClr val="009900"/>
                </a:solidFill>
              </a:rPr>
              <a:t>阐述</a:t>
            </a:r>
            <a:r>
              <a:rPr lang="zh-CN" altLang="zh-CN" b="1" dirty="0" smtClean="0">
                <a:solidFill>
                  <a:srgbClr val="009900"/>
                </a:solidFill>
              </a:rPr>
              <a:t>扶植</a:t>
            </a:r>
            <a:r>
              <a:rPr lang="zh-CN" altLang="zh-CN" b="1" dirty="0">
                <a:solidFill>
                  <a:srgbClr val="009900"/>
                </a:solidFill>
              </a:rPr>
              <a:t>年轻人的必要性</a:t>
            </a:r>
            <a:endParaRPr lang="zh-CN" altLang="zh-CN" b="1" dirty="0">
              <a:solidFill>
                <a:srgbClr val="0099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wipe(down)">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7165" y="95250"/>
            <a:ext cx="8787130" cy="645160"/>
          </a:xfrm>
          <a:prstGeom prst="rect">
            <a:avLst/>
          </a:prstGeom>
          <a:noFill/>
        </p:spPr>
        <p:txBody>
          <a:bodyPr wrap="square" rtlCol="0">
            <a:spAutoFit/>
          </a:bodyPr>
          <a:p>
            <a:r>
              <a:rPr lang="zh-CN" altLang="en-US" sz="3600" b="1">
                <a:solidFill>
                  <a:srgbClr val="FF0000"/>
                </a:solidFill>
              </a:rPr>
              <a:t>对比论证</a:t>
            </a:r>
            <a:endParaRPr lang="zh-CN" altLang="en-US" sz="3600" b="1">
              <a:solidFill>
                <a:srgbClr val="FF0000"/>
              </a:solidFill>
            </a:endParaRPr>
          </a:p>
        </p:txBody>
      </p:sp>
      <p:sp>
        <p:nvSpPr>
          <p:cNvPr id="5" name="文本框 4"/>
          <p:cNvSpPr txBox="1"/>
          <p:nvPr/>
        </p:nvSpPr>
        <p:spPr>
          <a:xfrm>
            <a:off x="177165" y="1104900"/>
            <a:ext cx="8695690" cy="1568450"/>
          </a:xfrm>
          <a:prstGeom prst="rect">
            <a:avLst/>
          </a:prstGeom>
          <a:noFill/>
        </p:spPr>
        <p:txBody>
          <a:bodyPr wrap="square" rtlCol="0">
            <a:spAutoFit/>
          </a:bodyPr>
          <a:p>
            <a:r>
              <a:rPr lang="zh-CN" altLang="en-US" sz="3200" b="1">
                <a:solidFill>
                  <a:srgbClr val="0000CC"/>
                </a:solidFill>
              </a:rPr>
              <a:t>第</a:t>
            </a:r>
            <a:r>
              <a:rPr lang="en-US" altLang="zh-CN" sz="3200" b="1">
                <a:solidFill>
                  <a:srgbClr val="0000CC"/>
                </a:solidFill>
              </a:rPr>
              <a:t>3</a:t>
            </a:r>
            <a:r>
              <a:rPr lang="zh-CN" altLang="en-US" sz="3200" b="1">
                <a:solidFill>
                  <a:srgbClr val="0000CC"/>
                </a:solidFill>
              </a:rPr>
              <a:t>段将自己年轻时做出成绩却遭人忽视与年老时精力下降却受人重视进行对比，告诉人们要正确看待权威。</a:t>
            </a:r>
            <a:endParaRPr lang="zh-CN" altLang="en-US" sz="3200" b="1">
              <a:solidFill>
                <a:srgbClr val="0000CC"/>
              </a:solidFill>
            </a:endParaRPr>
          </a:p>
        </p:txBody>
      </p:sp>
      <p:sp>
        <p:nvSpPr>
          <p:cNvPr id="6" name="文本框 5"/>
          <p:cNvSpPr txBox="1"/>
          <p:nvPr/>
        </p:nvSpPr>
        <p:spPr>
          <a:xfrm>
            <a:off x="64770" y="2959735"/>
            <a:ext cx="8717915" cy="2061210"/>
          </a:xfrm>
          <a:prstGeom prst="rect">
            <a:avLst/>
          </a:prstGeom>
          <a:noFill/>
        </p:spPr>
        <p:txBody>
          <a:bodyPr wrap="square" rtlCol="0">
            <a:spAutoFit/>
          </a:bodyPr>
          <a:p>
            <a:r>
              <a:rPr lang="zh-CN" altLang="en-US" sz="3200" b="1">
                <a:solidFill>
                  <a:srgbClr val="0000CC"/>
                </a:solidFill>
              </a:rPr>
              <a:t>第</a:t>
            </a:r>
            <a:r>
              <a:rPr lang="en-US" altLang="zh-CN" sz="3200" b="1">
                <a:solidFill>
                  <a:srgbClr val="0000CC"/>
                </a:solidFill>
              </a:rPr>
              <a:t>7</a:t>
            </a:r>
            <a:r>
              <a:rPr lang="zh-CN" altLang="en-US" sz="3200" b="1">
                <a:solidFill>
                  <a:srgbClr val="0000CC"/>
                </a:solidFill>
              </a:rPr>
              <a:t>段将舆论对名人的拔高与对凡人的贬低进行对比，说明名人和凡人在很多方面其实差不多，只是舆论的不同对待造成了身份的差别，从而提醒自己成名了要有良好的心态。</a:t>
            </a:r>
            <a:endParaRPr lang="zh-CN" altLang="en-US"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strips(downLeft)">
                                      <p:cBhvr>
                                        <p:cTn id="1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10185" y="186055"/>
            <a:ext cx="8754110" cy="645160"/>
          </a:xfrm>
          <a:prstGeom prst="rect">
            <a:avLst/>
          </a:prstGeom>
          <a:noFill/>
        </p:spPr>
        <p:txBody>
          <a:bodyPr wrap="square" rtlCol="0">
            <a:spAutoFit/>
          </a:bodyPr>
          <a:p>
            <a:r>
              <a:rPr lang="zh-CN" altLang="en-US" sz="3600" b="1"/>
              <a:t>本文的语言有何特点？</a:t>
            </a:r>
            <a:endParaRPr lang="zh-CN" altLang="en-US" sz="3600" b="1"/>
          </a:p>
        </p:txBody>
      </p:sp>
      <p:sp>
        <p:nvSpPr>
          <p:cNvPr id="5" name="文本框 4"/>
          <p:cNvSpPr txBox="1"/>
          <p:nvPr/>
        </p:nvSpPr>
        <p:spPr>
          <a:xfrm>
            <a:off x="94615" y="721360"/>
            <a:ext cx="8844915" cy="6062345"/>
          </a:xfrm>
          <a:prstGeom prst="rect">
            <a:avLst/>
          </a:prstGeom>
          <a:noFill/>
        </p:spPr>
        <p:txBody>
          <a:bodyPr wrap="square" rtlCol="0">
            <a:spAutoFit/>
          </a:bodyPr>
          <a:p>
            <a:r>
              <a:rPr lang="zh-CN" altLang="zh-CN" sz="3600" b="1" dirty="0">
                <a:solidFill>
                  <a:srgbClr val="0000CC"/>
                </a:solidFill>
                <a:sym typeface="+mn-ea"/>
              </a:rPr>
              <a:t>语言诙谐，通俗易懂。</a:t>
            </a:r>
            <a:endParaRPr lang="zh-CN" altLang="zh-CN" sz="3600" b="1" dirty="0">
              <a:solidFill>
                <a:srgbClr val="0000CC"/>
              </a:solidFill>
              <a:sym typeface="+mn-ea"/>
            </a:endParaRPr>
          </a:p>
          <a:p>
            <a:r>
              <a:rPr lang="zh-CN" altLang="zh-CN" sz="3200" b="1" dirty="0">
                <a:solidFill>
                  <a:srgbClr val="FF0000"/>
                </a:solidFill>
                <a:sym typeface="+mn-ea"/>
              </a:rPr>
              <a:t>明明是一个</a:t>
            </a:r>
            <a:r>
              <a:rPr lang="zh-CN" altLang="zh-CN" sz="3200" b="1" u="sng" dirty="0">
                <a:solidFill>
                  <a:srgbClr val="FF0000"/>
                </a:solidFill>
                <a:sym typeface="+mn-ea"/>
              </a:rPr>
              <a:t>过去时态</a:t>
            </a:r>
            <a:r>
              <a:rPr lang="zh-CN" altLang="zh-CN" sz="3200" b="1" dirty="0">
                <a:solidFill>
                  <a:srgbClr val="FF0000"/>
                </a:solidFill>
                <a:sym typeface="+mn-ea"/>
              </a:rPr>
              <a:t>，大家误以为是一个</a:t>
            </a:r>
            <a:r>
              <a:rPr lang="zh-CN" altLang="zh-CN" sz="3200" b="1" u="sng" dirty="0">
                <a:solidFill>
                  <a:srgbClr val="FF0000"/>
                </a:solidFill>
                <a:sym typeface="+mn-ea"/>
              </a:rPr>
              <a:t>现在时态</a:t>
            </a:r>
            <a:r>
              <a:rPr lang="zh-CN" altLang="zh-CN" sz="3200" b="1" dirty="0">
                <a:solidFill>
                  <a:srgbClr val="FF0000"/>
                </a:solidFill>
                <a:sym typeface="+mn-ea"/>
              </a:rPr>
              <a:t>，甚至于以为是能主导将来方向的一个</a:t>
            </a:r>
            <a:r>
              <a:rPr lang="zh-CN" altLang="zh-CN" sz="3200" b="1" u="sng" dirty="0">
                <a:solidFill>
                  <a:srgbClr val="FF0000"/>
                </a:solidFill>
                <a:sym typeface="+mn-ea"/>
              </a:rPr>
              <a:t>将来时态</a:t>
            </a:r>
            <a:r>
              <a:rPr lang="zh-CN" altLang="zh-CN" sz="3200" b="1" dirty="0">
                <a:solidFill>
                  <a:srgbClr val="FF0000"/>
                </a:solidFill>
                <a:sym typeface="+mn-ea"/>
              </a:rPr>
              <a:t>。</a:t>
            </a:r>
            <a:endParaRPr lang="zh-CN" altLang="zh-CN" sz="3200" b="1" dirty="0">
              <a:solidFill>
                <a:srgbClr val="FF0000"/>
              </a:solidFill>
              <a:sym typeface="+mn-ea"/>
            </a:endParaRPr>
          </a:p>
          <a:p>
            <a:r>
              <a:rPr lang="zh-CN" altLang="zh-CN" sz="3200" b="1" dirty="0">
                <a:solidFill>
                  <a:srgbClr val="0000CC"/>
                </a:solidFill>
                <a:sym typeface="+mn-ea"/>
              </a:rPr>
              <a:t>三个词语依次可理解为：淘汰、落伍了的老朽；正当红、核心人物；决策者、领军人物。生动形象，通俗易懂。</a:t>
            </a:r>
            <a:endParaRPr lang="zh-CN" altLang="zh-CN" sz="3200" b="1" dirty="0">
              <a:solidFill>
                <a:srgbClr val="0000CC"/>
              </a:solidFill>
              <a:sym typeface="+mn-ea"/>
            </a:endParaRPr>
          </a:p>
          <a:p>
            <a:r>
              <a:rPr lang="zh-CN" altLang="zh-CN" sz="3200" b="1" dirty="0">
                <a:solidFill>
                  <a:srgbClr val="FF0000"/>
                </a:solidFill>
                <a:sym typeface="+mn-ea"/>
              </a:rPr>
              <a:t>我</a:t>
            </a:r>
            <a:r>
              <a:rPr lang="en-US" altLang="zh-CN" sz="3200" b="1" dirty="0">
                <a:solidFill>
                  <a:srgbClr val="FF0000"/>
                </a:solidFill>
                <a:sym typeface="+mn-ea"/>
              </a:rPr>
              <a:t>38</a:t>
            </a:r>
            <a:r>
              <a:rPr lang="zh-CN" altLang="zh-CN" sz="3200" b="1" dirty="0">
                <a:solidFill>
                  <a:srgbClr val="FF0000"/>
                </a:solidFill>
                <a:sym typeface="+mn-ea"/>
              </a:rPr>
              <a:t>岁搞激光照排，提出一种崭新的技术途径，假如人家说我是权威，也许还</a:t>
            </a:r>
            <a:r>
              <a:rPr lang="zh-CN" altLang="zh-CN" sz="3200" b="1" u="sng" dirty="0">
                <a:solidFill>
                  <a:srgbClr val="FF0000"/>
                </a:solidFill>
                <a:sym typeface="+mn-ea"/>
              </a:rPr>
              <a:t>马马虎虎</a:t>
            </a:r>
            <a:r>
              <a:rPr lang="zh-CN" altLang="zh-CN" sz="3200" b="1" dirty="0">
                <a:solidFill>
                  <a:srgbClr val="FF0000"/>
                </a:solidFill>
                <a:sym typeface="+mn-ea"/>
              </a:rPr>
              <a:t>，因为在这个领域我懂得最多，而且我也在第一线。</a:t>
            </a:r>
            <a:endParaRPr lang="zh-CN" altLang="zh-CN" sz="3200" b="1" dirty="0">
              <a:solidFill>
                <a:srgbClr val="FF0000"/>
              </a:solidFill>
              <a:sym typeface="+mn-ea"/>
            </a:endParaRPr>
          </a:p>
          <a:p>
            <a:r>
              <a:rPr lang="zh-CN" altLang="zh-CN" sz="3200" b="1" dirty="0">
                <a:solidFill>
                  <a:srgbClr val="0000CC"/>
                </a:solidFill>
                <a:sym typeface="+mn-ea"/>
              </a:rPr>
              <a:t>“马马虎虎”意思是勉强，凑合。表现作者的谦虚，幽默。</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76672"/>
            <a:ext cx="8229600" cy="1143000"/>
          </a:xfrm>
        </p:spPr>
        <p:txBody>
          <a:bodyPr>
            <a:noAutofit/>
          </a:bodyPr>
          <a:lstStyle/>
          <a:p>
            <a:pPr algn="l"/>
            <a:r>
              <a:rPr lang="zh-CN" altLang="zh-CN" sz="3200" b="1" dirty="0" smtClean="0">
                <a:solidFill>
                  <a:srgbClr val="FF0000"/>
                </a:solidFill>
              </a:rPr>
              <a:t>从这</a:t>
            </a:r>
            <a:r>
              <a:rPr lang="zh-CN" altLang="zh-CN" sz="3200" b="1" dirty="0">
                <a:solidFill>
                  <a:srgbClr val="FF0000"/>
                </a:solidFill>
              </a:rPr>
              <a:t>篇演讲稿中，你能看出王选是一个什么样的人吗？你从他身上能学到些什么？</a:t>
            </a:r>
            <a:br>
              <a:rPr lang="en-US" altLang="zh-CN" sz="2800" b="1" dirty="0">
                <a:solidFill>
                  <a:srgbClr val="FF0000"/>
                </a:solidFill>
              </a:rPr>
            </a:br>
            <a:endParaRPr lang="zh-CN" altLang="en-US" sz="2800"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王选站立在</a:t>
            </a:r>
            <a:r>
              <a:rPr lang="en-US" altLang="zh-CN" b="1" dirty="0">
                <a:solidFill>
                  <a:srgbClr val="0000CC"/>
                </a:solidFill>
              </a:rPr>
              <a:t>IT</a:t>
            </a:r>
            <a:r>
              <a:rPr lang="zh-CN" altLang="zh-CN" b="1" dirty="0">
                <a:solidFill>
                  <a:srgbClr val="0000CC"/>
                </a:solidFill>
              </a:rPr>
              <a:t>时代最高点，领跑于同行最前列，却不以“权威”自居，不以“名人”自诩，不以“功高”自傲。身居高位却心静如水，成就显著却心态平和，审视自己目光清醒，推介新人不遗余力，真心实意，对自己近乎有些苛刻的自省、自警和自律意识，很值得我们每一个人学习。</a:t>
            </a:r>
            <a:br>
              <a:rPr lang="en-US" altLang="zh-CN" b="1" dirty="0">
                <a:solidFill>
                  <a:srgbClr val="0000CC"/>
                </a:solidFill>
              </a:rPr>
            </a:br>
            <a:endParaRPr lang="zh-CN" altLang="en-US"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rPr>
              <a:t>总结</a:t>
            </a:r>
            <a:endParaRPr lang="zh-CN" altLang="en-US" b="1" dirty="0">
              <a:solidFill>
                <a:srgbClr val="FF0000"/>
              </a:solidFill>
            </a:endParaRPr>
          </a:p>
        </p:txBody>
      </p:sp>
      <p:sp>
        <p:nvSpPr>
          <p:cNvPr id="3" name="内容占位符 2"/>
          <p:cNvSpPr>
            <a:spLocks noGrp="1"/>
          </p:cNvSpPr>
          <p:nvPr>
            <p:ph idx="1"/>
          </p:nvPr>
        </p:nvSpPr>
        <p:spPr/>
        <p:txBody>
          <a:bodyPr>
            <a:normAutofit/>
          </a:bodyPr>
          <a:lstStyle/>
          <a:p>
            <a:r>
              <a:rPr lang="zh-CN" altLang="zh-CN" sz="4000" b="1" dirty="0">
                <a:solidFill>
                  <a:srgbClr val="0000CC"/>
                </a:solidFill>
              </a:rPr>
              <a:t>主题鲜明，逻辑严密。</a:t>
            </a:r>
            <a:endParaRPr lang="zh-CN" altLang="zh-CN" sz="4000" b="1" dirty="0">
              <a:solidFill>
                <a:srgbClr val="0000CC"/>
              </a:solidFill>
            </a:endParaRPr>
          </a:p>
          <a:p>
            <a:r>
              <a:rPr lang="zh-CN" altLang="zh-CN" sz="4000" b="1" dirty="0">
                <a:solidFill>
                  <a:srgbClr val="0000CC"/>
                </a:solidFill>
              </a:rPr>
              <a:t>语言诙谐，通俗易懂。</a:t>
            </a:r>
            <a:endParaRPr lang="zh-CN" altLang="zh-CN" sz="4000" b="1" dirty="0">
              <a:solidFill>
                <a:srgbClr val="0000CC"/>
              </a:solidFill>
            </a:endParaRPr>
          </a:p>
          <a:p>
            <a:endParaRPr lang="zh-CN" altLang="en-US" sz="40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1340768"/>
            <a:ext cx="7772400" cy="1470025"/>
          </a:xfrm>
        </p:spPr>
        <p:txBody>
          <a:bodyPr>
            <a:noAutofit/>
          </a:bodyPr>
          <a:lstStyle/>
          <a:p>
            <a:r>
              <a:rPr lang="zh-CN" altLang="en-US" sz="6600" b="1" dirty="0" smtClean="0">
                <a:solidFill>
                  <a:srgbClr val="002060"/>
                </a:solidFill>
                <a:latin typeface="隶书" panose="02010509060101010101" pitchFamily="49" charset="-122"/>
                <a:ea typeface="隶书" panose="02010509060101010101" pitchFamily="49" charset="-122"/>
              </a:rPr>
              <a:t>我一生中的重要选择</a:t>
            </a:r>
            <a:endParaRPr lang="zh-CN" altLang="en-US" sz="6600" b="1" dirty="0">
              <a:solidFill>
                <a:srgbClr val="002060"/>
              </a:solidFill>
              <a:latin typeface="隶书" panose="02010509060101010101" pitchFamily="49" charset="-122"/>
              <a:ea typeface="隶书" panose="02010509060101010101" pitchFamily="49" charset="-122"/>
            </a:endParaRPr>
          </a:p>
        </p:txBody>
      </p:sp>
      <p:sp>
        <p:nvSpPr>
          <p:cNvPr id="3" name="副标题 2"/>
          <p:cNvSpPr>
            <a:spLocks noGrp="1"/>
          </p:cNvSpPr>
          <p:nvPr>
            <p:ph type="subTitle" idx="1"/>
          </p:nvPr>
        </p:nvSpPr>
        <p:spPr>
          <a:xfrm>
            <a:off x="4139952" y="3068960"/>
            <a:ext cx="3960440" cy="1752600"/>
          </a:xfrm>
        </p:spPr>
        <p:txBody>
          <a:bodyPr>
            <a:normAutofit/>
          </a:bodyPr>
          <a:lstStyle/>
          <a:p>
            <a:r>
              <a:rPr lang="zh-CN" altLang="en-US" sz="6000" b="1" dirty="0" smtClean="0">
                <a:solidFill>
                  <a:srgbClr val="FF0000"/>
                </a:solidFill>
                <a:latin typeface="隶书" panose="02010509060101010101" pitchFamily="49" charset="-122"/>
                <a:ea typeface="隶书" panose="02010509060101010101" pitchFamily="49" charset="-122"/>
              </a:rPr>
              <a:t>王 选</a:t>
            </a:r>
            <a:endParaRPr lang="zh-CN" altLang="en-US" sz="6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83820" y="1124585"/>
            <a:ext cx="8964295" cy="5655945"/>
          </a:xfrm>
        </p:spPr>
        <p:txBody>
          <a:bodyPr>
            <a:normAutofit fontScale="92500"/>
          </a:bodyPr>
          <a:lstStyle/>
          <a:p>
            <a:pPr>
              <a:buNone/>
            </a:pPr>
            <a:r>
              <a:rPr lang="zh-CN" altLang="en-US" sz="3100" b="1" dirty="0" smtClean="0">
                <a:latin typeface="Calibri" panose="020F0502020204030204" pitchFamily="34" charset="0"/>
              </a:rPr>
              <a:t>           课文节选自王选于</a:t>
            </a:r>
            <a:r>
              <a:rPr lang="en-US" altLang="zh-CN" sz="3100" b="1" dirty="0" smtClean="0">
                <a:latin typeface="Calibri" panose="020F0502020204030204" pitchFamily="34" charset="0"/>
              </a:rPr>
              <a:t>1998</a:t>
            </a:r>
            <a:r>
              <a:rPr lang="zh-CN" altLang="en-US" sz="3100" b="1" dirty="0" smtClean="0">
                <a:latin typeface="Calibri" panose="020F0502020204030204" pitchFamily="34" charset="0"/>
              </a:rPr>
              <a:t>年</a:t>
            </a:r>
            <a:r>
              <a:rPr lang="en-US" altLang="zh-CN" sz="3100" b="1" dirty="0" smtClean="0">
                <a:latin typeface="Calibri" panose="020F0502020204030204" pitchFamily="34" charset="0"/>
              </a:rPr>
              <a:t>10</a:t>
            </a:r>
            <a:r>
              <a:rPr lang="zh-CN" altLang="en-US" sz="3100" b="1" dirty="0" smtClean="0">
                <a:latin typeface="Calibri" panose="020F0502020204030204" pitchFamily="34" charset="0"/>
              </a:rPr>
              <a:t>月在北京大学所作的一次演讲，原文按照时间顺序，详略分明地介绍了他自己人生中八个重要的抉择：</a:t>
            </a:r>
            <a:endParaRPr lang="zh-CN" altLang="en-US" sz="3100" b="1" dirty="0" smtClean="0">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3100" b="1" dirty="0" smtClean="0">
                <a:solidFill>
                  <a:srgbClr val="FF0000"/>
                </a:solidFill>
                <a:latin typeface="Calibri" panose="020F0502020204030204" pitchFamily="34" charset="0"/>
              </a:rPr>
              <a:t>（</a:t>
            </a:r>
            <a:r>
              <a:rPr lang="en-US" altLang="zh-CN" sz="3100" b="1" dirty="0" smtClean="0">
                <a:solidFill>
                  <a:srgbClr val="FF0000"/>
                </a:solidFill>
                <a:latin typeface="Calibri" panose="020F0502020204030204" pitchFamily="34" charset="0"/>
              </a:rPr>
              <a:t>1</a:t>
            </a:r>
            <a:r>
              <a:rPr lang="zh-CN" altLang="en-US" sz="3100" b="1" dirty="0" smtClean="0">
                <a:solidFill>
                  <a:srgbClr val="FF0000"/>
                </a:solidFill>
                <a:latin typeface="Calibri" panose="020F0502020204030204" pitchFamily="34" charset="0"/>
              </a:rPr>
              <a:t>）选择计算数学专业。</a:t>
            </a:r>
            <a:endParaRPr lang="zh-CN" altLang="en-US" sz="3100" b="1" dirty="0" smtClean="0">
              <a:solidFill>
                <a:srgbClr val="FF0000"/>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2400" b="1" dirty="0" smtClean="0">
                <a:solidFill>
                  <a:srgbClr val="0000CC"/>
                </a:solidFill>
                <a:latin typeface="Calibri" panose="020F0502020204030204" pitchFamily="34" charset="0"/>
              </a:rPr>
              <a:t>原因或条件：看到国家未来非常需要该专业；把自己的事业和前途跟国家的前途放在一起。</a:t>
            </a:r>
            <a:endParaRPr lang="zh-CN" altLang="en-US" sz="2400" b="1" dirty="0" smtClean="0">
              <a:solidFill>
                <a:srgbClr val="0000CC"/>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影响或结果：决定了他一生的事业方向。</a:t>
            </a:r>
            <a:endParaRPr lang="zh-CN" altLang="en-US" sz="2400" b="1" dirty="0" smtClean="0">
              <a:solidFill>
                <a:srgbClr val="0000CC"/>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3100" b="1" dirty="0" smtClean="0">
                <a:solidFill>
                  <a:srgbClr val="FF0000"/>
                </a:solidFill>
                <a:latin typeface="Calibri" panose="020F0502020204030204" pitchFamily="34" charset="0"/>
              </a:rPr>
              <a:t>（</a:t>
            </a:r>
            <a:r>
              <a:rPr lang="en-US" altLang="zh-CN" sz="3100" b="1" dirty="0" smtClean="0">
                <a:solidFill>
                  <a:srgbClr val="FF0000"/>
                </a:solidFill>
                <a:latin typeface="Calibri" panose="020F0502020204030204" pitchFamily="34" charset="0"/>
              </a:rPr>
              <a:t>2</a:t>
            </a:r>
            <a:r>
              <a:rPr lang="zh-CN" altLang="en-US" sz="3100" b="1" dirty="0" smtClean="0">
                <a:solidFill>
                  <a:srgbClr val="FF0000"/>
                </a:solidFill>
                <a:latin typeface="Calibri" panose="020F0502020204030204" pitchFamily="34" charset="0"/>
              </a:rPr>
              <a:t>）研究软硬件结合领域。</a:t>
            </a:r>
            <a:endParaRPr lang="zh-CN" altLang="en-US" sz="3100" b="1" dirty="0" smtClean="0">
              <a:solidFill>
                <a:srgbClr val="FF0000"/>
              </a:solidFill>
              <a:latin typeface="Calibri" panose="020F0502020204030204" pitchFamily="34" charset="0"/>
            </a:endParaRPr>
          </a:p>
          <a:p>
            <a:pPr>
              <a:buNone/>
            </a:pPr>
            <a:r>
              <a:rPr lang="zh-CN" altLang="en-US" sz="3100" b="1" dirty="0" smtClean="0">
                <a:latin typeface="Calibri" panose="020F0502020204030204" pitchFamily="34" charset="0"/>
              </a:rPr>
              <a:t>    </a:t>
            </a:r>
            <a:r>
              <a:rPr lang="zh-CN" altLang="en-US" sz="2400" b="1" dirty="0">
                <a:solidFill>
                  <a:srgbClr val="0000CC"/>
                </a:solidFill>
                <a:latin typeface="Calibri" panose="020F0502020204030204" pitchFamily="34" charset="0"/>
              </a:rPr>
              <a:t>原因或条件：在已经建立起的科学部门中的无人的空白区上，最容易取得丰硕的成果。</a:t>
            </a:r>
            <a:endParaRPr lang="zh-CN" altLang="en-US" sz="2400" b="1" dirty="0">
              <a:solidFill>
                <a:srgbClr val="0000CC"/>
              </a:solidFill>
              <a:latin typeface="Calibri" panose="020F0502020204030204" pitchFamily="34" charset="0"/>
            </a:endParaRPr>
          </a:p>
          <a:p>
            <a:pPr>
              <a:buNone/>
            </a:pPr>
            <a:r>
              <a:rPr lang="zh-CN" altLang="en-US" sz="2400" b="1" dirty="0">
                <a:solidFill>
                  <a:srgbClr val="0000CC"/>
                </a:solidFill>
                <a:latin typeface="Calibri" panose="020F0502020204030204" pitchFamily="34" charset="0"/>
              </a:rPr>
              <a:t>    影响或结果：使他豁然开朗，找到了创造力源泉，投身到研究软硬件结合领域。</a:t>
            </a:r>
            <a:endParaRPr lang="zh-CN" altLang="en-US" sz="2400" b="1" dirty="0">
              <a:solidFill>
                <a:srgbClr val="0000CC"/>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2715" y="125413"/>
            <a:ext cx="8229600" cy="1143000"/>
          </a:xfrm>
        </p:spPr>
        <p:txBody>
          <a:bodyPr/>
          <a:lstStyle/>
          <a:p>
            <a:pPr algn="l"/>
            <a:r>
              <a:rPr lang="zh-CN" altLang="en-US" b="1" dirty="0" smtClean="0">
                <a:solidFill>
                  <a:srgbClr val="FF0000"/>
                </a:solidFill>
              </a:rPr>
              <a:t>背景解读</a:t>
            </a:r>
            <a:endParaRPr lang="zh-CN" altLang="en-US" b="1" dirty="0">
              <a:solidFill>
                <a:srgbClr val="FF0000"/>
              </a:solidFill>
            </a:endParaRPr>
          </a:p>
        </p:txBody>
      </p:sp>
      <p:sp>
        <p:nvSpPr>
          <p:cNvPr id="3" name="内容占位符 2"/>
          <p:cNvSpPr>
            <a:spLocks noGrp="1"/>
          </p:cNvSpPr>
          <p:nvPr>
            <p:ph idx="1"/>
          </p:nvPr>
        </p:nvSpPr>
        <p:spPr>
          <a:xfrm>
            <a:off x="132715" y="1082040"/>
            <a:ext cx="8876030" cy="5504180"/>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3</a:t>
            </a:r>
            <a:r>
              <a:rPr lang="zh-CN" altLang="en-US" b="1" dirty="0" smtClean="0">
                <a:solidFill>
                  <a:srgbClr val="FF0000"/>
                </a:solidFill>
                <a:latin typeface="Calibri" panose="020F0502020204030204" pitchFamily="34" charset="0"/>
              </a:rPr>
              <a:t>）锻炼英语听力。</a:t>
            </a:r>
            <a:endParaRPr lang="zh-CN" altLang="en-US" b="1" dirty="0" smtClean="0">
              <a:solidFill>
                <a:srgbClr val="FF0000"/>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sz="2800" b="1" dirty="0" smtClean="0">
                <a:solidFill>
                  <a:srgbClr val="0000CC"/>
                </a:solidFill>
                <a:latin typeface="Calibri" panose="020F0502020204030204" pitchFamily="34" charset="0"/>
              </a:rPr>
              <a:t>原因或条件：要做研究，必须要很快地掌握国外的资料，必须提高阅读速度和反应能力。</a:t>
            </a:r>
            <a:endParaRPr lang="zh-CN" altLang="en-US" sz="2800" b="1" dirty="0" smtClean="0">
              <a:solidFill>
                <a:srgbClr val="0000CC"/>
              </a:solidFill>
              <a:latin typeface="Calibri" panose="020F0502020204030204" pitchFamily="34" charset="0"/>
            </a:endParaRPr>
          </a:p>
          <a:p>
            <a:pPr>
              <a:buNone/>
            </a:pPr>
            <a:r>
              <a:rPr lang="zh-CN" altLang="en-US" sz="2800" b="1" dirty="0" smtClean="0">
                <a:solidFill>
                  <a:srgbClr val="0000CC"/>
                </a:solidFill>
                <a:latin typeface="Calibri" panose="020F0502020204030204" pitchFamily="34" charset="0"/>
              </a:rPr>
              <a:t>    影响或结果：听了整整四年。</a:t>
            </a:r>
            <a:endParaRPr lang="zh-CN" altLang="en-US" sz="2400" b="1" dirty="0" smtClean="0">
              <a:solidFill>
                <a:srgbClr val="0000CC"/>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4</a:t>
            </a:r>
            <a:r>
              <a:rPr lang="zh-CN" altLang="en-US" b="1" dirty="0" smtClean="0">
                <a:solidFill>
                  <a:srgbClr val="FF0000"/>
                </a:solidFill>
                <a:latin typeface="Calibri" panose="020F0502020204030204" pitchFamily="34" charset="0"/>
              </a:rPr>
              <a:t>）直接跨入第四代激光照排系统的研制。</a:t>
            </a:r>
            <a:endParaRPr lang="zh-CN" altLang="en-US" b="1" dirty="0" smtClean="0">
              <a:solidFill>
                <a:srgbClr val="FF0000"/>
              </a:solidFill>
              <a:latin typeface="Calibri" panose="020F0502020204030204" pitchFamily="34" charset="0"/>
            </a:endParaRPr>
          </a:p>
          <a:p>
            <a:pPr>
              <a:buNone/>
            </a:pPr>
            <a:r>
              <a:rPr lang="zh-CN" altLang="en-US" sz="2800" b="1" dirty="0" smtClean="0">
                <a:latin typeface="Calibri" panose="020F0502020204030204" pitchFamily="34" charset="0"/>
              </a:rPr>
              <a:t>    </a:t>
            </a:r>
            <a:r>
              <a:rPr lang="zh-CN" altLang="en-US" sz="2800" b="1" dirty="0">
                <a:solidFill>
                  <a:srgbClr val="0000CC"/>
                </a:solidFill>
                <a:latin typeface="Calibri" panose="020F0502020204030204" pitchFamily="34" charset="0"/>
              </a:rPr>
              <a:t>原因或条件：凭借外语优势，了解到国内外研究的趋势；有数学基础，又有软件和硬件两方面的实践，解决技术难题有优势；有自食其力的决心和毅力。 </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影响或结果：研究出第四代激光照排系统，站到了激光照排系统的最前沿。到</a:t>
            </a:r>
            <a:r>
              <a:rPr lang="en-US" altLang="zh-CN" sz="2800" b="1" dirty="0">
                <a:solidFill>
                  <a:srgbClr val="0000CC"/>
                </a:solidFill>
                <a:latin typeface="Calibri" panose="020F0502020204030204" pitchFamily="34" charset="0"/>
              </a:rPr>
              <a:t>1993</a:t>
            </a:r>
            <a:r>
              <a:rPr lang="zh-CN" altLang="en-US" sz="2800" b="1" dirty="0">
                <a:solidFill>
                  <a:srgbClr val="0000CC"/>
                </a:solidFill>
                <a:latin typeface="Calibri" panose="020F0502020204030204" pitchFamily="34" charset="0"/>
              </a:rPr>
              <a:t>年，全国</a:t>
            </a:r>
            <a:r>
              <a:rPr lang="en-US" altLang="zh-CN" sz="2800" b="1" dirty="0">
                <a:solidFill>
                  <a:srgbClr val="0000CC"/>
                </a:solidFill>
                <a:latin typeface="Calibri" panose="020F0502020204030204" pitchFamily="34" charset="0"/>
              </a:rPr>
              <a:t>99</a:t>
            </a:r>
            <a:r>
              <a:rPr lang="zh-CN" altLang="en-US" sz="2800" b="1" dirty="0">
                <a:solidFill>
                  <a:srgbClr val="0000CC"/>
                </a:solidFill>
                <a:latin typeface="Calibri" panose="020F0502020204030204" pitchFamily="34" charset="0"/>
              </a:rPr>
              <a:t>％的报纸都用了这种技术。</a:t>
            </a:r>
            <a:r>
              <a:rPr lang="zh-CN" altLang="en-US" sz="2400" b="1" dirty="0">
                <a:solidFill>
                  <a:srgbClr val="0000CC"/>
                </a:solidFill>
                <a:latin typeface="Calibri" panose="020F0502020204030204" pitchFamily="34" charset="0"/>
              </a:rPr>
              <a:t> </a:t>
            </a:r>
            <a:endParaRPr lang="zh-CN" altLang="en-US" sz="2400" b="1" dirty="0">
              <a:solidFill>
                <a:srgbClr val="0000CC"/>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194310" y="898525"/>
            <a:ext cx="8854440" cy="5875655"/>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5</a:t>
            </a:r>
            <a:r>
              <a:rPr lang="zh-CN" altLang="en-US" b="1" dirty="0" smtClean="0">
                <a:solidFill>
                  <a:srgbClr val="FF0000"/>
                </a:solidFill>
                <a:latin typeface="Calibri" panose="020F0502020204030204" pitchFamily="34" charset="0"/>
              </a:rPr>
              <a:t>）致力于产业化。</a:t>
            </a:r>
            <a:endParaRPr lang="zh-CN" altLang="en-US" b="1" dirty="0" smtClean="0">
              <a:solidFill>
                <a:srgbClr val="FF0000"/>
              </a:solidFill>
              <a:latin typeface="Calibri" panose="020F0502020204030204" pitchFamily="34" charset="0"/>
            </a:endParaRPr>
          </a:p>
          <a:p>
            <a:pPr>
              <a:buNone/>
            </a:pPr>
            <a:r>
              <a:rPr lang="zh-CN" altLang="en-US" sz="2800" b="1" dirty="0" smtClean="0">
                <a:solidFill>
                  <a:srgbClr val="0070C0"/>
                </a:solidFill>
                <a:latin typeface="Calibri" panose="020F0502020204030204" pitchFamily="34" charset="0"/>
              </a:rPr>
              <a:t>    </a:t>
            </a:r>
            <a:r>
              <a:rPr lang="zh-CN" altLang="en-US" sz="2800" b="1" dirty="0">
                <a:solidFill>
                  <a:srgbClr val="0000CC"/>
                </a:solidFill>
                <a:latin typeface="Calibri" panose="020F0502020204030204" pitchFamily="34" charset="0"/>
              </a:rPr>
              <a:t>原因或条件：把远大的学术抱负和利润的追求紧密结合。</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a:t>
            </a:r>
            <a:r>
              <a:rPr lang="en-US" altLang="zh-CN" sz="2800" b="1" dirty="0">
                <a:solidFill>
                  <a:srgbClr val="0000CC"/>
                </a:solidFill>
                <a:latin typeface="Calibri" panose="020F0502020204030204" pitchFamily="34" charset="0"/>
              </a:rPr>
              <a:t>1990</a:t>
            </a:r>
            <a:r>
              <a:rPr lang="zh-CN" altLang="en-US" sz="2800" b="1" dirty="0">
                <a:solidFill>
                  <a:srgbClr val="0000CC"/>
                </a:solidFill>
                <a:latin typeface="Calibri" panose="020F0502020204030204" pitchFamily="34" charset="0"/>
              </a:rPr>
              <a:t>年占领了市场，明白了“满口袋”与“满脑袋”的道理。</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70C0"/>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6</a:t>
            </a:r>
            <a:r>
              <a:rPr lang="zh-CN" altLang="en-US" b="1" dirty="0">
                <a:solidFill>
                  <a:srgbClr val="FF0000"/>
                </a:solidFill>
                <a:latin typeface="Calibri" panose="020F0502020204030204" pitchFamily="34" charset="0"/>
              </a:rPr>
              <a:t>）大力扶植年轻人。</a:t>
            </a:r>
            <a:endParaRPr lang="zh-CN" altLang="en-US" b="1" dirty="0">
              <a:solidFill>
                <a:srgbClr val="FF0000"/>
              </a:solidFill>
              <a:latin typeface="Calibri" panose="020F0502020204030204" pitchFamily="34" charset="0"/>
            </a:endParaRPr>
          </a:p>
          <a:p>
            <a:pPr>
              <a:buNone/>
            </a:pPr>
            <a:r>
              <a:rPr lang="zh-CN" altLang="en-US" sz="2200" b="1" dirty="0">
                <a:solidFill>
                  <a:srgbClr val="0000CC"/>
                </a:solidFill>
                <a:latin typeface="Calibri" panose="020F0502020204030204" pitchFamily="34" charset="0"/>
              </a:rPr>
              <a:t> </a:t>
            </a:r>
            <a:r>
              <a:rPr lang="zh-CN" altLang="en-US" sz="2800" b="1" dirty="0">
                <a:solidFill>
                  <a:srgbClr val="0000CC"/>
                </a:solidFill>
                <a:latin typeface="Calibri" panose="020F0502020204030204" pitchFamily="34" charset="0"/>
              </a:rPr>
              <a:t>   原因或条件：是一种历史的规律。</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影响或结果：倡导老师不要剥夺学生的劳动成果，为学生创造成长的平台。</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00CC"/>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172085" y="898525"/>
            <a:ext cx="8843010" cy="5808980"/>
          </a:xfrm>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7</a:t>
            </a: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20</a:t>
            </a:r>
            <a:r>
              <a:rPr lang="zh-CN" altLang="en-US" b="1" dirty="0" smtClean="0">
                <a:solidFill>
                  <a:srgbClr val="FF0000"/>
                </a:solidFill>
                <a:latin typeface="Calibri" panose="020F0502020204030204" pitchFamily="34" charset="0"/>
              </a:rPr>
              <a:t>世纪</a:t>
            </a:r>
            <a:r>
              <a:rPr lang="en-US" altLang="zh-CN" b="1" dirty="0" smtClean="0">
                <a:solidFill>
                  <a:srgbClr val="FF0000"/>
                </a:solidFill>
                <a:latin typeface="Calibri" panose="020F0502020204030204" pitchFamily="34" charset="0"/>
              </a:rPr>
              <a:t>90</a:t>
            </a:r>
            <a:r>
              <a:rPr lang="zh-CN" altLang="en-US" b="1" dirty="0" smtClean="0">
                <a:solidFill>
                  <a:srgbClr val="FF0000"/>
                </a:solidFill>
                <a:latin typeface="Calibri" panose="020F0502020204030204" pitchFamily="34" charset="0"/>
              </a:rPr>
              <a:t>年代进军日本市场。</a:t>
            </a:r>
            <a:endParaRPr lang="zh-CN" altLang="en-US" b="1" dirty="0" smtClean="0">
              <a:solidFill>
                <a:srgbClr val="FF0000"/>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a:t>
            </a:r>
            <a:r>
              <a:rPr lang="zh-CN" altLang="en-US" sz="2800" b="1" dirty="0" smtClean="0">
                <a:solidFill>
                  <a:srgbClr val="0000CC"/>
                </a:solidFill>
                <a:latin typeface="Calibri" panose="020F0502020204030204" pitchFamily="34" charset="0"/>
              </a:rPr>
              <a:t>原因或条件：一方面是这个市场大得惊人，另一方面是日本的印刷虽极端发达但是出版软件并不先进，这就有了“可乘之机”。</a:t>
            </a:r>
            <a:endParaRPr lang="zh-CN" altLang="en-US" sz="2800" b="1" dirty="0" smtClean="0">
              <a:solidFill>
                <a:srgbClr val="0000CC"/>
              </a:solidFill>
              <a:latin typeface="Calibri" panose="020F0502020204030204" pitchFamily="34" charset="0"/>
            </a:endParaRPr>
          </a:p>
          <a:p>
            <a:pPr>
              <a:buNone/>
            </a:pPr>
            <a:r>
              <a:rPr lang="zh-CN" altLang="en-US" sz="2800" b="1" dirty="0" smtClean="0">
                <a:solidFill>
                  <a:srgbClr val="0000CC"/>
                </a:solidFill>
                <a:latin typeface="Calibri" panose="020F0502020204030204" pitchFamily="34" charset="0"/>
              </a:rPr>
              <a:t>    影响或结果：使年轻人得到了锻炼，掌握了先进的技术和管理理念。</a:t>
            </a:r>
            <a:endParaRPr lang="zh-CN" altLang="en-US" sz="2400" b="1" dirty="0" smtClean="0">
              <a:solidFill>
                <a:srgbClr val="0000CC"/>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8</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1995</a:t>
            </a:r>
            <a:r>
              <a:rPr lang="zh-CN" altLang="en-US" b="1" dirty="0">
                <a:solidFill>
                  <a:srgbClr val="FF0000"/>
                </a:solidFill>
                <a:latin typeface="Calibri" panose="020F0502020204030204" pitchFamily="34" charset="0"/>
              </a:rPr>
              <a:t>年进军广电业。</a:t>
            </a:r>
            <a:endParaRPr lang="zh-CN" altLang="en-US" b="1" dirty="0">
              <a:solidFill>
                <a:srgbClr val="FF0000"/>
              </a:solidFill>
              <a:latin typeface="Calibri" panose="020F0502020204030204" pitchFamily="34" charset="0"/>
            </a:endParaRPr>
          </a:p>
          <a:p>
            <a:pPr>
              <a:buNone/>
            </a:pPr>
            <a:r>
              <a:rPr lang="zh-CN" altLang="en-US" sz="2400" b="1" dirty="0">
                <a:solidFill>
                  <a:srgbClr val="0070C0"/>
                </a:solidFill>
                <a:latin typeface="Calibri" panose="020F0502020204030204" pitchFamily="34" charset="0"/>
              </a:rPr>
              <a:t>    </a:t>
            </a:r>
            <a:r>
              <a:rPr lang="zh-CN" altLang="en-US" sz="2800" b="1" dirty="0">
                <a:solidFill>
                  <a:srgbClr val="0000CC"/>
                </a:solidFill>
                <a:latin typeface="Calibri" panose="020F0502020204030204" pitchFamily="34" charset="0"/>
              </a:rPr>
              <a:t>原因或条件：十年来我们主打的产品还在出版这个领域，没有崭新的领域。 </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影响或结果：找到了第二个很大的支撑点，一个很大的市场，充满前景的，充满挑战的，可以让大量的年轻人出成绩的领域。</a:t>
            </a:r>
            <a:endParaRPr lang="zh-CN" altLang="en-US" sz="2400" b="1" dirty="0">
              <a:solidFill>
                <a:srgbClr val="0000CC"/>
              </a:solidFill>
              <a:latin typeface="Calibri" panose="020F0502020204030204" pitchFamily="34" charset="0"/>
            </a:endParaRPr>
          </a:p>
          <a:p>
            <a:pPr>
              <a:buNone/>
            </a:pPr>
            <a:endParaRPr lang="zh-CN" altLang="en-US" sz="2400" b="1" dirty="0">
              <a:solidFill>
                <a:srgbClr val="0070C0"/>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4000" b="1" dirty="0">
                <a:solidFill>
                  <a:srgbClr val="0000CC"/>
                </a:solidFill>
                <a:latin typeface="黑体" panose="02010609060101010101" pitchFamily="49" charset="-122"/>
                <a:ea typeface="黑体" panose="02010609060101010101" pitchFamily="49" charset="-122"/>
              </a:rPr>
              <a:t>课文是节选了其中的第六个抉择的部分。</a:t>
            </a:r>
            <a:endParaRPr lang="zh-CN" altLang="zh-CN" sz="4000" b="1" dirty="0">
              <a:solidFill>
                <a:srgbClr val="0000CC"/>
              </a:solidFill>
              <a:latin typeface="黑体" panose="02010609060101010101" pitchFamily="49" charset="-122"/>
              <a:ea typeface="黑体" panose="02010609060101010101" pitchFamily="49" charset="-122"/>
            </a:endParaRPr>
          </a:p>
          <a:p>
            <a:endParaRPr lang="zh-CN" altLang="en-US" sz="40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Rectangle 3"/>
          <p:cNvSpPr>
            <a:spLocks noGrp="1" noChangeArrowheads="1"/>
          </p:cNvSpPr>
          <p:nvPr>
            <p:ph idx="1"/>
          </p:nvPr>
        </p:nvSpPr>
        <p:spPr>
          <a:xfrm>
            <a:off x="685800" y="1968500"/>
            <a:ext cx="8229600" cy="4724400"/>
          </a:xfrm>
        </p:spPr>
        <p:txBody>
          <a:bodyPr vert="horz" wrap="square" lIns="91440" tIns="45720" rIns="91440" bIns="45720" numCol="1" anchor="t" anchorCtr="0" compatLnSpc="1"/>
          <a:lstStyle/>
          <a:p>
            <a:pPr marL="342900" marR="0" lvl="0" indent="-342900" algn="l" defTabSz="914400" rtl="0" eaLnBrk="1" fontAlgn="base" latinLnBrk="0" hangingPunct="1">
              <a:lnSpc>
                <a:spcPct val="115000"/>
              </a:lnSpc>
              <a:spcBef>
                <a:spcPct val="20000"/>
              </a:spcBef>
              <a:spcAft>
                <a:spcPct val="0"/>
              </a:spcAft>
              <a:buClrTx/>
              <a:buSzTx/>
              <a:buFontTx/>
              <a:buNone/>
              <a:defRPr/>
            </a:pP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抉</a:t>
            </a:r>
            <a:r>
              <a:rPr kumimoji="0" lang="zh-CN" altLang="zh-CN" sz="3200" b="0" i="0" u="none" strike="noStrike" kern="1200" cap="none" spc="0" normalizeH="0" baseline="0" noProof="0" dirty="0">
                <a:ln>
                  <a:noFill/>
                </a:ln>
                <a:solidFill>
                  <a:schemeClr val="tx1"/>
                </a:solidFill>
                <a:effectLst/>
                <a:uLnTx/>
                <a:uFillTx/>
                <a:latin typeface="+mn-lt"/>
                <a:ea typeface="+mn-ea"/>
                <a:cs typeface="+mn-cs"/>
              </a:rPr>
              <a:t>择</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奠</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基人</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342900" marR="0" lvl="0" indent="-342900" algn="l" defTabSz="914400" rtl="0" eaLnBrk="1" fontAlgn="base" latinLnBrk="0" hangingPunct="1">
              <a:lnSpc>
                <a:spcPct val="115000"/>
              </a:lnSpc>
              <a:spcBef>
                <a:spcPct val="20000"/>
              </a:spcBef>
              <a:spcAft>
                <a:spcPct val="0"/>
              </a:spcAft>
              <a:buClrTx/>
              <a:buSzTx/>
              <a:buFontTx/>
              <a:buNone/>
              <a:defRPr/>
            </a:pPr>
            <a:r>
              <a:rPr kumimoji="0" lang="zh-CN" altLang="zh-CN" sz="3200" b="0" i="0" u="none" strike="noStrike" kern="1200" cap="none" spc="0" normalizeH="0" baseline="0" noProof="0" dirty="0">
                <a:ln>
                  <a:noFill/>
                </a:ln>
                <a:solidFill>
                  <a:schemeClr val="tx1"/>
                </a:solidFill>
                <a:effectLst/>
                <a:uLnTx/>
                <a:uFillTx/>
                <a:latin typeface="+mn-lt"/>
                <a:ea typeface="+mn-ea"/>
                <a:cs typeface="+mn-cs"/>
              </a:rPr>
              <a:t>开</a:t>
            </a: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辟</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崭</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新</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342900" marR="0" lvl="0" indent="-342900" algn="l" defTabSz="914400" rtl="0" eaLnBrk="1" fontAlgn="base" latinLnBrk="0" hangingPunct="1">
              <a:lnSpc>
                <a:spcPct val="115000"/>
              </a:lnSpc>
              <a:spcBef>
                <a:spcPct val="20000"/>
              </a:spcBef>
              <a:spcAft>
                <a:spcPct val="0"/>
              </a:spcAft>
              <a:buClrTx/>
              <a:buSzTx/>
              <a:buFontTx/>
              <a:buNone/>
              <a:defRPr/>
            </a:pP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堕</a:t>
            </a:r>
            <a:r>
              <a:rPr kumimoji="0" lang="zh-CN" altLang="zh-CN" sz="3200" b="0" i="0" u="none" strike="noStrike" kern="1200" cap="none" spc="0" normalizeH="0" baseline="0" noProof="0" dirty="0">
                <a:ln>
                  <a:noFill/>
                </a:ln>
                <a:solidFill>
                  <a:schemeClr val="tx1"/>
                </a:solidFill>
                <a:effectLst/>
                <a:uLnTx/>
                <a:uFillTx/>
                <a:latin typeface="+mn-lt"/>
                <a:ea typeface="+mn-ea"/>
                <a:cs typeface="+mn-cs"/>
              </a:rPr>
              <a:t>落</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署</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名</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342900" marR="0" lvl="0" indent="-342900" algn="l" defTabSz="914400" rtl="0" eaLnBrk="1" fontAlgn="base" latinLnBrk="0" hangingPunct="1">
              <a:lnSpc>
                <a:spcPct val="115000"/>
              </a:lnSpc>
              <a:spcBef>
                <a:spcPct val="20000"/>
              </a:spcBef>
              <a:spcAft>
                <a:spcPct val="0"/>
              </a:spcAft>
              <a:buClrTx/>
              <a:buSzTx/>
              <a:buFontTx/>
              <a:buNone/>
              <a:defRPr/>
            </a:pP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剥削</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头</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衔</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342900" marR="0" lvl="0" indent="-342900" algn="l" defTabSz="914400" rtl="0" eaLnBrk="1" fontAlgn="base" latinLnBrk="0" hangingPunct="1">
              <a:lnSpc>
                <a:spcPct val="115000"/>
              </a:lnSpc>
              <a:spcBef>
                <a:spcPct val="20000"/>
              </a:spcBef>
              <a:spcAft>
                <a:spcPct val="0"/>
              </a:spcAft>
              <a:buClrTx/>
              <a:buSzTx/>
              <a:buFontTx/>
              <a:buNone/>
              <a:defRPr/>
            </a:pP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逸</a:t>
            </a:r>
            <a:r>
              <a:rPr kumimoji="0" lang="zh-CN" altLang="zh-CN" sz="3200" b="0" i="0" u="none" strike="noStrike" kern="1200" cap="none" spc="0" normalizeH="0" baseline="0" noProof="0" dirty="0">
                <a:ln>
                  <a:noFill/>
                </a:ln>
                <a:solidFill>
                  <a:schemeClr val="tx1"/>
                </a:solidFill>
                <a:effectLst/>
                <a:uLnTx/>
                <a:uFillTx/>
                <a:latin typeface="+mn-lt"/>
                <a:ea typeface="+mn-ea"/>
                <a:cs typeface="+mn-cs"/>
              </a:rPr>
              <a:t>事</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狡</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辩</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zh-CN" sz="3200" b="0" i="0" u="none" strike="noStrike" kern="1200" cap="none" spc="0" normalizeH="0" baseline="0" noProof="0" dirty="0">
                <a:ln>
                  <a:noFill/>
                </a:ln>
                <a:solidFill>
                  <a:schemeClr val="tx1"/>
                </a:solidFill>
                <a:effectLst/>
                <a:uLnTx/>
                <a:uFillTx/>
                <a:latin typeface="+mn-lt"/>
                <a:ea typeface="+mn-ea"/>
                <a:cs typeface="+mn-cs"/>
              </a:rPr>
              <a:t>狗皮</a:t>
            </a:r>
            <a:r>
              <a:rPr kumimoji="0" lang="zh-CN" altLang="zh-CN" sz="3200" b="0" i="0" u="none" strike="noStrike" kern="1200" cap="none" spc="0" normalizeH="0" baseline="0" noProof="0" dirty="0">
                <a:ln>
                  <a:noFill/>
                </a:ln>
                <a:solidFill>
                  <a:srgbClr val="FF0000"/>
                </a:solidFill>
                <a:effectLst/>
                <a:uLnTx/>
                <a:uFillTx/>
                <a:latin typeface="+mn-lt"/>
                <a:ea typeface="+mn-ea"/>
                <a:cs typeface="+mn-cs"/>
              </a:rPr>
              <a:t>膏</a:t>
            </a:r>
            <a:r>
              <a:rPr kumimoji="0" lang="zh-CN" altLang="zh-CN" sz="3200" b="0" i="0" u="none" strike="noStrike" kern="1200" cap="none" spc="0" normalizeH="0" baseline="0" noProof="0" dirty="0">
                <a:ln>
                  <a:noFill/>
                </a:ln>
                <a:solidFill>
                  <a:schemeClr val="tx1"/>
                </a:solidFill>
                <a:effectLst/>
                <a:uLnTx/>
                <a:uFillTx/>
                <a:latin typeface="+mn-lt"/>
                <a:ea typeface="+mn-ea"/>
                <a:cs typeface="+mn-cs"/>
              </a:rPr>
              <a:t>药</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        </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荧</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屏</a:t>
            </a:r>
            <a:r>
              <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endParaRPr kumimoji="0" lang="en-US" altLang="zh-CN"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endParaRPr>
          </a:p>
        </p:txBody>
      </p:sp>
      <p:sp>
        <p:nvSpPr>
          <p:cNvPr id="35845" name="Rectangle 5"/>
          <p:cNvSpPr>
            <a:spLocks noChangeArrowheads="1"/>
          </p:cNvSpPr>
          <p:nvPr/>
        </p:nvSpPr>
        <p:spPr bwMode="auto">
          <a:xfrm>
            <a:off x="3182938" y="1098550"/>
            <a:ext cx="2736850" cy="854075"/>
          </a:xfrm>
          <a:prstGeom prst="rect">
            <a:avLst/>
          </a:prstGeom>
          <a:solidFill>
            <a:srgbClr val="CCFFCC"/>
          </a:solidFill>
          <a:ln>
            <a:noFill/>
          </a:ln>
          <a:effec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a:ln>
                  <a:noFill/>
                </a:ln>
                <a:solidFill>
                  <a:srgbClr val="FF3300"/>
                </a:solidFill>
                <a:effectLst>
                  <a:outerShdw blurRad="38100" dist="38100" dir="2700000" algn="tl">
                    <a:srgbClr val="000000"/>
                  </a:outerShdw>
                </a:effectLst>
                <a:uLnTx/>
                <a:uFillTx/>
                <a:latin typeface="Arial" panose="020B0604020202020204" pitchFamily="34" charset="0"/>
                <a:ea typeface="隶书" panose="02010509060101010101" pitchFamily="49" charset="-122"/>
                <a:cs typeface="+mn-cs"/>
                <a:sym typeface="+mn-ea"/>
              </a:rPr>
              <a:t>读准字音</a:t>
            </a:r>
            <a:endParaRPr kumimoji="0" lang="zh-CN" altLang="en-US" sz="5000" b="1" i="0" u="none" strike="noStrike" kern="1200" cap="none" spc="0" normalizeH="0" baseline="0" noProof="0" dirty="0">
              <a:ln>
                <a:noFill/>
              </a:ln>
              <a:solidFill>
                <a:srgbClr val="FF3300"/>
              </a:solidFill>
              <a:effectLst>
                <a:outerShdw blurRad="38100" dist="38100" dir="2700000" algn="tl">
                  <a:srgbClr val="000000"/>
                </a:outerShdw>
              </a:effectLst>
              <a:uLnTx/>
              <a:uFillTx/>
              <a:latin typeface="Arial" panose="020B0604020202020204" pitchFamily="34" charset="0"/>
              <a:ea typeface="隶书" panose="02010509060101010101" pitchFamily="49" charset="-122"/>
              <a:cs typeface="+mn-cs"/>
              <a:sym typeface="+mn-ea"/>
            </a:endParaRPr>
          </a:p>
        </p:txBody>
      </p:sp>
      <p:sp>
        <p:nvSpPr>
          <p:cNvPr id="35849" name="Rectangle 9"/>
          <p:cNvSpPr/>
          <p:nvPr/>
        </p:nvSpPr>
        <p:spPr>
          <a:xfrm>
            <a:off x="6800850" y="1974850"/>
            <a:ext cx="982663" cy="584200"/>
          </a:xfrm>
          <a:prstGeom prst="rect">
            <a:avLst/>
          </a:prstGeom>
          <a:noFill/>
          <a:ln w="9525">
            <a:noFill/>
          </a:ln>
        </p:spPr>
        <p:txBody>
          <a:bodyPr wrap="none" anchor="t">
            <a:spAutoFit/>
          </a:bodyPr>
          <a:p>
            <a:pPr eaLnBrk="0" hangingPunct="0"/>
            <a:r>
              <a:rPr lang="en-US" altLang="zh-CN" sz="3200" b="1" dirty="0">
                <a:latin typeface="Times New Roman" panose="02020603050405020304" pitchFamily="18" charset="0"/>
                <a:ea typeface="楷体_GB2312" pitchFamily="49" charset="-122"/>
              </a:rPr>
              <a:t>di</a:t>
            </a:r>
            <a:r>
              <a:rPr lang="zh-CN" altLang="zh-CN" sz="3200" dirty="0">
                <a:latin typeface="Arial" panose="020B0604020202020204" pitchFamily="34" charset="0"/>
                <a:ea typeface="宋体" panose="02010600030101010101" pitchFamily="2" charset="-122"/>
              </a:rPr>
              <a:t>à</a:t>
            </a:r>
            <a:r>
              <a:rPr lang="en-US" altLang="zh-CN" sz="3200" dirty="0">
                <a:latin typeface="Arial" panose="020B0604020202020204" pitchFamily="34" charset="0"/>
                <a:ea typeface="宋体" panose="02010600030101010101" pitchFamily="2" charset="-122"/>
              </a:rPr>
              <a:t>n</a:t>
            </a:r>
            <a:endParaRPr lang="en-US" altLang="zh-CN" sz="3200" b="1" dirty="0">
              <a:latin typeface="Times New Roman" panose="02020603050405020304" pitchFamily="18" charset="0"/>
              <a:ea typeface="楷体_GB2312" pitchFamily="49" charset="-122"/>
            </a:endParaRPr>
          </a:p>
        </p:txBody>
      </p:sp>
      <p:sp>
        <p:nvSpPr>
          <p:cNvPr id="35851" name="Rectangle 11"/>
          <p:cNvSpPr/>
          <p:nvPr/>
        </p:nvSpPr>
        <p:spPr>
          <a:xfrm>
            <a:off x="2341563" y="2635250"/>
            <a:ext cx="525462"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p</a:t>
            </a:r>
            <a:r>
              <a:rPr lang="zh-CN" altLang="zh-CN" sz="3200" dirty="0">
                <a:latin typeface="Arial" panose="020B0604020202020204" pitchFamily="34" charset="0"/>
                <a:ea typeface="宋体" panose="02010600030101010101" pitchFamily="2" charset="-122"/>
              </a:rPr>
              <a:t>ì</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53" name="Rectangle 13"/>
          <p:cNvSpPr/>
          <p:nvPr/>
        </p:nvSpPr>
        <p:spPr>
          <a:xfrm>
            <a:off x="6319838" y="2635250"/>
            <a:ext cx="1073150"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zh</a:t>
            </a:r>
            <a:r>
              <a:rPr lang="zh-CN" altLang="zh-CN" sz="3200" dirty="0">
                <a:latin typeface="Arial" panose="020B0604020202020204" pitchFamily="34" charset="0"/>
                <a:ea typeface="宋体" panose="02010600030101010101" pitchFamily="2" charset="-122"/>
              </a:rPr>
              <a:t>ǎ</a:t>
            </a:r>
            <a:r>
              <a:rPr lang="en-US" altLang="zh-CN" sz="3200" dirty="0">
                <a:latin typeface="Arial" panose="020B0604020202020204" pitchFamily="34" charset="0"/>
                <a:ea typeface="宋体" panose="02010600030101010101" pitchFamily="2" charset="-122"/>
              </a:rPr>
              <a:t>n</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55" name="Rectangle 15"/>
          <p:cNvSpPr/>
          <p:nvPr/>
        </p:nvSpPr>
        <p:spPr>
          <a:xfrm>
            <a:off x="2173288" y="3325813"/>
            <a:ext cx="866775"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du</a:t>
            </a:r>
            <a:r>
              <a:rPr lang="zh-CN" altLang="zh-CN" sz="3200" dirty="0">
                <a:latin typeface="Arial" panose="020B0604020202020204" pitchFamily="34" charset="0"/>
                <a:ea typeface="宋体" panose="02010600030101010101" pitchFamily="2" charset="-122"/>
              </a:rPr>
              <a:t>ò</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57" name="Rectangle 17"/>
          <p:cNvSpPr/>
          <p:nvPr/>
        </p:nvSpPr>
        <p:spPr>
          <a:xfrm>
            <a:off x="6515100" y="3251200"/>
            <a:ext cx="844550" cy="585788"/>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sh</a:t>
            </a:r>
            <a:r>
              <a:rPr lang="zh-CN" altLang="zh-CN" sz="3200" dirty="0">
                <a:latin typeface="Arial" panose="020B0604020202020204" pitchFamily="34" charset="0"/>
                <a:ea typeface="宋体" panose="02010600030101010101" pitchFamily="2" charset="-122"/>
              </a:rPr>
              <a:t>ǔ</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59" name="Rectangle 19"/>
          <p:cNvSpPr/>
          <p:nvPr/>
        </p:nvSpPr>
        <p:spPr>
          <a:xfrm>
            <a:off x="2011363" y="3906838"/>
            <a:ext cx="1300162" cy="585787"/>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b</a:t>
            </a:r>
            <a:r>
              <a:rPr lang="zh-CN" altLang="zh-CN" sz="3200" dirty="0">
                <a:latin typeface="Arial" panose="020B0604020202020204" pitchFamily="34" charset="0"/>
                <a:ea typeface="宋体" panose="02010600030101010101" pitchFamily="2" charset="-122"/>
              </a:rPr>
              <a:t>ō</a:t>
            </a:r>
            <a:r>
              <a:rPr lang="en-US" altLang="zh-CN" sz="3200" dirty="0">
                <a:latin typeface="Arial" panose="020B0604020202020204" pitchFamily="34" charset="0"/>
                <a:ea typeface="宋体" panose="02010600030101010101" pitchFamily="2" charset="-122"/>
              </a:rPr>
              <a:t>xu</a:t>
            </a:r>
            <a:r>
              <a:rPr lang="zh-CN" altLang="zh-CN" sz="3200" dirty="0">
                <a:latin typeface="Arial" panose="020B0604020202020204" pitchFamily="34" charset="0"/>
                <a:ea typeface="宋体" panose="02010600030101010101" pitchFamily="2" charset="-122"/>
              </a:rPr>
              <a:t>ē</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61" name="Rectangle 21"/>
          <p:cNvSpPr/>
          <p:nvPr/>
        </p:nvSpPr>
        <p:spPr>
          <a:xfrm>
            <a:off x="2384425" y="4492625"/>
            <a:ext cx="503238"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y</a:t>
            </a:r>
            <a:r>
              <a:rPr lang="zh-CN" altLang="zh-CN" sz="3200" dirty="0">
                <a:latin typeface="Arial" panose="020B0604020202020204" pitchFamily="34" charset="0"/>
                <a:ea typeface="宋体" panose="02010600030101010101" pitchFamily="2" charset="-122"/>
              </a:rPr>
              <a:t>ì</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63" name="Rectangle 23"/>
          <p:cNvSpPr/>
          <p:nvPr/>
        </p:nvSpPr>
        <p:spPr>
          <a:xfrm>
            <a:off x="2770188" y="5253038"/>
            <a:ext cx="1082675" cy="585787"/>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 g</a:t>
            </a:r>
            <a:r>
              <a:rPr lang="zh-CN" altLang="zh-CN" sz="3200" dirty="0">
                <a:latin typeface="Arial" panose="020B0604020202020204" pitchFamily="34" charset="0"/>
                <a:ea typeface="宋体" panose="02010600030101010101" pitchFamily="2" charset="-122"/>
              </a:rPr>
              <a:t>ā</a:t>
            </a:r>
            <a:r>
              <a:rPr lang="en-US" altLang="zh-CN" sz="3200" dirty="0">
                <a:latin typeface="Arial" panose="020B0604020202020204" pitchFamily="34" charset="0"/>
                <a:ea typeface="宋体" panose="02010600030101010101" pitchFamily="2" charset="-122"/>
              </a:rPr>
              <a:t>o</a:t>
            </a:r>
            <a:r>
              <a:rPr lang="zh-CN" altLang="en-US" sz="3200" b="1" dirty="0">
                <a:latin typeface="Times New Roman" panose="02020603050405020304" pitchFamily="18" charset="0"/>
                <a:ea typeface="楷体_GB2312" pitchFamily="49" charset="-122"/>
              </a:rPr>
              <a:t> </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67" name="Rectangle 27"/>
          <p:cNvSpPr/>
          <p:nvPr/>
        </p:nvSpPr>
        <p:spPr>
          <a:xfrm>
            <a:off x="6546850" y="3836988"/>
            <a:ext cx="936625"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xi</a:t>
            </a:r>
            <a:r>
              <a:rPr lang="zh-CN" altLang="zh-CN" sz="3200" dirty="0">
                <a:latin typeface="Arial" panose="020B0604020202020204" pitchFamily="34" charset="0"/>
                <a:ea typeface="宋体" panose="02010600030101010101" pitchFamily="2" charset="-122"/>
              </a:rPr>
              <a:t>á</a:t>
            </a:r>
            <a:r>
              <a:rPr lang="en-US" altLang="zh-CN" sz="3200" dirty="0">
                <a:latin typeface="Arial" panose="020B0604020202020204" pitchFamily="34" charset="0"/>
                <a:ea typeface="宋体" panose="02010600030101010101" pitchFamily="2" charset="-122"/>
              </a:rPr>
              <a:t>n</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69" name="Rectangle 29"/>
          <p:cNvSpPr/>
          <p:nvPr/>
        </p:nvSpPr>
        <p:spPr>
          <a:xfrm>
            <a:off x="6469063" y="4532313"/>
            <a:ext cx="822325" cy="585787"/>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ji</a:t>
            </a:r>
            <a:r>
              <a:rPr lang="zh-CN" altLang="zh-CN" sz="3200" dirty="0">
                <a:latin typeface="Arial" panose="020B0604020202020204" pitchFamily="34" charset="0"/>
                <a:ea typeface="宋体" panose="02010600030101010101" pitchFamily="2" charset="-122"/>
              </a:rPr>
              <a:t>ǎ</a:t>
            </a:r>
            <a:r>
              <a:rPr lang="en-US" altLang="zh-CN" sz="3200" dirty="0">
                <a:latin typeface="Arial" panose="020B0604020202020204" pitchFamily="34" charset="0"/>
                <a:ea typeface="宋体" panose="02010600030101010101" pitchFamily="2" charset="-122"/>
              </a:rPr>
              <a:t>o</a:t>
            </a:r>
            <a:endParaRPr lang="en-US" altLang="zh-CN" sz="3200" b="1" dirty="0">
              <a:solidFill>
                <a:srgbClr val="FF3300"/>
              </a:solidFill>
              <a:latin typeface="Times New Roman" panose="02020603050405020304" pitchFamily="18" charset="0"/>
              <a:ea typeface="楷体_GB2312" pitchFamily="49" charset="-122"/>
            </a:endParaRPr>
          </a:p>
        </p:txBody>
      </p:sp>
      <p:sp>
        <p:nvSpPr>
          <p:cNvPr id="35871" name="Rectangle 31"/>
          <p:cNvSpPr/>
          <p:nvPr/>
        </p:nvSpPr>
        <p:spPr>
          <a:xfrm>
            <a:off x="6618288" y="5259388"/>
            <a:ext cx="958850" cy="584200"/>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y</a:t>
            </a:r>
            <a:r>
              <a:rPr lang="zh-CN" altLang="zh-CN" sz="3200" dirty="0">
                <a:latin typeface="Arial" panose="020B0604020202020204" pitchFamily="34" charset="0"/>
                <a:ea typeface="宋体" panose="02010600030101010101" pitchFamily="2" charset="-122"/>
              </a:rPr>
              <a:t>í</a:t>
            </a:r>
            <a:r>
              <a:rPr lang="en-US" altLang="zh-CN" sz="3200" dirty="0">
                <a:latin typeface="Arial" panose="020B0604020202020204" pitchFamily="34" charset="0"/>
                <a:ea typeface="宋体" panose="02010600030101010101" pitchFamily="2" charset="-122"/>
              </a:rPr>
              <a:t>ng</a:t>
            </a:r>
            <a:endParaRPr lang="en-US" altLang="zh-CN" sz="3200" b="1" dirty="0">
              <a:solidFill>
                <a:srgbClr val="FF3300"/>
              </a:solidFill>
              <a:latin typeface="Times New Roman" panose="02020603050405020304" pitchFamily="18" charset="0"/>
              <a:ea typeface="楷体_GB2312" pitchFamily="49" charset="-122"/>
            </a:endParaRPr>
          </a:p>
        </p:txBody>
      </p:sp>
      <p:pic>
        <p:nvPicPr>
          <p:cNvPr id="35874" name="Picture 34" descr="ni_png_0243"/>
          <p:cNvPicPr>
            <a:picLocks noChangeAspect="1"/>
          </p:cNvPicPr>
          <p:nvPr/>
        </p:nvPicPr>
        <p:blipFill>
          <a:blip r:embed="rId1"/>
          <a:stretch>
            <a:fillRect/>
          </a:stretch>
        </p:blipFill>
        <p:spPr>
          <a:xfrm>
            <a:off x="5791200" y="1155700"/>
            <a:ext cx="812800" cy="812800"/>
          </a:xfrm>
          <a:prstGeom prst="rect">
            <a:avLst/>
          </a:prstGeom>
          <a:noFill/>
          <a:ln w="9525">
            <a:noFill/>
          </a:ln>
        </p:spPr>
      </p:pic>
      <p:sp>
        <p:nvSpPr>
          <p:cNvPr id="35876" name="Rectangle 36"/>
          <p:cNvSpPr/>
          <p:nvPr/>
        </p:nvSpPr>
        <p:spPr>
          <a:xfrm>
            <a:off x="2241550" y="2049463"/>
            <a:ext cx="730250" cy="585787"/>
          </a:xfrm>
          <a:prstGeom prst="rect">
            <a:avLst/>
          </a:prstGeom>
          <a:noFill/>
          <a:ln w="9525">
            <a:noFill/>
          </a:ln>
        </p:spPr>
        <p:txBody>
          <a:bodyPr wrap="none" anchor="t">
            <a:spAutoFit/>
          </a:bodyPr>
          <a:p>
            <a:pPr eaLnBrk="0" hangingPunct="0"/>
            <a:r>
              <a:rPr lang="en-US" altLang="zh-CN" sz="3200" dirty="0">
                <a:latin typeface="Arial" panose="020B0604020202020204" pitchFamily="34" charset="0"/>
                <a:ea typeface="宋体" panose="02010600030101010101" pitchFamily="2" charset="-122"/>
              </a:rPr>
              <a:t>ju</a:t>
            </a:r>
            <a:r>
              <a:rPr lang="zh-CN" altLang="zh-CN" sz="3200" dirty="0">
                <a:latin typeface="Arial" panose="020B0604020202020204" pitchFamily="34" charset="0"/>
                <a:ea typeface="宋体" panose="02010600030101010101" pitchFamily="2" charset="-122"/>
              </a:rPr>
              <a:t>é</a:t>
            </a:r>
            <a:endParaRPr lang="en-US" altLang="zh-CN" sz="3200" b="1" dirty="0">
              <a:solidFill>
                <a:srgbClr val="FF3300"/>
              </a:solidFill>
              <a:latin typeface="Times New Roman" panose="02020603050405020304" pitchFamily="18" charset="0"/>
              <a:ea typeface="宋体" panose="02010600030101010101" pitchFamily="2"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5874"/>
                                        </p:tgtEl>
                                        <p:attrNameLst>
                                          <p:attrName>style.visibility</p:attrName>
                                        </p:attrNameLst>
                                      </p:cBhvr>
                                      <p:to>
                                        <p:strVal val="visible"/>
                                      </p:to>
                                    </p:set>
                                    <p:animEffect transition="in" filter="slide(fromBottom)">
                                      <p:cBhvr>
                                        <p:cTn id="7" dur="500"/>
                                        <p:tgtEl>
                                          <p:spTgt spid="35874"/>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5845"/>
                                        </p:tgtEl>
                                        <p:attrNameLst>
                                          <p:attrName>style.visibility</p:attrName>
                                        </p:attrNameLst>
                                      </p:cBhvr>
                                      <p:to>
                                        <p:strVal val="visible"/>
                                      </p:to>
                                    </p:set>
                                    <p:animEffect transition="in" filter="slide(fromBottom)">
                                      <p:cBhvr>
                                        <p:cTn id="10" dur="500"/>
                                        <p:tgtEl>
                                          <p:spTgt spid="35845"/>
                                        </p:tgtEl>
                                      </p:cBhvr>
                                    </p:animEffect>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5843">
                                            <p:txEl>
                                              <p:charRg st="0" end="49"/>
                                            </p:txEl>
                                          </p:spTgt>
                                        </p:tgtEl>
                                        <p:attrNameLst>
                                          <p:attrName>style.visibility</p:attrName>
                                        </p:attrNameLst>
                                      </p:cBhvr>
                                      <p:to>
                                        <p:strVal val="visible"/>
                                      </p:to>
                                    </p:set>
                                    <p:anim calcmode="lin" valueType="num">
                                      <p:cBhvr>
                                        <p:cTn id="15" dur="500" fill="hold"/>
                                        <p:tgtEl>
                                          <p:spTgt spid="35843">
                                            <p:txEl>
                                              <p:charRg st="0" end="4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5843">
                                            <p:txEl>
                                              <p:charRg st="0" end="49"/>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5843">
                                            <p:txEl>
                                              <p:charRg st="0" end="49"/>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5843">
                                            <p:txEl>
                                              <p:charRg st="0" end="49"/>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35843">
                                            <p:txEl>
                                              <p:charRg st="49" end="96"/>
                                            </p:txEl>
                                          </p:spTgt>
                                        </p:tgtEl>
                                        <p:attrNameLst>
                                          <p:attrName>style.visibility</p:attrName>
                                        </p:attrNameLst>
                                      </p:cBhvr>
                                      <p:to>
                                        <p:strVal val="visible"/>
                                      </p:to>
                                    </p:set>
                                    <p:anim calcmode="lin" valueType="num">
                                      <p:cBhvr>
                                        <p:cTn id="23" dur="500" fill="hold"/>
                                        <p:tgtEl>
                                          <p:spTgt spid="35843">
                                            <p:txEl>
                                              <p:charRg st="49" end="9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5843">
                                            <p:txEl>
                                              <p:charRg st="49" end="9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5843">
                                            <p:txEl>
                                              <p:charRg st="49" end="96"/>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5843">
                                            <p:txEl>
                                              <p:charRg st="49" end="9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35843">
                                            <p:txEl>
                                              <p:charRg st="96" end="143"/>
                                            </p:txEl>
                                          </p:spTgt>
                                        </p:tgtEl>
                                        <p:attrNameLst>
                                          <p:attrName>style.visibility</p:attrName>
                                        </p:attrNameLst>
                                      </p:cBhvr>
                                      <p:to>
                                        <p:strVal val="visible"/>
                                      </p:to>
                                    </p:set>
                                    <p:anim calcmode="lin" valueType="num">
                                      <p:cBhvr>
                                        <p:cTn id="31" dur="500" fill="hold"/>
                                        <p:tgtEl>
                                          <p:spTgt spid="35843">
                                            <p:txEl>
                                              <p:charRg st="96" end="14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5843">
                                            <p:txEl>
                                              <p:charRg st="96" end="14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5843">
                                            <p:txEl>
                                              <p:charRg st="96" end="14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5843">
                                            <p:txEl>
                                              <p:charRg st="96" end="14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35843">
                                            <p:txEl>
                                              <p:charRg st="143" end="190"/>
                                            </p:txEl>
                                          </p:spTgt>
                                        </p:tgtEl>
                                        <p:attrNameLst>
                                          <p:attrName>style.visibility</p:attrName>
                                        </p:attrNameLst>
                                      </p:cBhvr>
                                      <p:to>
                                        <p:strVal val="visible"/>
                                      </p:to>
                                    </p:set>
                                    <p:anim calcmode="lin" valueType="num">
                                      <p:cBhvr>
                                        <p:cTn id="39" dur="500" fill="hold"/>
                                        <p:tgtEl>
                                          <p:spTgt spid="35843">
                                            <p:txEl>
                                              <p:charRg st="143" end="19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5843">
                                            <p:txEl>
                                              <p:charRg st="143" end="19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5843">
                                            <p:txEl>
                                              <p:charRg st="143" end="190"/>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5843">
                                            <p:txEl>
                                              <p:charRg st="143" end="190"/>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35843">
                                            <p:txEl>
                                              <p:charRg st="190" end="237"/>
                                            </p:txEl>
                                          </p:spTgt>
                                        </p:tgtEl>
                                        <p:attrNameLst>
                                          <p:attrName>style.visibility</p:attrName>
                                        </p:attrNameLst>
                                      </p:cBhvr>
                                      <p:to>
                                        <p:strVal val="visible"/>
                                      </p:to>
                                    </p:set>
                                    <p:anim calcmode="lin" valueType="num">
                                      <p:cBhvr>
                                        <p:cTn id="47" dur="500" fill="hold"/>
                                        <p:tgtEl>
                                          <p:spTgt spid="35843">
                                            <p:txEl>
                                              <p:charRg st="190" end="23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5843">
                                            <p:txEl>
                                              <p:charRg st="190" end="23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5843">
                                            <p:txEl>
                                              <p:charRg st="190" end="237"/>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5843">
                                            <p:txEl>
                                              <p:charRg st="190" end="23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35843">
                                            <p:txEl>
                                              <p:charRg st="237" end="280"/>
                                            </p:txEl>
                                          </p:spTgt>
                                        </p:tgtEl>
                                        <p:attrNameLst>
                                          <p:attrName>style.visibility</p:attrName>
                                        </p:attrNameLst>
                                      </p:cBhvr>
                                      <p:to>
                                        <p:strVal val="visible"/>
                                      </p:to>
                                    </p:set>
                                    <p:anim calcmode="lin" valueType="num">
                                      <p:cBhvr>
                                        <p:cTn id="55" dur="500" fill="hold"/>
                                        <p:tgtEl>
                                          <p:spTgt spid="35843">
                                            <p:txEl>
                                              <p:charRg st="237" end="28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35843">
                                            <p:txEl>
                                              <p:charRg st="237" end="28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35843">
                                            <p:txEl>
                                              <p:charRg st="237" end="280"/>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35843">
                                            <p:txEl>
                                              <p:charRg st="237" end="280"/>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35876"/>
                                        </p:tgtEl>
                                        <p:attrNameLst>
                                          <p:attrName>style.visibility</p:attrName>
                                        </p:attrNameLst>
                                      </p:cBhvr>
                                      <p:to>
                                        <p:strVal val="visible"/>
                                      </p:to>
                                    </p:set>
                                    <p:animEffect transition="in" filter="slide(fromBottom)">
                                      <p:cBhvr>
                                        <p:cTn id="63" dur="500"/>
                                        <p:tgtEl>
                                          <p:spTgt spid="35876"/>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35849"/>
                                        </p:tgtEl>
                                        <p:attrNameLst>
                                          <p:attrName>style.visibility</p:attrName>
                                        </p:attrNameLst>
                                      </p:cBhvr>
                                      <p:to>
                                        <p:strVal val="visible"/>
                                      </p:to>
                                    </p:set>
                                    <p:animEffect transition="in" filter="slide(fromBottom)">
                                      <p:cBhvr>
                                        <p:cTn id="68" dur="500"/>
                                        <p:tgtEl>
                                          <p:spTgt spid="35849"/>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35851"/>
                                        </p:tgtEl>
                                        <p:attrNameLst>
                                          <p:attrName>style.visibility</p:attrName>
                                        </p:attrNameLst>
                                      </p:cBhvr>
                                      <p:to>
                                        <p:strVal val="visible"/>
                                      </p:to>
                                    </p:set>
                                    <p:animEffect transition="in" filter="slide(fromBottom)">
                                      <p:cBhvr>
                                        <p:cTn id="73" dur="500"/>
                                        <p:tgtEl>
                                          <p:spTgt spid="35851"/>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35853"/>
                                        </p:tgtEl>
                                        <p:attrNameLst>
                                          <p:attrName>style.visibility</p:attrName>
                                        </p:attrNameLst>
                                      </p:cBhvr>
                                      <p:to>
                                        <p:strVal val="visible"/>
                                      </p:to>
                                    </p:set>
                                    <p:animEffect transition="in" filter="slide(fromBottom)">
                                      <p:cBhvr>
                                        <p:cTn id="78" dur="500"/>
                                        <p:tgtEl>
                                          <p:spTgt spid="35853"/>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35855"/>
                                        </p:tgtEl>
                                        <p:attrNameLst>
                                          <p:attrName>style.visibility</p:attrName>
                                        </p:attrNameLst>
                                      </p:cBhvr>
                                      <p:to>
                                        <p:strVal val="visible"/>
                                      </p:to>
                                    </p:set>
                                    <p:animEffect transition="in" filter="slide(fromBottom)">
                                      <p:cBhvr>
                                        <p:cTn id="83" dur="500"/>
                                        <p:tgtEl>
                                          <p:spTgt spid="35855"/>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35857"/>
                                        </p:tgtEl>
                                        <p:attrNameLst>
                                          <p:attrName>style.visibility</p:attrName>
                                        </p:attrNameLst>
                                      </p:cBhvr>
                                      <p:to>
                                        <p:strVal val="visible"/>
                                      </p:to>
                                    </p:set>
                                    <p:animEffect transition="in" filter="slide(fromBottom)">
                                      <p:cBhvr>
                                        <p:cTn id="88" dur="500"/>
                                        <p:tgtEl>
                                          <p:spTgt spid="35857"/>
                                        </p:tgtEl>
                                      </p:cBhvr>
                                    </p:animEffect>
                                  </p:childTnLst>
                                </p:cTn>
                              </p:par>
                            </p:childTnLst>
                          </p:cTn>
                        </p:par>
                      </p:childTnLst>
                    </p:cTn>
                  </p:par>
                  <p:par>
                    <p:cTn id="89" fill="hold">
                      <p:stCondLst>
                        <p:cond delay="indefinite"/>
                      </p:stCondLst>
                      <p:childTnLst>
                        <p:par>
                          <p:cTn id="90" fill="hold">
                            <p:stCondLst>
                              <p:cond delay="0"/>
                            </p:stCondLst>
                            <p:childTnLst>
                              <p:par>
                                <p:cTn id="91" presetID="12" presetClass="entr" presetSubtype="4" fill="hold" grpId="0" nodeType="clickEffect">
                                  <p:stCondLst>
                                    <p:cond delay="0"/>
                                  </p:stCondLst>
                                  <p:childTnLst>
                                    <p:set>
                                      <p:cBhvr>
                                        <p:cTn id="92" dur="1" fill="hold">
                                          <p:stCondLst>
                                            <p:cond delay="0"/>
                                          </p:stCondLst>
                                        </p:cTn>
                                        <p:tgtEl>
                                          <p:spTgt spid="35859"/>
                                        </p:tgtEl>
                                        <p:attrNameLst>
                                          <p:attrName>style.visibility</p:attrName>
                                        </p:attrNameLst>
                                      </p:cBhvr>
                                      <p:to>
                                        <p:strVal val="visible"/>
                                      </p:to>
                                    </p:set>
                                    <p:animEffect transition="in" filter="slide(fromBottom)">
                                      <p:cBhvr>
                                        <p:cTn id="93" dur="500"/>
                                        <p:tgtEl>
                                          <p:spTgt spid="35859"/>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grpId="0" nodeType="clickEffect">
                                  <p:stCondLst>
                                    <p:cond delay="0"/>
                                  </p:stCondLst>
                                  <p:childTnLst>
                                    <p:set>
                                      <p:cBhvr>
                                        <p:cTn id="97" dur="1" fill="hold">
                                          <p:stCondLst>
                                            <p:cond delay="0"/>
                                          </p:stCondLst>
                                        </p:cTn>
                                        <p:tgtEl>
                                          <p:spTgt spid="35867"/>
                                        </p:tgtEl>
                                        <p:attrNameLst>
                                          <p:attrName>style.visibility</p:attrName>
                                        </p:attrNameLst>
                                      </p:cBhvr>
                                      <p:to>
                                        <p:strVal val="visible"/>
                                      </p:to>
                                    </p:set>
                                    <p:animEffect transition="in" filter="slide(fromBottom)">
                                      <p:cBhvr>
                                        <p:cTn id="98" dur="500"/>
                                        <p:tgtEl>
                                          <p:spTgt spid="35867"/>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35861"/>
                                        </p:tgtEl>
                                        <p:attrNameLst>
                                          <p:attrName>style.visibility</p:attrName>
                                        </p:attrNameLst>
                                      </p:cBhvr>
                                      <p:to>
                                        <p:strVal val="visible"/>
                                      </p:to>
                                    </p:set>
                                    <p:animEffect transition="in" filter="slide(fromBottom)">
                                      <p:cBhvr>
                                        <p:cTn id="103" dur="500"/>
                                        <p:tgtEl>
                                          <p:spTgt spid="35861"/>
                                        </p:tgtEl>
                                      </p:cBhvr>
                                    </p:animEffect>
                                  </p:childTnLst>
                                </p:cTn>
                              </p:par>
                            </p:childTnLst>
                          </p:cTn>
                        </p:par>
                      </p:childTnLst>
                    </p:cTn>
                  </p:par>
                  <p:par>
                    <p:cTn id="104" fill="hold">
                      <p:stCondLst>
                        <p:cond delay="indefinite"/>
                      </p:stCondLst>
                      <p:childTnLst>
                        <p:par>
                          <p:cTn id="105" fill="hold">
                            <p:stCondLst>
                              <p:cond delay="0"/>
                            </p:stCondLst>
                            <p:childTnLst>
                              <p:par>
                                <p:cTn id="106" presetID="12" presetClass="entr" presetSubtype="4" fill="hold" grpId="0" nodeType="clickEffect">
                                  <p:stCondLst>
                                    <p:cond delay="0"/>
                                  </p:stCondLst>
                                  <p:childTnLst>
                                    <p:set>
                                      <p:cBhvr>
                                        <p:cTn id="107" dur="1" fill="hold">
                                          <p:stCondLst>
                                            <p:cond delay="0"/>
                                          </p:stCondLst>
                                        </p:cTn>
                                        <p:tgtEl>
                                          <p:spTgt spid="35869"/>
                                        </p:tgtEl>
                                        <p:attrNameLst>
                                          <p:attrName>style.visibility</p:attrName>
                                        </p:attrNameLst>
                                      </p:cBhvr>
                                      <p:to>
                                        <p:strVal val="visible"/>
                                      </p:to>
                                    </p:set>
                                    <p:animEffect transition="in" filter="slide(fromBottom)">
                                      <p:cBhvr>
                                        <p:cTn id="108" dur="500"/>
                                        <p:tgtEl>
                                          <p:spTgt spid="35869"/>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4" fill="hold" grpId="0" nodeType="clickEffect">
                                  <p:stCondLst>
                                    <p:cond delay="0"/>
                                  </p:stCondLst>
                                  <p:childTnLst>
                                    <p:set>
                                      <p:cBhvr>
                                        <p:cTn id="112" dur="1" fill="hold">
                                          <p:stCondLst>
                                            <p:cond delay="0"/>
                                          </p:stCondLst>
                                        </p:cTn>
                                        <p:tgtEl>
                                          <p:spTgt spid="35863"/>
                                        </p:tgtEl>
                                        <p:attrNameLst>
                                          <p:attrName>style.visibility</p:attrName>
                                        </p:attrNameLst>
                                      </p:cBhvr>
                                      <p:to>
                                        <p:strVal val="visible"/>
                                      </p:to>
                                    </p:set>
                                    <p:animEffect transition="in" filter="slide(fromBottom)">
                                      <p:cBhvr>
                                        <p:cTn id="113" dur="500"/>
                                        <p:tgtEl>
                                          <p:spTgt spid="35863"/>
                                        </p:tgtEl>
                                      </p:cBhvr>
                                    </p:animEffect>
                                  </p:childTnLst>
                                </p:cTn>
                              </p:par>
                            </p:childTnLst>
                          </p:cTn>
                        </p:par>
                      </p:childTnLst>
                    </p:cTn>
                  </p:par>
                  <p:par>
                    <p:cTn id="114" fill="hold">
                      <p:stCondLst>
                        <p:cond delay="indefinite"/>
                      </p:stCondLst>
                      <p:childTnLst>
                        <p:par>
                          <p:cTn id="115" fill="hold">
                            <p:stCondLst>
                              <p:cond delay="0"/>
                            </p:stCondLst>
                            <p:childTnLst>
                              <p:par>
                                <p:cTn id="116" presetID="12" presetClass="entr" presetSubtype="4" fill="hold" grpId="0" nodeType="clickEffect">
                                  <p:stCondLst>
                                    <p:cond delay="0"/>
                                  </p:stCondLst>
                                  <p:childTnLst>
                                    <p:set>
                                      <p:cBhvr>
                                        <p:cTn id="117" dur="1" fill="hold">
                                          <p:stCondLst>
                                            <p:cond delay="0"/>
                                          </p:stCondLst>
                                        </p:cTn>
                                        <p:tgtEl>
                                          <p:spTgt spid="35871"/>
                                        </p:tgtEl>
                                        <p:attrNameLst>
                                          <p:attrName>style.visibility</p:attrName>
                                        </p:attrNameLst>
                                      </p:cBhvr>
                                      <p:to>
                                        <p:strVal val="visible"/>
                                      </p:to>
                                    </p:set>
                                    <p:animEffect transition="in" filter="slide(fromBottom)">
                                      <p:cBhvr>
                                        <p:cTn id="118" dur="500"/>
                                        <p:tgtEl>
                                          <p:spTgt spid="35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P spid="35845" grpId="0" bldLvl="0" animBg="1"/>
      <p:bldP spid="35849" grpId="0"/>
      <p:bldP spid="35851" grpId="0"/>
      <p:bldP spid="35853" grpId="0"/>
      <p:bldP spid="35855" grpId="0"/>
      <p:bldP spid="35857" grpId="0"/>
      <p:bldP spid="35859" grpId="0"/>
      <p:bldP spid="35861" grpId="0"/>
      <p:bldP spid="35863" grpId="0"/>
      <p:bldP spid="35867" grpId="0"/>
      <p:bldP spid="35869" grpId="0"/>
      <p:bldP spid="35871" grpId="0"/>
      <p:bldP spid="3587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3620</Words>
  <Application>WPS 演示</Application>
  <PresentationFormat>全屏显示(4:3)</PresentationFormat>
  <Paragraphs>212</Paragraphs>
  <Slides>24</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Wingdings 2</vt:lpstr>
      <vt:lpstr>Arial</vt:lpstr>
      <vt:lpstr>隶书</vt:lpstr>
      <vt:lpstr>黑体</vt:lpstr>
      <vt:lpstr>Calibri</vt:lpstr>
      <vt:lpstr>Times New Roman</vt:lpstr>
      <vt:lpstr>楷体_GB2312</vt:lpstr>
      <vt:lpstr>Cambria</vt:lpstr>
      <vt:lpstr>Maiandra GD</vt:lpstr>
      <vt:lpstr>Courier New</vt:lpstr>
      <vt:lpstr>华文楷体</vt:lpstr>
      <vt:lpstr>微软雅黑</vt:lpstr>
      <vt:lpstr>Arial Unicode MS</vt:lpstr>
      <vt:lpstr>新宋体</vt:lpstr>
      <vt:lpstr>龙腾四海</vt:lpstr>
      <vt:lpstr>你们知道北大方正么？</vt:lpstr>
      <vt:lpstr>作者简介</vt:lpstr>
      <vt:lpstr>我一生中的重要选择</vt:lpstr>
      <vt:lpstr>背景解读 </vt:lpstr>
      <vt:lpstr>背景解读</vt:lpstr>
      <vt:lpstr>背景解读 </vt:lpstr>
      <vt:lpstr>背景解读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你怎样理解文章末尾所提到的“I＋WE＝Full I”这个公式？ </vt:lpstr>
      <vt:lpstr>浏览课文，理清作者思路。（小组合作，完成思维导图）</vt:lpstr>
      <vt:lpstr>这篇演讲稿思路清晰，逻辑严密，结合第2－6段，分析逻辑严密性是如何体现的。</vt:lpstr>
      <vt:lpstr>PowerPoint 演示文稿</vt:lpstr>
      <vt:lpstr>PowerPoint 演示文稿</vt:lpstr>
      <vt:lpstr>找出文中列举的事例，想想其作用。</vt:lpstr>
      <vt:lpstr>PowerPoint 演示文稿</vt:lpstr>
      <vt:lpstr>PowerPoint 演示文稿</vt:lpstr>
      <vt:lpstr>从这篇演讲稿中，你能看出王选是一个什么样的人吗？你从他身上能学到些什么？ </vt:lpstr>
      <vt:lpstr>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我一生中的重要选择</dc:title>
  <dc:creator>admin</dc:creator>
  <cp:lastModifiedBy>ZXX</cp:lastModifiedBy>
  <cp:revision>13</cp:revision>
  <dcterms:created xsi:type="dcterms:W3CDTF">2018-04-18T06:20:00Z</dcterms:created>
  <dcterms:modified xsi:type="dcterms:W3CDTF">2018-05-12T13:24:54Z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