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7" r:id="rId4"/>
    <p:sldId id="256" r:id="rId5"/>
    <p:sldId id="262" r:id="rId6"/>
    <p:sldId id="261" r:id="rId7"/>
    <p:sldId id="260" r:id="rId8"/>
    <p:sldId id="259" r:id="rId9"/>
    <p:sldId id="258" r:id="rId10"/>
    <p:sldId id="257" r:id="rId11"/>
    <p:sldId id="264" r:id="rId12"/>
    <p:sldId id="268" r:id="rId13"/>
    <p:sldId id="267" r:id="rId14"/>
    <p:sldId id="265" r:id="rId15"/>
    <p:sldId id="266" r:id="rId16"/>
    <p:sldId id="276" r:id="rId17"/>
    <p:sldId id="278" r:id="rId1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-474" y="-96"/>
      </p:cViewPr>
      <p:guideLst>
        <p:guide orient="horz" pos="21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jpeg"/><Relationship Id="rId3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700" name="内容占位符 157699"/>
          <p:cNvSpPr>
            <a:spLocks noGrp="1"/>
          </p:cNvSpPr>
          <p:nvPr/>
        </p:nvSpPr>
        <p:spPr>
          <a:xfrm>
            <a:off x="457200" y="1476375"/>
            <a:ext cx="8229600" cy="506031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知识目标：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  </a:t>
            </a:r>
            <a:r>
              <a:rPr lang="zh-CN" altLang="en-US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了解作者艾青及写作背景。反复诵读诗歌，读出诗歌的旋律和节奏。 </a:t>
            </a:r>
            <a:endParaRPr lang="zh-CN" altLang="en-US" b="1" dirty="0">
              <a:solidFill>
                <a:schemeClr val="hlink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能力目标：</a:t>
            </a:r>
            <a:r>
              <a:rPr lang="zh-CN" altLang="en-US" b="1" dirty="0">
                <a:solidFill>
                  <a:schemeClr val="hlink"/>
                </a:solidFill>
              </a:rPr>
              <a:t> </a:t>
            </a:r>
            <a:endParaRPr lang="zh-CN" altLang="en-US" b="1" dirty="0">
              <a:solidFill>
                <a:schemeClr val="hlink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    </a:t>
            </a:r>
            <a:r>
              <a:rPr lang="zh-CN" altLang="en-US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把握诗中土地、河流、风、黎明的象征意义。 </a:t>
            </a:r>
            <a:endParaRPr lang="zh-CN" altLang="en-US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情感目标：</a:t>
            </a:r>
            <a:endParaRPr lang="zh-CN" alt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b="1" dirty="0">
                <a:solidFill>
                  <a:schemeClr val="hlink"/>
                </a:solidFill>
              </a:rPr>
              <a:t>         </a:t>
            </a:r>
            <a:r>
              <a:rPr lang="zh-CN" altLang="en-US" b="1" dirty="0">
                <a:solidFill>
                  <a:schemeClr val="hlin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体会诗歌蕴含的深沉而真挚的爱国之情，做新时代的爱国者。</a:t>
            </a:r>
            <a:endParaRPr lang="zh-CN" altLang="en-US" b="1" dirty="0">
              <a:solidFill>
                <a:schemeClr val="hlin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buNone/>
            </a:pP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124930" name="矩形 124929" descr="纸袋"/>
          <p:cNvSpPr/>
          <p:nvPr/>
        </p:nvSpPr>
        <p:spPr>
          <a:xfrm>
            <a:off x="457200" y="28321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目标</a:t>
            </a:r>
            <a:endParaRPr lang="zh-CN" altLang="en-US" sz="28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57700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6" name="矩形 117765"/>
          <p:cNvSpPr/>
          <p:nvPr/>
        </p:nvSpPr>
        <p:spPr>
          <a:xfrm>
            <a:off x="591185" y="3109595"/>
            <a:ext cx="796226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2800" b="1" dirty="0">
                <a:solidFill>
                  <a:srgbClr val="FF0000"/>
                </a:solidFill>
                <a:latin typeface="仿宋_GB2312" panose="02010609030101010101" pitchFamily="1" charset="-122"/>
                <a:ea typeface="楷体_GB2312" panose="02010609030101010101" pitchFamily="49" charset="-122"/>
              </a:rPr>
              <a:t>    这只鸟至死不渝歌唱土地、河流、风和黎明，生命耗尽后便投身土地的怀抱，与它所挚爱的土地融为一体。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这两句诗充分表达了诗人对祖国大地的眷念、热爱，为民族解放、为祖国前途命运献身的愿望。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385" y="1923415"/>
            <a:ext cx="822833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“假如我是一只鸟，我也应该用嘶哑的喉咙歌唱”、“然后我死了，连羽毛也腐烂在土地里面”。</a:t>
            </a:r>
            <a:endParaRPr lang="zh-CN" altLang="en-US" sz="24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0385" y="983615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你怎样理解下面的句诗？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6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225" y="749300"/>
            <a:ext cx="73844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None/>
            </a:pPr>
            <a:r>
              <a:rPr lang="en-US" altLang="en-GB" sz="240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2.</a:t>
            </a:r>
            <a:r>
              <a:rPr lang="en-GB" altLang="zh-CN" sz="240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GB" sz="2400" dirty="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然后／我死了，连羽毛／也腐烂在土地里面。</a:t>
            </a:r>
            <a:endParaRPr lang="zh-CN" altLang="en-GB" sz="2400" dirty="0">
              <a:solidFill>
                <a:srgbClr val="00B050"/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5670" y="1624965"/>
            <a:ext cx="782764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破折号起转折作用，突出“我死了”，即为民族解放，为祖国的前途命运献出了生命，最后让身躯也要成为沃土的心愿。</a:t>
            </a:r>
            <a:endParaRPr lang="zh-CN" altLang="en-US" sz="2800" b="1" dirty="0">
              <a:solidFill>
                <a:srgbClr val="FF0000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23906" name="矩形 123905"/>
          <p:cNvSpPr/>
          <p:nvPr/>
        </p:nvSpPr>
        <p:spPr>
          <a:xfrm>
            <a:off x="784225" y="3314065"/>
            <a:ext cx="78466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GB" sz="2400" dirty="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为什么／我的眼里／</a:t>
            </a:r>
            <a:r>
              <a:rPr lang="zh-CN" altLang="en-GB" sz="2400" i="1" u="sng" dirty="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常含泪水</a:t>
            </a:r>
            <a:r>
              <a:rPr lang="zh-CN" altLang="en-GB" sz="2400" dirty="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？因为／我对这土地／爱得深沉</a:t>
            </a:r>
            <a:r>
              <a:rPr lang="en-GB" altLang="zh-CN" sz="2400">
                <a:solidFill>
                  <a:srgbClr val="00B0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……</a:t>
            </a:r>
            <a:endParaRPr lang="en-GB" altLang="zh-CN" sz="2400">
              <a:solidFill>
                <a:srgbClr val="00B05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3907" name="文本框 123906"/>
          <p:cNvSpPr txBox="1"/>
          <p:nvPr/>
        </p:nvSpPr>
        <p:spPr>
          <a:xfrm>
            <a:off x="915353" y="4467225"/>
            <a:ext cx="7920037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用因果关系的设问句来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特写</a:t>
            </a:r>
            <a:r>
              <a:rPr lang="zh-CN" altLang="en-US" sz="2800" b="1" dirty="0">
                <a:solidFill>
                  <a:srgbClr val="FF0000"/>
                </a:solidFill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爱国者目睹满目疮痍的祖国 ，爱得越深、痛得越切的悲愤表情，提练和升华了主题。</a:t>
            </a:r>
            <a:endParaRPr lang="zh-CN" altLang="en-US" sz="2800" b="1" dirty="0">
              <a:solidFill>
                <a:srgbClr val="FF0000"/>
              </a:solidFill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/>
      <p:bldP spid="3" grpId="0"/>
      <p:bldP spid="1239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800" y="4034790"/>
            <a:ext cx="799528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如果说第一节诗是对“爱土地（祖国）”主题的抒情性的铺陈描述，起蓄势作用，那么第二节诗就是诗人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感情的迸发，</a:t>
            </a: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对这个主题的高度凝练地概括、升华，让诗意情感层层递进了。</a:t>
            </a: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980" y="441960"/>
            <a:ext cx="84474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诗中“用嘶哑的喉咙歌唱”的“鸟”是一个怎样的形象？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7765" name="矩形 117764"/>
          <p:cNvSpPr/>
          <p:nvPr/>
        </p:nvSpPr>
        <p:spPr>
          <a:xfrm>
            <a:off x="586740" y="1518285"/>
            <a:ext cx="7969250" cy="1038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这只“鸟”是一个饱受磨难，拼尽全力用整个生命去歌唱的形象。</a:t>
            </a:r>
            <a:endParaRPr lang="zh-CN" altLang="en-US" sz="28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1800" y="3004185"/>
            <a:ext cx="7767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诗歌第一节与第二节有什么联系？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4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矩形 124929" descr="纸袋"/>
          <p:cNvSpPr/>
          <p:nvPr/>
        </p:nvSpPr>
        <p:spPr>
          <a:xfrm>
            <a:off x="468630" y="622935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主 题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4931" name="文本框 124930"/>
          <p:cNvSpPr txBox="1"/>
          <p:nvPr/>
        </p:nvSpPr>
        <p:spPr>
          <a:xfrm>
            <a:off x="468313" y="1700213"/>
            <a:ext cx="8280400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　</a:t>
            </a:r>
            <a:r>
              <a:rPr lang="zh-CN" altLang="en-US" sz="3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作者借一个饱受磨难，拼尽全力用整个生命去歌唱的鸟的形象，表达了诗人对生他养他而又多灾多难的祖国的深沉的爱，愿为祖国献出一切的决心，也抒发了在那个艰苦年代里，为祖国的独立自由而奋斗的华夏儿女的共同心声。</a:t>
            </a:r>
            <a:endParaRPr lang="zh-CN" altLang="en-US" sz="32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4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矩形 124929" descr="纸袋"/>
          <p:cNvSpPr/>
          <p:nvPr/>
        </p:nvSpPr>
        <p:spPr>
          <a:xfrm>
            <a:off x="326390" y="35179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写作艺术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5955" name="文本占位符 125954"/>
          <p:cNvSpPr>
            <a:spLocks noGrp="1"/>
          </p:cNvSpPr>
          <p:nvPr/>
        </p:nvSpPr>
        <p:spPr>
          <a:xfrm>
            <a:off x="326390" y="1657985"/>
            <a:ext cx="8496300" cy="23348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１、使用了象征手法。</a:t>
            </a: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　　诗中的具体形象，如鸟、土地、河流、风、黎明等具有象征意义，而各个意象前所加的修辞语又强化了象征的作用，形成一种特殊的具体感、立体感和生动感，抒发出了缠绵而深沉的爱国之情。</a:t>
            </a:r>
            <a:endParaRPr lang="zh-CN" altLang="en-US" sz="2800" b="1" dirty="0"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800" b="1" dirty="0"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endParaRPr lang="zh-CN" altLang="en-US" sz="2800" b="1" dirty="0"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zh-CN" altLang="en-US" sz="2800" b="1" dirty="0"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　　　</a:t>
            </a:r>
            <a:endParaRPr lang="zh-CN" altLang="en-US" sz="2800" b="1" dirty="0"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8002" name="文本占位符 128001"/>
          <p:cNvSpPr>
            <a:spLocks noGrp="1"/>
          </p:cNvSpPr>
          <p:nvPr/>
        </p:nvSpPr>
        <p:spPr>
          <a:xfrm>
            <a:off x="459740" y="4105275"/>
            <a:ext cx="8229600" cy="192786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２、比赋结合。</a:t>
            </a:r>
            <a:endParaRPr lang="zh-CN" altLang="en-US" sz="2800" b="1" dirty="0"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zh-CN" altLang="en-US" sz="2800" b="1" dirty="0"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　　第一节以鸟自比，铺陈描绘，第二节直抒胸臆，质朴遒劲，情感发</a:t>
            </a:r>
            <a:r>
              <a:rPr lang="zh-CN" altLang="en-US" sz="2800" b="1" dirty="0">
                <a:effectLst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抒深沉</a:t>
            </a:r>
            <a:r>
              <a:rPr lang="zh-CN" altLang="en-US" sz="2800" b="1" dirty="0">
                <a:effectLst/>
                <a:latin typeface="楷体_GB2312" panose="02010609030101010101" pitchFamily="49" charset="-122"/>
                <a:ea typeface="楷体_GB2312" panose="02010609030101010101" pitchFamily="49" charset="-122"/>
              </a:rPr>
              <a:t>强烈。</a:t>
            </a:r>
            <a:endParaRPr lang="zh-CN" altLang="en-US" sz="2800" dirty="0">
              <a:effectLst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59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55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charRg st="1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5955">
                                            <p:txEl>
                                              <p:charRg st="11" end="9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5955">
                                            <p:txEl>
                                              <p:charRg st="1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5955">
                                            <p:txEl>
                                              <p:charRg st="11" end="9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80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9" name="文本框 113669"/>
          <p:cNvSpPr txBox="1"/>
          <p:nvPr/>
        </p:nvSpPr>
        <p:spPr>
          <a:xfrm>
            <a:off x="1403350" y="2205038"/>
            <a:ext cx="72009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1" name="文本框 113670"/>
          <p:cNvSpPr txBox="1"/>
          <p:nvPr/>
        </p:nvSpPr>
        <p:spPr>
          <a:xfrm>
            <a:off x="468313" y="1820228"/>
            <a:ext cx="8424862" cy="26752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全诗以“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”领起，用“ 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”形容鸟儿的歌喉，接着续写出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并由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，转写 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，最后再由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代之</a:t>
            </a:r>
            <a:r>
              <a:rPr lang="zh-CN" altLang="en-US" sz="28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，直抒胸臆，托出了诗人那颗真挚、炽热的爱国心。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2" name="文本框 113671"/>
          <p:cNvSpPr txBox="1"/>
          <p:nvPr/>
        </p:nvSpPr>
        <p:spPr>
          <a:xfrm>
            <a:off x="2531745" y="182022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假如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3" name="文本框 113672"/>
          <p:cNvSpPr txBox="1"/>
          <p:nvPr/>
        </p:nvSpPr>
        <p:spPr>
          <a:xfrm>
            <a:off x="5623560" y="1853248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嘶哑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4" name="文本框 113673"/>
          <p:cNvSpPr txBox="1"/>
          <p:nvPr/>
        </p:nvSpPr>
        <p:spPr>
          <a:xfrm>
            <a:off x="3382010" y="237521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歌唱的内容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5" name="文本框 113674"/>
          <p:cNvSpPr txBox="1"/>
          <p:nvPr/>
        </p:nvSpPr>
        <p:spPr>
          <a:xfrm>
            <a:off x="6122035" y="2375218"/>
            <a:ext cx="19704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生前的歌唱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6" name="文本框 113675"/>
          <p:cNvSpPr txBox="1"/>
          <p:nvPr/>
        </p:nvSpPr>
        <p:spPr>
          <a:xfrm>
            <a:off x="922655" y="2896553"/>
            <a:ext cx="41154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鸟儿死后魂归大地的愿望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7" name="文本框 113676"/>
          <p:cNvSpPr txBox="1"/>
          <p:nvPr/>
        </p:nvSpPr>
        <p:spPr>
          <a:xfrm>
            <a:off x="6784975" y="2897505"/>
            <a:ext cx="16129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鸟的形象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8" name="文本框 113677"/>
          <p:cNvSpPr txBox="1"/>
          <p:nvPr/>
        </p:nvSpPr>
        <p:spPr>
          <a:xfrm>
            <a:off x="827405" y="3419158"/>
            <a:ext cx="23279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诗人自身形象</a:t>
            </a:r>
            <a:endParaRPr lang="zh-CN" altLang="en-US" sz="28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0" name="矩形 124929" descr="纸袋"/>
          <p:cNvSpPr/>
          <p:nvPr/>
        </p:nvSpPr>
        <p:spPr>
          <a:xfrm>
            <a:off x="299720" y="488315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总 结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>
                                            <p:txEl>
                                              <p:charRg st="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3671">
                                            <p:txEl>
                                              <p:charRg st="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3671">
                                            <p:txEl>
                                              <p:charRg st="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3671">
                                            <p:txEl>
                                              <p:charRg st="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/>
      <p:bldP spid="113673" grpId="0"/>
      <p:bldP spid="113674" grpId="0"/>
      <p:bldP spid="113675" grpId="0"/>
      <p:bldP spid="113676" grpId="0"/>
      <p:bldP spid="113677" grpId="0"/>
      <p:bldP spid="1136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矩形 124929" descr="纸袋"/>
          <p:cNvSpPr/>
          <p:nvPr/>
        </p:nvSpPr>
        <p:spPr>
          <a:xfrm>
            <a:off x="299720" y="488315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作业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文本框 162821"/>
          <p:cNvSpPr txBox="1"/>
          <p:nvPr/>
        </p:nvSpPr>
        <p:spPr>
          <a:xfrm>
            <a:off x="467043" y="730250"/>
            <a:ext cx="8208962" cy="1054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25500" y="1261110"/>
            <a:ext cx="724789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先天下之忧而忧，后天下之乐而乐。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</a:t>
            </a: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范仲淹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位卑未敢忘忧国。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  </a:t>
            </a: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陆游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捐躯赴国难，视死忽如归。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  </a:t>
            </a: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曹植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国家是大家的，爱国是每个人的本分。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</a:pP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陶行知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天下兴亡，匹夫有责。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</a:t>
            </a: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顾炎武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我是中国人民的儿子，我深情地爱着我的祖国和人民。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r">
              <a:lnSpc>
                <a:spcPct val="50000"/>
              </a:lnSpc>
            </a:pP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                                                                                        </a:t>
            </a:r>
            <a:r>
              <a:rPr lang="en-US" altLang="zh-CN" sz="2400" b="1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——</a:t>
            </a:r>
            <a:r>
              <a:rPr lang="zh-CN" altLang="en-US" sz="24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邓小平</a:t>
            </a:r>
            <a:endParaRPr lang="zh-CN" altLang="en-US" sz="2400" b="1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4930" name="矩形 124929" descr="纸袋"/>
          <p:cNvSpPr/>
          <p:nvPr/>
        </p:nvSpPr>
        <p:spPr>
          <a:xfrm>
            <a:off x="467360" y="28321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导入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4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49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31078" descr="红土地1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-25400" y="4445"/>
            <a:ext cx="9183370" cy="6853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03" name="矩形 153602"/>
          <p:cNvSpPr/>
          <p:nvPr/>
        </p:nvSpPr>
        <p:spPr>
          <a:xfrm>
            <a:off x="965518" y="2082800"/>
            <a:ext cx="72009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l"/>
            <a:r>
              <a:rPr lang="zh-CN" altLang="en-US" sz="3600" b="1" i="1">
                <a:solidFill>
                  <a:srgbClr val="FF0000"/>
                </a:solidFill>
                <a:latin typeface="华文琥珀" charset="0"/>
                <a:ea typeface="华文琥珀" charset="0"/>
              </a:rPr>
              <a:t>我爱这土地</a:t>
            </a:r>
            <a:endParaRPr lang="zh-CN" altLang="en-US" sz="3600" b="1" i="1">
              <a:solidFill>
                <a:srgbClr val="FF0000"/>
              </a:solidFill>
              <a:latin typeface="华文琥珀" charset="0"/>
              <a:ea typeface="华文琥珀" charset="0"/>
            </a:endParaRPr>
          </a:p>
        </p:txBody>
      </p:sp>
      <p:sp>
        <p:nvSpPr>
          <p:cNvPr id="4099" name="文本框 153603"/>
          <p:cNvSpPr txBox="1"/>
          <p:nvPr/>
        </p:nvSpPr>
        <p:spPr>
          <a:xfrm>
            <a:off x="7696200" y="990600"/>
            <a:ext cx="6096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l">
              <a:spcBef>
                <a:spcPct val="50000"/>
              </a:spcBef>
              <a:buClr>
                <a:schemeClr val="bg1"/>
              </a:buClr>
            </a:pP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10" name="文本框 153609"/>
          <p:cNvSpPr txBox="1"/>
          <p:nvPr/>
        </p:nvSpPr>
        <p:spPr>
          <a:xfrm>
            <a:off x="3794760" y="3487420"/>
            <a:ext cx="15430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4800" b="1" dirty="0">
                <a:solidFill>
                  <a:srgbClr val="3333CC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艾青</a:t>
            </a:r>
            <a:endParaRPr lang="zh-CN" altLang="en-US" sz="4800" b="1" dirty="0">
              <a:solidFill>
                <a:srgbClr val="3333CC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图片 156679" descr="ph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2640" y="1748155"/>
            <a:ext cx="2564130" cy="3649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82" name="文本框 156681"/>
          <p:cNvSpPr txBox="1"/>
          <p:nvPr/>
        </p:nvSpPr>
        <p:spPr>
          <a:xfrm>
            <a:off x="664210" y="1659890"/>
            <a:ext cx="4858385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en-US" altLang="zh-CN" sz="36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i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艾青：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原名蒋海澄，现代著名诗人。他生长在农村，自幼为贫苦农妇哺养，对我们民族的主体－－农民有着儿子般的深情。代表作有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大堰河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我的保姆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黎明的通知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我爱这土地</a:t>
            </a:r>
            <a:r>
              <a:rPr lang="en-US" altLang="zh-CN" sz="2800" b="1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2318F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等。</a:t>
            </a:r>
            <a:endParaRPr lang="zh-CN" alt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4930" name="矩形 124929" descr="纸袋"/>
          <p:cNvSpPr/>
          <p:nvPr/>
        </p:nvSpPr>
        <p:spPr>
          <a:xfrm>
            <a:off x="612140" y="66421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作者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3" name="矩形 111622"/>
          <p:cNvSpPr/>
          <p:nvPr/>
        </p:nvSpPr>
        <p:spPr>
          <a:xfrm>
            <a:off x="543560" y="935355"/>
            <a:ext cx="7839075" cy="34753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《我爱这土地》写于抗日战争开始后的</a:t>
            </a:r>
            <a:r>
              <a:rPr lang="en-US" altLang="zh-CN" sz="24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1938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，当年日本侵略军连续攻占了华北、华东、华南的广大地区，所到之处疯狂肆虐，妄图摧毁中国人民的抵抗意志。中国人民奋起抵抗，进行了不屈不挠的斗争。诗人在国土沦丧、民族危亡的关头，满怀对祖国的挚爱和对侵略者的仇恨，写下了这首慷慨激昂的诗。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1627" name="图片 111626" descr="013000000364401195648410956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4555" y="4497070"/>
            <a:ext cx="3092450" cy="2152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629" name="图片 111628" descr="107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8530" y="4497070"/>
            <a:ext cx="3131820" cy="2152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0" name="矩形 124929" descr="纸袋"/>
          <p:cNvSpPr/>
          <p:nvPr/>
        </p:nvSpPr>
        <p:spPr>
          <a:xfrm>
            <a:off x="381000" y="22606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背景</a:t>
            </a:r>
            <a:endParaRPr lang="zh-CN" altLang="en-US" sz="28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16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7" name="矩形 158726"/>
          <p:cNvSpPr/>
          <p:nvPr/>
        </p:nvSpPr>
        <p:spPr>
          <a:xfrm>
            <a:off x="516890" y="3394075"/>
            <a:ext cx="8110220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latin typeface="黑体" panose="02010600030101010101" pitchFamily="49" charset="-122"/>
                <a:ea typeface="黑体" panose="02010600030101010101" pitchFamily="49" charset="-122"/>
              </a:rPr>
              <a:t>要求：</a:t>
            </a:r>
            <a:r>
              <a:rPr lang="zh-CN" altLang="en-US" sz="4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endParaRPr lang="zh-CN" altLang="en-US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读音准确，停顿恰当，重音正确，富有节奏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感；把握诗歌的感情基调并体会爱国深情。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我爱这土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738282" y="1546412"/>
            <a:ext cx="1515036" cy="2138082"/>
          </a:xfrm>
          <a:prstGeom prst="rect">
            <a:avLst/>
          </a:prstGeom>
        </p:spPr>
      </p:pic>
      <p:sp>
        <p:nvSpPr>
          <p:cNvPr id="124930" name="矩形 124929" descr="纸袋"/>
          <p:cNvSpPr/>
          <p:nvPr/>
        </p:nvSpPr>
        <p:spPr>
          <a:xfrm>
            <a:off x="612140" y="664210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4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听 读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4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74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87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5" name="文本框 131074"/>
          <p:cNvSpPr txBox="1"/>
          <p:nvPr/>
        </p:nvSpPr>
        <p:spPr>
          <a:xfrm>
            <a:off x="2052320" y="1486535"/>
            <a:ext cx="474027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假如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是一只鸟，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也应该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用嘶哑的喉咙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歌唱：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被暴风雨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所打击着的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土地，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永远汹涌着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我们的悲愤的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河流，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这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无止息地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吹刮着的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激怒的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风，</a:t>
            </a:r>
            <a:endParaRPr lang="zh-CN" altLang="en-US" sz="2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和那来自林间的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无比温柔的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黎明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然后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死了，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连羽毛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也腐烂在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土地里面。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为什么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我的眼里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常含泪水？</a:t>
            </a:r>
            <a:endParaRPr lang="zh-CN" altLang="en-US"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因为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我对这土地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/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爱得深沉</a:t>
            </a:r>
            <a:r>
              <a:rPr lang="en-US" altLang="zh-CN" sz="2000" b="1"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endParaRPr lang="en-US" altLang="zh-CN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1074" name="文本框 131073"/>
          <p:cNvSpPr txBox="1"/>
          <p:nvPr/>
        </p:nvSpPr>
        <p:spPr>
          <a:xfrm>
            <a:off x="749260" y="1710055"/>
            <a:ext cx="923330" cy="4220098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我爱这土地</a:t>
            </a: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华文隶书" pitchFamily="2" charset="-122"/>
              </a:rPr>
              <a:t>艾青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华文隶书" pitchFamily="2" charset="-122"/>
            </a:endParaRPr>
          </a:p>
        </p:txBody>
      </p:sp>
      <p:pic>
        <p:nvPicPr>
          <p:cNvPr id="9220" name="图片 131076" descr="图片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61810" y="1628775"/>
            <a:ext cx="1553210" cy="23564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5" name="图片 156673" descr="BJ_0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1810" y="4079875"/>
            <a:ext cx="1703070" cy="2313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30" name="矩形 124929" descr="纸袋"/>
          <p:cNvSpPr/>
          <p:nvPr/>
        </p:nvSpPr>
        <p:spPr>
          <a:xfrm>
            <a:off x="454025" y="324485"/>
            <a:ext cx="2015490" cy="6680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3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诵 读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/>
      <p:bldP spid="131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52" name="矩形 159751"/>
          <p:cNvSpPr/>
          <p:nvPr/>
        </p:nvSpPr>
        <p:spPr>
          <a:xfrm>
            <a:off x="673100" y="3106103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诗歌自成两节，分别写了什么内容？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9753" name="文本框 159752"/>
          <p:cNvSpPr txBox="1"/>
          <p:nvPr/>
        </p:nvSpPr>
        <p:spPr>
          <a:xfrm>
            <a:off x="863600" y="4070985"/>
            <a:ext cx="7561263" cy="21094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第一节：借鸟的歌唱委婉表达对祖国的挚爱。</a:t>
            </a:r>
            <a:endParaRPr lang="zh-CN" altLang="en-US" sz="32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第二节：设问直抒胸臆，抒发对祖国炽爱之情。</a:t>
            </a:r>
            <a:endParaRPr lang="zh-CN" altLang="en-US" sz="3200" b="1" dirty="0">
              <a:solidFill>
                <a:schemeClr val="accent2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3100" y="1097598"/>
            <a:ext cx="741680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你读了诗歌后，其感情基调怎样？</a:t>
            </a:r>
            <a:endParaRPr lang="zh-CN" altLang="en-US" sz="36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1083" name="文本框 131082"/>
          <p:cNvSpPr txBox="1"/>
          <p:nvPr/>
        </p:nvSpPr>
        <p:spPr>
          <a:xfrm>
            <a:off x="1233805" y="2078355"/>
            <a:ext cx="6676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诗歌的感情基调：悲怆而深沉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4930" name="矩形 124929" descr="纸袋"/>
          <p:cNvSpPr/>
          <p:nvPr/>
        </p:nvSpPr>
        <p:spPr>
          <a:xfrm>
            <a:off x="394335" y="146685"/>
            <a:ext cx="1485900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感 知</a:t>
            </a:r>
            <a:endParaRPr lang="zh-CN" altLang="en-US" sz="2800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159752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5975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9753">
                                            <p:txEl>
                                              <p:charRg st="21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2" name="矩形 114691"/>
          <p:cNvSpPr/>
          <p:nvPr/>
        </p:nvSpPr>
        <p:spPr>
          <a:xfrm>
            <a:off x="721995" y="910590"/>
            <a:ext cx="7993063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诗歌中有哪些意象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28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诗歌中鸟儿歌唱了</a:t>
            </a:r>
            <a:r>
              <a:rPr lang="zh-CN" altLang="en-US" sz="2800" b="1" u="sng" dirty="0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哪些</a:t>
            </a:r>
            <a:r>
              <a:rPr lang="zh-CN" altLang="en-US" sz="2800" b="1" u="sng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事物</a:t>
            </a: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）？它们各自有什么特点？请理解每个事物的象征意义。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1" name="文本框 115715"/>
          <p:cNvSpPr txBox="1"/>
          <p:nvPr/>
        </p:nvSpPr>
        <p:spPr>
          <a:xfrm>
            <a:off x="1005205" y="2303780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</a:rPr>
              <a:t>意象</a:t>
            </a:r>
            <a:endParaRPr lang="zh-CN" altLang="en-US" sz="28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292" name="文本框 115716"/>
          <p:cNvSpPr txBox="1"/>
          <p:nvPr/>
        </p:nvSpPr>
        <p:spPr>
          <a:xfrm>
            <a:off x="6569710" y="2300605"/>
            <a:ext cx="12090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</a:rPr>
              <a:t>象征</a:t>
            </a:r>
            <a:endParaRPr lang="zh-CN" altLang="en-US" sz="28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18" name="文本框 115717"/>
          <p:cNvSpPr txBox="1"/>
          <p:nvPr/>
        </p:nvSpPr>
        <p:spPr>
          <a:xfrm>
            <a:off x="1073150" y="2875280"/>
            <a:ext cx="6832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鸟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19" name="文本框 115718"/>
          <p:cNvSpPr txBox="1"/>
          <p:nvPr/>
        </p:nvSpPr>
        <p:spPr>
          <a:xfrm>
            <a:off x="925195" y="4161790"/>
            <a:ext cx="9328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土地</a:t>
            </a:r>
            <a:endParaRPr lang="zh-CN" altLang="en-US" sz="2800" b="1" u="sng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0" name="文本框 115719"/>
          <p:cNvSpPr txBox="1"/>
          <p:nvPr/>
        </p:nvSpPr>
        <p:spPr>
          <a:xfrm>
            <a:off x="898525" y="4809490"/>
            <a:ext cx="941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河流</a:t>
            </a:r>
            <a:endParaRPr lang="zh-CN" altLang="en-US" sz="2800" b="1" u="sng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1" name="文本框 115720"/>
          <p:cNvSpPr txBox="1"/>
          <p:nvPr/>
        </p:nvSpPr>
        <p:spPr>
          <a:xfrm>
            <a:off x="925195" y="6104890"/>
            <a:ext cx="11258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黎明</a:t>
            </a:r>
            <a:endParaRPr lang="zh-CN" altLang="en-US" sz="2800" b="1" u="sng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4" name="文本框 115723"/>
          <p:cNvSpPr txBox="1"/>
          <p:nvPr/>
        </p:nvSpPr>
        <p:spPr>
          <a:xfrm>
            <a:off x="6263640" y="2875280"/>
            <a:ext cx="22367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诗人自己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5" name="文本框 115724"/>
          <p:cNvSpPr txBox="1"/>
          <p:nvPr/>
        </p:nvSpPr>
        <p:spPr>
          <a:xfrm>
            <a:off x="6273165" y="4164965"/>
            <a:ext cx="10502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祖国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6" name="文本框 115725"/>
          <p:cNvSpPr txBox="1"/>
          <p:nvPr/>
        </p:nvSpPr>
        <p:spPr>
          <a:xfrm>
            <a:off x="5913120" y="5457190"/>
            <a:ext cx="28022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抗战的浩大声势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27" name="文本框 115726"/>
          <p:cNvSpPr txBox="1"/>
          <p:nvPr/>
        </p:nvSpPr>
        <p:spPr>
          <a:xfrm>
            <a:off x="6168390" y="6112193"/>
            <a:ext cx="23320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光明和希望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30" name="直接连接符 115729"/>
          <p:cNvSpPr/>
          <p:nvPr/>
        </p:nvSpPr>
        <p:spPr>
          <a:xfrm flipV="1">
            <a:off x="1858645" y="3166110"/>
            <a:ext cx="746125" cy="1143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5732" name="直接连接符 115731"/>
          <p:cNvSpPr/>
          <p:nvPr/>
        </p:nvSpPr>
        <p:spPr>
          <a:xfrm>
            <a:off x="1858328" y="5717223"/>
            <a:ext cx="746125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5733" name="直接连接符 115732"/>
          <p:cNvSpPr/>
          <p:nvPr/>
        </p:nvSpPr>
        <p:spPr>
          <a:xfrm flipV="1">
            <a:off x="1858645" y="6366510"/>
            <a:ext cx="745490" cy="1333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5739" name="文本框 115738"/>
          <p:cNvSpPr txBox="1"/>
          <p:nvPr/>
        </p:nvSpPr>
        <p:spPr>
          <a:xfrm>
            <a:off x="1114425" y="5457190"/>
            <a:ext cx="7442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u="sng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风</a:t>
            </a:r>
            <a:endParaRPr lang="zh-CN" altLang="en-US" sz="2800" b="1" u="sng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15740" name="直接连接符 115739"/>
          <p:cNvSpPr/>
          <p:nvPr/>
        </p:nvSpPr>
        <p:spPr>
          <a:xfrm>
            <a:off x="1858328" y="5067935"/>
            <a:ext cx="746125" cy="15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5741" name="文本框 115740"/>
          <p:cNvSpPr txBox="1"/>
          <p:nvPr/>
        </p:nvSpPr>
        <p:spPr>
          <a:xfrm>
            <a:off x="5718175" y="4809490"/>
            <a:ext cx="2976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人民的满腔仇恨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直接连接符 1"/>
          <p:cNvSpPr/>
          <p:nvPr/>
        </p:nvSpPr>
        <p:spPr>
          <a:xfrm flipV="1">
            <a:off x="1858645" y="4417060"/>
            <a:ext cx="746125" cy="1143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2865755" y="2910840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歌唱、喉咙</a:t>
            </a: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嘶哑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65755" y="4161790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暴风雨打击着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65755" y="4809490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汹涌而悲愤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65755" y="5457190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吹刮、倍显</a:t>
            </a: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激怒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65755" y="6104890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温柔无比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" name="文本框 115716"/>
          <p:cNvSpPr txBox="1"/>
          <p:nvPr/>
        </p:nvSpPr>
        <p:spPr>
          <a:xfrm>
            <a:off x="3293745" y="2303780"/>
            <a:ext cx="149383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3333CC"/>
                </a:solidFill>
                <a:latin typeface="微软雅黑" panose="020B0503020204020204" charset="-122"/>
                <a:ea typeface="微软雅黑" panose="020B0503020204020204" charset="-122"/>
              </a:rPr>
              <a:t>特征</a:t>
            </a:r>
            <a:endParaRPr lang="zh-CN" altLang="en-US" sz="2800" dirty="0">
              <a:solidFill>
                <a:srgbClr val="3333CC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8525" y="3519170"/>
            <a:ext cx="1350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暴风雨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0" name="直接连接符 9"/>
          <p:cNvSpPr/>
          <p:nvPr/>
        </p:nvSpPr>
        <p:spPr>
          <a:xfrm rot="21300000">
            <a:off x="2051685" y="3766185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1" name="文本框 10"/>
          <p:cNvSpPr txBox="1"/>
          <p:nvPr/>
        </p:nvSpPr>
        <p:spPr>
          <a:xfrm>
            <a:off x="2865755" y="3519805"/>
            <a:ext cx="30283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暴虐无情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21095" y="3554730"/>
            <a:ext cx="197040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日本侵略者</a:t>
            </a:r>
            <a:endParaRPr lang="zh-CN" altLang="en-US" sz="2800" b="1" dirty="0"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3" name="直接连接符 12"/>
          <p:cNvSpPr/>
          <p:nvPr/>
        </p:nvSpPr>
        <p:spPr>
          <a:xfrm rot="21300000">
            <a:off x="5621020" y="3157855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4" name="直接连接符 13"/>
          <p:cNvSpPr/>
          <p:nvPr/>
        </p:nvSpPr>
        <p:spPr>
          <a:xfrm rot="21300000">
            <a:off x="5621020" y="3835400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5" name="直接连接符 14"/>
          <p:cNvSpPr/>
          <p:nvPr/>
        </p:nvSpPr>
        <p:spPr>
          <a:xfrm rot="21300000">
            <a:off x="5621020" y="4448810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6" name="直接连接符 15"/>
          <p:cNvSpPr/>
          <p:nvPr/>
        </p:nvSpPr>
        <p:spPr>
          <a:xfrm rot="21300000">
            <a:off x="4981575" y="5054600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7" name="直接连接符 16"/>
          <p:cNvSpPr/>
          <p:nvPr/>
        </p:nvSpPr>
        <p:spPr>
          <a:xfrm rot="21300000">
            <a:off x="5447665" y="5703570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8" name="直接连接符 17"/>
          <p:cNvSpPr/>
          <p:nvPr/>
        </p:nvSpPr>
        <p:spPr>
          <a:xfrm rot="21300000">
            <a:off x="5621020" y="6351270"/>
            <a:ext cx="465455" cy="285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24930" name="矩形 124929" descr="纸袋"/>
          <p:cNvSpPr/>
          <p:nvPr/>
        </p:nvSpPr>
        <p:spPr>
          <a:xfrm>
            <a:off x="208915" y="92710"/>
            <a:ext cx="1227455" cy="7092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28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1"/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赏 析</a:t>
            </a:r>
            <a:endParaRPr lang="zh-CN" altLang="en-US" sz="28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1"/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5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15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115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157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115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11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6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1" dur="500"/>
                                        <p:tgtEl>
                                          <p:spTgt spid="115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8" grpId="0"/>
      <p:bldP spid="115719" grpId="0"/>
      <p:bldP spid="115720" grpId="0"/>
      <p:bldP spid="115721" grpId="0"/>
      <p:bldP spid="115724" grpId="0"/>
      <p:bldP spid="115725" grpId="0"/>
      <p:bldP spid="115726" grpId="0"/>
      <p:bldP spid="115727" grpId="0"/>
      <p:bldP spid="115739" grpId="0"/>
      <p:bldP spid="115741" grpId="0"/>
      <p:bldP spid="3" grpId="0"/>
      <p:bldP spid="4" grpId="0"/>
      <p:bldP spid="5" grpId="0"/>
      <p:bldP spid="6" grpId="0"/>
      <p:bldP spid="7" grpId="0"/>
      <p:bldP spid="9" grpId="0"/>
      <p:bldP spid="11" grpId="0"/>
      <p:bldP spid="12" grpId="0"/>
      <p:bldP spid="12291" grpId="0"/>
      <p:bldP spid="12292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2399</Words>
  <Application>WPS 演示</Application>
  <PresentationFormat>全屏显示(4:3)</PresentationFormat>
  <Paragraphs>181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楷体_GB2312</vt:lpstr>
      <vt:lpstr>华文琥珀</vt:lpstr>
      <vt:lpstr>Times New Roman</vt:lpstr>
      <vt:lpstr>微软雅黑</vt:lpstr>
      <vt:lpstr>华文隶书</vt:lpstr>
      <vt:lpstr>仿宋_GB2312</vt:lpstr>
      <vt:lpstr>Calibri</vt:lpstr>
      <vt:lpstr>Arial Unicode MS</vt:lpstr>
      <vt:lpstr>Calibri Light</vt:lpstr>
      <vt:lpstr>Courier New</vt:lpstr>
      <vt:lpstr>宋体-PUA</vt:lpstr>
      <vt:lpstr>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2018-02-28T01:37:00Z</dcterms:created>
  <dcterms:modified xsi:type="dcterms:W3CDTF">2018-02-28T16:47:31Z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