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5" r:id="rId12"/>
    <p:sldId id="265" r:id="rId13"/>
    <p:sldId id="266" r:id="rId14"/>
    <p:sldId id="267" r:id="rId15"/>
    <p:sldId id="268" r:id="rId16"/>
    <p:sldId id="269" r:id="rId17"/>
    <p:sldId id="271" r:id="rId18"/>
  </p:sldIdLst>
  <p:sldSz cx="9144000" cy="6858000" type="overhead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4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6B635-8542-460E-A3DE-FEC24D5ED06A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A73D5-07B8-4003-852A-71061B7C3E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4EE6D-3C28-4014-81D6-38F8B69F7A6C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F3DA9-DD5B-45E9-BD3E-D8373868E5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CA247-DF7F-4D0C-B8BF-06C40C3E7282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610C1-FBED-4B2C-ACA4-A34A66F0FC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B573F-78F0-4C92-875F-2D0703961061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F691A-4293-40D6-B11C-2D4CE7422B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3294C-C00B-4902-BDA3-9DF2AE906808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3A80-959D-4234-AE14-EC385AF0F1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C76FA-EB1E-4906-9FAC-E185FF69E3F0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75C4C-99C0-46ED-83D5-10D8832B7E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D4D32-D37C-4548-AE2E-E4669A4EFC30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FE6FE-274B-4386-974C-D240CC4E71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D8A25-A7C0-4371-B695-2E4115CF768F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CD1F9-6144-4176-B80F-1328A45946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33C1C-D970-4503-BF23-F4BDE6DFE588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9F581-9E07-4282-8CA4-58A6D8EEDD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4569-9C15-42FB-AD37-22B690D3124A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D6EC3-05F0-47AB-958C-C80DCCB3BF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97362-A310-4541-81B6-E43A0501835D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FEDA4-5F7F-469C-B56C-53A4FEBCCE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523A820A-D42C-47E7-B33B-86CA408B09DA}" type="datetimeFigureOut">
              <a:rPr lang="zh-CN" altLang="en-US"/>
              <a:pPr>
                <a:defRPr/>
              </a:pPr>
              <a:t>2018-4-9</a:t>
            </a:fld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D35B6B1-BFB7-43AA-B419-C8D7CCCCEB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>
            <a:spLocks noChangeArrowheads="1"/>
          </p:cNvSpPr>
          <p:nvPr/>
        </p:nvSpPr>
        <p:spPr bwMode="auto">
          <a:xfrm>
            <a:off x="1511300" y="669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74625" y="539750"/>
            <a:ext cx="8759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“三主聚合，四环优化”教学流程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13315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-163513" y="1311275"/>
            <a:ext cx="2605088" cy="993775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学前辅导</a:t>
            </a:r>
          </a:p>
        </p:txBody>
      </p:sp>
      <p:sp>
        <p:nvSpPr>
          <p:cNvPr id="13316" name="Rectangle 7"/>
          <p:cNvSpPr>
            <a:spLocks noRot="1" noChangeArrowheads="1"/>
          </p:cNvSpPr>
          <p:nvPr/>
        </p:nvSpPr>
        <p:spPr bwMode="auto">
          <a:xfrm>
            <a:off x="2146300" y="1384300"/>
            <a:ext cx="2452688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chemeClr val="tx2"/>
                </a:solidFill>
              </a:rPr>
              <a:t>独立学习</a:t>
            </a:r>
          </a:p>
        </p:txBody>
      </p:sp>
      <p:sp>
        <p:nvSpPr>
          <p:cNvPr id="13317" name="Rectangle 8"/>
          <p:cNvSpPr>
            <a:spLocks noRot="1" noChangeArrowheads="1"/>
          </p:cNvSpPr>
          <p:nvPr/>
        </p:nvSpPr>
        <p:spPr bwMode="auto">
          <a:xfrm>
            <a:off x="4198938" y="1309688"/>
            <a:ext cx="274002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chemeClr val="tx2"/>
                </a:solidFill>
              </a:rPr>
              <a:t>成就体验</a:t>
            </a:r>
            <a:endParaRPr lang="en-US" altLang="zh-CN" sz="3600" b="1">
              <a:solidFill>
                <a:schemeClr val="tx2"/>
              </a:solidFill>
            </a:endParaRPr>
          </a:p>
        </p:txBody>
      </p:sp>
      <p:sp>
        <p:nvSpPr>
          <p:cNvPr id="13318" name="Rectangle 9"/>
          <p:cNvSpPr>
            <a:spLocks noRot="1" noChangeArrowheads="1"/>
          </p:cNvSpPr>
          <p:nvPr/>
        </p:nvSpPr>
        <p:spPr bwMode="auto">
          <a:xfrm>
            <a:off x="6629400" y="1425575"/>
            <a:ext cx="2514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chemeClr val="tx2"/>
                </a:solidFill>
              </a:rPr>
              <a:t>差异训练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2073275" y="16668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→</a:t>
            </a: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4268788" y="161925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→</a:t>
            </a:r>
          </a:p>
        </p:txBody>
      </p:sp>
      <p:sp>
        <p:nvSpPr>
          <p:cNvPr id="13321" name="Rectangle 12"/>
          <p:cNvSpPr>
            <a:spLocks noChangeArrowheads="1"/>
          </p:cNvSpPr>
          <p:nvPr/>
        </p:nvSpPr>
        <p:spPr bwMode="auto">
          <a:xfrm>
            <a:off x="6584950" y="161925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→</a:t>
            </a:r>
          </a:p>
        </p:txBody>
      </p:sp>
      <p:sp>
        <p:nvSpPr>
          <p:cNvPr id="13322" name="Text Box 13"/>
          <p:cNvSpPr txBox="1">
            <a:spLocks noChangeArrowheads="1"/>
          </p:cNvSpPr>
          <p:nvPr/>
        </p:nvSpPr>
        <p:spPr bwMode="auto">
          <a:xfrm>
            <a:off x="193675" y="2346325"/>
            <a:ext cx="7334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目标引领</a:t>
            </a:r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682625" y="2333625"/>
            <a:ext cx="7334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前置学习 </a:t>
            </a: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1222375" y="2320925"/>
            <a:ext cx="7334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自学质疑 </a:t>
            </a:r>
          </a:p>
        </p:txBody>
      </p:sp>
      <p:sp>
        <p:nvSpPr>
          <p:cNvPr id="13325" name="Text Box 16"/>
          <p:cNvSpPr txBox="1">
            <a:spLocks noChangeArrowheads="1"/>
          </p:cNvSpPr>
          <p:nvPr/>
        </p:nvSpPr>
        <p:spPr bwMode="auto">
          <a:xfrm>
            <a:off x="2717800" y="2360613"/>
            <a:ext cx="15573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CN" altLang="en-US" b="1"/>
          </a:p>
          <a:p>
            <a:r>
              <a:rPr lang="zh-CN" altLang="en-US" sz="3600" b="1">
                <a:ea typeface="楷体_GB2312" pitchFamily="49" charset="-122"/>
              </a:rPr>
              <a:t>检测练习</a:t>
            </a:r>
          </a:p>
          <a:p>
            <a:r>
              <a:rPr lang="zh-CN" altLang="en-US" sz="3600" b="1">
                <a:ea typeface="楷体_GB2312" pitchFamily="49" charset="-122"/>
              </a:rPr>
              <a:t>小组探究</a:t>
            </a:r>
          </a:p>
        </p:txBody>
      </p:sp>
      <p:sp>
        <p:nvSpPr>
          <p:cNvPr id="13326" name="Text Box 17"/>
          <p:cNvSpPr txBox="1">
            <a:spLocks noChangeArrowheads="1"/>
          </p:cNvSpPr>
          <p:nvPr/>
        </p:nvSpPr>
        <p:spPr bwMode="auto">
          <a:xfrm>
            <a:off x="4743450" y="2306638"/>
            <a:ext cx="155733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学情反馈</a:t>
            </a:r>
          </a:p>
          <a:p>
            <a:r>
              <a:rPr lang="zh-CN" altLang="en-US" sz="3600" b="1">
                <a:ea typeface="楷体_GB2312" pitchFamily="49" charset="-122"/>
              </a:rPr>
              <a:t>课堂互动</a:t>
            </a:r>
          </a:p>
          <a:p>
            <a:endParaRPr lang="zh-CN" altLang="en-US"/>
          </a:p>
        </p:txBody>
      </p:sp>
      <p:sp>
        <p:nvSpPr>
          <p:cNvPr id="13327" name="Text Box 18"/>
          <p:cNvSpPr txBox="1">
            <a:spLocks noChangeArrowheads="1"/>
          </p:cNvSpPr>
          <p:nvPr/>
        </p:nvSpPr>
        <p:spPr bwMode="auto">
          <a:xfrm>
            <a:off x="6399213" y="2384425"/>
            <a:ext cx="2106612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差异训练</a:t>
            </a:r>
          </a:p>
          <a:p>
            <a:r>
              <a:rPr lang="zh-CN" altLang="en-US" sz="3600" b="1">
                <a:ea typeface="楷体_GB2312" pitchFamily="49" charset="-122"/>
              </a:rPr>
              <a:t>巩固检测</a:t>
            </a:r>
          </a:p>
          <a:p>
            <a:endParaRPr lang="zh-CN" altLang="en-US" sz="3600" b="1">
              <a:ea typeface="楷体_GB2312" pitchFamily="49" charset="-122"/>
            </a:endParaRPr>
          </a:p>
          <a:p>
            <a:endParaRPr lang="zh-CN" altLang="en-US" b="1"/>
          </a:p>
        </p:txBody>
      </p:sp>
      <p:sp>
        <p:nvSpPr>
          <p:cNvPr id="13328" name="Text Box 19"/>
          <p:cNvSpPr txBox="1">
            <a:spLocks noChangeArrowheads="1"/>
          </p:cNvSpPr>
          <p:nvPr/>
        </p:nvSpPr>
        <p:spPr bwMode="auto">
          <a:xfrm>
            <a:off x="2136775" y="5489575"/>
            <a:ext cx="53943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黑体" pitchFamily="2" charset="-122"/>
                <a:ea typeface="黑体" pitchFamily="2" charset="-122"/>
              </a:rPr>
              <a:t>成都市金牛中学校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2530" name="Rectangle 5"/>
          <p:cNvSpPr>
            <a:spLocks noRot="1" noChangeArrowheads="1"/>
          </p:cNvSpPr>
          <p:nvPr/>
        </p:nvSpPr>
        <p:spPr bwMode="auto">
          <a:xfrm>
            <a:off x="227013" y="1298575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独立学习</a:t>
            </a:r>
          </a:p>
        </p:txBody>
      </p:sp>
      <p:sp>
        <p:nvSpPr>
          <p:cNvPr id="22531" name="Rectangle 7"/>
          <p:cNvSpPr>
            <a:spLocks noGrp="1" noRot="1" noChangeArrowheads="1"/>
          </p:cNvSpPr>
          <p:nvPr>
            <p:ph type="body" idx="1"/>
          </p:nvPr>
        </p:nvSpPr>
        <p:spPr>
          <a:xfrm>
            <a:off x="265113" y="2328863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ea typeface="楷体_GB2312" pitchFamily="49" charset="-122"/>
              </a:rPr>
              <a:t>检测练习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、通假字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、词类活用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、一词多义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、特殊句式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详见学案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smtClean="0"/>
              <a:t>            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康肃公陈尧咨擅长射箭，世上没有第二个人能跟他相媲美，他也就凭着这种本领而自夸。曾经（有一次），（他）在家里（射箭的）场地射箭，有个卖油的老翁放下担子，站在那里斜着眼睛看着他，很久都没有离开。卖油的老头看他射十箭中了八九成，只是对此微微点点头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   　　陈尧咨问卖油翁：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你也懂得射箭吗？我的箭法不是很高明吗？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卖油的老翁说：</a:t>
            </a:r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没有别的（奥妙），不过是手法熟练罢了。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陈尧咨（听后）气愤地说：</a:t>
            </a:r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你怎么敢轻视我射箭（的本领）！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老翁说：</a:t>
            </a:r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凭我倒油的经验就可以懂得这个道理。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于是拿出一个葫芦放在地上，把一枚铜钱盖在葫芦口上，慢慢地用油杓舀油注入葫芦里，油从钱孔注入而钱却没有湿。于是说：</a:t>
            </a:r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我也没有别的（奥妙），只不过是手熟练罢了。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陈尧咨笑着将他送走了。</a:t>
            </a:r>
          </a:p>
        </p:txBody>
      </p:sp>
      <p:sp>
        <p:nvSpPr>
          <p:cNvPr id="30727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554413" y="115411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参考译文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3554" name="Rectangle 5"/>
          <p:cNvSpPr>
            <a:spLocks noRot="1" noChangeArrowheads="1"/>
          </p:cNvSpPr>
          <p:nvPr/>
        </p:nvSpPr>
        <p:spPr bwMode="auto">
          <a:xfrm>
            <a:off x="227013" y="1298575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成就体验</a:t>
            </a:r>
            <a:endParaRPr lang="en-US" altLang="zh-CN" sz="4400" b="1">
              <a:solidFill>
                <a:schemeClr val="tx2"/>
              </a:solidFill>
            </a:endParaRPr>
          </a:p>
        </p:txBody>
      </p:sp>
      <p:sp>
        <p:nvSpPr>
          <p:cNvPr id="23555" name="Rectangle 6"/>
          <p:cNvSpPr>
            <a:spLocks noGrp="1" noRot="1" noChangeArrowheads="1"/>
          </p:cNvSpPr>
          <p:nvPr>
            <p:ph type="body" idx="1"/>
          </p:nvPr>
        </p:nvSpPr>
        <p:spPr>
          <a:xfrm>
            <a:off x="265113" y="2328863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ea typeface="楷体_GB2312" pitchFamily="49" charset="-122"/>
              </a:rPr>
              <a:t>课堂互动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4400" b="1" smtClean="0"/>
              <a:t>1</a:t>
            </a:r>
            <a:r>
              <a:rPr lang="zh-CN" altLang="en-US" sz="3600" b="1" smtClean="0"/>
              <a:t>、文中这场”矛盾冲突“的双方分别是谁？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2</a:t>
            </a:r>
            <a:r>
              <a:rPr lang="zh-CN" altLang="en-US" sz="3600" b="1" smtClean="0"/>
              <a:t>、梳理这场“矛盾冲突”爆发的前提、“导火索”、激化、化解的各环节</a:t>
            </a:r>
            <a:r>
              <a:rPr lang="zh-CN" altLang="en-US" sz="4400" b="1" smtClean="0"/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4400" b="1" smtClean="0"/>
              <a:t>3</a:t>
            </a:r>
            <a:r>
              <a:rPr lang="zh-CN" altLang="en-US" sz="4400" b="1" smtClean="0"/>
              <a:t>、</a:t>
            </a:r>
            <a:r>
              <a:rPr lang="zh-CN" altLang="en-US" sz="3600" b="1" smtClean="0"/>
              <a:t>请用四字词语概括人物形象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217488" y="2911475"/>
            <a:ext cx="10985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6000" b="1"/>
              <a:t>矛盾冲突</a:t>
            </a:r>
          </a:p>
        </p:txBody>
      </p:sp>
      <p:sp>
        <p:nvSpPr>
          <p:cNvPr id="24579" name="Rectangle 6"/>
          <p:cNvSpPr>
            <a:spLocks noRot="1" noChangeArrowheads="1"/>
          </p:cNvSpPr>
          <p:nvPr/>
        </p:nvSpPr>
        <p:spPr bwMode="auto">
          <a:xfrm>
            <a:off x="0" y="1000125"/>
            <a:ext cx="85407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成就体验</a:t>
            </a:r>
            <a:endParaRPr lang="en-US" altLang="zh-CN" sz="4400" b="1">
              <a:solidFill>
                <a:schemeClr val="tx2"/>
              </a:solidFill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760538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学情反馈</a:t>
            </a:r>
          </a:p>
        </p:txBody>
      </p:sp>
      <p:sp>
        <p:nvSpPr>
          <p:cNvPr id="24581" name="Text Box 10"/>
          <p:cNvSpPr txBox="1">
            <a:spLocks noChangeArrowheads="1"/>
          </p:cNvSpPr>
          <p:nvPr/>
        </p:nvSpPr>
        <p:spPr bwMode="auto">
          <a:xfrm>
            <a:off x="1689100" y="2522538"/>
            <a:ext cx="70675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前提</a:t>
            </a:r>
          </a:p>
          <a:p>
            <a:endParaRPr lang="zh-CN" altLang="en-US" sz="3600" b="1"/>
          </a:p>
          <a:p>
            <a:r>
              <a:rPr lang="zh-CN" altLang="en-US" sz="3600" b="1"/>
              <a:t>“导火索”</a:t>
            </a:r>
          </a:p>
          <a:p>
            <a:endParaRPr lang="zh-CN" altLang="en-US" sz="3600" b="1"/>
          </a:p>
          <a:p>
            <a:r>
              <a:rPr lang="zh-CN" altLang="en-US" sz="3600" b="1"/>
              <a:t>激化</a:t>
            </a:r>
          </a:p>
          <a:p>
            <a:endParaRPr lang="zh-CN" altLang="en-US" sz="3600" b="1"/>
          </a:p>
          <a:p>
            <a:r>
              <a:rPr lang="zh-CN" altLang="en-US" sz="3600" b="1"/>
              <a:t>化解</a:t>
            </a:r>
          </a:p>
        </p:txBody>
      </p:sp>
      <p:sp>
        <p:nvSpPr>
          <p:cNvPr id="24582" name="Text Box 11"/>
          <p:cNvSpPr txBox="1">
            <a:spLocks noChangeArrowheads="1"/>
          </p:cNvSpPr>
          <p:nvPr/>
        </p:nvSpPr>
        <p:spPr bwMode="auto">
          <a:xfrm>
            <a:off x="3127375" y="2711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433763" y="2501900"/>
            <a:ext cx="57102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康肃公 “技艺高超”，因此“骄傲自大，目中无人”。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600450" y="3697288"/>
            <a:ext cx="5543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从卖油翁的神态、动作中可以看出卖油</a:t>
            </a:r>
          </a:p>
          <a:p>
            <a:r>
              <a:rPr lang="zh-CN" altLang="en-US" sz="2400" b="1"/>
              <a:t>翁对康肃公“十中八九”的射箭技艺的“不</a:t>
            </a:r>
          </a:p>
          <a:p>
            <a:r>
              <a:rPr lang="zh-CN" altLang="en-US" sz="2400" b="1"/>
              <a:t>屑”态度，甚至带有“挑衅”意味。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082925" y="4908550"/>
            <a:ext cx="6026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/>
              <a:t>从康肃公对卖油翁的称谓变化、从质问到斥责的语气</a:t>
            </a:r>
          </a:p>
          <a:p>
            <a:r>
              <a:rPr lang="zh-CN" altLang="en-US" sz="2000" b="1"/>
              <a:t>变化，可以看出他被卖油翁不卑不亢的回答中透露出</a:t>
            </a:r>
          </a:p>
          <a:p>
            <a:r>
              <a:rPr lang="zh-CN" altLang="en-US" sz="2000" b="1"/>
              <a:t>的更加“轻视”的态度彻激怒底。</a:t>
            </a: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2898775" y="5919788"/>
            <a:ext cx="6627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/>
              <a:t>卖油翁用小绝活、类比法，一语中的、深入浅出地阐明“熟能生巧”道理，令康肃公心服口服，冲突随之化解。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/>
      <p:bldP spid="31757" grpId="0"/>
      <p:bldP spid="2458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5602" name="Rectangle 5"/>
          <p:cNvSpPr>
            <a:spLocks noRot="1" noChangeArrowheads="1"/>
          </p:cNvSpPr>
          <p:nvPr/>
        </p:nvSpPr>
        <p:spPr bwMode="auto">
          <a:xfrm>
            <a:off x="0" y="1000125"/>
            <a:ext cx="85407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成就体验</a:t>
            </a:r>
            <a:endParaRPr lang="en-US" altLang="zh-CN" sz="4400" b="1">
              <a:solidFill>
                <a:schemeClr val="tx2"/>
              </a:solidFill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0" y="1760538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学情反馈</a:t>
            </a:r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346075" y="2609850"/>
            <a:ext cx="1865313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/>
              <a:t>康肃公</a:t>
            </a:r>
          </a:p>
          <a:p>
            <a:endParaRPr lang="zh-CN" altLang="en-US" sz="4000" b="1"/>
          </a:p>
          <a:p>
            <a:endParaRPr lang="zh-CN" altLang="en-US" sz="4000" b="1"/>
          </a:p>
          <a:p>
            <a:r>
              <a:rPr lang="zh-CN" altLang="en-US" sz="4400" b="1"/>
              <a:t>卖油翁</a:t>
            </a:r>
          </a:p>
          <a:p>
            <a:endParaRPr lang="zh-CN" altLang="en-US"/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509588" y="3675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436563" y="3451225"/>
            <a:ext cx="8029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/>
              <a:t>技艺高超、恃才傲物、傲慢无礼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61950" y="5205413"/>
            <a:ext cx="8029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/>
              <a:t>身怀绝技、不卑不亢、沉稳谦虚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0" y="1760538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学情反馈</a:t>
            </a: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396875" y="2479675"/>
            <a:ext cx="82931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/>
              <a:t>     </a:t>
            </a:r>
            <a:r>
              <a:rPr lang="zh-CN" altLang="en-US" sz="4400" b="1"/>
              <a:t>从这个故事中你明白了哪些道理？（多角度体会）</a:t>
            </a:r>
          </a:p>
          <a:p>
            <a:r>
              <a:rPr lang="zh-CN" altLang="en-US" sz="4000" b="1"/>
              <a:t>      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50813" y="4019550"/>
            <a:ext cx="88185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      熟能生巧，即使有什么长处也不必</a:t>
            </a:r>
          </a:p>
          <a:p>
            <a:r>
              <a:rPr lang="zh-CN" altLang="en-US" sz="4000" b="1"/>
              <a:t>骄傲自满；做事更要精益求精，不能满足现状；强者、智要者超然物外。</a:t>
            </a:r>
          </a:p>
          <a:p>
            <a:endParaRPr lang="zh-CN" altLang="en-US"/>
          </a:p>
        </p:txBody>
      </p:sp>
      <p:sp>
        <p:nvSpPr>
          <p:cNvPr id="26629" name="Rectangle 8"/>
          <p:cNvSpPr>
            <a:spLocks noRot="1" noChangeArrowheads="1"/>
          </p:cNvSpPr>
          <p:nvPr/>
        </p:nvSpPr>
        <p:spPr bwMode="auto">
          <a:xfrm>
            <a:off x="0" y="1000125"/>
            <a:ext cx="85407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成就体验</a:t>
            </a:r>
            <a:endParaRPr lang="en-US" altLang="zh-CN" sz="4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7650" name="Rectangle 5"/>
          <p:cNvSpPr>
            <a:spLocks noRot="1" noChangeArrowheads="1"/>
          </p:cNvSpPr>
          <p:nvPr/>
        </p:nvSpPr>
        <p:spPr bwMode="auto">
          <a:xfrm>
            <a:off x="0" y="1000125"/>
            <a:ext cx="85407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差异训练</a:t>
            </a:r>
          </a:p>
        </p:txBody>
      </p:sp>
      <p:sp>
        <p:nvSpPr>
          <p:cNvPr id="27651" name="Text Box 7"/>
          <p:cNvSpPr txBox="1">
            <a:spLocks noChangeArrowheads="1"/>
          </p:cNvSpPr>
          <p:nvPr/>
        </p:nvSpPr>
        <p:spPr bwMode="auto">
          <a:xfrm>
            <a:off x="0" y="1760538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巩固检测</a:t>
            </a:r>
          </a:p>
        </p:txBody>
      </p:sp>
      <p:sp>
        <p:nvSpPr>
          <p:cNvPr id="27652" name="Text Box 8"/>
          <p:cNvSpPr txBox="1">
            <a:spLocks noChangeArrowheads="1"/>
          </p:cNvSpPr>
          <p:nvPr/>
        </p:nvSpPr>
        <p:spPr bwMode="auto">
          <a:xfrm>
            <a:off x="3125788" y="3562350"/>
            <a:ext cx="2425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/>
              <a:t>详见学案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0" y="2654300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差异训练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1296988" y="5538788"/>
            <a:ext cx="66198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黑体" pitchFamily="2" charset="-122"/>
                <a:ea typeface="黑体" pitchFamily="2" charset="-122"/>
              </a:rPr>
              <a:t>成都市金牛中学校 康丰</a:t>
            </a:r>
          </a:p>
        </p:txBody>
      </p:sp>
      <p:sp>
        <p:nvSpPr>
          <p:cNvPr id="28675" name="WordArt 7" descr="纸袋"/>
          <p:cNvSpPr>
            <a:spLocks noChangeArrowheads="1" noChangeShapeType="1" noTextEdit="1"/>
          </p:cNvSpPr>
          <p:nvPr/>
        </p:nvSpPr>
        <p:spPr bwMode="auto">
          <a:xfrm>
            <a:off x="2189163" y="2865438"/>
            <a:ext cx="51435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楷体_GB2312"/>
                <a:ea typeface="楷体_GB2312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49300" y="2035175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9600" b="1" smtClean="0">
                <a:ea typeface="楷体_GB2312" pitchFamily="49" charset="-122"/>
              </a:rPr>
              <a:t>卖油翁</a:t>
            </a: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22400" y="3460750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chemeClr val="tx2"/>
                </a:solidFill>
                <a:ea typeface="楷体_GB2312" pitchFamily="49" charset="-122"/>
              </a:rPr>
              <a:t>欧阳修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296988" y="5538788"/>
            <a:ext cx="66198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黑体" pitchFamily="2" charset="-122"/>
                <a:ea typeface="黑体" pitchFamily="2" charset="-122"/>
              </a:rPr>
              <a:t>成都市金牛中学校 康丰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7013" y="1298575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学前辅导</a:t>
            </a:r>
          </a:p>
        </p:txBody>
      </p:sp>
      <p:sp>
        <p:nvSpPr>
          <p:cNvPr id="1536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65113" y="2328863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ea typeface="楷体_GB2312" pitchFamily="49" charset="-122"/>
              </a:rPr>
              <a:t>目标引领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、积累文学常识：了解作者及唐宋八大家；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、积累文言词义，准确“翻译”文章，感知文章内容；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、把握人物形象，读懂文章蕴含的道理。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0" y="488950"/>
            <a:ext cx="6280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5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16386" name="Rectangle 6"/>
          <p:cNvSpPr>
            <a:spLocks noRot="1" noChangeArrowheads="1"/>
          </p:cNvSpPr>
          <p:nvPr/>
        </p:nvSpPr>
        <p:spPr bwMode="auto">
          <a:xfrm>
            <a:off x="227013" y="1298575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4400" b="1">
              <a:solidFill>
                <a:schemeClr val="tx2"/>
              </a:solidFill>
            </a:endParaRPr>
          </a:p>
        </p:txBody>
      </p:sp>
      <p:sp>
        <p:nvSpPr>
          <p:cNvPr id="16387" name="Rectangle 8"/>
          <p:cNvSpPr>
            <a:spLocks noGrp="1" noRot="1" noChangeArrowheads="1"/>
          </p:cNvSpPr>
          <p:nvPr>
            <p:ph type="body" idx="1"/>
          </p:nvPr>
        </p:nvSpPr>
        <p:spPr>
          <a:xfrm>
            <a:off x="265113" y="2328863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ea typeface="楷体_GB2312" pitchFamily="49" charset="-122"/>
              </a:rPr>
              <a:t>前置学习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、查找有关欧阳修以及“唐宋八大家“的文学常识；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、参考课本课下注释独立“翻译”课文，勾划“难点”、“疑点”；</a:t>
            </a:r>
          </a:p>
        </p:txBody>
      </p:sp>
      <p:sp>
        <p:nvSpPr>
          <p:cNvPr id="16388" name="Rectangle 9"/>
          <p:cNvSpPr>
            <a:spLocks noRot="1" noChangeArrowheads="1"/>
          </p:cNvSpPr>
          <p:nvPr/>
        </p:nvSpPr>
        <p:spPr bwMode="auto">
          <a:xfrm>
            <a:off x="217488" y="125095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学前辅导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17410" name="Rectangle 6"/>
          <p:cNvSpPr>
            <a:spLocks noRot="1" noChangeArrowheads="1"/>
          </p:cNvSpPr>
          <p:nvPr/>
        </p:nvSpPr>
        <p:spPr bwMode="auto">
          <a:xfrm>
            <a:off x="227013" y="1298575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4400" b="1">
              <a:solidFill>
                <a:schemeClr val="tx2"/>
              </a:solidFill>
            </a:endParaRPr>
          </a:p>
        </p:txBody>
      </p:sp>
      <p:sp>
        <p:nvSpPr>
          <p:cNvPr id="17411" name="Rectangle 7"/>
          <p:cNvSpPr>
            <a:spLocks noRot="1" noChangeArrowheads="1"/>
          </p:cNvSpPr>
          <p:nvPr/>
        </p:nvSpPr>
        <p:spPr bwMode="auto">
          <a:xfrm>
            <a:off x="265113" y="2328863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4000" b="1">
                <a:ea typeface="楷体_GB2312" pitchFamily="49" charset="-122"/>
              </a:rPr>
              <a:t>自学质疑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/>
              <a:t>例如：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/>
              <a:t>1</a:t>
            </a:r>
            <a:r>
              <a:rPr lang="zh-CN" altLang="en-US" sz="3200" b="1"/>
              <a:t>、一词多义：文中“以”的不同用法和意思；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、故事的矛盾冲突是如何展开的？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、从哪些描写中可以看出人物形象的特点？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/>
              <a:t>……</a:t>
            </a:r>
            <a:r>
              <a:rPr lang="zh-CN" altLang="en-US" sz="3200" b="1"/>
              <a:t>（同学们自己提出质疑）</a:t>
            </a:r>
          </a:p>
        </p:txBody>
      </p:sp>
      <p:sp>
        <p:nvSpPr>
          <p:cNvPr id="17412" name="Rectangle 8"/>
          <p:cNvSpPr>
            <a:spLocks noRot="1" noChangeArrowheads="1"/>
          </p:cNvSpPr>
          <p:nvPr/>
        </p:nvSpPr>
        <p:spPr bwMode="auto">
          <a:xfrm>
            <a:off x="217488" y="125095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学前辅导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05000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8000" smtClean="0"/>
              <a:t> </a:t>
            </a:r>
            <a:r>
              <a:rPr lang="zh-CN" altLang="en-US" sz="8000" b="1" smtClean="0"/>
              <a:t>“</a:t>
            </a:r>
            <a:r>
              <a:rPr lang="zh-CN" altLang="en-US" sz="8000" b="1" smtClean="0">
                <a:ea typeface="楷体_GB2312" pitchFamily="49" charset="-122"/>
              </a:rPr>
              <a:t>醉翁之意不在酒”</a:t>
            </a: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452813" y="3814763"/>
            <a:ext cx="5227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ea typeface="楷体_GB2312" pitchFamily="49" charset="-122"/>
              </a:rPr>
              <a:t>欧阳修</a:t>
            </a:r>
            <a:r>
              <a:rPr lang="en-US" altLang="zh-CN" sz="4400" b="1">
                <a:ea typeface="楷体_GB2312" pitchFamily="49" charset="-122"/>
              </a:rPr>
              <a:t>《</a:t>
            </a:r>
            <a:r>
              <a:rPr lang="zh-CN" altLang="en-US" sz="4400" b="1">
                <a:ea typeface="楷体_GB2312" pitchFamily="49" charset="-122"/>
              </a:rPr>
              <a:t>醉翁亭记</a:t>
            </a:r>
            <a:r>
              <a:rPr lang="en-US" altLang="zh-CN" sz="4400" b="1">
                <a:ea typeface="楷体_GB2312" pitchFamily="49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122738" y="1516063"/>
            <a:ext cx="4745037" cy="48085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u="sng" smtClean="0"/>
              <a:t>欧阳修（</a:t>
            </a:r>
            <a:r>
              <a:rPr lang="en-US" altLang="zh-CN" sz="2400" b="1" u="sng" smtClean="0"/>
              <a:t>1007</a:t>
            </a:r>
            <a:r>
              <a:rPr lang="zh-CN" altLang="en-US" sz="2400" b="1" u="sng" smtClean="0"/>
              <a:t>－</a:t>
            </a:r>
            <a:r>
              <a:rPr lang="en-US" altLang="zh-CN" sz="2400" b="1" u="sng" smtClean="0"/>
              <a:t>1072</a:t>
            </a:r>
            <a:r>
              <a:rPr lang="zh-CN" altLang="en-US" sz="2400" b="1" u="sng" smtClean="0"/>
              <a:t>），字永叔，号醉翁，晚号六一居士， 吉州永丰（今江西省吉安市永丰县）人，北宋政治家、文学家，</a:t>
            </a:r>
            <a:r>
              <a:rPr lang="zh-CN" altLang="en-US" sz="2400" b="1" smtClean="0"/>
              <a:t>且在政治上负有盛名。因吉州原属庐陵郡，以“庐陵欧阳修”自居。官至翰林学士、枢密副使、参知政事，</a:t>
            </a:r>
            <a:r>
              <a:rPr lang="zh-CN" altLang="en-US" sz="2400" b="1" u="sng" smtClean="0"/>
              <a:t>谥号文忠，世称欧阳文忠公。</a:t>
            </a:r>
            <a:r>
              <a:rPr lang="zh-CN" altLang="en-US" sz="2400" b="1" smtClean="0"/>
              <a:t>累赠太师、楚国公。与韩愈、柳宗元、苏轼、苏洵、苏辙、王安石、曾巩合称</a:t>
            </a:r>
            <a:r>
              <a:rPr lang="zh-CN" altLang="en-US" sz="2400" b="1" u="sng" smtClean="0"/>
              <a:t>“唐宋八大家”，</a:t>
            </a:r>
            <a:r>
              <a:rPr lang="zh-CN" altLang="en-US" sz="2400" b="1" smtClean="0"/>
              <a:t>并与韩愈、柳宗元、苏轼被后人合称</a:t>
            </a:r>
            <a:r>
              <a:rPr lang="zh-CN" altLang="en-US" sz="2400" b="1" u="sng" smtClean="0"/>
              <a:t>“千古文章四大家”。 </a:t>
            </a:r>
          </a:p>
          <a:p>
            <a:pPr eaLnBrk="1" hangingPunct="1">
              <a:lnSpc>
                <a:spcPct val="90000"/>
              </a:lnSpc>
            </a:pPr>
            <a:endParaRPr lang="zh-CN" altLang="en-US" sz="2400" b="1" u="sng" smtClean="0"/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pic>
        <p:nvPicPr>
          <p:cNvPr id="26629" name="Picture 5" descr="48540923dd54564e57770d53b1de9c82d1584f4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1271588"/>
            <a:ext cx="3721100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579563"/>
            <a:ext cx="4319588" cy="4756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smtClean="0"/>
              <a:t>          </a:t>
            </a:r>
            <a:r>
              <a:rPr lang="zh-CN" altLang="en-US" sz="2400" b="1" u="sng" smtClean="0"/>
              <a:t>欧阳修是在宋代文学史上最早开创一代文风的文坛领袖。  领导了北宋诗文革新运动，继承并发展了韩愈的古文理论。</a:t>
            </a:r>
            <a:r>
              <a:rPr lang="zh-CN" altLang="en-US" sz="2400" b="1" smtClean="0"/>
              <a:t>他的散文创作的高度成就与其正确的古文理论相辅相成，从而开创了一代文风。欧阳修在变革文风的同时，也对诗风、词风进行了革新。</a:t>
            </a:r>
            <a:r>
              <a:rPr lang="zh-CN" altLang="en-US" sz="2400" b="1" u="sng" smtClean="0"/>
              <a:t>在史学方面，也有较高成就，  他曾主修</a:t>
            </a:r>
            <a:r>
              <a:rPr lang="en-US" altLang="zh-CN" sz="2400" b="1" u="sng" smtClean="0"/>
              <a:t>《</a:t>
            </a:r>
            <a:r>
              <a:rPr lang="zh-CN" altLang="en-US" sz="2400" b="1" u="sng" smtClean="0"/>
              <a:t>新唐书</a:t>
            </a:r>
            <a:r>
              <a:rPr lang="en-US" altLang="zh-CN" sz="2400" b="1" u="sng" smtClean="0"/>
              <a:t>》</a:t>
            </a:r>
            <a:r>
              <a:rPr lang="zh-CN" altLang="en-US" sz="2400" b="1" u="sng" smtClean="0"/>
              <a:t>，并独撰</a:t>
            </a:r>
            <a:r>
              <a:rPr lang="en-US" altLang="zh-CN" sz="2400" b="1" u="sng" smtClean="0"/>
              <a:t>《</a:t>
            </a:r>
            <a:r>
              <a:rPr lang="zh-CN" altLang="en-US" sz="2400" b="1" u="sng" smtClean="0"/>
              <a:t>新五代史</a:t>
            </a:r>
            <a:r>
              <a:rPr lang="en-US" altLang="zh-CN" sz="2400" b="1" u="sng" smtClean="0"/>
              <a:t>》</a:t>
            </a:r>
            <a:r>
              <a:rPr lang="zh-CN" altLang="en-US" sz="2400" b="1" u="sng" smtClean="0"/>
              <a:t>。</a:t>
            </a:r>
            <a:r>
              <a:rPr lang="zh-CN" altLang="en-US" sz="2400" b="1" smtClean="0"/>
              <a:t>有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欧阳文忠集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传世。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400" b="1" smtClean="0"/>
          </a:p>
        </p:txBody>
      </p:sp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pic>
        <p:nvPicPr>
          <p:cNvPr id="27653" name="Picture 5" descr="7a899e510fb30f244be80569ca95d143ad4b036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8650" y="1431925"/>
            <a:ext cx="470535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0" y="476250"/>
            <a:ext cx="6308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pitchFamily="2" charset="-122"/>
              </a:rPr>
              <a:t>“三主聚合，四环优化”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21506" name="Rectangle 5"/>
          <p:cNvSpPr>
            <a:spLocks noRot="1" noChangeArrowheads="1"/>
          </p:cNvSpPr>
          <p:nvPr/>
        </p:nvSpPr>
        <p:spPr bwMode="auto">
          <a:xfrm>
            <a:off x="227013" y="1298575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独立学习</a:t>
            </a:r>
          </a:p>
        </p:txBody>
      </p:sp>
      <p:sp>
        <p:nvSpPr>
          <p:cNvPr id="21507" name="Rectangle 6"/>
          <p:cNvSpPr>
            <a:spLocks noGrp="1" noRot="1" noChangeArrowheads="1"/>
          </p:cNvSpPr>
          <p:nvPr>
            <p:ph type="body" idx="1"/>
          </p:nvPr>
        </p:nvSpPr>
        <p:spPr>
          <a:xfrm>
            <a:off x="265113" y="2328863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ea typeface="楷体_GB2312" pitchFamily="49" charset="-122"/>
              </a:rPr>
              <a:t>小组探究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4400" b="1" smtClean="0"/>
              <a:t>1</a:t>
            </a:r>
            <a:r>
              <a:rPr lang="zh-CN" altLang="en-US" sz="4400" b="1" smtClean="0"/>
              <a:t>、小组内讨论全文“翻译”，整理出“难点”、“疑点；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4400" b="1" smtClean="0"/>
              <a:t>2</a:t>
            </a:r>
            <a:r>
              <a:rPr lang="zh-CN" altLang="en-US" sz="4400" b="1" smtClean="0"/>
              <a:t>、小组间互问互答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396</TotalTime>
  <Words>1393</Words>
  <Application>Microsoft Office PowerPoint</Application>
  <PresentationFormat>顶置</PresentationFormat>
  <Paragraphs>114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黑体</vt:lpstr>
      <vt:lpstr>楷体_GB2312</vt:lpstr>
      <vt:lpstr>诗情画意</vt:lpstr>
      <vt:lpstr>诗情画意</vt:lpstr>
      <vt:lpstr>学前辅导</vt:lpstr>
      <vt:lpstr>卖油翁</vt:lpstr>
      <vt:lpstr>学前辅导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卖油翁</dc:title>
  <dc:creator/>
  <cp:lastModifiedBy>微软用户</cp:lastModifiedBy>
  <cp:revision>32</cp:revision>
  <dcterms:created xsi:type="dcterms:W3CDTF">2015-05-05T08:02:14Z</dcterms:created>
  <dcterms:modified xsi:type="dcterms:W3CDTF">2018-04-09T08:19:20Z</dcterms:modified>
</cp:coreProperties>
</file>