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  <p:sldId id="276" r:id="rId5"/>
    <p:sldId id="257" r:id="rId6"/>
    <p:sldId id="261" r:id="rId7"/>
    <p:sldId id="277" r:id="rId8"/>
    <p:sldId id="292" r:id="rId9"/>
    <p:sldId id="264" r:id="rId10"/>
    <p:sldId id="278" r:id="rId11"/>
    <p:sldId id="279" r:id="rId12"/>
    <p:sldId id="280" r:id="rId13"/>
    <p:sldId id="281" r:id="rId14"/>
    <p:sldId id="282" r:id="rId15"/>
    <p:sldId id="290" r:id="rId16"/>
    <p:sldId id="283" r:id="rId17"/>
    <p:sldId id="291" r:id="rId18"/>
    <p:sldId id="284" r:id="rId19"/>
    <p:sldId id="285" r:id="rId20"/>
    <p:sldId id="286" r:id="rId21"/>
    <p:sldId id="287" r:id="rId22"/>
    <p:sldId id="28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3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7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64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228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4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80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05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61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5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4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3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952F8-78A2-448B-8707-2042AA88B65E}" type="datetimeFigureOut">
              <a:rPr lang="zh-CN" altLang="en-US" smtClean="0"/>
              <a:t>2017-3-8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C2B7D-5AC1-4D9C-B1E8-FCF62D51E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514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395536" y="5424487"/>
            <a:ext cx="70104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8800" b="1" dirty="0">
                <a:solidFill>
                  <a:srgbClr val="CC33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马   说  </a:t>
            </a:r>
            <a:r>
              <a:rPr kumimoji="1" lang="zh-CN" altLang="en-US" sz="4400" b="1" dirty="0">
                <a:solidFill>
                  <a:srgbClr val="CC33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韩 愈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678334" cy="4731791"/>
          </a:xfrm>
        </p:spPr>
      </p:pic>
    </p:spTree>
    <p:extLst>
      <p:ext uri="{BB962C8B-B14F-4D97-AF65-F5344CB8AC3E}">
        <p14:creationId xmlns:p14="http://schemas.microsoft.com/office/powerpoint/2010/main" val="255822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75856" y="836712"/>
            <a:ext cx="3124200" cy="685800"/>
          </a:xfrm>
        </p:spPr>
        <p:txBody>
          <a:bodyPr/>
          <a:lstStyle/>
          <a:p>
            <a:pPr algn="l"/>
            <a:r>
              <a:rPr lang="zh-CN" altLang="en-US" sz="3600" b="1" dirty="0">
                <a:solidFill>
                  <a:srgbClr val="3366FF"/>
                </a:solidFill>
                <a:ea typeface="黑体" pitchFamily="2" charset="-122"/>
              </a:rPr>
              <a:t>分析文段一：</a:t>
            </a:r>
          </a:p>
        </p:txBody>
      </p:sp>
      <p:sp>
        <p:nvSpPr>
          <p:cNvPr id="140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512" y="1681389"/>
            <a:ext cx="8610600" cy="4648200"/>
          </a:xfrm>
        </p:spPr>
        <p:txBody>
          <a:bodyPr/>
          <a:lstStyle/>
          <a:p>
            <a:r>
              <a:rPr lang="en-US" altLang="zh-CN" b="1" dirty="0">
                <a:solidFill>
                  <a:srgbClr val="08080A"/>
                </a:solidFill>
              </a:rPr>
              <a:t>1</a:t>
            </a:r>
            <a:r>
              <a:rPr lang="zh-CN" altLang="en-US" b="1" dirty="0">
                <a:solidFill>
                  <a:srgbClr val="08080A"/>
                </a:solidFill>
              </a:rPr>
              <a:t>、本段的论点是什么？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世有伯乐，然后有千里马。</a:t>
            </a:r>
          </a:p>
          <a:p>
            <a:r>
              <a:rPr lang="en-US" altLang="zh-CN" b="1" dirty="0">
                <a:solidFill>
                  <a:srgbClr val="08080A"/>
                </a:solidFill>
              </a:rPr>
              <a:t>2</a:t>
            </a:r>
            <a:r>
              <a:rPr lang="zh-CN" altLang="en-US" b="1" dirty="0">
                <a:solidFill>
                  <a:srgbClr val="08080A"/>
                </a:solidFill>
              </a:rPr>
              <a:t>、本段文字说明了什么？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伯乐对千里马的决定作用。</a:t>
            </a:r>
          </a:p>
          <a:p>
            <a:r>
              <a:rPr lang="en-US" altLang="zh-CN" b="1" dirty="0">
                <a:solidFill>
                  <a:srgbClr val="08080A"/>
                </a:solidFill>
              </a:rPr>
              <a:t>3</a:t>
            </a:r>
            <a:r>
              <a:rPr lang="zh-CN" altLang="en-US" b="1" dirty="0">
                <a:solidFill>
                  <a:srgbClr val="08080A"/>
                </a:solidFill>
              </a:rPr>
              <a:t>、是不是世上先有伯乐，然后才有千里马呢？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rgbClr val="08080A"/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是，强调伯乐能识马，如果不被伯乐识别，千里马就会被埋没。</a:t>
            </a:r>
          </a:p>
        </p:txBody>
      </p:sp>
    </p:spTree>
    <p:extLst>
      <p:ext uri="{BB962C8B-B14F-4D97-AF65-F5344CB8AC3E}">
        <p14:creationId xmlns:p14="http://schemas.microsoft.com/office/powerpoint/2010/main" val="622882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59832" y="764704"/>
            <a:ext cx="3251200" cy="838200"/>
          </a:xfrm>
        </p:spPr>
        <p:txBody>
          <a:bodyPr/>
          <a:lstStyle/>
          <a:p>
            <a:pPr algn="l"/>
            <a:r>
              <a:rPr lang="zh-CN" altLang="en-US" sz="3600" b="1">
                <a:solidFill>
                  <a:srgbClr val="3366FF"/>
                </a:solidFill>
                <a:ea typeface="黑体" pitchFamily="2" charset="-122"/>
              </a:rPr>
              <a:t>分析文段二：</a:t>
            </a:r>
          </a:p>
        </p:txBody>
      </p:sp>
      <p:sp>
        <p:nvSpPr>
          <p:cNvPr id="141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512" y="2286000"/>
            <a:ext cx="8763000" cy="3962400"/>
          </a:xfrm>
        </p:spPr>
        <p:txBody>
          <a:bodyPr/>
          <a:lstStyle/>
          <a:p>
            <a:r>
              <a:rPr lang="en-US" altLang="zh-CN" b="1" dirty="0">
                <a:solidFill>
                  <a:srgbClr val="08080A"/>
                </a:solidFill>
              </a:rPr>
              <a:t>1</a:t>
            </a:r>
            <a:r>
              <a:rPr lang="zh-CN" altLang="en-US" b="1" dirty="0">
                <a:solidFill>
                  <a:srgbClr val="08080A"/>
                </a:solidFill>
              </a:rPr>
              <a:t>、本段文字说明了什么？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千里马被埋没的原因，说明千里马没有遇到伯乐，就无法施展才华。</a:t>
            </a:r>
            <a:br>
              <a:rPr lang="zh-CN" altLang="en-US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en-US" altLang="zh-CN" b="1" dirty="0">
                <a:solidFill>
                  <a:srgbClr val="08080A"/>
                </a:solidFill>
              </a:rPr>
              <a:t>2</a:t>
            </a:r>
            <a:r>
              <a:rPr lang="zh-CN" altLang="en-US" b="1" dirty="0">
                <a:solidFill>
                  <a:srgbClr val="08080A"/>
                </a:solidFill>
              </a:rPr>
              <a:t>、哪些句子说明千里马不能日行千里的原因？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“食不饱，力不足，才美不外见，且欲与常马等不可得。</a:t>
            </a:r>
          </a:p>
        </p:txBody>
      </p:sp>
    </p:spTree>
    <p:extLst>
      <p:ext uri="{BB962C8B-B14F-4D97-AF65-F5344CB8AC3E}">
        <p14:creationId xmlns:p14="http://schemas.microsoft.com/office/powerpoint/2010/main" val="4288922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71800" y="980728"/>
            <a:ext cx="3875088" cy="838200"/>
          </a:xfrm>
        </p:spPr>
        <p:txBody>
          <a:bodyPr/>
          <a:lstStyle/>
          <a:p>
            <a:pPr algn="l"/>
            <a:r>
              <a:rPr lang="zh-CN" altLang="en-US" sz="3600" b="1" dirty="0">
                <a:solidFill>
                  <a:srgbClr val="3366FF"/>
                </a:solidFill>
                <a:ea typeface="黑体" pitchFamily="2" charset="-122"/>
              </a:rPr>
              <a:t>分析文段三：</a:t>
            </a:r>
          </a:p>
        </p:txBody>
      </p:sp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988840"/>
            <a:ext cx="8839200" cy="4648200"/>
          </a:xfrm>
        </p:spPr>
        <p:txBody>
          <a:bodyPr/>
          <a:lstStyle/>
          <a:p>
            <a:r>
              <a:rPr lang="en-US" altLang="zh-CN" b="1" dirty="0">
                <a:solidFill>
                  <a:srgbClr val="08080A"/>
                </a:solidFill>
              </a:rPr>
              <a:t>1</a:t>
            </a:r>
            <a:r>
              <a:rPr lang="zh-CN" altLang="en-US" b="1" dirty="0">
                <a:solidFill>
                  <a:srgbClr val="08080A"/>
                </a:solidFill>
              </a:rPr>
              <a:t>、本段的主要内容是什么？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solidFill>
                  <a:srgbClr val="FF0000"/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不是天下无千里马，而是不识马。</a:t>
            </a:r>
          </a:p>
          <a:p>
            <a:r>
              <a:rPr lang="en-US" altLang="zh-CN" b="1" dirty="0">
                <a:solidFill>
                  <a:srgbClr val="08080A"/>
                </a:solidFill>
              </a:rPr>
              <a:t>2</a:t>
            </a:r>
            <a:r>
              <a:rPr lang="zh-CN" altLang="en-US" b="1" dirty="0">
                <a:solidFill>
                  <a:srgbClr val="08080A"/>
                </a:solidFill>
              </a:rPr>
              <a:t>、本段哪句话点明了本文的中心？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solidFill>
                  <a:srgbClr val="08080A"/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“其真不知马也”。</a:t>
            </a:r>
          </a:p>
          <a:p>
            <a:r>
              <a:rPr lang="en-US" altLang="zh-CN" b="1" dirty="0">
                <a:solidFill>
                  <a:srgbClr val="08080A"/>
                </a:solidFill>
              </a:rPr>
              <a:t>3</a:t>
            </a:r>
            <a:r>
              <a:rPr lang="zh-CN" altLang="en-US" b="1" dirty="0">
                <a:solidFill>
                  <a:srgbClr val="08080A"/>
                </a:solidFill>
              </a:rPr>
              <a:t>、本段中通过哪些语言来体现食马者的浅薄愚妄？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solidFill>
                  <a:srgbClr val="08080A"/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策之不以其道，食之不能尽其材，鸣之而不能   通其意。</a:t>
            </a:r>
          </a:p>
        </p:txBody>
      </p:sp>
    </p:spTree>
    <p:extLst>
      <p:ext uri="{BB962C8B-B14F-4D97-AF65-F5344CB8AC3E}">
        <p14:creationId xmlns:p14="http://schemas.microsoft.com/office/powerpoint/2010/main" val="2332336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355550" y="2225913"/>
            <a:ext cx="863650" cy="3323987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本文的思路</a:t>
            </a: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1600200" y="765175"/>
            <a:ext cx="579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千里马对伯乐的依赖关系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1219200" y="1374775"/>
            <a:ext cx="617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itchFamily="18" charset="0"/>
              </a:rPr>
              <a:t>（世有伯乐，然后有千里马）</a:t>
            </a:r>
          </a:p>
        </p:txBody>
      </p:sp>
      <p:sp>
        <p:nvSpPr>
          <p:cNvPr id="143365" name="AutoShape 5"/>
          <p:cNvSpPr>
            <a:spLocks noChangeArrowheads="1"/>
          </p:cNvSpPr>
          <p:nvPr/>
        </p:nvSpPr>
        <p:spPr bwMode="auto">
          <a:xfrm>
            <a:off x="3581400" y="1984375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66" name="AutoShape 6"/>
          <p:cNvSpPr>
            <a:spLocks noChangeArrowheads="1"/>
          </p:cNvSpPr>
          <p:nvPr/>
        </p:nvSpPr>
        <p:spPr bwMode="auto">
          <a:xfrm>
            <a:off x="3581400" y="3736975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367" name="Text Box 7"/>
          <p:cNvSpPr txBox="1">
            <a:spLocks noChangeArrowheads="1"/>
          </p:cNvSpPr>
          <p:nvPr/>
        </p:nvSpPr>
        <p:spPr bwMode="auto">
          <a:xfrm>
            <a:off x="1752600" y="2562225"/>
            <a:ext cx="579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千里马的悲惨遭遇</a:t>
            </a:r>
          </a:p>
        </p:txBody>
      </p:sp>
      <p:sp>
        <p:nvSpPr>
          <p:cNvPr id="143368" name="Text Box 8"/>
          <p:cNvSpPr txBox="1">
            <a:spLocks noChangeArrowheads="1"/>
          </p:cNvSpPr>
          <p:nvPr/>
        </p:nvSpPr>
        <p:spPr bwMode="auto">
          <a:xfrm>
            <a:off x="1295400" y="3095625"/>
            <a:ext cx="7597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（食马者不知其能千里而食也）</a:t>
            </a:r>
          </a:p>
        </p:txBody>
      </p:sp>
      <p:sp>
        <p:nvSpPr>
          <p:cNvPr id="143369" name="Text Box 9"/>
          <p:cNvSpPr txBox="1">
            <a:spLocks noChangeArrowheads="1"/>
          </p:cNvSpPr>
          <p:nvPr/>
        </p:nvSpPr>
        <p:spPr bwMode="auto">
          <a:xfrm>
            <a:off x="1371600" y="4924425"/>
            <a:ext cx="617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（其真不知马也）</a:t>
            </a:r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1600200" y="4314825"/>
            <a:ext cx="617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痛诉食马者的愚昧无知</a:t>
            </a:r>
          </a:p>
        </p:txBody>
      </p:sp>
    </p:spTree>
    <p:extLst>
      <p:ext uri="{BB962C8B-B14F-4D97-AF65-F5344CB8AC3E}">
        <p14:creationId xmlns:p14="http://schemas.microsoft.com/office/powerpoint/2010/main" val="2911123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autoUpdateAnimBg="0"/>
      <p:bldP spid="143364" grpId="0" autoUpdateAnimBg="0"/>
      <p:bldP spid="143365" grpId="0" animBg="1"/>
      <p:bldP spid="143366" grpId="0" animBg="1"/>
      <p:bldP spid="143367" grpId="0" autoUpdateAnimBg="0"/>
      <p:bldP spid="143368" grpId="0" autoUpdateAnimBg="0"/>
      <p:bldP spid="143369" grpId="0" autoUpdateAnimBg="0"/>
      <p:bldP spid="14337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4925" y="1556792"/>
            <a:ext cx="9109075" cy="5105400"/>
          </a:xfrm>
        </p:spPr>
        <p:txBody>
          <a:bodyPr/>
          <a:lstStyle/>
          <a:p>
            <a:pPr marL="571500" indent="-571500" algn="l"/>
            <a:r>
              <a:rPr lang="en-US" altLang="zh-CN" sz="2800" b="1" dirty="0" smtClean="0"/>
              <a:t>1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solidFill>
                  <a:srgbClr val="0808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本文通篇不离千里马，难道只是说“马”吗？</a:t>
            </a:r>
          </a:p>
          <a:p>
            <a:pPr marL="571500" indent="-571500" algn="l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借千里马难遇伯乐，最终被埋没，对埋没人才的现状作了揭露。“借马说人”，是</a:t>
            </a: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托物寓意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的写法。</a:t>
            </a:r>
          </a:p>
          <a:p>
            <a:pPr marL="571500" indent="-571500" algn="l"/>
            <a:r>
              <a:rPr lang="en-US" altLang="zh-CN" b="1" dirty="0" smtClean="0">
                <a:solidFill>
                  <a:srgbClr val="0808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rgbClr val="0808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本文中“伯乐”“千里马”“食马者”各比喻了什么样的人？</a:t>
            </a:r>
          </a:p>
          <a:p>
            <a:pPr marL="571500" indent="-571500" algn="l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伯  乐：善于识别人才的统治者。</a:t>
            </a:r>
          </a:p>
          <a:p>
            <a:pPr marL="571500" indent="-571500" algn="l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千里马：即人才。</a:t>
            </a:r>
          </a:p>
          <a:p>
            <a:pPr marL="571500" indent="-571500" algn="l"/>
            <a:r>
              <a:rPr lang="zh-CN" altLang="en-US" b="1" dirty="0" smtClean="0">
                <a:solidFill>
                  <a:srgbClr val="0808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食马者：</a:t>
            </a:r>
            <a:r>
              <a:rPr kumimoji="1"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埋没人才，摧残人才的封建统治者。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470025"/>
          </a:xfrm>
        </p:spPr>
        <p:txBody>
          <a:bodyPr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    结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601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/>
            <a:r>
              <a:rPr lang="en-US" altLang="zh-CN" dirty="0">
                <a:solidFill>
                  <a:srgbClr val="08080A"/>
                </a:solidFill>
              </a:rPr>
              <a:t>3.</a:t>
            </a:r>
            <a:r>
              <a:rPr lang="zh-CN" altLang="en-US" dirty="0">
                <a:solidFill>
                  <a:srgbClr val="08080A"/>
                </a:solidFill>
              </a:rPr>
              <a:t>本文通过千里马的遭遇，表达韩愈怎样的思想？</a:t>
            </a:r>
          </a:p>
          <a:p>
            <a:pPr marL="571500" indent="-571500"/>
            <a:r>
              <a:rPr lang="zh-CN" altLang="en-US" dirty="0" smtClean="0">
                <a:solidFill>
                  <a:srgbClr val="FF0000"/>
                </a:solidFill>
              </a:rPr>
              <a:t>     </a:t>
            </a:r>
            <a:r>
              <a:rPr lang="zh-CN" altLang="en-US" dirty="0">
                <a:solidFill>
                  <a:srgbClr val="FF0000"/>
                </a:solidFill>
              </a:rPr>
              <a:t>表达作者</a:t>
            </a:r>
            <a:r>
              <a:rPr lang="zh-CN" altLang="en-US" dirty="0">
                <a:solidFill>
                  <a:srgbClr val="0000FF"/>
                </a:solidFill>
              </a:rPr>
              <a:t>怀才不遇，有志难酬的愤懑</a:t>
            </a:r>
            <a:r>
              <a:rPr lang="zh-CN" altLang="en-US" dirty="0">
                <a:solidFill>
                  <a:srgbClr val="FF0000"/>
                </a:solidFill>
              </a:rPr>
              <a:t>心情。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5763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1457325" y="511175"/>
            <a:ext cx="325913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4800" b="1">
                <a:solidFill>
                  <a:srgbClr val="0000FF"/>
                </a:solidFill>
                <a:ea typeface="隶书" pitchFamily="49" charset="-122"/>
              </a:rPr>
              <a:t>议一议：</a:t>
            </a:r>
          </a:p>
        </p:txBody>
      </p:sp>
      <p:sp>
        <p:nvSpPr>
          <p:cNvPr id="145413" name="Rectangle 5"/>
          <p:cNvSpPr>
            <a:spLocks noChangeArrowheads="1"/>
          </p:cNvSpPr>
          <p:nvPr/>
        </p:nvSpPr>
        <p:spPr bwMode="auto">
          <a:xfrm>
            <a:off x="395288" y="1268413"/>
            <a:ext cx="8382000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85725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4400" b="1" dirty="0">
                <a:solidFill>
                  <a:srgbClr val="08080A"/>
                </a:solidFill>
              </a:rPr>
              <a:t>现代社会，竞争压力很大，假如你是一匹“千里马”，暂时没有得到重用，你该怎么办？</a:t>
            </a:r>
          </a:p>
        </p:txBody>
      </p:sp>
    </p:spTree>
    <p:extLst>
      <p:ext uri="{BB962C8B-B14F-4D97-AF65-F5344CB8AC3E}">
        <p14:creationId xmlns:p14="http://schemas.microsoft.com/office/powerpoint/2010/main" val="2431821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556792"/>
            <a:ext cx="738664" cy="396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一词多义</a:t>
            </a:r>
            <a:endParaRPr lang="zh-CN" altLang="en-US" sz="3600" b="1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390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219200" y="838200"/>
            <a:ext cx="5562600" cy="5791200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策</a:t>
            </a:r>
            <a:r>
              <a:rPr lang="zh-CN" altLang="en-US" b="1" dirty="0">
                <a:solidFill>
                  <a:srgbClr val="08080A"/>
                </a:solidFill>
              </a:rPr>
              <a:t>之不以其道</a:t>
            </a:r>
          </a:p>
          <a:p>
            <a:pPr algn="l"/>
            <a:r>
              <a:rPr lang="zh-CN" altLang="en-US" b="1" dirty="0">
                <a:solidFill>
                  <a:srgbClr val="08080A"/>
                </a:solidFill>
              </a:rPr>
              <a:t>执</a:t>
            </a:r>
            <a:r>
              <a:rPr lang="zh-CN" altLang="en-US" b="1" dirty="0">
                <a:solidFill>
                  <a:srgbClr val="0000FF"/>
                </a:solidFill>
              </a:rPr>
              <a:t>策</a:t>
            </a:r>
            <a:r>
              <a:rPr lang="zh-CN" altLang="en-US" b="1" dirty="0">
                <a:solidFill>
                  <a:srgbClr val="08080A"/>
                </a:solidFill>
              </a:rPr>
              <a:t>而临之</a:t>
            </a:r>
          </a:p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其</a:t>
            </a:r>
            <a:r>
              <a:rPr lang="zh-CN" altLang="en-US" b="1" dirty="0">
                <a:solidFill>
                  <a:srgbClr val="08080A"/>
                </a:solidFill>
              </a:rPr>
              <a:t>真无马邪</a:t>
            </a:r>
          </a:p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其</a:t>
            </a:r>
            <a:r>
              <a:rPr lang="zh-CN" altLang="en-US" b="1" dirty="0"/>
              <a:t>真</a:t>
            </a:r>
            <a:r>
              <a:rPr lang="zh-CN" altLang="en-US" b="1" dirty="0">
                <a:solidFill>
                  <a:srgbClr val="08080A"/>
                </a:solidFill>
              </a:rPr>
              <a:t>不知马也</a:t>
            </a:r>
          </a:p>
          <a:p>
            <a:pPr algn="l"/>
            <a:r>
              <a:rPr lang="zh-CN" altLang="en-US" b="1" dirty="0">
                <a:solidFill>
                  <a:srgbClr val="08080A"/>
                </a:solidFill>
              </a:rPr>
              <a:t>食马者不知</a:t>
            </a:r>
            <a:r>
              <a:rPr lang="zh-CN" altLang="en-US" b="1" dirty="0">
                <a:solidFill>
                  <a:srgbClr val="0000FF"/>
                </a:solidFill>
              </a:rPr>
              <a:t>其</a:t>
            </a:r>
            <a:r>
              <a:rPr lang="zh-CN" altLang="en-US" b="1" dirty="0">
                <a:solidFill>
                  <a:srgbClr val="08080A"/>
                </a:solidFill>
              </a:rPr>
              <a:t>能千里而食也</a:t>
            </a:r>
          </a:p>
          <a:p>
            <a:pPr algn="l"/>
            <a:r>
              <a:rPr lang="zh-CN" altLang="en-US" b="1" dirty="0">
                <a:solidFill>
                  <a:srgbClr val="08080A"/>
                </a:solidFill>
              </a:rPr>
              <a:t>一</a:t>
            </a:r>
            <a:r>
              <a:rPr lang="zh-CN" altLang="en-US" b="1" dirty="0">
                <a:solidFill>
                  <a:srgbClr val="0000FF"/>
                </a:solidFill>
              </a:rPr>
              <a:t>食</a:t>
            </a:r>
            <a:r>
              <a:rPr lang="zh-CN" altLang="en-US" b="1" dirty="0">
                <a:solidFill>
                  <a:srgbClr val="08080A"/>
                </a:solidFill>
              </a:rPr>
              <a:t>或尽粟一石</a:t>
            </a:r>
          </a:p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食</a:t>
            </a:r>
            <a:r>
              <a:rPr lang="zh-CN" altLang="en-US" b="1" dirty="0">
                <a:solidFill>
                  <a:srgbClr val="08080A"/>
                </a:solidFill>
              </a:rPr>
              <a:t>马者不知其能千里而食也</a:t>
            </a:r>
          </a:p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食</a:t>
            </a:r>
            <a:r>
              <a:rPr lang="zh-CN" altLang="en-US" b="1" dirty="0">
                <a:solidFill>
                  <a:srgbClr val="08080A"/>
                </a:solidFill>
              </a:rPr>
              <a:t>不饱，力不足</a:t>
            </a:r>
          </a:p>
          <a:p>
            <a:pPr algn="l"/>
            <a:r>
              <a:rPr lang="zh-CN" altLang="en-US" b="1" dirty="0">
                <a:solidFill>
                  <a:srgbClr val="0000FF"/>
                </a:solidFill>
              </a:rPr>
              <a:t>食</a:t>
            </a:r>
            <a:r>
              <a:rPr lang="zh-CN" altLang="en-US" b="1" dirty="0">
                <a:solidFill>
                  <a:srgbClr val="08080A"/>
                </a:solidFill>
              </a:rPr>
              <a:t>之不能尽其材</a:t>
            </a:r>
          </a:p>
        </p:txBody>
      </p:sp>
      <p:sp>
        <p:nvSpPr>
          <p:cNvPr id="146436" name="AutoShape 4"/>
          <p:cNvSpPr>
            <a:spLocks/>
          </p:cNvSpPr>
          <p:nvPr/>
        </p:nvSpPr>
        <p:spPr bwMode="auto">
          <a:xfrm>
            <a:off x="1187450" y="11430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7" name="AutoShape 5"/>
          <p:cNvSpPr>
            <a:spLocks/>
          </p:cNvSpPr>
          <p:nvPr/>
        </p:nvSpPr>
        <p:spPr bwMode="auto">
          <a:xfrm>
            <a:off x="1116013" y="4038600"/>
            <a:ext cx="152400" cy="18288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8" name="AutoShape 6"/>
          <p:cNvSpPr>
            <a:spLocks/>
          </p:cNvSpPr>
          <p:nvPr/>
        </p:nvSpPr>
        <p:spPr bwMode="auto">
          <a:xfrm>
            <a:off x="1116013" y="2362200"/>
            <a:ext cx="152400" cy="1447800"/>
          </a:xfrm>
          <a:prstGeom prst="leftBrace">
            <a:avLst>
              <a:gd name="adj1" fmla="val 7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-36513" y="1371600"/>
            <a:ext cx="129540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en-US" altLang="zh-CN" sz="3200" b="1" dirty="0">
                <a:solidFill>
                  <a:srgbClr val="08080A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08080A"/>
                </a:solidFill>
                <a:latin typeface="Times New Roman" pitchFamily="18" charset="0"/>
              </a:rPr>
              <a:t>、策</a:t>
            </a:r>
          </a:p>
        </p:txBody>
      </p:sp>
      <p:sp>
        <p:nvSpPr>
          <p:cNvPr id="146440" name="Rectangle 8"/>
          <p:cNvSpPr>
            <a:spLocks noChangeArrowheads="1"/>
          </p:cNvSpPr>
          <p:nvPr/>
        </p:nvSpPr>
        <p:spPr bwMode="auto">
          <a:xfrm>
            <a:off x="-36513" y="4724400"/>
            <a:ext cx="129540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en-US" altLang="zh-CN" sz="3200" b="1">
                <a:solidFill>
                  <a:srgbClr val="08080A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>
                <a:solidFill>
                  <a:srgbClr val="08080A"/>
                </a:solidFill>
                <a:latin typeface="Times New Roman" pitchFamily="18" charset="0"/>
              </a:rPr>
              <a:t>、食</a:t>
            </a:r>
          </a:p>
        </p:txBody>
      </p:sp>
      <p:sp>
        <p:nvSpPr>
          <p:cNvPr id="146441" name="Rectangle 9"/>
          <p:cNvSpPr>
            <a:spLocks noChangeArrowheads="1"/>
          </p:cNvSpPr>
          <p:nvPr/>
        </p:nvSpPr>
        <p:spPr bwMode="auto">
          <a:xfrm>
            <a:off x="-36513" y="2819400"/>
            <a:ext cx="129540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kumimoji="1" lang="en-US" altLang="zh-CN" sz="3200" b="1">
                <a:solidFill>
                  <a:srgbClr val="08080A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08080A"/>
                </a:solidFill>
                <a:latin typeface="Times New Roman" pitchFamily="18" charset="0"/>
              </a:rPr>
              <a:t>、其</a:t>
            </a:r>
          </a:p>
        </p:txBody>
      </p:sp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4648200" y="914400"/>
            <a:ext cx="2438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鞭打，鞭策</a:t>
            </a: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auto">
          <a:xfrm>
            <a:off x="4572000" y="1524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马鞭子</a:t>
            </a:r>
          </a:p>
        </p:txBody>
      </p:sp>
      <p:sp>
        <p:nvSpPr>
          <p:cNvPr id="146444" name="Rectangle 12"/>
          <p:cNvSpPr>
            <a:spLocks noChangeArrowheads="1"/>
          </p:cNvSpPr>
          <p:nvPr/>
        </p:nvSpPr>
        <p:spPr bwMode="auto">
          <a:xfrm>
            <a:off x="4611688" y="20574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难道</a:t>
            </a:r>
          </a:p>
        </p:txBody>
      </p:sp>
      <p:sp>
        <p:nvSpPr>
          <p:cNvPr id="146445" name="Rectangle 13"/>
          <p:cNvSpPr>
            <a:spLocks noChangeArrowheads="1"/>
          </p:cNvSpPr>
          <p:nvPr/>
        </p:nvSpPr>
        <p:spPr bwMode="auto">
          <a:xfrm>
            <a:off x="4611688" y="26670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恐怕</a:t>
            </a:r>
          </a:p>
        </p:txBody>
      </p:sp>
      <p:sp>
        <p:nvSpPr>
          <p:cNvPr id="146446" name="Rectangle 14"/>
          <p:cNvSpPr>
            <a:spLocks noChangeArrowheads="1"/>
          </p:cNvSpPr>
          <p:nvPr/>
        </p:nvSpPr>
        <p:spPr bwMode="auto">
          <a:xfrm>
            <a:off x="6227763" y="3259138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千里马</a:t>
            </a:r>
          </a:p>
        </p:txBody>
      </p:sp>
      <p:sp>
        <p:nvSpPr>
          <p:cNvPr id="146447" name="Rectangle 15"/>
          <p:cNvSpPr>
            <a:spLocks noChangeArrowheads="1"/>
          </p:cNvSpPr>
          <p:nvPr/>
        </p:nvSpPr>
        <p:spPr bwMode="auto">
          <a:xfrm>
            <a:off x="4427538" y="38100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餐、顿</a:t>
            </a:r>
          </a:p>
        </p:txBody>
      </p:sp>
      <p:sp>
        <p:nvSpPr>
          <p:cNvPr id="146448" name="Rectangle 16"/>
          <p:cNvSpPr>
            <a:spLocks noChangeArrowheads="1"/>
          </p:cNvSpPr>
          <p:nvPr/>
        </p:nvSpPr>
        <p:spPr bwMode="auto">
          <a:xfrm>
            <a:off x="6300788" y="4411663"/>
            <a:ext cx="2843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通“饲”，喂</a:t>
            </a:r>
          </a:p>
        </p:txBody>
      </p:sp>
      <p:sp>
        <p:nvSpPr>
          <p:cNvPr id="146449" name="Rectangle 17"/>
          <p:cNvSpPr>
            <a:spLocks noChangeArrowheads="1"/>
          </p:cNvSpPr>
          <p:nvPr/>
        </p:nvSpPr>
        <p:spPr bwMode="auto">
          <a:xfrm>
            <a:off x="4284663" y="4941888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吃</a:t>
            </a:r>
          </a:p>
        </p:txBody>
      </p:sp>
      <p:sp>
        <p:nvSpPr>
          <p:cNvPr id="146450" name="Rectangle 18"/>
          <p:cNvSpPr>
            <a:spLocks noChangeArrowheads="1"/>
          </p:cNvSpPr>
          <p:nvPr/>
        </p:nvSpPr>
        <p:spPr bwMode="auto">
          <a:xfrm>
            <a:off x="4211638" y="5635625"/>
            <a:ext cx="2843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通“饲”，喂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5375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2" grpId="0" autoUpdateAnimBg="0"/>
      <p:bldP spid="146443" grpId="0" autoUpdateAnimBg="0"/>
      <p:bldP spid="146444" grpId="0" autoUpdateAnimBg="0"/>
      <p:bldP spid="146445" grpId="0" autoUpdateAnimBg="0"/>
      <p:bldP spid="146446" grpId="0" autoUpdateAnimBg="0"/>
      <p:bldP spid="146447" grpId="0" autoUpdateAnimBg="0"/>
      <p:bldP spid="146448" grpId="0" autoUpdateAnimBg="0"/>
      <p:bldP spid="146449" grpId="0" autoUpdateAnimBg="0"/>
      <p:bldP spid="14645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2987824" y="847498"/>
            <a:ext cx="3854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用课文语句填空。</a:t>
            </a:r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459862" y="3060671"/>
            <a:ext cx="7983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祗</a:t>
            </a:r>
            <a:r>
              <a:rPr kumimoji="1" lang="zh-CN" alt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辱于奴隶人之手，骈死于槽枥之间。</a:t>
            </a: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435769" y="5445224"/>
            <a:ext cx="76327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食不饱，力不足，才美不外见，且欲与常马等不可得。</a:t>
            </a: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285569" y="4254599"/>
            <a:ext cx="8893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(2)</a:t>
            </a:r>
            <a:r>
              <a:rPr kumimoji="1" lang="zh-CN" alt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表现“千里马”因不能受到正常对待而无法发挥自己才能的痛苦：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82504" y="1827311"/>
            <a:ext cx="86756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(1)</a:t>
            </a:r>
            <a:r>
              <a:rPr kumimoji="1" lang="zh-CN" alt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表现“千里马”终身受屈辱直至含悲死去的句子：</a:t>
            </a:r>
          </a:p>
        </p:txBody>
      </p:sp>
    </p:spTree>
    <p:extLst>
      <p:ext uri="{BB962C8B-B14F-4D97-AF65-F5344CB8AC3E}">
        <p14:creationId xmlns:p14="http://schemas.microsoft.com/office/powerpoint/2010/main" val="31686487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autoUpdateAnimBg="0"/>
      <p:bldP spid="14746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文      体</a:t>
            </a:r>
            <a:endParaRPr lang="zh-CN" alt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340768"/>
            <a:ext cx="8229600" cy="383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kumimoji="1"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”是古代的一种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托物寓意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议论体裁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“说”就是“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”的意思，比“论”随便些。 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“马说”这个标题，是后来人加的。从字面上可以解作“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说说千里马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”或“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说说千里马的题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这篇文章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以马为喻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，谈的是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人才问题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96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>
            <a:spLocks noChangeArrowheads="1"/>
          </p:cNvSpPr>
          <p:nvPr/>
        </p:nvSpPr>
        <p:spPr bwMode="auto">
          <a:xfrm>
            <a:off x="95024" y="641350"/>
            <a:ext cx="8686800" cy="188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1.</a:t>
            </a:r>
            <a:r>
              <a:rPr kumimoji="1" lang="zh-CN" altLang="en-US" sz="2800" b="1" dirty="0">
                <a:latin typeface="Times New Roman" pitchFamily="18" charset="0"/>
              </a:rPr>
              <a:t>解释下列句子中加线的词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A.</a:t>
            </a:r>
            <a:r>
              <a:rPr kumimoji="1" lang="zh-CN" altLang="en-US" sz="2800" b="1" dirty="0">
                <a:latin typeface="Times New Roman" pitchFamily="18" charset="0"/>
              </a:rPr>
              <a:t>才美不外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</a:rPr>
              <a:t>见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2800" b="1" dirty="0">
                <a:latin typeface="Times New Roman" pitchFamily="18" charset="0"/>
              </a:rPr>
              <a:t>                              </a:t>
            </a:r>
            <a:r>
              <a:rPr kumimoji="1" lang="en-US" altLang="zh-CN" sz="2800" b="1" dirty="0">
                <a:latin typeface="Times New Roman" pitchFamily="18" charset="0"/>
              </a:rPr>
              <a:t>B. 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</a:rPr>
              <a:t>食</a:t>
            </a:r>
            <a:r>
              <a:rPr kumimoji="1" lang="zh-CN" altLang="en-US" sz="2800" b="1" dirty="0">
                <a:latin typeface="Times New Roman" pitchFamily="18" charset="0"/>
              </a:rPr>
              <a:t>不饱，力不足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C.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</a:rPr>
              <a:t>策</a:t>
            </a:r>
            <a:r>
              <a:rPr kumimoji="1" lang="zh-CN" altLang="en-US" sz="2800" b="1" dirty="0">
                <a:latin typeface="Times New Roman" pitchFamily="18" charset="0"/>
              </a:rPr>
              <a:t>之不以其道                           </a:t>
            </a:r>
            <a:r>
              <a:rPr kumimoji="1" lang="en-US" altLang="zh-CN" sz="2800" b="1" dirty="0">
                <a:latin typeface="Times New Roman" pitchFamily="18" charset="0"/>
              </a:rPr>
              <a:t>D.</a:t>
            </a:r>
            <a:r>
              <a:rPr kumimoji="1" lang="zh-CN" altLang="en-US" sz="2800" b="1" dirty="0">
                <a:latin typeface="Times New Roman" pitchFamily="18" charset="0"/>
              </a:rPr>
              <a:t>执策而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</a:rPr>
              <a:t>临</a:t>
            </a:r>
            <a:r>
              <a:rPr kumimoji="1" lang="zh-CN" altLang="en-US" sz="2800" b="1" dirty="0">
                <a:latin typeface="Times New Roman" pitchFamily="18" charset="0"/>
              </a:rPr>
              <a:t>之</a:t>
            </a:r>
            <a:endParaRPr kumimoji="1" lang="zh-CN" altLang="en-US" sz="2800" dirty="0">
              <a:latin typeface="Times New Roman" pitchFamily="18" charset="0"/>
            </a:endParaRP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2375581" y="1350057"/>
            <a:ext cx="32178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通“现”，表现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8172224" y="1350056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吃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2659856" y="1905002"/>
            <a:ext cx="38623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用鞭子打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7479621" y="2009776"/>
            <a:ext cx="1600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面对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268288" y="2528888"/>
            <a:ext cx="7696200" cy="385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latin typeface="Times New Roman" pitchFamily="18" charset="0"/>
              </a:rPr>
              <a:t>2.</a:t>
            </a:r>
            <a:r>
              <a:rPr kumimoji="1" lang="zh-CN" altLang="en-US" sz="2800" b="1" dirty="0">
                <a:latin typeface="Times New Roman" pitchFamily="18" charset="0"/>
              </a:rPr>
              <a:t>指出句中加线词相当于现代汉语中什么词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A.</a:t>
            </a:r>
            <a:r>
              <a:rPr kumimoji="1" lang="zh-CN" altLang="en-US" sz="2800" b="1" dirty="0">
                <a:latin typeface="Times New Roman" pitchFamily="18" charset="0"/>
              </a:rPr>
              <a:t>故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虽</a:t>
            </a:r>
            <a:r>
              <a:rPr kumimoji="1" lang="zh-CN" altLang="en-US" sz="2800" b="1" dirty="0">
                <a:latin typeface="Times New Roman" pitchFamily="18" charset="0"/>
              </a:rPr>
              <a:t>有名马，祗辱于奴隶人之手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 dirty="0">
                <a:latin typeface="Times New Roman" pitchFamily="18" charset="0"/>
              </a:rPr>
              <a:t>B.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虽</a:t>
            </a:r>
            <a:r>
              <a:rPr kumimoji="1" lang="zh-CN" altLang="en-US" sz="2800" b="1" dirty="0">
                <a:latin typeface="Times New Roman" pitchFamily="18" charset="0"/>
              </a:rPr>
              <a:t>有千里之能，食不饱，力不足</a:t>
            </a:r>
          </a:p>
          <a:p>
            <a:endParaRPr kumimoji="1" lang="zh-CN" altLang="en-US" sz="2800" b="1" dirty="0">
              <a:latin typeface="Times New Roman" pitchFamily="18" charset="0"/>
            </a:endParaRPr>
          </a:p>
          <a:p>
            <a:r>
              <a:rPr kumimoji="1" lang="en-US" altLang="zh-CN" sz="2800" b="1" dirty="0">
                <a:latin typeface="Times New Roman" pitchFamily="18" charset="0"/>
              </a:rPr>
              <a:t>3. </a:t>
            </a:r>
            <a:r>
              <a:rPr kumimoji="1" lang="zh-CN" altLang="en-US" sz="2800" b="1" dirty="0">
                <a:latin typeface="Times New Roman" pitchFamily="18" charset="0"/>
              </a:rPr>
              <a:t>翻译句子：</a:t>
            </a:r>
            <a:r>
              <a:rPr kumimoji="1" lang="zh-CN" altLang="en-US" sz="2800" b="1" u="sng" dirty="0">
                <a:latin typeface="宋体" pitchFamily="2" charset="-122"/>
              </a:rPr>
              <a:t> 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宋体" pitchFamily="2" charset="-122"/>
              </a:rPr>
              <a:t>马之千里者，一食或尽粟一石</a:t>
            </a:r>
            <a:r>
              <a:rPr kumimoji="1" lang="zh-CN" altLang="en-US" sz="2800" b="1" dirty="0">
                <a:latin typeface="宋体" pitchFamily="2" charset="-122"/>
              </a:rPr>
              <a:t>。</a:t>
            </a:r>
          </a:p>
          <a:p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endParaRPr kumimoji="1"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en-US" altLang="zh-CN" sz="2800" b="1" dirty="0">
                <a:latin typeface="Times New Roman" pitchFamily="18" charset="0"/>
              </a:rPr>
              <a:t>4.“</a:t>
            </a:r>
            <a:r>
              <a:rPr kumimoji="1" lang="zh-CN" altLang="en-US" sz="2800" b="1" dirty="0">
                <a:latin typeface="Times New Roman" pitchFamily="18" charset="0"/>
              </a:rPr>
              <a:t>千里马”在文中寓指怎样的人？</a:t>
            </a:r>
            <a:endParaRPr kumimoji="1" lang="zh-CN" altLang="en-US" sz="2800" dirty="0">
              <a:latin typeface="Times New Roman" pitchFamily="18" charset="0"/>
            </a:endParaRP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5952899" y="3084513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即使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5862865" y="3675063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虽然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8490" name="Text Box 10"/>
          <p:cNvSpPr txBox="1">
            <a:spLocks noChangeArrowheads="1"/>
          </p:cNvSpPr>
          <p:nvPr/>
        </p:nvSpPr>
        <p:spPr bwMode="auto">
          <a:xfrm>
            <a:off x="323850" y="5209495"/>
            <a:ext cx="853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日行千里的马，吃一顿有时能吃完一石粮食。</a:t>
            </a:r>
            <a:endParaRPr kumimoji="1"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8491" name="Text Box 11"/>
          <p:cNvSpPr txBox="1">
            <a:spLocks noChangeArrowheads="1"/>
          </p:cNvSpPr>
          <p:nvPr/>
        </p:nvSpPr>
        <p:spPr bwMode="auto">
          <a:xfrm>
            <a:off x="5862865" y="5896202"/>
            <a:ext cx="30241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有才能的人。</a:t>
            </a:r>
          </a:p>
        </p:txBody>
      </p:sp>
    </p:spTree>
    <p:extLst>
      <p:ext uri="{BB962C8B-B14F-4D97-AF65-F5344CB8AC3E}">
        <p14:creationId xmlns:p14="http://schemas.microsoft.com/office/powerpoint/2010/main" val="138121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4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autoUpdateAnimBg="0"/>
      <p:bldP spid="148484" grpId="0" autoUpdateAnimBg="0"/>
      <p:bldP spid="148485" grpId="0" autoUpdateAnimBg="0"/>
      <p:bldP spid="148486" grpId="0" autoUpdateAnimBg="0"/>
      <p:bldP spid="148488" grpId="0" autoUpdateAnimBg="0"/>
      <p:bldP spid="148489" grpId="0" autoUpdateAnimBg="0"/>
      <p:bldP spid="148490" grpId="0" autoUpdateAnimBg="0"/>
      <p:bldP spid="14849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381000" y="333375"/>
            <a:ext cx="7359650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宋体" pitchFamily="2" charset="-122"/>
              </a:rPr>
              <a:t>1.</a:t>
            </a:r>
            <a:r>
              <a:rPr kumimoji="1" lang="zh-CN" altLang="en-US" sz="2800" b="1">
                <a:latin typeface="宋体" pitchFamily="2" charset="-122"/>
              </a:rPr>
              <a:t>解释下列加线的词语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>
                <a:latin typeface="宋体" pitchFamily="2" charset="-122"/>
              </a:rPr>
              <a:t>A.</a:t>
            </a:r>
            <a:r>
              <a:rPr kumimoji="1" lang="zh-CN" altLang="en-US" sz="28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食</a:t>
            </a:r>
            <a:r>
              <a:rPr kumimoji="1" lang="zh-CN" altLang="en-US" sz="2800" b="1">
                <a:latin typeface="宋体" pitchFamily="2" charset="-122"/>
              </a:rPr>
              <a:t>马者不知其能千里而食也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>
                <a:latin typeface="宋体" pitchFamily="2" charset="-122"/>
              </a:rPr>
              <a:t>B.</a:t>
            </a:r>
            <a:r>
              <a:rPr kumimoji="1" lang="zh-CN" altLang="en-US" sz="28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策</a:t>
            </a:r>
            <a:r>
              <a:rPr kumimoji="1" lang="zh-CN" altLang="en-US" sz="2800" b="1">
                <a:latin typeface="宋体" pitchFamily="2" charset="-122"/>
              </a:rPr>
              <a:t>之不以其道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>
                <a:latin typeface="宋体" pitchFamily="2" charset="-122"/>
              </a:rPr>
              <a:t>C.</a:t>
            </a:r>
            <a:r>
              <a:rPr kumimoji="1" lang="zh-CN" altLang="en-US" sz="28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安</a:t>
            </a:r>
            <a:r>
              <a:rPr kumimoji="1" lang="zh-CN" altLang="en-US" sz="2800" b="1">
                <a:latin typeface="宋体" pitchFamily="2" charset="-122"/>
              </a:rPr>
              <a:t>求其能千里也</a:t>
            </a:r>
          </a:p>
          <a:p>
            <a:pPr>
              <a:lnSpc>
                <a:spcPct val="140000"/>
              </a:lnSpc>
            </a:pPr>
            <a:r>
              <a:rPr kumimoji="1" lang="en-US" altLang="zh-CN" sz="2800" b="1">
                <a:latin typeface="宋体" pitchFamily="2" charset="-122"/>
              </a:rPr>
              <a:t>D.</a:t>
            </a:r>
            <a:r>
              <a:rPr kumimoji="1" lang="zh-CN" altLang="en-US" sz="2800" b="1">
                <a:latin typeface="宋体" pitchFamily="2" charset="-122"/>
              </a:rPr>
              <a:t>一食</a:t>
            </a:r>
            <a:r>
              <a:rPr kumimoji="1" lang="zh-CN" altLang="en-US" sz="28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或</a:t>
            </a:r>
            <a:r>
              <a:rPr kumimoji="1" lang="zh-CN" altLang="en-US" sz="2800" b="1">
                <a:latin typeface="宋体" pitchFamily="2" charset="-122"/>
              </a:rPr>
              <a:t>尽粟一石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40000"/>
              </a:spcBef>
            </a:pPr>
            <a:r>
              <a:rPr kumimoji="1" lang="en-US" altLang="zh-CN" sz="2800" b="1">
                <a:latin typeface="宋体" pitchFamily="2" charset="-122"/>
              </a:rPr>
              <a:t>2. </a:t>
            </a:r>
            <a:r>
              <a:rPr kumimoji="1" lang="zh-CN" altLang="en-US" sz="2800" b="1">
                <a:latin typeface="宋体" pitchFamily="2" charset="-122"/>
              </a:rPr>
              <a:t>翻译句子：</a:t>
            </a:r>
            <a:r>
              <a:rPr kumimoji="1" lang="zh-CN" altLang="en-US" sz="2800" b="1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其真无马耶？其真不知马也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en-US" altLang="zh-CN" sz="2800" b="1">
                <a:latin typeface="宋体" pitchFamily="2" charset="-122"/>
              </a:rPr>
              <a:t>3.</a:t>
            </a:r>
            <a:r>
              <a:rPr kumimoji="1" lang="zh-CN" altLang="en-US" sz="2800" b="1">
                <a:latin typeface="宋体" pitchFamily="2" charset="-122"/>
              </a:rPr>
              <a:t>本文表达了作者怎样的思想感情？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5129213" y="893763"/>
            <a:ext cx="2971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通“饲”，喂养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3019425" y="1470025"/>
            <a:ext cx="2057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用鞭子打</a:t>
            </a: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3438525" y="2060575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怎么</a:t>
            </a:r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3733800" y="2693988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有时</a:t>
            </a:r>
          </a:p>
        </p:txBody>
      </p:sp>
      <p:sp>
        <p:nvSpPr>
          <p:cNvPr id="149511" name="Text Box 7"/>
          <p:cNvSpPr txBox="1">
            <a:spLocks noChangeArrowheads="1"/>
          </p:cNvSpPr>
          <p:nvPr/>
        </p:nvSpPr>
        <p:spPr bwMode="auto">
          <a:xfrm>
            <a:off x="395288" y="3933825"/>
            <a:ext cx="8497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难道真的没有千里马吗？其实是他不识千里马啊！</a:t>
            </a:r>
          </a:p>
        </p:txBody>
      </p:sp>
      <p:sp>
        <p:nvSpPr>
          <p:cNvPr id="149512" name="Text Box 8"/>
          <p:cNvSpPr txBox="1">
            <a:spLocks noChangeArrowheads="1"/>
          </p:cNvSpPr>
          <p:nvPr/>
        </p:nvSpPr>
        <p:spPr bwMode="auto">
          <a:xfrm>
            <a:off x="323850" y="5229225"/>
            <a:ext cx="8610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作者借千里马被埋没，抒发了自己怀才不遇的愤懑，表达了对封建统治者埋没人才的强烈不满。</a:t>
            </a:r>
          </a:p>
        </p:txBody>
      </p:sp>
    </p:spTree>
    <p:extLst>
      <p:ext uri="{BB962C8B-B14F-4D97-AF65-F5344CB8AC3E}">
        <p14:creationId xmlns:p14="http://schemas.microsoft.com/office/powerpoint/2010/main" val="18233588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autoUpdateAnimBg="0"/>
      <p:bldP spid="149508" grpId="0" autoUpdateAnimBg="0"/>
      <p:bldP spid="149509" grpId="0" autoUpdateAnimBg="0"/>
      <p:bldP spid="149510" grpId="0" autoUpdateAnimBg="0"/>
      <p:bldP spid="149511" grpId="0" autoUpdateAnimBg="0"/>
      <p:bldP spid="1495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7596336" y="908720"/>
            <a:ext cx="861774" cy="5654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b" anchorCtr="1">
            <a:spAutoFit/>
          </a:bodyPr>
          <a:lstStyle/>
          <a:p>
            <a:r>
              <a:rPr lang="zh-CN" altLang="en-US" sz="4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望同学们都成为千里马</a:t>
            </a:r>
            <a:endParaRPr lang="zh-CN" altLang="en-US" sz="4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0624"/>
            <a:ext cx="7340478" cy="475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9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5976" y="620688"/>
            <a:ext cx="3888432" cy="1143000"/>
          </a:xfrm>
        </p:spPr>
        <p:txBody>
          <a:bodyPr/>
          <a:lstStyle/>
          <a:p>
            <a:r>
              <a:rPr lang="zh-CN" altLang="en-US" dirty="0" smtClean="0"/>
              <a:t>作     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39952" y="1628800"/>
            <a:ext cx="4824536" cy="52292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韩愈（</a:t>
            </a:r>
            <a:r>
              <a:rPr lang="en-US" altLang="zh-CN" dirty="0" smtClean="0"/>
              <a:t>768</a:t>
            </a:r>
            <a:r>
              <a:rPr lang="zh-CN" altLang="en-US" dirty="0" smtClean="0"/>
              <a:t>年</a:t>
            </a:r>
            <a:r>
              <a:rPr lang="en-US" altLang="zh-CN" dirty="0" smtClean="0"/>
              <a:t>—824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日），字退之，河南河阳（今河南省孟州市）人，自称“郡望昌黎”，世称“韩昌黎”、“昌黎先生”。唐代杰出的文学家、思想家、哲学家，政治家。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410435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9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92696"/>
            <a:ext cx="4032448" cy="57380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32240" y="3284984"/>
            <a:ext cx="677108" cy="2592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韩愈像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18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5976664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贞元八年（</a:t>
            </a:r>
            <a:r>
              <a:rPr lang="en-US" altLang="zh-CN" dirty="0" smtClean="0"/>
              <a:t>792</a:t>
            </a:r>
            <a:r>
              <a:rPr lang="zh-CN" altLang="en-US" dirty="0" smtClean="0"/>
              <a:t>年），韩愈登进士第，两任节度推官，累官监察御史。后因论事而被贬阳山，历都官员外郎、史馆修撰、中书舍人等职。</a:t>
            </a:r>
            <a:endParaRPr lang="en-US" altLang="zh-CN" dirty="0" smtClean="0"/>
          </a:p>
          <a:p>
            <a:r>
              <a:rPr lang="zh-CN" altLang="en-US" dirty="0" smtClean="0"/>
              <a:t>元和十二年（</a:t>
            </a:r>
            <a:r>
              <a:rPr lang="en-US" altLang="zh-CN" dirty="0" smtClean="0"/>
              <a:t>817</a:t>
            </a:r>
            <a:r>
              <a:rPr lang="zh-CN" altLang="en-US" dirty="0" smtClean="0"/>
              <a:t>年），出任宰相裴度的行军司马，参与讨平“淮西之乱”。其后又因谏迎佛骨一事被贬至潮州。晚年官至吏部侍郎，人称“韩吏部”。</a:t>
            </a:r>
            <a:endParaRPr lang="en-US" altLang="zh-CN" dirty="0" smtClean="0"/>
          </a:p>
          <a:p>
            <a:r>
              <a:rPr lang="zh-CN" altLang="en-US" dirty="0" smtClean="0"/>
              <a:t>长庆四年（</a:t>
            </a:r>
            <a:r>
              <a:rPr lang="en-US" altLang="zh-CN" dirty="0" smtClean="0"/>
              <a:t>824</a:t>
            </a:r>
            <a:r>
              <a:rPr lang="zh-CN" altLang="en-US" dirty="0" smtClean="0"/>
              <a:t>年），韩愈病逝，年五十七，追赠礼部尚书，谥号“文”，故称“韩文公”。</a:t>
            </a:r>
            <a:endParaRPr lang="en-US" altLang="zh-CN" dirty="0" smtClean="0"/>
          </a:p>
          <a:p>
            <a:r>
              <a:rPr lang="zh-CN" altLang="en-US" dirty="0" smtClean="0"/>
              <a:t>元丰元年（</a:t>
            </a:r>
            <a:r>
              <a:rPr lang="en-US" altLang="zh-CN" dirty="0" smtClean="0"/>
              <a:t>1078</a:t>
            </a:r>
            <a:r>
              <a:rPr lang="zh-CN" altLang="en-US" dirty="0" smtClean="0"/>
              <a:t>年），追封昌黎伯，并从祀孔庙。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94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韩愈是唐代古文运动的倡导者，被后人尊为“唐宋八大家”之首，与柳宗元并称“韩柳”，有“文章巨公”和“百代文宗”之名。后人将其与柳宗元、欧阳修和苏轼合称“千古文章四大家”。</a:t>
            </a:r>
            <a:endParaRPr lang="en-US" altLang="zh-CN" dirty="0"/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他提出的“文道合一”、“气盛言宜”、“务去陈言”、“文从字顺”等散文的写作理论，对后人很有指导意义。著有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韩昌黎集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8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7608" y="487127"/>
            <a:ext cx="1016000" cy="6093296"/>
          </a:xfrm>
        </p:spPr>
        <p:txBody>
          <a:bodyPr/>
          <a:lstStyle/>
          <a:p>
            <a:pPr algn="l"/>
            <a:r>
              <a:rPr lang="zh-CN" altLang="en-US" sz="4800" b="1" dirty="0">
                <a:solidFill>
                  <a:srgbClr val="000000"/>
                </a:solidFill>
                <a:latin typeface="宋体" pitchFamily="2" charset="-122"/>
              </a:rPr>
              <a:t>读准</a:t>
            </a:r>
            <a:r>
              <a:rPr lang="zh-CN" altLang="en-US" sz="4800" b="1" dirty="0" smtClean="0">
                <a:solidFill>
                  <a:srgbClr val="000000"/>
                </a:solidFill>
                <a:latin typeface="宋体" pitchFamily="2" charset="-122"/>
              </a:rPr>
              <a:t>字音</a:t>
            </a:r>
            <a:endParaRPr lang="en-US" altLang="zh-CN" sz="48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57350" y="1268413"/>
            <a:ext cx="838200" cy="609600"/>
          </a:xfrm>
          <a:noFill/>
          <a:ln/>
        </p:spPr>
        <p:txBody>
          <a:bodyPr>
            <a:normAutofit fontScale="92500" lnSpcReduction="10000"/>
          </a:bodyPr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</a:rPr>
              <a:t>祗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585913" y="692150"/>
            <a:ext cx="914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zh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ĭ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532188" y="1268413"/>
            <a:ext cx="4862512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骈</a:t>
            </a:r>
            <a:r>
              <a:rPr kumimoji="1" lang="zh-CN" altLang="en-US" sz="4000" b="1" dirty="0">
                <a:solidFill>
                  <a:srgbClr val="08080A"/>
                </a:solidFill>
                <a:latin typeface="Times New Roman" pitchFamily="18" charset="0"/>
              </a:rPr>
              <a:t>死于</a:t>
            </a:r>
            <a:r>
              <a:rPr kumimoji="1" lang="zh-CN" altLang="en-US" sz="4000" b="1" dirty="0">
                <a:solidFill>
                  <a:srgbClr val="0000FF"/>
                </a:solidFill>
              </a:rPr>
              <a:t>槽枥</a:t>
            </a:r>
            <a:r>
              <a:rPr kumimoji="1" lang="zh-CN" altLang="en-US" sz="4000" b="1" dirty="0">
                <a:solidFill>
                  <a:srgbClr val="08080A"/>
                </a:solidFill>
              </a:rPr>
              <a:t>之间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314700" y="579438"/>
            <a:ext cx="129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pi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MingLiU" pitchFamily="49" charset="-120"/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4972050" y="549275"/>
            <a:ext cx="16002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kumimoji="1" lang="en-US" altLang="zh-CN" sz="4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kumimoji="1" lang="en-US" altLang="zh-CN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endParaRPr kumimoji="1" lang="en-US" altLang="zh-CN" sz="4000" b="1" dirty="0">
              <a:solidFill>
                <a:srgbClr val="FF0000"/>
              </a:solidFill>
              <a:latin typeface="Times New Roman" pitchFamily="18" charset="0"/>
              <a:ea typeface="MingLiU" pitchFamily="49" charset="-120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1514475" y="2924175"/>
            <a:ext cx="5899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4000" b="1" dirty="0">
                <a:solidFill>
                  <a:srgbClr val="08080A"/>
                </a:solidFill>
                <a:latin typeface="Times New Roman" pitchFamily="18" charset="0"/>
              </a:rPr>
              <a:t>一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食</a:t>
            </a:r>
            <a:r>
              <a:rPr lang="zh-CN" altLang="en-US" sz="4000" b="1" dirty="0">
                <a:solidFill>
                  <a:srgbClr val="08080A"/>
                </a:solidFill>
                <a:latin typeface="Times New Roman" pitchFamily="18" charset="0"/>
              </a:rPr>
              <a:t>或尽粟一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石</a:t>
            </a: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1585913" y="4291013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食</a:t>
            </a:r>
            <a:r>
              <a:rPr lang="zh-CN" altLang="en-US" sz="4000" b="1" dirty="0">
                <a:solidFill>
                  <a:srgbClr val="08080A"/>
                </a:solidFill>
                <a:latin typeface="Times New Roman" pitchFamily="18" charset="0"/>
              </a:rPr>
              <a:t>马者不知其能千里而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食</a:t>
            </a:r>
            <a:r>
              <a:rPr lang="zh-CN" altLang="en-US" sz="4000" b="1" dirty="0">
                <a:solidFill>
                  <a:srgbClr val="08080A"/>
                </a:solidFill>
                <a:latin typeface="Times New Roman" pitchFamily="18" charset="0"/>
              </a:rPr>
              <a:t>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73" name="Rectangle 25"/>
              <p:cNvSpPr>
                <a:spLocks noChangeArrowheads="1"/>
              </p:cNvSpPr>
              <p:nvPr/>
            </p:nvSpPr>
            <p:spPr bwMode="auto">
              <a:xfrm>
                <a:off x="4465638" y="2349500"/>
                <a:ext cx="1371600" cy="609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kumimoji="1" lang="en-US" altLang="zh-CN" sz="4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d</a:t>
                </a:r>
                <a14:m>
                  <m:oMath xmlns:m="http://schemas.openxmlformats.org/officeDocument/2006/math">
                    <m:r>
                      <a:rPr kumimoji="1" lang="en-US" altLang="zh-CN" sz="40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à</m:t>
                    </m:r>
                  </m:oMath>
                </a14:m>
                <a:r>
                  <a:rPr kumimoji="1" lang="en-US" altLang="zh-CN" sz="4000" b="1" dirty="0" err="1">
                    <a:solidFill>
                      <a:srgbClr val="FF0000"/>
                    </a:solidFill>
                    <a:latin typeface="Times New Roman" pitchFamily="18" charset="0"/>
                  </a:rPr>
                  <a:t>n</a:t>
                </a:r>
                <a:endParaRPr kumimoji="1" lang="en-US" altLang="zh-CN" sz="4000" b="1" dirty="0">
                  <a:solidFill>
                    <a:srgbClr val="FF0000"/>
                  </a:solidFill>
                  <a:latin typeface="Times New Roman" pitchFamily="18" charset="0"/>
                  <a:ea typeface="MingLiU" pitchFamily="49" charset="-12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673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65638" y="2349500"/>
                <a:ext cx="1371600" cy="609600"/>
              </a:xfrm>
              <a:prstGeom prst="rect">
                <a:avLst/>
              </a:prstGeom>
              <a:blipFill rotWithShape="1">
                <a:blip r:embed="rId2"/>
                <a:stretch>
                  <a:fillRect l="-16000" t="-18000" b="-58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1946275" y="2368550"/>
            <a:ext cx="806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 anchorCtr="1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shí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1657350" y="3735388"/>
            <a:ext cx="523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 anchorCtr="1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sì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6750050" y="3663950"/>
            <a:ext cx="523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 anchorCtr="1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</a:rPr>
              <a:t>sì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301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4" grpId="0"/>
      <p:bldP spid="27662" grpId="0"/>
      <p:bldP spid="27673" grpId="0"/>
      <p:bldP spid="27674" grpId="0"/>
      <p:bldP spid="27675" grpId="0"/>
      <p:bldP spid="276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梳理课文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141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0" y="620688"/>
            <a:ext cx="9144000" cy="594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solidFill>
                  <a:srgbClr val="0000FF"/>
                </a:solidFill>
                <a:ea typeface="隶书" pitchFamily="49" charset="-122"/>
              </a:rPr>
              <a:t>实词：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千里马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日行千里的马，本文指人才。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伯乐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擅长相马的人，本文指识别人才的人。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辱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辱没</a:t>
            </a:r>
            <a:r>
              <a:rPr lang="zh-CN" altLang="en-US" dirty="0" smtClean="0"/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称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著称</a:t>
            </a:r>
          </a:p>
          <a:p>
            <a:r>
              <a:rPr lang="zh-CN" altLang="en-US" sz="3600" dirty="0" smtClean="0">
                <a:solidFill>
                  <a:srgbClr val="0000FF"/>
                </a:solidFill>
                <a:ea typeface="隶书" pitchFamily="49" charset="-122"/>
              </a:rPr>
              <a:t>虚词：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而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表转折，但是</a:t>
            </a:r>
            <a:r>
              <a:rPr lang="zh-CN" altLang="en-US" dirty="0" smtClean="0"/>
              <a:t>         </a:t>
            </a:r>
            <a:r>
              <a:rPr lang="zh-CN" altLang="en-US" dirty="0" smtClean="0">
                <a:solidFill>
                  <a:srgbClr val="FF0000"/>
                </a:solidFill>
              </a:rPr>
              <a:t>故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因此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于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在</a:t>
            </a:r>
            <a:r>
              <a:rPr lang="zh-CN" altLang="en-US" dirty="0" smtClean="0"/>
              <a:t>      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之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结构助词，的</a:t>
            </a:r>
            <a:r>
              <a:rPr lang="zh-CN" altLang="en-US" dirty="0" smtClean="0"/>
              <a:t>   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以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凭借  </a:t>
            </a:r>
            <a:r>
              <a:rPr lang="zh-CN" altLang="en-US" dirty="0" smtClean="0"/>
              <a:t> 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虽</a:t>
            </a:r>
            <a:r>
              <a:rPr lang="en-US" altLang="zh-CN" dirty="0" smtClean="0"/>
              <a:t>——</a:t>
            </a:r>
            <a:r>
              <a:rPr lang="zh-CN" altLang="en-US" dirty="0" smtClean="0">
                <a:solidFill>
                  <a:srgbClr val="08080A"/>
                </a:solidFill>
              </a:rPr>
              <a:t>即使</a:t>
            </a:r>
            <a:endParaRPr lang="zh-CN" altLang="en-US" dirty="0">
              <a:solidFill>
                <a:srgbClr val="0808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7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</TotalTime>
  <Words>1264</Words>
  <Application>Microsoft Office PowerPoint</Application>
  <PresentationFormat>全屏显示(4:3)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文      体</vt:lpstr>
      <vt:lpstr>作     者</vt:lpstr>
      <vt:lpstr>PowerPoint 演示文稿</vt:lpstr>
      <vt:lpstr>PowerPoint 演示文稿</vt:lpstr>
      <vt:lpstr>PowerPoint 演示文稿</vt:lpstr>
      <vt:lpstr>读准字音</vt:lpstr>
      <vt:lpstr>梳理课文</vt:lpstr>
      <vt:lpstr>PowerPoint 演示文稿</vt:lpstr>
      <vt:lpstr>分析文段一：</vt:lpstr>
      <vt:lpstr>分析文段二：</vt:lpstr>
      <vt:lpstr>分析文段三：</vt:lpstr>
      <vt:lpstr>PowerPoint 演示文稿</vt:lpstr>
      <vt:lpstr>总    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User</cp:lastModifiedBy>
  <cp:revision>语文备课大师【全免费】</cp:revision>
  <dcterms:created xsi:type="dcterms:W3CDTF">2017-03-08T07:41:00Z</dcterms:created>
  <dcterms:modified xsi:type="dcterms:W3CDTF">2017-03-08T08:26:09Z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