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0" r:id="rId3"/>
    <p:sldId id="272" r:id="rId4"/>
    <p:sldId id="261" r:id="rId5"/>
    <p:sldId id="279" r:id="rId6"/>
    <p:sldId id="276" r:id="rId7"/>
    <p:sldId id="257" r:id="rId8"/>
    <p:sldId id="285" r:id="rId9"/>
    <p:sldId id="262" r:id="rId10"/>
    <p:sldId id="263" r:id="rId11"/>
    <p:sldId id="264" r:id="rId12"/>
    <p:sldId id="265" r:id="rId13"/>
    <p:sldId id="286" r:id="rId14"/>
    <p:sldId id="266" r:id="rId15"/>
    <p:sldId id="280" r:id="rId16"/>
    <p:sldId id="281" r:id="rId17"/>
    <p:sldId id="282" r:id="rId18"/>
    <p:sldId id="287" r:id="rId1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0000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034"/>
    <p:restoredTop sz="93846"/>
  </p:normalViewPr>
  <p:slideViewPr>
    <p:cSldViewPr showGuides="1">
      <p:cViewPr varScale="1">
        <p:scale>
          <a:sx n="128" d="100"/>
          <a:sy n="128" d="100"/>
        </p:scale>
        <p:origin x="-2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/>
          </p:cNvSpPr>
          <p:nvPr>
            <p:ph type="ctrTitle"/>
          </p:nvPr>
        </p:nvSpPr>
        <p:spPr>
          <a:xfrm>
            <a:off x="684213" y="2133600"/>
            <a:ext cx="7772400" cy="1470025"/>
          </a:xfrm>
          <a:ln/>
        </p:spPr>
        <p:txBody>
          <a:bodyPr anchor="ctr"/>
          <a:p>
            <a:pPr defTabSz="914400"/>
            <a:r>
              <a:rPr lang="zh-CN" altLang="en-US" sz="4400" b="1" kern="1200" baseline="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题破山寺后禅院</a:t>
            </a:r>
            <a:endParaRPr lang="zh-CN" altLang="en-US" sz="4400" b="1" kern="1200" baseline="0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7" name="副标题 6146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ln/>
        </p:spPr>
        <p:txBody>
          <a:bodyPr/>
          <a:p>
            <a:pPr defTabSz="914400"/>
            <a:r>
              <a:rPr lang="zh-CN" altLang="en-US" sz="3200" b="1" kern="1200" baseline="0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唐</a:t>
            </a:r>
            <a:r>
              <a:rPr lang="en-US" altLang="zh-CN" sz="3200" b="1" kern="1200" baseline="0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3200" b="1" kern="1200" baseline="0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常建</a:t>
            </a:r>
            <a:endParaRPr lang="zh-CN" altLang="en-US" sz="3200" b="1" kern="1200" baseline="0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0" name="文本框 6149"/>
          <p:cNvSpPr txBox="1"/>
          <p:nvPr/>
        </p:nvSpPr>
        <p:spPr>
          <a:xfrm>
            <a:off x="3429000" y="1558925"/>
            <a:ext cx="571500" cy="2968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just" defTabSz="1583055">
              <a:spcBef>
                <a:spcPct val="50000"/>
              </a:spcBef>
            </a:pPr>
            <a:r>
              <a:rPr lang="zh-CN" altLang="en-US" sz="8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组卷网</a:t>
            </a:r>
            <a:endParaRPr lang="zh-CN" altLang="en-US" sz="3100" b="1" dirty="0">
              <a:solidFill>
                <a:srgbClr val="80008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024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山光悦鸟性，潭影空人心。</a:t>
            </a:r>
            <a:endParaRPr lang="zh-CN" altLang="en-US" b="1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>
          <a:xfrm>
            <a:off x="468313" y="2332038"/>
            <a:ext cx="8229600" cy="4525962"/>
          </a:xfrm>
          <a:ln/>
        </p:spPr>
        <p:txBody>
          <a:bodyPr/>
          <a:p>
            <a:pPr>
              <a:buNone/>
            </a:pPr>
            <a:r>
              <a:rPr lang="en-US" altLang="zh-CN" sz="4000" b="1" dirty="0">
                <a:solidFill>
                  <a:srgbClr val="FF99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       </a:t>
            </a:r>
            <a:r>
              <a:rPr lang="zh-CN" altLang="en-US" sz="4400" dirty="0">
                <a:effectLst>
                  <a:outerShdw blurRad="38100" dist="38100" dir="2700000">
                    <a:srgbClr val="FFFFFF"/>
                  </a:outerShdw>
                </a:effectLst>
              </a:rPr>
              <a:t>明媚的山野风光使飞鸟更加快乐，潭中的清影使人的心境得到净化。</a:t>
            </a:r>
            <a:endParaRPr lang="zh-CN" altLang="en-US" sz="4400" dirty="0"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>
              <a:buNone/>
            </a:pPr>
            <a:endParaRPr lang="zh-CN" altLang="en-US" sz="4400" dirty="0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3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126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万籁此俱寂，但余钟磬音。</a:t>
            </a:r>
            <a:endParaRPr lang="zh-CN" altLang="en-US" b="1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11267" name="文本占位符 11266"/>
          <p:cNvSpPr>
            <a:spLocks noGrp="1"/>
          </p:cNvSpPr>
          <p:nvPr>
            <p:ph type="body" idx="1"/>
          </p:nvPr>
        </p:nvSpPr>
        <p:spPr>
          <a:xfrm>
            <a:off x="468313" y="2332038"/>
            <a:ext cx="8229600" cy="4525962"/>
          </a:xfrm>
          <a:ln/>
        </p:spPr>
        <p:txBody>
          <a:bodyPr/>
          <a:p>
            <a:pPr>
              <a:buNone/>
            </a:pPr>
            <a:r>
              <a:rPr lang="en-US" altLang="zh-CN" sz="4000" b="1" dirty="0">
                <a:solidFill>
                  <a:srgbClr val="FF99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       </a:t>
            </a:r>
            <a:r>
              <a:rPr lang="zh-CN" altLang="en-US" sz="4400" dirty="0">
                <a:effectLst>
                  <a:outerShdw blurRad="38100" dist="38100" dir="2700000">
                    <a:srgbClr val="FFFFFF"/>
                  </a:outerShdw>
                </a:effectLst>
              </a:rPr>
              <a:t>各种声响都在这里消失，只能听到寺院里撞击钟磬发出悠扬的声音。</a:t>
            </a:r>
            <a:endParaRPr lang="zh-CN" altLang="en-US" sz="4400" dirty="0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1267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标题 36865"/>
          <p:cNvSpPr>
            <a:spLocks noGrp="1"/>
          </p:cNvSpPr>
          <p:nvPr>
            <p:ph type="title"/>
          </p:nvPr>
        </p:nvSpPr>
        <p:spPr>
          <a:xfrm>
            <a:off x="323850" y="692150"/>
            <a:ext cx="8229600" cy="1143000"/>
          </a:xfrm>
          <a:ln/>
        </p:spPr>
        <p:txBody>
          <a:bodyPr anchor="ctr"/>
          <a:p>
            <a:r>
              <a:rPr lang="zh-CN" altLang="en-US" sz="480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题破山寺后禅院</a:t>
            </a:r>
            <a:br>
              <a:rPr lang="zh-CN" altLang="en-US" sz="480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</a:br>
            <a:r>
              <a:rPr lang="zh-CN" altLang="en-US" sz="480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唐</a:t>
            </a:r>
            <a:r>
              <a:rPr lang="en-US" altLang="zh-CN" sz="480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·</a:t>
            </a:r>
            <a:r>
              <a:rPr lang="zh-CN" altLang="en-US" sz="480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常建</a:t>
            </a:r>
            <a:endParaRPr lang="zh-CN" altLang="en-US" sz="4800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36867" name="文本占位符 36866"/>
          <p:cNvSpPr>
            <a:spLocks noGrp="1"/>
          </p:cNvSpPr>
          <p:nvPr>
            <p:ph type="body" idx="1"/>
          </p:nvPr>
        </p:nvSpPr>
        <p:spPr>
          <a:xfrm>
            <a:off x="468313" y="2133600"/>
            <a:ext cx="8229600" cy="4525963"/>
          </a:xfrm>
          <a:ln/>
        </p:spPr>
        <p:txBody>
          <a:bodyPr/>
          <a:p>
            <a:pPr algn="ctr">
              <a:buNone/>
            </a:pPr>
            <a:r>
              <a:rPr lang="zh-CN" altLang="en-US" sz="40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清晨入古寺，初日照高林。 </a:t>
            </a:r>
            <a:endParaRPr lang="zh-CN" altLang="en-US" sz="4000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 algn="ctr">
              <a:buNone/>
            </a:pPr>
            <a:r>
              <a:rPr lang="zh-CN" altLang="en-US" sz="40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曲径通幽处，禅房花木深。 </a:t>
            </a:r>
            <a:endParaRPr lang="zh-CN" altLang="en-US" sz="4000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 algn="ctr">
              <a:buNone/>
            </a:pPr>
            <a:r>
              <a:rPr lang="zh-CN" altLang="en-US" sz="40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山光悦鸟性，潭影空人心。 </a:t>
            </a:r>
            <a:endParaRPr lang="zh-CN" altLang="en-US" sz="4000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 algn="ctr">
              <a:buNone/>
            </a:pPr>
            <a:r>
              <a:rPr lang="zh-CN" altLang="en-US" sz="40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万籁此俱寂，但余钟磬音。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686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14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6867">
                                            <p:txEl>
                                              <p:charRg st="14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28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6867">
                                            <p:txEl>
                                              <p:charRg st="28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42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6867">
                                            <p:txEl>
                                              <p:charRg st="42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5" name="矩形 12294"/>
          <p:cNvSpPr/>
          <p:nvPr/>
        </p:nvSpPr>
        <p:spPr>
          <a:xfrm>
            <a:off x="539750" y="333375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b="1" dirty="0">
                <a:solidFill>
                  <a:schemeClr val="tx1"/>
                </a:solidFill>
              </a:rPr>
              <a:t>首联：清晨入古寺，初日照高林。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12296" name="矩形 12295"/>
          <p:cNvSpPr/>
          <p:nvPr/>
        </p:nvSpPr>
        <p:spPr>
          <a:xfrm>
            <a:off x="395288" y="1628775"/>
            <a:ext cx="8507412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ctr">
              <a:buNone/>
              <a:defRPr sz="2800" kern="1200"/>
            </a:lvl2pPr>
            <a:lvl3pPr marL="914400" lvl="2" indent="0" algn="ctr">
              <a:buNone/>
              <a:defRPr sz="2400" kern="1200"/>
            </a:lvl3pPr>
            <a:lvl4pPr marL="1371600" lvl="3" indent="0" algn="ctr">
              <a:buNone/>
              <a:defRPr sz="2000" kern="1200"/>
            </a:lvl4pPr>
            <a:lvl5pPr marL="1828800" lvl="4" indent="0" algn="ctr">
              <a:buNone/>
              <a:defRPr kern="1200"/>
            </a:lvl5pPr>
          </a:lstStyle>
          <a:p>
            <a:pPr lvl="0" algn="l"/>
            <a:r>
              <a:rPr lang="en-US" altLang="zh-CN" sz="40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       </a:t>
            </a:r>
            <a:r>
              <a:rPr lang="en-US" altLang="zh-CN" sz="40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“</a:t>
            </a:r>
            <a:r>
              <a:rPr lang="zh-CN" altLang="en-US" sz="40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清晨入古寺，初日照高林。”首句</a:t>
            </a:r>
            <a:r>
              <a:rPr lang="en-US" altLang="zh-CN" sz="40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 “</a:t>
            </a:r>
            <a:r>
              <a:rPr lang="zh-CN" altLang="en-US" sz="40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清晨”二字</a:t>
            </a:r>
            <a:r>
              <a:rPr lang="zh-CN" altLang="en-US" sz="40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点明出游的时间和地点</a:t>
            </a:r>
            <a:r>
              <a:rPr lang="zh-CN" altLang="en-US" sz="40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。诗人一大早就“入古寺”，可见他对这块佛教圣地的</a:t>
            </a:r>
            <a:r>
              <a:rPr lang="zh-CN" altLang="en-US" sz="40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向往之切</a:t>
            </a:r>
            <a:r>
              <a:rPr lang="zh-CN" altLang="en-US" sz="40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。“古寺”“高林”突出了破山寺的</a:t>
            </a:r>
            <a:r>
              <a:rPr lang="zh-CN" altLang="en-US" sz="40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幽雅和宁静</a:t>
            </a:r>
            <a:r>
              <a:rPr lang="zh-CN" altLang="en-US" sz="40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。 </a:t>
            </a:r>
            <a:endParaRPr lang="zh-CN" altLang="en-US" sz="4000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charRg st="0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296">
                                            <p:txEl>
                                              <p:charRg st="0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/>
      <p:bldP spid="1229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701" name="矩形 29700"/>
          <p:cNvSpPr/>
          <p:nvPr/>
        </p:nvSpPr>
        <p:spPr>
          <a:xfrm>
            <a:off x="468313" y="549275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b="1" dirty="0">
                <a:solidFill>
                  <a:schemeClr val="tx1"/>
                </a:solidFill>
              </a:rPr>
              <a:t>颔联：曲径通幽处，禅房花木深。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29702" name="矩形 29701"/>
          <p:cNvSpPr/>
          <p:nvPr/>
        </p:nvSpPr>
        <p:spPr>
          <a:xfrm>
            <a:off x="395288" y="2332038"/>
            <a:ext cx="8229600" cy="217646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ctr">
              <a:buNone/>
              <a:defRPr sz="2800" kern="1200"/>
            </a:lvl2pPr>
            <a:lvl3pPr marL="914400" lvl="2" indent="0" algn="ctr">
              <a:buNone/>
              <a:defRPr sz="2400" kern="1200"/>
            </a:lvl3pPr>
            <a:lvl4pPr marL="1371600" lvl="3" indent="0" algn="ctr">
              <a:buNone/>
              <a:defRPr sz="2000" kern="1200"/>
            </a:lvl4pPr>
            <a:lvl5pPr marL="1828800" lvl="4" indent="0" algn="ctr">
              <a:buNone/>
              <a:defRPr kern="1200"/>
            </a:lvl5pPr>
          </a:lstStyle>
          <a:p>
            <a:pPr lvl="0" algn="l"/>
            <a:r>
              <a:rPr lang="en-US" altLang="zh-CN" b="1" dirty="0"/>
              <a:t>    </a:t>
            </a:r>
            <a:r>
              <a:rPr lang="zh-CN" altLang="en-US" sz="3600" dirty="0"/>
              <a:t>这一联诗人抓住寺中独特的景物，</a:t>
            </a:r>
            <a:r>
              <a:rPr lang="zh-CN" altLang="en-US" sz="40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以静衬静，形象地描绘了山寺幽深、清寂的景色 。</a:t>
            </a:r>
            <a:endParaRPr lang="zh-CN" altLang="en-US" sz="4000" b="1" u="sng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lvl="0"/>
            <a:endParaRPr lang="zh-CN" altLang="en-US" sz="4000" b="1" u="sng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701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702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2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5" name="矩形 30724"/>
          <p:cNvSpPr/>
          <p:nvPr/>
        </p:nvSpPr>
        <p:spPr>
          <a:xfrm>
            <a:off x="468313" y="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b="1" dirty="0">
                <a:solidFill>
                  <a:schemeClr val="tx1"/>
                </a:solidFill>
              </a:rPr>
              <a:t>颈联：山光悦鸟性，潭影空人心。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30726" name="矩形 30725"/>
          <p:cNvSpPr/>
          <p:nvPr/>
        </p:nvSpPr>
        <p:spPr>
          <a:xfrm>
            <a:off x="468313" y="908050"/>
            <a:ext cx="8229600" cy="55895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ctr">
              <a:buNone/>
              <a:defRPr sz="2800" kern="1200"/>
            </a:lvl2pPr>
            <a:lvl3pPr marL="914400" lvl="2" indent="0" algn="ctr">
              <a:buNone/>
              <a:defRPr sz="2400" kern="1200"/>
            </a:lvl3pPr>
            <a:lvl4pPr marL="1371600" lvl="3" indent="0" algn="ctr">
              <a:buNone/>
              <a:defRPr sz="2000" kern="1200"/>
            </a:lvl4pPr>
            <a:lvl5pPr marL="1828800" lvl="4" indent="0" algn="ctr">
              <a:buNone/>
              <a:defRPr kern="1200"/>
            </a:lvl5pPr>
          </a:lstStyle>
          <a:p>
            <a:pPr lvl="0" algn="l"/>
            <a:r>
              <a:rPr lang="en-US" altLang="zh-CN" dirty="0"/>
              <a:t>       </a:t>
            </a:r>
            <a:r>
              <a:rPr lang="zh-CN" altLang="en-US" dirty="0"/>
              <a:t>这一联紧承上联，进一步</a:t>
            </a:r>
            <a:r>
              <a:rPr lang="zh-CN" altLang="en-US" sz="40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渲染了僧房幽深、清寂</a:t>
            </a:r>
            <a:r>
              <a:rPr lang="zh-CN" altLang="en-US" dirty="0"/>
              <a:t>。“山光”山中的景色。“悦”，用作动词，使</a:t>
            </a:r>
            <a:r>
              <a:rPr lang="en-US" altLang="zh-CN" dirty="0"/>
              <a:t>……</a:t>
            </a:r>
            <a:r>
              <a:rPr lang="zh-CN" altLang="en-US" dirty="0"/>
              <a:t>欢悦。“空人心”，使人心中的杂念消除。“空”，消除。形容词用作动词，“使</a:t>
            </a:r>
            <a:r>
              <a:rPr lang="en-US" altLang="zh-CN" dirty="0"/>
              <a:t>……</a:t>
            </a:r>
            <a:r>
              <a:rPr lang="zh-CN" altLang="en-US" dirty="0"/>
              <a:t>空”。</a:t>
            </a:r>
            <a:endParaRPr lang="zh-CN" altLang="en-US" dirty="0"/>
          </a:p>
          <a:p>
            <a:pPr lvl="0" algn="l"/>
            <a:r>
              <a:rPr lang="zh-CN" altLang="en-US" dirty="0"/>
              <a:t>      上句表面上是写山光使飞鸟也怡然自乐，实际上，鸟的怡然自乐是诗人心情愉悦的反映。下句写人心对潭影而空，</a:t>
            </a:r>
            <a:r>
              <a:rPr lang="zh-CN" altLang="en-US" sz="40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既是诗人表达了宁静的内心感受，也隐约流露了对现实的愤慨和反感。</a:t>
            </a:r>
            <a:endParaRPr lang="zh-CN" altLang="en-US" sz="4000" b="1" u="sng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26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charRg st="93" end="1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0726">
                                            <p:txEl>
                                              <p:charRg st="93" end="1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/>
      <p:bldP spid="30726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9" name="矩形 31748"/>
          <p:cNvSpPr/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b="1" dirty="0">
                <a:solidFill>
                  <a:schemeClr val="tx1"/>
                </a:solidFill>
              </a:rPr>
              <a:t>尾联：万籁此俱寂，但余钟磬声</a:t>
            </a:r>
            <a:r>
              <a:rPr lang="zh-CN" altLang="en-US" dirty="0">
                <a:solidFill>
                  <a:srgbClr val="FF0000"/>
                </a:solidFill>
              </a:rPr>
              <a:t>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1750" name="矩形 31749"/>
          <p:cNvSpPr/>
          <p:nvPr/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ctr">
              <a:buNone/>
              <a:defRPr sz="2800" kern="1200"/>
            </a:lvl2pPr>
            <a:lvl3pPr marL="914400" lvl="2" indent="0" algn="ctr">
              <a:buNone/>
              <a:defRPr sz="2400" kern="1200"/>
            </a:lvl3pPr>
            <a:lvl4pPr marL="1371600" lvl="3" indent="0" algn="ctr">
              <a:buNone/>
              <a:defRPr sz="2000" kern="1200"/>
            </a:lvl4pPr>
            <a:lvl5pPr marL="1828800" lvl="4" indent="0" algn="ctr">
              <a:buNone/>
              <a:defRPr kern="1200"/>
            </a:lvl5pPr>
          </a:lstStyle>
          <a:p>
            <a:pPr lvl="0" algn="l"/>
            <a:r>
              <a:rPr lang="en-US" altLang="zh-CN" sz="3600" dirty="0"/>
              <a:t>      </a:t>
            </a:r>
            <a:r>
              <a:rPr lang="zh-CN" altLang="en-US" sz="3600" dirty="0"/>
              <a:t>是上一联的补充，</a:t>
            </a:r>
            <a:r>
              <a:rPr lang="zh-CN" altLang="en-US" sz="3600" b="1" u="sng" dirty="0">
                <a:solidFill>
                  <a:srgbClr val="FF0000"/>
                </a:solidFill>
              </a:rPr>
              <a:t>进一步以钟磬音响轻轻回荡，以动衬静，映衬山寺万籁俱寂的宁静气氛。</a:t>
            </a:r>
            <a:endParaRPr lang="zh-CN" altLang="en-US" sz="3600" b="1" u="sng" dirty="0">
              <a:solidFill>
                <a:srgbClr val="FF0000"/>
              </a:solidFill>
            </a:endParaRPr>
          </a:p>
          <a:p>
            <a:pPr lvl="0" algn="l"/>
            <a:r>
              <a:rPr lang="zh-CN" altLang="en-US" sz="3600" dirty="0"/>
              <a:t>       “万籁”，指自然界万物发出的各种声响。“俱”，都，全部。“寂”，寂静，没有声音。成语“万籁俱寂”出于此句。</a:t>
            </a:r>
            <a:endParaRPr lang="zh-CN" altLang="en-US" sz="3600" dirty="0"/>
          </a:p>
          <a:p>
            <a:pPr lvl="0" algn="l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1750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>
                                            <p:txEl>
                                              <p:charRg st="47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1750">
                                            <p:txEl>
                                              <p:charRg st="47" end="1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/>
      <p:bldP spid="31750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文本占位符 38913"/>
          <p:cNvSpPr>
            <a:spLocks noGrp="1"/>
          </p:cNvSpPr>
          <p:nvPr>
            <p:ph type="body"/>
          </p:nvPr>
        </p:nvSpPr>
        <p:spPr>
          <a:xfrm>
            <a:off x="611188" y="333375"/>
            <a:ext cx="8229600" cy="4525963"/>
          </a:xfrm>
          <a:ln/>
        </p:spPr>
        <p:txBody>
          <a:bodyPr/>
          <a:p>
            <a:pPr lvl="0">
              <a:buNone/>
            </a:pPr>
            <a:r>
              <a:rPr lang="en-US" altLang="zh-CN" sz="6000" b="1" dirty="0"/>
              <a:t>  </a:t>
            </a:r>
            <a:r>
              <a:rPr lang="en-US" altLang="zh-CN" sz="3600" b="1" dirty="0"/>
              <a:t>               </a:t>
            </a:r>
            <a:r>
              <a:rPr lang="zh-CN" altLang="en-US" sz="3600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主题思想 </a:t>
            </a:r>
            <a:br>
              <a:rPr lang="zh-CN" altLang="en-US" sz="3600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600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这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是一首题壁诗，这首诗描写了诗人清晨入古寺，后禅院的</a:t>
            </a:r>
            <a:r>
              <a:rPr lang="zh-CN" altLang="en-US" sz="3600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清幽脱俗的美好景致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，抒发了</a:t>
            </a:r>
            <a:r>
              <a:rPr lang="zh-CN" altLang="en-US" sz="3600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作者寄情山水的隐逸情怀。 </a:t>
            </a:r>
            <a:br>
              <a:rPr lang="zh-CN" altLang="en-US" sz="3600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zh-CN" altLang="en-US" sz="3600" b="1" dirty="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19457"/>
          <p:cNvSpPr>
            <a:spLocks noGrp="1"/>
          </p:cNvSpPr>
          <p:nvPr>
            <p:ph type="title"/>
          </p:nvPr>
        </p:nvSpPr>
        <p:spPr>
          <a:xfrm>
            <a:off x="323850" y="692150"/>
            <a:ext cx="8229600" cy="1143000"/>
          </a:xfrm>
          <a:ln/>
        </p:spPr>
        <p:txBody>
          <a:bodyPr anchor="ctr"/>
          <a:p>
            <a:r>
              <a:rPr lang="zh-CN" altLang="en-US" sz="480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题破山寺后禅院</a:t>
            </a:r>
            <a:br>
              <a:rPr lang="zh-CN" altLang="en-US" sz="480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</a:br>
            <a:r>
              <a:rPr lang="zh-CN" altLang="en-US" sz="480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唐</a:t>
            </a:r>
            <a:r>
              <a:rPr lang="en-US" altLang="zh-CN" sz="480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·</a:t>
            </a:r>
            <a:r>
              <a:rPr lang="zh-CN" altLang="en-US" sz="480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常建</a:t>
            </a:r>
            <a:endParaRPr lang="zh-CN" altLang="en-US" sz="4800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19459" name="文本占位符 19458"/>
          <p:cNvSpPr>
            <a:spLocks noGrp="1"/>
          </p:cNvSpPr>
          <p:nvPr>
            <p:ph type="body" idx="1"/>
          </p:nvPr>
        </p:nvSpPr>
        <p:spPr>
          <a:xfrm>
            <a:off x="468313" y="2133600"/>
            <a:ext cx="8229600" cy="4525963"/>
          </a:xfrm>
          <a:ln/>
        </p:spPr>
        <p:txBody>
          <a:bodyPr/>
          <a:p>
            <a:pPr algn="ctr">
              <a:buNone/>
            </a:pPr>
            <a:r>
              <a:rPr lang="zh-CN" altLang="en-US" sz="40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清晨入古寺，初日照高林。 </a:t>
            </a:r>
            <a:endParaRPr lang="zh-CN" altLang="en-US" sz="4000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 algn="ctr">
              <a:buNone/>
            </a:pPr>
            <a:r>
              <a:rPr lang="zh-CN" altLang="en-US" sz="40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曲径通幽处，禅房花木深。 </a:t>
            </a:r>
            <a:endParaRPr lang="zh-CN" altLang="en-US" sz="4000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 algn="ctr">
              <a:buNone/>
            </a:pPr>
            <a:r>
              <a:rPr lang="zh-CN" altLang="en-US" sz="40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山光悦鸟性，潭影空人心。 </a:t>
            </a:r>
            <a:endParaRPr lang="zh-CN" altLang="en-US" sz="4000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 algn="ctr">
              <a:buNone/>
            </a:pPr>
            <a:r>
              <a:rPr lang="zh-CN" altLang="en-US" sz="40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万籁此俱寂，但余钟磬</a:t>
            </a:r>
            <a:r>
              <a:rPr lang="en-US" altLang="zh-CN" sz="40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(</a:t>
            </a:r>
            <a:r>
              <a:rPr lang="en-US" altLang="zh-CN" dirty="0" err="1">
                <a:effectLst>
                  <a:outerShdw blurRad="38100" dist="38100" dir="2700000">
                    <a:srgbClr val="FFFFFF"/>
                  </a:outerShdw>
                </a:effectLst>
              </a:rPr>
              <a:t>qìng</a:t>
            </a:r>
            <a:r>
              <a:rPr lang="en-US" altLang="zh-CN"/>
              <a:t> </a:t>
            </a:r>
            <a:r>
              <a:rPr lang="en-US" altLang="zh-CN" sz="40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)</a:t>
            </a:r>
            <a:r>
              <a:rPr lang="zh-CN" altLang="en-US" sz="40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音。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945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14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9459">
                                            <p:txEl>
                                              <p:charRg st="14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28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9459">
                                            <p:txEl>
                                              <p:charRg st="28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42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9459">
                                            <p:txEl>
                                              <p:charRg st="42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  <a:ln/>
        </p:spPr>
        <p:txBody>
          <a:bodyPr anchor="ctr"/>
          <a:p>
            <a:r>
              <a:rPr lang="zh-CN" altLang="en-US" dirty="0"/>
              <a:t>常建简介</a:t>
            </a:r>
            <a:endParaRPr lang="zh-CN" altLang="en-US" dirty="0"/>
          </a:p>
        </p:txBody>
      </p:sp>
      <p:sp>
        <p:nvSpPr>
          <p:cNvPr id="7171" name="文本占位符 7170"/>
          <p:cNvSpPr>
            <a:spLocks noGrp="1"/>
          </p:cNvSpPr>
          <p:nvPr>
            <p:ph type="body" idx="1"/>
          </p:nvPr>
        </p:nvSpPr>
        <p:spPr>
          <a:xfrm>
            <a:off x="323850" y="1268413"/>
            <a:ext cx="8435975" cy="4997450"/>
          </a:xfrm>
          <a:ln/>
        </p:spPr>
        <p:txBody>
          <a:bodyPr/>
          <a:p>
            <a:pPr>
              <a:buNone/>
            </a:pPr>
            <a:r>
              <a:rPr lang="en-US" altLang="zh-CN" dirty="0"/>
              <a:t>           </a:t>
            </a:r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常建</a:t>
            </a:r>
            <a:r>
              <a:rPr lang="en-US" altLang="zh-CN" dirty="0">
                <a:effectLst>
                  <a:outerShdw blurRad="38100" dist="38100" dir="2700000">
                    <a:srgbClr val="FFFFFF"/>
                  </a:outerShdw>
                </a:effectLst>
              </a:rPr>
              <a:t>(708-765)</a:t>
            </a:r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，生卒年、字号不详</a:t>
            </a:r>
            <a:r>
              <a:rPr lang="en-US" altLang="zh-CN" dirty="0">
                <a:effectLst>
                  <a:outerShdw blurRad="38100" dist="38100" dir="2700000">
                    <a:srgbClr val="FFFFFF"/>
                  </a:outerShdw>
                </a:effectLst>
              </a:rPr>
              <a:t>,</a:t>
            </a:r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唐代诗人</a:t>
            </a:r>
            <a:r>
              <a:rPr lang="en-US" altLang="zh-CN" dirty="0">
                <a:effectLst>
                  <a:outerShdw blurRad="38100" dist="38100" dir="2700000">
                    <a:srgbClr val="FFFFFF"/>
                  </a:outerShdw>
                </a:effectLst>
              </a:rPr>
              <a:t>,</a:t>
            </a:r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为长安（今陕西西安）人。开元十五年（</a:t>
            </a:r>
            <a:r>
              <a:rPr lang="en-US" altLang="zh-CN" dirty="0">
                <a:effectLst>
                  <a:outerShdw blurRad="38100" dist="38100" dir="2700000">
                    <a:srgbClr val="FFFFFF"/>
                  </a:outerShdw>
                </a:effectLst>
              </a:rPr>
              <a:t>727</a:t>
            </a:r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）进士。天宝中年为盱眙尉。后隐居西山。</a:t>
            </a:r>
            <a:r>
              <a:rPr lang="zh-CN" altLang="en-US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一生沉沦失意，耿介自守，交游无显贵。</a:t>
            </a:r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与王昌龄有文字相酬。</a:t>
            </a:r>
            <a:r>
              <a:rPr lang="zh-CN" altLang="en-US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其诗意境清迥，语言洗炼自然，艺术上有独特造诣。</a:t>
            </a:r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现存诗</a:t>
            </a:r>
            <a:r>
              <a:rPr lang="en-US" altLang="zh-CN" dirty="0">
                <a:effectLst>
                  <a:outerShdw blurRad="38100" dist="38100" dir="2700000">
                    <a:srgbClr val="FFFFFF"/>
                  </a:outerShdw>
                </a:effectLst>
              </a:rPr>
              <a:t>57</a:t>
            </a:r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首，题材较窄，绝大部分是描写田园风光、山林逸趣的。名作如</a:t>
            </a:r>
            <a:r>
              <a:rPr lang="en-US" altLang="zh-CN" dirty="0">
                <a:effectLst>
                  <a:outerShdw blurRad="38100" dist="38100" dir="2700000">
                    <a:srgbClr val="FFFFFF"/>
                  </a:outerShdw>
                </a:effectLst>
              </a:rPr>
              <a:t>《</a:t>
            </a:r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题破山寺后禅院</a:t>
            </a:r>
            <a:r>
              <a:rPr lang="en-US" altLang="zh-CN" dirty="0">
                <a:effectLst>
                  <a:outerShdw blurRad="38100" dist="38100" dir="2700000">
                    <a:srgbClr val="FFFFFF"/>
                  </a:outerShdw>
                </a:effectLst>
              </a:rPr>
              <a:t>》</a:t>
            </a:r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、</a:t>
            </a:r>
            <a:r>
              <a:rPr lang="en-US" altLang="zh-CN" dirty="0">
                <a:effectLst>
                  <a:outerShdw blurRad="38100" dist="38100" dir="2700000">
                    <a:srgbClr val="FFFFFF"/>
                  </a:outerShdw>
                </a:effectLst>
              </a:rPr>
              <a:t>《</a:t>
            </a:r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吊王将军墓</a:t>
            </a:r>
            <a:r>
              <a:rPr lang="en-US" altLang="zh-CN" dirty="0">
                <a:effectLst>
                  <a:outerShdw blurRad="38100" dist="38100" dir="2700000">
                    <a:srgbClr val="FFFFFF"/>
                  </a:outerShdw>
                </a:effectLst>
              </a:rPr>
              <a:t>》</a:t>
            </a:r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和一些优秀的边塞诗。今存</a:t>
            </a:r>
            <a:r>
              <a:rPr lang="en-US" altLang="zh-CN" dirty="0">
                <a:effectLst>
                  <a:outerShdw blurRad="38100" dist="38100" dir="2700000">
                    <a:srgbClr val="FFFFFF"/>
                  </a:outerShdw>
                </a:effectLst>
              </a:rPr>
              <a:t>《</a:t>
            </a:r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常建诗集</a:t>
            </a:r>
            <a:r>
              <a:rPr lang="en-US" altLang="zh-CN" dirty="0">
                <a:effectLst>
                  <a:outerShdw blurRad="38100" dist="38100" dir="2700000">
                    <a:srgbClr val="FFFFFF"/>
                  </a:outerShdw>
                </a:effectLst>
              </a:rPr>
              <a:t>》</a:t>
            </a:r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三卷和</a:t>
            </a:r>
            <a:r>
              <a:rPr lang="en-US" altLang="zh-CN" dirty="0">
                <a:effectLst>
                  <a:outerShdw blurRad="38100" dist="38100" dir="2700000">
                    <a:srgbClr val="FFFFFF"/>
                  </a:outerShdw>
                </a:effectLst>
              </a:rPr>
              <a:t>《</a:t>
            </a:r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常建集</a:t>
            </a:r>
            <a:r>
              <a:rPr lang="en-US" altLang="zh-CN" dirty="0">
                <a:effectLst>
                  <a:outerShdw blurRad="38100" dist="38100" dir="2700000">
                    <a:srgbClr val="FFFFFF"/>
                  </a:outerShdw>
                </a:effectLst>
              </a:rPr>
              <a:t>》</a:t>
            </a:r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两卷。 </a:t>
            </a:r>
            <a:endParaRPr lang="zh-CN" altLang="en-US" dirty="0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0" end="2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171">
                                            <p:txEl>
                                              <p:charRg st="0" end="20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171">
                                            <p:txEl>
                                              <p:charRg st="0" end="20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171">
                                            <p:txEl>
                                              <p:charRg st="0" end="20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171">
                                            <p:txEl>
                                              <p:charRg st="0" end="20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171">
                                            <p:txEl>
                                              <p:charRg st="0" end="2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标题 2764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dirty="0"/>
              <a:t>诗名：破山寺简介</a:t>
            </a:r>
            <a:endParaRPr lang="zh-CN" altLang="en-US" dirty="0"/>
          </a:p>
        </p:txBody>
      </p:sp>
      <p:sp>
        <p:nvSpPr>
          <p:cNvPr id="27651" name="文本占位符 27650"/>
          <p:cNvSpPr>
            <a:spLocks noGrp="1"/>
          </p:cNvSpPr>
          <p:nvPr>
            <p:ph type="body" idx="1"/>
          </p:nvPr>
        </p:nvSpPr>
        <p:spPr>
          <a:xfrm>
            <a:off x="755650" y="1844675"/>
            <a:ext cx="8229600" cy="4525963"/>
          </a:xfrm>
          <a:ln/>
        </p:spPr>
        <p:txBody>
          <a:bodyPr/>
          <a:p>
            <a:pPr>
              <a:buNone/>
            </a:pPr>
            <a:r>
              <a:rPr lang="en-US" altLang="zh-CN" dirty="0"/>
              <a:t>         </a:t>
            </a:r>
            <a:r>
              <a:rPr lang="zh-CN" altLang="en-US" dirty="0"/>
              <a:t>破山寺是指佛寺名。在今江苏省常熟市虞山北岭下。南朝齐始兴五年邑人郴州刺史倪德光舍宅建，唐咸通九年，赐额“破山兴福寺”。</a:t>
            </a:r>
            <a:endParaRPr lang="zh-CN" altLang="en-US" dirty="0"/>
          </a:p>
        </p:txBody>
      </p:sp>
      <p:pic>
        <p:nvPicPr>
          <p:cNvPr id="27653" name="图片 27652" descr="143495943127126618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7175" y="3573463"/>
            <a:ext cx="4562475" cy="2990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0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7651">
                                            <p:txEl>
                                              <p:charRg st="0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7651">
                                            <p:txEl>
                                              <p:charRg st="0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7651">
                                            <p:txEl>
                                              <p:charRg st="0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7651">
                                            <p:txEl>
                                              <p:charRg st="0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标题 2355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b="1" dirty="0">
                <a:effectLst>
                  <a:outerShdw blurRad="38100" dist="38100" dir="2700000">
                    <a:srgbClr val="FFFFFF"/>
                  </a:outerShdw>
                </a:effectLst>
              </a:rPr>
              <a:t>写作背景</a:t>
            </a:r>
            <a:endParaRPr lang="zh-CN" altLang="en-US" b="1" dirty="0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23555" name="文本占位符 23554"/>
          <p:cNvSpPr>
            <a:spLocks noGrp="1"/>
          </p:cNvSpPr>
          <p:nvPr>
            <p:ph type="body" idx="1"/>
          </p:nvPr>
        </p:nvSpPr>
        <p:spPr>
          <a:xfrm>
            <a:off x="468313" y="1700213"/>
            <a:ext cx="8229600" cy="4525962"/>
          </a:xfrm>
          <a:ln/>
        </p:spPr>
        <p:txBody>
          <a:bodyPr/>
          <a:p>
            <a:r>
              <a:rPr lang="en-US" altLang="zh-CN" dirty="0">
                <a:solidFill>
                  <a:srgbClr val="000000"/>
                </a:solidFill>
              </a:rPr>
              <a:t>    </a:t>
            </a:r>
            <a:r>
              <a:rPr lang="zh-CN" altLang="en-US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由于诗人的仕途失意，所以寄情山水，游览名山古刹，云游四海，寻幽探胜。 </a:t>
            </a:r>
            <a:endParaRPr lang="zh-CN" altLang="en-US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r>
              <a:rPr lang="zh-CN" altLang="en-US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    竹径通幽，花木掩映，天光、山色、澄波，不仅使鸟儿欢悦，而且令人杂念顿消。中间四句不仅写出环境的极静极美，而且体现出诗人内心的旨趣，富有言外之意。</a:t>
            </a:r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</a:rPr>
              <a:t> </a:t>
            </a:r>
            <a:endParaRPr lang="zh-CN" altLang="en-US" dirty="0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23556" name="文本框 23555"/>
          <p:cNvSpPr txBox="1"/>
          <p:nvPr/>
        </p:nvSpPr>
        <p:spPr>
          <a:xfrm>
            <a:off x="1828800" y="2449513"/>
            <a:ext cx="387350" cy="2905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just" defTabSz="1583055">
              <a:spcBef>
                <a:spcPct val="50000"/>
              </a:spcBef>
            </a:pPr>
            <a:r>
              <a:rPr lang="en-US" altLang="zh-CN" sz="8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zxxk</a:t>
            </a:r>
            <a:endParaRPr lang="en-US" altLang="zh-CN" sz="3100" b="1" dirty="0">
              <a:solidFill>
                <a:srgbClr val="80008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555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555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555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555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3555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40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555">
                                            <p:txEl>
                                              <p:charRg st="40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555">
                                            <p:txEl>
                                              <p:charRg st="40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555">
                                            <p:txEl>
                                              <p:charRg st="40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555">
                                            <p:txEl>
                                              <p:charRg st="40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3555">
                                            <p:txEl>
                                              <p:charRg st="40" end="1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文本占位符 3074"/>
          <p:cNvSpPr>
            <a:spLocks noGrp="1"/>
          </p:cNvSpPr>
          <p:nvPr>
            <p:ph type="body" idx="1"/>
          </p:nvPr>
        </p:nvSpPr>
        <p:spPr>
          <a:xfrm>
            <a:off x="636588" y="1484313"/>
            <a:ext cx="8507412" cy="5073650"/>
          </a:xfrm>
          <a:solidFill>
            <a:schemeClr val="bg2">
              <a:alpha val="8000"/>
            </a:schemeClr>
          </a:solidFill>
          <a:ln/>
        </p:spPr>
        <p:txBody>
          <a:bodyPr/>
          <a:p>
            <a:r>
              <a:rPr lang="en-US" altLang="zh-CN" sz="2800" dirty="0">
                <a:effectLst>
                  <a:outerShdw blurRad="38100" dist="38100" dir="2700000">
                    <a:srgbClr val="FFFFFF"/>
                  </a:outerShdw>
                </a:effectLst>
              </a:rPr>
              <a:t>1.</a:t>
            </a:r>
            <a:r>
              <a:rPr lang="zh-CN" altLang="en-US" sz="2800" dirty="0">
                <a:effectLst>
                  <a:outerShdw blurRad="38100" dist="38100" dir="2700000">
                    <a:srgbClr val="FFFFFF"/>
                  </a:outerShdw>
                </a:effectLst>
              </a:rPr>
              <a:t>人：进入。</a:t>
            </a:r>
            <a:endParaRPr lang="zh-CN" altLang="en-US" sz="2800" dirty="0"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r>
              <a:rPr lang="en-US" altLang="zh-CN" sz="2800" dirty="0">
                <a:effectLst>
                  <a:outerShdw blurRad="38100" dist="38100" dir="2700000">
                    <a:srgbClr val="FFFFFF"/>
                  </a:outerShdw>
                </a:effectLst>
              </a:rPr>
              <a:t>2.</a:t>
            </a:r>
            <a:r>
              <a:rPr lang="zh-CN" altLang="en-US" sz="2800" dirty="0">
                <a:effectLst>
                  <a:outerShdw blurRad="38100" dist="38100" dir="2700000">
                    <a:srgbClr val="FFFFFF"/>
                  </a:outerShdw>
                </a:effectLst>
              </a:rPr>
              <a:t>初日：初升的太阳。</a:t>
            </a:r>
            <a:endParaRPr lang="zh-CN" altLang="en-US" sz="2800" dirty="0"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r>
              <a:rPr lang="en-US" altLang="zh-CN" sz="2800" dirty="0">
                <a:effectLst>
                  <a:outerShdw blurRad="38100" dist="38100" dir="2700000">
                    <a:srgbClr val="FFFFFF"/>
                  </a:outerShdw>
                </a:effectLst>
              </a:rPr>
              <a:t>3.</a:t>
            </a:r>
            <a:r>
              <a:rPr lang="zh-CN" altLang="en-US" sz="2800" dirty="0">
                <a:effectLst>
                  <a:outerShdw blurRad="38100" dist="38100" dir="2700000">
                    <a:srgbClr val="FFFFFF"/>
                  </a:outerShdw>
                </a:effectLst>
              </a:rPr>
              <a:t>竹径：一作曲径，径：小路。幽处：幽深的地方。</a:t>
            </a:r>
            <a:endParaRPr lang="zh-CN" altLang="en-US" sz="2800" dirty="0"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r>
              <a:rPr lang="en-US" altLang="zh-CN" sz="2800" dirty="0">
                <a:effectLst>
                  <a:outerShdw blurRad="38100" dist="38100" dir="2700000">
                    <a:srgbClr val="FFFFFF"/>
                  </a:outerShdw>
                </a:effectLst>
              </a:rPr>
              <a:t>4.</a:t>
            </a:r>
            <a:r>
              <a:rPr lang="zh-CN" altLang="en-US" sz="2800" dirty="0">
                <a:effectLst>
                  <a:outerShdw blurRad="38100" dist="38100" dir="2700000">
                    <a:srgbClr val="FFFFFF"/>
                  </a:outerShdw>
                </a:effectLst>
              </a:rPr>
              <a:t>禅房：僧侣的住所。</a:t>
            </a:r>
            <a:endParaRPr lang="zh-CN" altLang="en-US" sz="2800" dirty="0"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r>
              <a:rPr lang="en-US" altLang="zh-CN" sz="2800" dirty="0">
                <a:effectLst>
                  <a:outerShdw blurRad="38100" dist="38100" dir="2700000">
                    <a:srgbClr val="FFFFFF"/>
                  </a:outerShdw>
                </a:effectLst>
              </a:rPr>
              <a:t>5.</a:t>
            </a:r>
            <a:r>
              <a:rPr lang="zh-CN" altLang="en-US" sz="2800" dirty="0">
                <a:effectLst>
                  <a:outerShdw blurRad="38100" dist="38100" dir="2700000">
                    <a:srgbClr val="FFFFFF"/>
                  </a:outerShdw>
                </a:effectLst>
              </a:rPr>
              <a:t>悦：使</a:t>
            </a:r>
            <a:r>
              <a:rPr lang="en-US" altLang="zh-CN" sz="2800" dirty="0">
                <a:effectLst>
                  <a:outerShdw blurRad="38100" dist="38100" dir="2700000">
                    <a:srgbClr val="FFFFFF"/>
                  </a:outerShdw>
                </a:effectLst>
              </a:rPr>
              <a:t>……</a:t>
            </a:r>
            <a:r>
              <a:rPr lang="zh-CN" altLang="en-US" sz="2800" dirty="0">
                <a:effectLst>
                  <a:outerShdw blurRad="38100" dist="38100" dir="2700000">
                    <a:srgbClr val="FFFFFF"/>
                  </a:outerShdw>
                </a:effectLst>
              </a:rPr>
              <a:t>愉快。鸟性：鸟的性情。</a:t>
            </a:r>
            <a:endParaRPr lang="zh-CN" altLang="en-US" sz="2800" dirty="0"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r>
              <a:rPr lang="en-US" altLang="zh-CN" sz="2800" dirty="0">
                <a:effectLst>
                  <a:outerShdw blurRad="38100" dist="38100" dir="2700000">
                    <a:srgbClr val="FFFFFF"/>
                  </a:outerShdw>
                </a:effectLst>
              </a:rPr>
              <a:t>6.</a:t>
            </a:r>
            <a:r>
              <a:rPr lang="zh-CN" altLang="en-US" sz="2800" dirty="0">
                <a:effectLst>
                  <a:outerShdw blurRad="38100" dist="38100" dir="2700000">
                    <a:srgbClr val="FFFFFF"/>
                  </a:outerShdw>
                </a:effectLst>
              </a:rPr>
              <a:t>空：使</a:t>
            </a:r>
            <a:r>
              <a:rPr lang="en-US" altLang="zh-CN" sz="2800" dirty="0">
                <a:effectLst>
                  <a:outerShdw blurRad="38100" dist="38100" dir="2700000">
                    <a:srgbClr val="FFFFFF"/>
                  </a:outerShdw>
                </a:effectLst>
              </a:rPr>
              <a:t>……</a:t>
            </a:r>
            <a:r>
              <a:rPr lang="zh-CN" altLang="en-US" sz="2800" dirty="0">
                <a:effectLst>
                  <a:outerShdw blurRad="38100" dist="38100" dir="2700000">
                    <a:srgbClr val="FFFFFF"/>
                  </a:outerShdw>
                </a:effectLst>
              </a:rPr>
              <a:t>空，使没有杂念，使净化。</a:t>
            </a:r>
            <a:endParaRPr lang="zh-CN" altLang="en-US" sz="2800" dirty="0"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r>
              <a:rPr lang="en-US" altLang="zh-CN" sz="2800" dirty="0">
                <a:effectLst>
                  <a:outerShdw blurRad="38100" dist="38100" dir="2700000">
                    <a:srgbClr val="FFFFFF"/>
                  </a:outerShdw>
                </a:effectLst>
              </a:rPr>
              <a:t>7.</a:t>
            </a:r>
            <a:r>
              <a:rPr lang="zh-CN" altLang="en-US" sz="2800" dirty="0">
                <a:effectLst>
                  <a:outerShdw blurRad="38100" dist="38100" dir="2700000">
                    <a:srgbClr val="FFFFFF"/>
                  </a:outerShdw>
                </a:effectLst>
              </a:rPr>
              <a:t>万籁：各种声音。此：这里。</a:t>
            </a:r>
            <a:endParaRPr lang="zh-CN" altLang="en-US" sz="2800" dirty="0"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r>
              <a:rPr lang="en-US" altLang="zh-CN" sz="2800" dirty="0">
                <a:effectLst>
                  <a:outerShdw blurRad="38100" dist="38100" dir="2700000">
                    <a:srgbClr val="FFFFFF"/>
                  </a:outerShdw>
                </a:effectLst>
              </a:rPr>
              <a:t>8.</a:t>
            </a:r>
            <a:r>
              <a:rPr lang="zh-CN" altLang="en-US" sz="2800" dirty="0">
                <a:effectLst>
                  <a:outerShdw blurRad="38100" dist="38100" dir="2700000">
                    <a:srgbClr val="FFFFFF"/>
                  </a:outerShdw>
                </a:effectLst>
              </a:rPr>
              <a:t>但：只。</a:t>
            </a:r>
            <a:endParaRPr lang="zh-CN" altLang="en-US" sz="2800" dirty="0"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r>
              <a:rPr lang="en-US" altLang="zh-CN" sz="2800" dirty="0">
                <a:effectLst>
                  <a:outerShdw blurRad="38100" dist="38100" dir="2700000">
                    <a:srgbClr val="FFFFFF"/>
                  </a:outerShdw>
                </a:effectLst>
              </a:rPr>
              <a:t>9.</a:t>
            </a:r>
            <a:r>
              <a:rPr lang="zh-CN" altLang="en-US" sz="2800" dirty="0">
                <a:effectLst>
                  <a:outerShdw blurRad="38100" dist="38100" dir="2700000">
                    <a:srgbClr val="FFFFFF"/>
                  </a:outerShdw>
                </a:effectLst>
              </a:rPr>
              <a:t>磬：寺院诵经、斋供时敲钟击磬作为信号。</a:t>
            </a:r>
            <a:endParaRPr lang="zh-CN" altLang="en-US" sz="2800" dirty="0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3076" name="文本框 3075"/>
          <p:cNvSpPr txBox="1"/>
          <p:nvPr/>
        </p:nvSpPr>
        <p:spPr>
          <a:xfrm>
            <a:off x="3563938" y="404813"/>
            <a:ext cx="24479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词语注释</a:t>
            </a:r>
            <a:endParaRPr lang="zh-CN" altLang="en-US" sz="44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307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8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75">
                                            <p:txEl>
                                              <p:charRg st="8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75">
                                            <p:txEl>
                                              <p:charRg st="8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75">
                                            <p:txEl>
                                              <p:charRg st="8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75">
                                            <p:txEl>
                                              <p:charRg st="8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3075">
                                            <p:txEl>
                                              <p:charRg st="8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2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75">
                                            <p:txEl>
                                              <p:charRg st="2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75">
                                            <p:txEl>
                                              <p:charRg st="2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75">
                                            <p:txEl>
                                              <p:charRg st="2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75">
                                            <p:txEl>
                                              <p:charRg st="2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3075">
                                            <p:txEl>
                                              <p:charRg st="20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45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75">
                                            <p:txEl>
                                              <p:charRg st="45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75">
                                            <p:txEl>
                                              <p:charRg st="45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75">
                                            <p:txEl>
                                              <p:charRg st="45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75">
                                            <p:txEl>
                                              <p:charRg st="45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3075">
                                            <p:txEl>
                                              <p:charRg st="45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57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75">
                                            <p:txEl>
                                              <p:charRg st="57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75">
                                            <p:txEl>
                                              <p:charRg st="57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75">
                                            <p:txEl>
                                              <p:charRg st="57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75">
                                            <p:txEl>
                                              <p:charRg st="57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3075">
                                            <p:txEl>
                                              <p:charRg st="57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76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75">
                                            <p:txEl>
                                              <p:charRg st="76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75">
                                            <p:txEl>
                                              <p:charRg st="76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75">
                                            <p:txEl>
                                              <p:charRg st="76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75">
                                            <p:txEl>
                                              <p:charRg st="76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3075">
                                            <p:txEl>
                                              <p:charRg st="76" end="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96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75">
                                            <p:txEl>
                                              <p:charRg st="96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75">
                                            <p:txEl>
                                              <p:charRg st="96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75">
                                            <p:txEl>
                                              <p:charRg st="96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75">
                                            <p:txEl>
                                              <p:charRg st="96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3075">
                                            <p:txEl>
                                              <p:charRg st="96" end="1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112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75">
                                            <p:txEl>
                                              <p:charRg st="112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75">
                                            <p:txEl>
                                              <p:charRg st="112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075">
                                            <p:txEl>
                                              <p:charRg st="112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075">
                                            <p:txEl>
                                              <p:charRg st="112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3075">
                                            <p:txEl>
                                              <p:charRg st="112" end="1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119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075">
                                            <p:txEl>
                                              <p:charRg st="119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075">
                                            <p:txEl>
                                              <p:charRg st="119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075">
                                            <p:txEl>
                                              <p:charRg st="119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75">
                                            <p:txEl>
                                              <p:charRg st="119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tmFilter="0,0; .5, 1; 1, 1"/>
                                        <p:tgtEl>
                                          <p:spTgt spid="3075">
                                            <p:txEl>
                                              <p:charRg st="119" end="1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animBg="1" build="p"/>
      <p:bldP spid="307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标题 35841"/>
          <p:cNvSpPr>
            <a:spLocks noGrp="1"/>
          </p:cNvSpPr>
          <p:nvPr>
            <p:ph type="title"/>
          </p:nvPr>
        </p:nvSpPr>
        <p:spPr>
          <a:xfrm>
            <a:off x="323850" y="692150"/>
            <a:ext cx="8229600" cy="1143000"/>
          </a:xfrm>
          <a:ln/>
        </p:spPr>
        <p:txBody>
          <a:bodyPr anchor="ctr"/>
          <a:p>
            <a:r>
              <a:rPr lang="zh-CN" altLang="en-US" sz="480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题破山寺后禅院</a:t>
            </a:r>
            <a:br>
              <a:rPr lang="zh-CN" altLang="en-US" sz="480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</a:br>
            <a:r>
              <a:rPr lang="zh-CN" altLang="en-US" sz="480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唐</a:t>
            </a:r>
            <a:r>
              <a:rPr lang="en-US" altLang="zh-CN" sz="480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·</a:t>
            </a:r>
            <a:r>
              <a:rPr lang="zh-CN" altLang="en-US" sz="480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常建</a:t>
            </a:r>
            <a:endParaRPr lang="zh-CN" altLang="en-US" sz="4800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35843" name="文本占位符 35842"/>
          <p:cNvSpPr>
            <a:spLocks noGrp="1"/>
          </p:cNvSpPr>
          <p:nvPr>
            <p:ph type="body" idx="1"/>
          </p:nvPr>
        </p:nvSpPr>
        <p:spPr>
          <a:xfrm>
            <a:off x="468313" y="2133600"/>
            <a:ext cx="8229600" cy="4525963"/>
          </a:xfrm>
          <a:ln/>
        </p:spPr>
        <p:txBody>
          <a:bodyPr/>
          <a:p>
            <a:pPr algn="ctr">
              <a:buNone/>
            </a:pPr>
            <a:r>
              <a:rPr lang="zh-CN" altLang="en-US" sz="40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清晨入古寺，初日照高林。 </a:t>
            </a:r>
            <a:endParaRPr lang="zh-CN" altLang="en-US" sz="4000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 algn="ctr">
              <a:buNone/>
            </a:pPr>
            <a:r>
              <a:rPr lang="zh-CN" altLang="en-US" sz="40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竹径通幽处，禅房花木深。 </a:t>
            </a:r>
            <a:endParaRPr lang="zh-CN" altLang="en-US" sz="4000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 algn="ctr">
              <a:buNone/>
            </a:pPr>
            <a:r>
              <a:rPr lang="zh-CN" altLang="en-US" sz="40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山光悦鸟性，潭影空人心。 </a:t>
            </a:r>
            <a:endParaRPr lang="zh-CN" altLang="en-US" sz="4000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 algn="ctr">
              <a:buNone/>
            </a:pPr>
            <a:r>
              <a:rPr lang="zh-CN" altLang="en-US" sz="40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万籁此俱寂，但余钟磬音。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584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14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5843">
                                            <p:txEl>
                                              <p:charRg st="14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28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5843">
                                            <p:txEl>
                                              <p:charRg st="28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42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5843">
                                            <p:txEl>
                                              <p:charRg st="42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清晨入古寺，初日照高林 。</a:t>
            </a:r>
            <a:endParaRPr lang="zh-CN" altLang="en-US" b="1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>
          <a:xfrm>
            <a:off x="468313" y="2133600"/>
            <a:ext cx="8229600" cy="4525963"/>
          </a:xfrm>
          <a:ln/>
        </p:spPr>
        <p:txBody>
          <a:bodyPr/>
          <a:p>
            <a:pPr>
              <a:buNone/>
            </a:pPr>
            <a:r>
              <a:rPr lang="en-US" altLang="zh-CN" sz="4000" b="1" dirty="0">
                <a:effectLst>
                  <a:outerShdw blurRad="38100" dist="38100" dir="2700000">
                    <a:srgbClr val="FFFFFF"/>
                  </a:outerShdw>
                </a:effectLst>
              </a:rPr>
              <a:t>     </a:t>
            </a:r>
            <a:r>
              <a:rPr lang="zh-CN" altLang="en-US" sz="4400" dirty="0">
                <a:effectLst>
                  <a:outerShdw blurRad="38100" dist="38100" dir="2700000">
                    <a:srgbClr val="FFFFFF"/>
                  </a:outerShdw>
                </a:effectLst>
              </a:rPr>
              <a:t>清晨我走进这破山古寺，初升的太阳映照着高高的树林。</a:t>
            </a:r>
            <a:endParaRPr lang="zh-CN" altLang="en-US" sz="4400" dirty="0"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>
              <a:buNone/>
            </a:pPr>
            <a:endParaRPr lang="zh-CN" altLang="en-US" sz="4400" dirty="0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5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r>
              <a:rPr lang="zh-CN" altLang="en-US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竹径通幽处，禅房花木深。</a:t>
            </a:r>
            <a:endParaRPr lang="zh-CN" altLang="en-US" b="1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9220" name="文本占位符 9219"/>
          <p:cNvSpPr>
            <a:spLocks noGrp="1"/>
          </p:cNvSpPr>
          <p:nvPr>
            <p:ph type="body" idx="1"/>
          </p:nvPr>
        </p:nvSpPr>
        <p:spPr>
          <a:xfrm>
            <a:off x="468313" y="2060575"/>
            <a:ext cx="8229600" cy="4525963"/>
          </a:xfrm>
          <a:ln/>
        </p:spPr>
        <p:txBody>
          <a:bodyPr/>
          <a:p>
            <a:pPr>
              <a:buNone/>
            </a:pPr>
            <a:r>
              <a:rPr lang="en-US" altLang="zh-CN" sz="4000" b="1" dirty="0">
                <a:solidFill>
                  <a:srgbClr val="FF99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       </a:t>
            </a:r>
            <a:r>
              <a:rPr lang="zh-CN" altLang="en-US" sz="4400" dirty="0">
                <a:effectLst>
                  <a:outerShdw blurRad="38100" dist="38100" dir="2700000">
                    <a:srgbClr val="FFFFFF"/>
                  </a:outerShdw>
                </a:effectLst>
              </a:rPr>
              <a:t>竹间小路通向幽静的去处，清静的禅房更显得草木深深。</a:t>
            </a:r>
            <a:endParaRPr lang="zh-CN" altLang="en-US" sz="4400" dirty="0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9220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20" grpId="0" build="p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1504</Words>
  <Application>WPS 演示</Application>
  <PresentationFormat>在屏幕上显示</PresentationFormat>
  <Paragraphs>94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Arial</vt:lpstr>
      <vt:lpstr>宋体</vt:lpstr>
      <vt:lpstr>Wingdings</vt:lpstr>
      <vt:lpstr>Times New Roman</vt:lpstr>
      <vt:lpstr>黑体</vt:lpstr>
      <vt:lpstr>微软雅黑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revision>语文备课大师【全免费】</cp:revision>
  <dcterms:created xsi:type="dcterms:W3CDTF">2011-10-13T11:26:04Z</dcterms:created>
  <dcterms:modified xsi:type="dcterms:W3CDTF">2017-03-03T12:17:40Z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