
<file path=[Content_Types].xml><?xml version="1.0" encoding="utf-8"?>
<Types xmlns="http://schemas.openxmlformats.org/package/2006/content-types">
  <Default Extension="jpeg" ContentType="image/jpe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sldIdLst>
    <p:sldId id="256" r:id="rId3"/>
    <p:sldId id="257" r:id="rId5"/>
    <p:sldId id="258" r:id="rId6"/>
    <p:sldId id="259" r:id="rId7"/>
    <p:sldId id="260" r:id="rId8"/>
    <p:sldId id="262" r:id="rId9"/>
    <p:sldId id="263" r:id="rId10"/>
    <p:sldId id="265" r:id="rId11"/>
    <p:sldId id="270" r:id="rId12"/>
    <p:sldId id="267" r:id="rId13"/>
    <p:sldId id="272" r:id="rId14"/>
    <p:sldId id="275" r:id="rId15"/>
  </p:sldIdLst>
  <p:sldSz cx="12192000" cy="6858000"/>
  <p:notesSz cx="6858000" cy="9144000"/>
  <p:embeddedFontLst>
    <p:embeddedFont>
      <p:font typeface="方正宋黑简体" panose="02000000000000000000" charset="-122"/>
      <p:regular r:id="rId19"/>
    </p:embeddedFont>
    <p:embeddedFont>
      <p:font typeface="方正隶变_GBK" panose="02000000000000000000" charset="-122"/>
      <p:regular r:id="rId20"/>
    </p:embeddedFont>
    <p:embeddedFont>
      <p:font typeface="Calibri" panose="020F0502020204030204" pitchFamily="34" charset="0"/>
      <p:regular r:id="rId21"/>
      <p:bold r:id="rId22"/>
      <p:italic r:id="rId23"/>
      <p:boldItalic r:id="rId24"/>
    </p:embeddedFont>
    <p:embeddedFont>
      <p:font typeface="华文新魏" panose="02010800040101010101" charset="-122"/>
      <p:regular r:id="rId25"/>
    </p:embeddedFont>
    <p:embeddedFont>
      <p:font typeface="Calibri Light" panose="020F0302020204030204" charset="0"/>
      <p:regular r:id="rId26"/>
      <p:italic r:id="rId27"/>
    </p:embeddedFont>
  </p:embeddedFontLst>
  <p:custDataLst>
    <p:tags r:id="rId28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BE1E7"/>
    <a:srgbClr val="FAFAF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 varScale="1">
        <p:scale>
          <a:sx n="52" d="100"/>
          <a:sy n="52" d="100"/>
        </p:scale>
        <p:origin x="78" y="72"/>
      </p:cViewPr>
      <p:guideLst>
        <p:guide orient="horz" pos="2139"/>
        <p:guide pos="38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font" Target="fonts/font9.fntdata"/><Relationship Id="rId26" Type="http://schemas.openxmlformats.org/officeDocument/2006/relationships/font" Target="fonts/font8.fntdata"/><Relationship Id="rId25" Type="http://schemas.openxmlformats.org/officeDocument/2006/relationships/font" Target="fonts/font7.fntdata"/><Relationship Id="rId24" Type="http://schemas.openxmlformats.org/officeDocument/2006/relationships/font" Target="fonts/font6.fntdata"/><Relationship Id="rId23" Type="http://schemas.openxmlformats.org/officeDocument/2006/relationships/font" Target="fonts/font5.fntdata"/><Relationship Id="rId22" Type="http://schemas.openxmlformats.org/officeDocument/2006/relationships/font" Target="fonts/font4.fntdata"/><Relationship Id="rId21" Type="http://schemas.openxmlformats.org/officeDocument/2006/relationships/font" Target="fonts/font3.fntdata"/><Relationship Id="rId20" Type="http://schemas.openxmlformats.org/officeDocument/2006/relationships/font" Target="fonts/font2.fntdata"/><Relationship Id="rId2" Type="http://schemas.openxmlformats.org/officeDocument/2006/relationships/theme" Target="theme/theme1.xml"/><Relationship Id="rId19" Type="http://schemas.openxmlformats.org/officeDocument/2006/relationships/font" Target="fonts/font1.fntdata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60B4DD-CD4C-4064-BC9B-E63DD50D649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11352E-1269-4569-A518-C67D6088071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1</a:t>
            </a:r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14</a:t>
            </a:r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19</a:t>
            </a:r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22</a:t>
            </a:r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4</a:t>
            </a:r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5</a:t>
            </a:r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6</a:t>
            </a:r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7</a:t>
            </a:r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9</a:t>
            </a:r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10</a:t>
            </a:r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12</a:t>
            </a:r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17</a:t>
            </a:r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50CAC-9EDB-42A1-B22B-3CA3BFFB77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1AA8C-F136-4A22-955C-CE1ADA52D7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50CAC-9EDB-42A1-B22B-3CA3BFFB77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1AA8C-F136-4A22-955C-CE1ADA52D7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50CAC-9EDB-42A1-B22B-3CA3BFFB77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1AA8C-F136-4A22-955C-CE1ADA52D7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50CAC-9EDB-42A1-B22B-3CA3BFFB77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1AA8C-F136-4A22-955C-CE1ADA52D7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50CAC-9EDB-42A1-B22B-3CA3BFFB77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1AA8C-F136-4A22-955C-CE1ADA52D7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50CAC-9EDB-42A1-B22B-3CA3BFFB77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1AA8C-F136-4A22-955C-CE1ADA52D7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50CAC-9EDB-42A1-B22B-3CA3BFFB77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1AA8C-F136-4A22-955C-CE1ADA52D7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50CAC-9EDB-42A1-B22B-3CA3BFFB77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1AA8C-F136-4A22-955C-CE1ADA52D7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50CAC-9EDB-42A1-B22B-3CA3BFFB77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1AA8C-F136-4A22-955C-CE1ADA52D7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50CAC-9EDB-42A1-B22B-3CA3BFFB77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1AA8C-F136-4A22-955C-CE1ADA52D7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850CAC-9EDB-42A1-B22B-3CA3BFFB7743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81AA8C-F136-4A22-955C-CE1ADA52D751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0"/>
            <a:r>
              <a:rPr lang="zh-CN" altLang="en-US"/>
              <a:t>第二级</a:t>
            </a:r>
            <a:endParaRPr lang="zh-CN" altLang="en-US"/>
          </a:p>
          <a:p>
            <a:pPr lvl="0"/>
            <a:r>
              <a:rPr lang="zh-CN" altLang="en-US"/>
              <a:t>第三级</a:t>
            </a:r>
            <a:endParaRPr lang="zh-CN" altLang="en-US"/>
          </a:p>
          <a:p>
            <a:pPr lvl="0"/>
            <a:r>
              <a:rPr lang="zh-CN" altLang="en-US"/>
              <a:t>第四级</a:t>
            </a:r>
            <a:endParaRPr lang="zh-CN" altLang="en-US"/>
          </a:p>
          <a:p>
            <a:pPr lvl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/>
              <a:t>2018/8/8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/>
              <a:t>‹#›</a:t>
            </a: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pn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jpeg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1.xml"/><Relationship Id="rId4" Type="http://schemas.microsoft.com/office/2007/relationships/hdphoto" Target="../media/image9.wdp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jpeg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400387" y="3787092"/>
            <a:ext cx="972918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诗</a:t>
            </a:r>
            <a:endParaRPr lang="zh-CN" altLang="en-US" sz="66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057496" y="3787092"/>
            <a:ext cx="972918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经</a:t>
            </a:r>
            <a:endParaRPr lang="zh-CN" altLang="en-US" sz="66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483112" y="3787092"/>
            <a:ext cx="972918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二</a:t>
            </a:r>
            <a:endParaRPr lang="zh-CN" altLang="en-US" sz="66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060482" y="3787092"/>
            <a:ext cx="972918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首</a:t>
            </a:r>
            <a:endParaRPr lang="zh-CN" altLang="en-US" sz="66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697398" y="3871065"/>
            <a:ext cx="0" cy="775504"/>
          </a:xfrm>
          <a:prstGeom prst="line">
            <a:avLst/>
          </a:prstGeom>
          <a:ln w="2222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3285058" y="3871065"/>
            <a:ext cx="0" cy="775504"/>
          </a:xfrm>
          <a:prstGeom prst="line">
            <a:avLst/>
          </a:prstGeom>
          <a:ln w="2222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4837995" y="3871065"/>
            <a:ext cx="0" cy="775504"/>
          </a:xfrm>
          <a:prstGeom prst="line">
            <a:avLst/>
          </a:prstGeom>
          <a:ln w="2222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6390932" y="3821817"/>
            <a:ext cx="0" cy="775504"/>
          </a:xfrm>
          <a:prstGeom prst="line">
            <a:avLst/>
          </a:prstGeom>
          <a:ln w="2222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/>
          <p:cNvSpPr txBox="1"/>
          <p:nvPr/>
        </p:nvSpPr>
        <p:spPr>
          <a:xfrm>
            <a:off x="477520" y="5449570"/>
            <a:ext cx="968121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>
                <a:solidFill>
                  <a:schemeClr val="tx1">
                    <a:lumMod val="95000"/>
                    <a:lumOff val="5000"/>
                  </a:schemeClr>
                </a:solidFill>
                <a:latin typeface="方正宋黑简体" panose="02000000000000000000" charset="-122"/>
                <a:ea typeface="方正宋黑简体" panose="02000000000000000000" charset="-122"/>
              </a:rPr>
              <a:t>《诗经》中有不少歌咏爱情的诗，或表达对美好爱情的向往和追求，或抒发爱而不得的忧伤和怅惘。这些诗，今天读来仍会让人怦然心动，获得美的愉悦。</a:t>
            </a:r>
            <a:endParaRPr lang="zh-CN" altLang="en-US" sz="1600">
              <a:solidFill>
                <a:schemeClr val="tx1">
                  <a:lumMod val="95000"/>
                  <a:lumOff val="5000"/>
                </a:schemeClr>
              </a:solidFill>
              <a:latin typeface="方正宋黑简体" panose="02000000000000000000" charset="-122"/>
              <a:ea typeface="方正宋黑简体" panose="02000000000000000000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图片 4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7" y="-2"/>
            <a:ext cx="4386812" cy="2467581"/>
          </a:xfrm>
          <a:prstGeom prst="rect">
            <a:avLst/>
          </a:prstGeom>
        </p:spPr>
      </p:pic>
      <p:sp>
        <p:nvSpPr>
          <p:cNvPr id="29" name="矩形 28"/>
          <p:cNvSpPr/>
          <p:nvPr/>
        </p:nvSpPr>
        <p:spPr>
          <a:xfrm>
            <a:off x="1921396" y="2387278"/>
            <a:ext cx="10270603" cy="2083444"/>
          </a:xfrm>
          <a:prstGeom prst="rect">
            <a:avLst/>
          </a:prstGeom>
          <a:solidFill>
            <a:srgbClr val="FBE1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25"/>
          <a:stretch>
            <a:fillRect/>
          </a:stretch>
        </p:blipFill>
        <p:spPr>
          <a:xfrm>
            <a:off x="0" y="2361235"/>
            <a:ext cx="1921396" cy="2109487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42417" y="752355"/>
            <a:ext cx="3149583" cy="4747980"/>
          </a:xfrm>
          <a:prstGeom prst="rect">
            <a:avLst/>
          </a:prstGeom>
        </p:spPr>
      </p:pic>
      <p:sp>
        <p:nvSpPr>
          <p:cNvPr id="32" name="矩形 31"/>
          <p:cNvSpPr/>
          <p:nvPr/>
        </p:nvSpPr>
        <p:spPr>
          <a:xfrm>
            <a:off x="2355215" y="2642235"/>
            <a:ext cx="773430" cy="207137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algn="dist">
              <a:lnSpc>
                <a:spcPct val="120000"/>
              </a:lnSpc>
              <a:spcAft>
                <a:spcPts val="600"/>
              </a:spcAft>
            </a:pPr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方正隶变_GBK" panose="02000000000000000000" charset="-122"/>
                <a:ea typeface="方正隶变_GBK" panose="02000000000000000000" charset="-122"/>
              </a:rPr>
              <a:t>重章叠句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方正隶变_GBK" panose="02000000000000000000" charset="-122"/>
              <a:ea typeface="方正隶变_GBK" panose="02000000000000000000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3369504" y="2217886"/>
            <a:ext cx="6038519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solidFill>
                  <a:schemeClr val="tx1">
                    <a:lumMod val="95000"/>
                    <a:lumOff val="5000"/>
                  </a:schemeClr>
                </a:solidFill>
                <a:latin typeface="方正宋黑简体" panose="02000000000000000000" charset="-122"/>
                <a:ea typeface="方正宋黑简体" panose="02000000000000000000" charset="-122"/>
              </a:rPr>
              <a:t>增强诗歌的节奏感、音乐感，形成一种回环往复的美，深化意境，渲染气氛，强化感情，突出主题，带给人一种或委婉深长或激越澎湃的表达效果。</a:t>
            </a:r>
            <a:endParaRPr lang="zh-CN" altLang="en-US" sz="160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sz="1600">
              <a:solidFill>
                <a:schemeClr val="tx1">
                  <a:lumMod val="95000"/>
                  <a:lumOff val="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图片 4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7" y="-2"/>
            <a:ext cx="4386812" cy="2467581"/>
          </a:xfrm>
          <a:prstGeom prst="rect">
            <a:avLst/>
          </a:prstGeom>
        </p:spPr>
      </p:pic>
      <p:sp>
        <p:nvSpPr>
          <p:cNvPr id="16" name="任意多边形 15"/>
          <p:cNvSpPr/>
          <p:nvPr/>
        </p:nvSpPr>
        <p:spPr bwMode="auto">
          <a:xfrm>
            <a:off x="1955809" y="1744952"/>
            <a:ext cx="1120830" cy="1120830"/>
          </a:xfrm>
          <a:custGeom>
            <a:avLst/>
            <a:gdLst>
              <a:gd name="connsiteX0" fmla="*/ 248093 w 3851276"/>
              <a:gd name="connsiteY0" fmla="*/ 248093 w 3851276"/>
              <a:gd name="connsiteX1" fmla="*/ 248093 w 3851276"/>
              <a:gd name="connsiteY1" fmla="*/ 248093 w 3851276"/>
              <a:gd name="connsiteX2" fmla="*/ 248093 w 3851276"/>
              <a:gd name="connsiteY2" fmla="*/ 248093 w 3851276"/>
              <a:gd name="connsiteX3" fmla="*/ 248093 w 3851276"/>
              <a:gd name="connsiteY3" fmla="*/ 248093 w 3851276"/>
              <a:gd name="connsiteX4" fmla="*/ 248093 w 3851276"/>
              <a:gd name="connsiteY4" fmla="*/ 248093 w 3851276"/>
              <a:gd name="connsiteX5" fmla="*/ 248093 w 3851276"/>
              <a:gd name="connsiteY5" fmla="*/ 248093 w 3851276"/>
              <a:gd name="connsiteX6" fmla="*/ 248093 w 3851276"/>
              <a:gd name="connsiteY6" fmla="*/ 248093 w 3851276"/>
              <a:gd name="connsiteX7" fmla="*/ 248093 w 3851276"/>
              <a:gd name="connsiteY7" fmla="*/ 248093 w 3851276"/>
              <a:gd name="connsiteX8" fmla="*/ 248093 w 3851276"/>
              <a:gd name="connsiteY8" fmla="*/ 248093 w 3851276"/>
              <a:gd name="connsiteX9" fmla="*/ 248093 w 3851276"/>
              <a:gd name="connsiteY9" fmla="*/ 248093 w 3851276"/>
              <a:gd name="connsiteX10" fmla="*/ 248093 w 3851276"/>
              <a:gd name="connsiteY10" fmla="*/ 248093 w 3851276"/>
              <a:gd name="connsiteX11" fmla="*/ 248093 w 3851276"/>
              <a:gd name="connsiteY11" fmla="*/ 248093 w 3851276"/>
              <a:gd name="connsiteX12" fmla="*/ 248093 w 3851276"/>
              <a:gd name="connsiteY12" fmla="*/ 248093 w 3851276"/>
              <a:gd name="connsiteX13" fmla="*/ 248093 w 3851276"/>
              <a:gd name="connsiteY13" fmla="*/ 248093 w 3851276"/>
              <a:gd name="connsiteX14" fmla="*/ 248093 w 3851276"/>
              <a:gd name="connsiteY14" fmla="*/ 248093 w 3851276"/>
              <a:gd name="connsiteX15" fmla="*/ 248093 w 3851276"/>
              <a:gd name="connsiteY15" fmla="*/ 248093 w 3851276"/>
              <a:gd name="connsiteX16" fmla="*/ 248093 w 3851276"/>
              <a:gd name="connsiteY16" fmla="*/ 248093 w 3851276"/>
              <a:gd name="connsiteX17" fmla="*/ 248093 w 3851276"/>
              <a:gd name="connsiteY17" fmla="*/ 248093 w 3851276"/>
              <a:gd name="connsiteX18" fmla="*/ 248093 w 3851276"/>
              <a:gd name="connsiteY18" fmla="*/ 248093 w 3851276"/>
              <a:gd name="connsiteX19" fmla="*/ 248093 w 3851276"/>
              <a:gd name="connsiteY19" fmla="*/ 248093 w 3851276"/>
              <a:gd name="connsiteX20" fmla="*/ 248093 w 3851276"/>
              <a:gd name="connsiteY20" fmla="*/ 248093 w 3851276"/>
              <a:gd name="connsiteX21" fmla="*/ 248093 w 3851276"/>
              <a:gd name="connsiteY21" fmla="*/ 248093 w 3851276"/>
              <a:gd name="connsiteX22" fmla="*/ 248093 w 3851276"/>
              <a:gd name="connsiteY22" fmla="*/ 248093 w 3851276"/>
              <a:gd name="connsiteX23" fmla="*/ 248093 w 3851276"/>
              <a:gd name="connsiteY23" fmla="*/ 248093 w 3851276"/>
              <a:gd name="connsiteX24" fmla="*/ 248093 w 3851276"/>
              <a:gd name="connsiteY24" fmla="*/ 248093 w 3851276"/>
              <a:gd name="connsiteX25" fmla="*/ 248093 w 3851276"/>
              <a:gd name="connsiteY25" fmla="*/ 248093 w 3851276"/>
              <a:gd name="connsiteX26" fmla="*/ 248093 w 3851276"/>
              <a:gd name="connsiteY26" fmla="*/ 248093 w 3851276"/>
              <a:gd name="connsiteX27" fmla="*/ 248093 w 3851276"/>
              <a:gd name="connsiteY27" fmla="*/ 248093 w 3851276"/>
              <a:gd name="connsiteX28" fmla="*/ 248093 w 3851276"/>
              <a:gd name="connsiteY28" fmla="*/ 248093 w 3851276"/>
              <a:gd name="connsiteX29" fmla="*/ 248093 w 3851276"/>
              <a:gd name="connsiteY29" fmla="*/ 248093 w 3851276"/>
              <a:gd name="connsiteX30" fmla="*/ 248093 w 3851276"/>
              <a:gd name="connsiteY30" fmla="*/ 248093 w 3851276"/>
              <a:gd name="connsiteX31" fmla="*/ 248093 w 3851276"/>
              <a:gd name="connsiteY31" fmla="*/ 248093 w 3851276"/>
              <a:gd name="connsiteX32" fmla="*/ 248093 w 3851276"/>
              <a:gd name="connsiteY32" fmla="*/ 248093 w 3851276"/>
              <a:gd name="connsiteX33" fmla="*/ 248093 w 3851276"/>
              <a:gd name="connsiteY33" fmla="*/ 248093 w 3851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2279650" h="2274888">
                <a:moveTo>
                  <a:pt x="1141709" y="173038"/>
                </a:moveTo>
                <a:cubicBezTo>
                  <a:pt x="1039962" y="289822"/>
                  <a:pt x="957058" y="289822"/>
                  <a:pt x="813858" y="391536"/>
                </a:cubicBezTo>
                <a:cubicBezTo>
                  <a:pt x="670659" y="493251"/>
                  <a:pt x="648049" y="670310"/>
                  <a:pt x="648049" y="670310"/>
                </a:cubicBezTo>
                <a:cubicBezTo>
                  <a:pt x="648049" y="670310"/>
                  <a:pt x="455860" y="696681"/>
                  <a:pt x="354113" y="851136"/>
                </a:cubicBezTo>
                <a:cubicBezTo>
                  <a:pt x="256135" y="1001825"/>
                  <a:pt x="237293" y="1103540"/>
                  <a:pt x="161925" y="1137445"/>
                </a:cubicBezTo>
                <a:cubicBezTo>
                  <a:pt x="237293" y="1171350"/>
                  <a:pt x="256135" y="1273064"/>
                  <a:pt x="354113" y="1423753"/>
                </a:cubicBezTo>
                <a:cubicBezTo>
                  <a:pt x="455860" y="1578209"/>
                  <a:pt x="648049" y="1608346"/>
                  <a:pt x="648049" y="1608346"/>
                </a:cubicBezTo>
                <a:cubicBezTo>
                  <a:pt x="648049" y="1608346"/>
                  <a:pt x="670659" y="1781638"/>
                  <a:pt x="813858" y="1883353"/>
                </a:cubicBezTo>
                <a:cubicBezTo>
                  <a:pt x="957058" y="1988835"/>
                  <a:pt x="1039962" y="1988835"/>
                  <a:pt x="1141709" y="2101851"/>
                </a:cubicBezTo>
                <a:cubicBezTo>
                  <a:pt x="1243456" y="1988835"/>
                  <a:pt x="1326361" y="1988835"/>
                  <a:pt x="1469560" y="1883353"/>
                </a:cubicBezTo>
                <a:cubicBezTo>
                  <a:pt x="1612759" y="1781638"/>
                  <a:pt x="1635370" y="1608346"/>
                  <a:pt x="1635370" y="1608346"/>
                </a:cubicBezTo>
                <a:cubicBezTo>
                  <a:pt x="1635370" y="1608346"/>
                  <a:pt x="1823790" y="1578209"/>
                  <a:pt x="1925537" y="1423753"/>
                </a:cubicBezTo>
                <a:cubicBezTo>
                  <a:pt x="2027283" y="1273064"/>
                  <a:pt x="2046125" y="1171350"/>
                  <a:pt x="2117725" y="1137445"/>
                </a:cubicBezTo>
                <a:cubicBezTo>
                  <a:pt x="2046125" y="1103540"/>
                  <a:pt x="2027283" y="1001825"/>
                  <a:pt x="1925537" y="851136"/>
                </a:cubicBezTo>
                <a:cubicBezTo>
                  <a:pt x="1823790" y="696681"/>
                  <a:pt x="1635370" y="670310"/>
                  <a:pt x="1635370" y="670310"/>
                </a:cubicBezTo>
                <a:cubicBezTo>
                  <a:pt x="1635370" y="670310"/>
                  <a:pt x="1612759" y="493251"/>
                  <a:pt x="1469560" y="391536"/>
                </a:cubicBezTo>
                <a:cubicBezTo>
                  <a:pt x="1326361" y="289822"/>
                  <a:pt x="1243456" y="289822"/>
                  <a:pt x="1141709" y="173038"/>
                </a:cubicBezTo>
                <a:close/>
                <a:moveTo>
                  <a:pt x="1141709" y="0"/>
                </a:moveTo>
                <a:cubicBezTo>
                  <a:pt x="1228373" y="180786"/>
                  <a:pt x="1439382" y="252347"/>
                  <a:pt x="1578799" y="350273"/>
                </a:cubicBezTo>
                <a:cubicBezTo>
                  <a:pt x="1718216" y="444432"/>
                  <a:pt x="1721984" y="591320"/>
                  <a:pt x="1721984" y="591320"/>
                </a:cubicBezTo>
                <a:cubicBezTo>
                  <a:pt x="1721984" y="591320"/>
                  <a:pt x="1929225" y="651582"/>
                  <a:pt x="2087481" y="896396"/>
                </a:cubicBezTo>
                <a:cubicBezTo>
                  <a:pt x="2241970" y="1141211"/>
                  <a:pt x="2189218" y="1114846"/>
                  <a:pt x="2279650" y="1137444"/>
                </a:cubicBezTo>
                <a:cubicBezTo>
                  <a:pt x="2189218" y="1160042"/>
                  <a:pt x="2241970" y="1133678"/>
                  <a:pt x="2087481" y="1378492"/>
                </a:cubicBezTo>
                <a:cubicBezTo>
                  <a:pt x="1929225" y="1623306"/>
                  <a:pt x="1721984" y="1683568"/>
                  <a:pt x="1721984" y="1683568"/>
                </a:cubicBezTo>
                <a:cubicBezTo>
                  <a:pt x="1721984" y="1683568"/>
                  <a:pt x="1718216" y="1830456"/>
                  <a:pt x="1578799" y="1928382"/>
                </a:cubicBezTo>
                <a:cubicBezTo>
                  <a:pt x="1439382" y="2022541"/>
                  <a:pt x="1228373" y="2094102"/>
                  <a:pt x="1141709" y="2274888"/>
                </a:cubicBezTo>
                <a:cubicBezTo>
                  <a:pt x="1051277" y="2094102"/>
                  <a:pt x="840268" y="2022541"/>
                  <a:pt x="700851" y="1928382"/>
                </a:cubicBezTo>
                <a:cubicBezTo>
                  <a:pt x="565203" y="1830456"/>
                  <a:pt x="557667" y="1683568"/>
                  <a:pt x="557667" y="1683568"/>
                </a:cubicBezTo>
                <a:cubicBezTo>
                  <a:pt x="557667" y="1683568"/>
                  <a:pt x="350426" y="1623306"/>
                  <a:pt x="195937" y="1378492"/>
                </a:cubicBezTo>
                <a:cubicBezTo>
                  <a:pt x="37680" y="1133678"/>
                  <a:pt x="94200" y="1160042"/>
                  <a:pt x="0" y="1137444"/>
                </a:cubicBezTo>
                <a:cubicBezTo>
                  <a:pt x="94200" y="1114846"/>
                  <a:pt x="37680" y="1141211"/>
                  <a:pt x="195937" y="896396"/>
                </a:cubicBezTo>
                <a:cubicBezTo>
                  <a:pt x="350426" y="651582"/>
                  <a:pt x="557667" y="591320"/>
                  <a:pt x="557667" y="591320"/>
                </a:cubicBezTo>
                <a:cubicBezTo>
                  <a:pt x="557667" y="591320"/>
                  <a:pt x="565203" y="444432"/>
                  <a:pt x="700851" y="350273"/>
                </a:cubicBezTo>
                <a:cubicBezTo>
                  <a:pt x="840268" y="252347"/>
                  <a:pt x="1051277" y="180786"/>
                  <a:pt x="1141709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noAutofit/>
          </a:bodyPr>
          <a:lstStyle/>
          <a:p>
            <a:pPr algn="ctr"/>
            <a:r>
              <a:rPr lang="zh-CN" altLang="en-US" sz="3600">
                <a:solidFill>
                  <a:schemeClr val="tx1">
                    <a:lumMod val="95000"/>
                    <a:lumOff val="5000"/>
                  </a:schemeClr>
                </a:solidFill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壹</a:t>
            </a:r>
            <a:endParaRPr lang="zh-CN" altLang="en-US" sz="3600" dirty="0">
              <a:solidFill>
                <a:schemeClr val="tx1">
                  <a:lumMod val="95000"/>
                  <a:lumOff val="5000"/>
                </a:schemeClr>
              </a:solidFill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221495" y="1935136"/>
            <a:ext cx="3966916" cy="8299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隶变_GBK" panose="02000000000000000000" charset="-122"/>
                <a:ea typeface="方正隶变_GBK" panose="02000000000000000000" charset="-122"/>
              </a:rPr>
              <a:t>托物起兴，借景抒情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方正隶变_GBK" panose="02000000000000000000" charset="-122"/>
              <a:ea typeface="方正隶变_GBK" panose="02000000000000000000" charset="-122"/>
            </a:endParaRPr>
          </a:p>
        </p:txBody>
      </p:sp>
      <p:sp>
        <p:nvSpPr>
          <p:cNvPr id="18" name="任意多边形 17"/>
          <p:cNvSpPr/>
          <p:nvPr/>
        </p:nvSpPr>
        <p:spPr bwMode="auto">
          <a:xfrm>
            <a:off x="1955809" y="3106721"/>
            <a:ext cx="1120830" cy="1120830"/>
          </a:xfrm>
          <a:custGeom>
            <a:avLst/>
            <a:gdLst>
              <a:gd name="connsiteX0" fmla="*/ 248093 w 3851276"/>
              <a:gd name="connsiteY0" fmla="*/ 248093 w 3851276"/>
              <a:gd name="connsiteX1" fmla="*/ 248093 w 3851276"/>
              <a:gd name="connsiteY1" fmla="*/ 248093 w 3851276"/>
              <a:gd name="connsiteX2" fmla="*/ 248093 w 3851276"/>
              <a:gd name="connsiteY2" fmla="*/ 248093 w 3851276"/>
              <a:gd name="connsiteX3" fmla="*/ 248093 w 3851276"/>
              <a:gd name="connsiteY3" fmla="*/ 248093 w 3851276"/>
              <a:gd name="connsiteX4" fmla="*/ 248093 w 3851276"/>
              <a:gd name="connsiteY4" fmla="*/ 248093 w 3851276"/>
              <a:gd name="connsiteX5" fmla="*/ 248093 w 3851276"/>
              <a:gd name="connsiteY5" fmla="*/ 248093 w 3851276"/>
              <a:gd name="connsiteX6" fmla="*/ 248093 w 3851276"/>
              <a:gd name="connsiteY6" fmla="*/ 248093 w 3851276"/>
              <a:gd name="connsiteX7" fmla="*/ 248093 w 3851276"/>
              <a:gd name="connsiteY7" fmla="*/ 248093 w 3851276"/>
              <a:gd name="connsiteX8" fmla="*/ 248093 w 3851276"/>
              <a:gd name="connsiteY8" fmla="*/ 248093 w 3851276"/>
              <a:gd name="connsiteX9" fmla="*/ 248093 w 3851276"/>
              <a:gd name="connsiteY9" fmla="*/ 248093 w 3851276"/>
              <a:gd name="connsiteX10" fmla="*/ 248093 w 3851276"/>
              <a:gd name="connsiteY10" fmla="*/ 248093 w 3851276"/>
              <a:gd name="connsiteX11" fmla="*/ 248093 w 3851276"/>
              <a:gd name="connsiteY11" fmla="*/ 248093 w 3851276"/>
              <a:gd name="connsiteX12" fmla="*/ 248093 w 3851276"/>
              <a:gd name="connsiteY12" fmla="*/ 248093 w 3851276"/>
              <a:gd name="connsiteX13" fmla="*/ 248093 w 3851276"/>
              <a:gd name="connsiteY13" fmla="*/ 248093 w 3851276"/>
              <a:gd name="connsiteX14" fmla="*/ 248093 w 3851276"/>
              <a:gd name="connsiteY14" fmla="*/ 248093 w 3851276"/>
              <a:gd name="connsiteX15" fmla="*/ 248093 w 3851276"/>
              <a:gd name="connsiteY15" fmla="*/ 248093 w 3851276"/>
              <a:gd name="connsiteX16" fmla="*/ 248093 w 3851276"/>
              <a:gd name="connsiteY16" fmla="*/ 248093 w 3851276"/>
              <a:gd name="connsiteX17" fmla="*/ 248093 w 3851276"/>
              <a:gd name="connsiteY17" fmla="*/ 248093 w 3851276"/>
              <a:gd name="connsiteX18" fmla="*/ 248093 w 3851276"/>
              <a:gd name="connsiteY18" fmla="*/ 248093 w 3851276"/>
              <a:gd name="connsiteX19" fmla="*/ 248093 w 3851276"/>
              <a:gd name="connsiteY19" fmla="*/ 248093 w 3851276"/>
              <a:gd name="connsiteX20" fmla="*/ 248093 w 3851276"/>
              <a:gd name="connsiteY20" fmla="*/ 248093 w 3851276"/>
              <a:gd name="connsiteX21" fmla="*/ 248093 w 3851276"/>
              <a:gd name="connsiteY21" fmla="*/ 248093 w 3851276"/>
              <a:gd name="connsiteX22" fmla="*/ 248093 w 3851276"/>
              <a:gd name="connsiteY22" fmla="*/ 248093 w 3851276"/>
              <a:gd name="connsiteX23" fmla="*/ 248093 w 3851276"/>
              <a:gd name="connsiteY23" fmla="*/ 248093 w 3851276"/>
              <a:gd name="connsiteX24" fmla="*/ 248093 w 3851276"/>
              <a:gd name="connsiteY24" fmla="*/ 248093 w 3851276"/>
              <a:gd name="connsiteX25" fmla="*/ 248093 w 3851276"/>
              <a:gd name="connsiteY25" fmla="*/ 248093 w 3851276"/>
              <a:gd name="connsiteX26" fmla="*/ 248093 w 3851276"/>
              <a:gd name="connsiteY26" fmla="*/ 248093 w 3851276"/>
              <a:gd name="connsiteX27" fmla="*/ 248093 w 3851276"/>
              <a:gd name="connsiteY27" fmla="*/ 248093 w 3851276"/>
              <a:gd name="connsiteX28" fmla="*/ 248093 w 3851276"/>
              <a:gd name="connsiteY28" fmla="*/ 248093 w 3851276"/>
              <a:gd name="connsiteX29" fmla="*/ 248093 w 3851276"/>
              <a:gd name="connsiteY29" fmla="*/ 248093 w 3851276"/>
              <a:gd name="connsiteX30" fmla="*/ 248093 w 3851276"/>
              <a:gd name="connsiteY30" fmla="*/ 248093 w 3851276"/>
              <a:gd name="connsiteX31" fmla="*/ 248093 w 3851276"/>
              <a:gd name="connsiteY31" fmla="*/ 248093 w 3851276"/>
              <a:gd name="connsiteX32" fmla="*/ 248093 w 3851276"/>
              <a:gd name="connsiteY32" fmla="*/ 248093 w 3851276"/>
              <a:gd name="connsiteX33" fmla="*/ 248093 w 3851276"/>
              <a:gd name="connsiteY33" fmla="*/ 248093 w 3851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2279650" h="2274888">
                <a:moveTo>
                  <a:pt x="1141709" y="173038"/>
                </a:moveTo>
                <a:cubicBezTo>
                  <a:pt x="1039962" y="289822"/>
                  <a:pt x="957058" y="289822"/>
                  <a:pt x="813858" y="391536"/>
                </a:cubicBezTo>
                <a:cubicBezTo>
                  <a:pt x="670659" y="493251"/>
                  <a:pt x="648049" y="670310"/>
                  <a:pt x="648049" y="670310"/>
                </a:cubicBezTo>
                <a:cubicBezTo>
                  <a:pt x="648049" y="670310"/>
                  <a:pt x="455860" y="696681"/>
                  <a:pt x="354113" y="851136"/>
                </a:cubicBezTo>
                <a:cubicBezTo>
                  <a:pt x="256135" y="1001825"/>
                  <a:pt x="237293" y="1103540"/>
                  <a:pt x="161925" y="1137445"/>
                </a:cubicBezTo>
                <a:cubicBezTo>
                  <a:pt x="237293" y="1171350"/>
                  <a:pt x="256135" y="1273064"/>
                  <a:pt x="354113" y="1423753"/>
                </a:cubicBezTo>
                <a:cubicBezTo>
                  <a:pt x="455860" y="1578209"/>
                  <a:pt x="648049" y="1608346"/>
                  <a:pt x="648049" y="1608346"/>
                </a:cubicBezTo>
                <a:cubicBezTo>
                  <a:pt x="648049" y="1608346"/>
                  <a:pt x="670659" y="1781638"/>
                  <a:pt x="813858" y="1883353"/>
                </a:cubicBezTo>
                <a:cubicBezTo>
                  <a:pt x="957058" y="1988835"/>
                  <a:pt x="1039962" y="1988835"/>
                  <a:pt x="1141709" y="2101851"/>
                </a:cubicBezTo>
                <a:cubicBezTo>
                  <a:pt x="1243456" y="1988835"/>
                  <a:pt x="1326361" y="1988835"/>
                  <a:pt x="1469560" y="1883353"/>
                </a:cubicBezTo>
                <a:cubicBezTo>
                  <a:pt x="1612759" y="1781638"/>
                  <a:pt x="1635370" y="1608346"/>
                  <a:pt x="1635370" y="1608346"/>
                </a:cubicBezTo>
                <a:cubicBezTo>
                  <a:pt x="1635370" y="1608346"/>
                  <a:pt x="1823790" y="1578209"/>
                  <a:pt x="1925537" y="1423753"/>
                </a:cubicBezTo>
                <a:cubicBezTo>
                  <a:pt x="2027283" y="1273064"/>
                  <a:pt x="2046125" y="1171350"/>
                  <a:pt x="2117725" y="1137445"/>
                </a:cubicBezTo>
                <a:cubicBezTo>
                  <a:pt x="2046125" y="1103540"/>
                  <a:pt x="2027283" y="1001825"/>
                  <a:pt x="1925537" y="851136"/>
                </a:cubicBezTo>
                <a:cubicBezTo>
                  <a:pt x="1823790" y="696681"/>
                  <a:pt x="1635370" y="670310"/>
                  <a:pt x="1635370" y="670310"/>
                </a:cubicBezTo>
                <a:cubicBezTo>
                  <a:pt x="1635370" y="670310"/>
                  <a:pt x="1612759" y="493251"/>
                  <a:pt x="1469560" y="391536"/>
                </a:cubicBezTo>
                <a:cubicBezTo>
                  <a:pt x="1326361" y="289822"/>
                  <a:pt x="1243456" y="289822"/>
                  <a:pt x="1141709" y="173038"/>
                </a:cubicBezTo>
                <a:close/>
                <a:moveTo>
                  <a:pt x="1141709" y="0"/>
                </a:moveTo>
                <a:cubicBezTo>
                  <a:pt x="1228373" y="180786"/>
                  <a:pt x="1439382" y="252347"/>
                  <a:pt x="1578799" y="350273"/>
                </a:cubicBezTo>
                <a:cubicBezTo>
                  <a:pt x="1718216" y="444432"/>
                  <a:pt x="1721984" y="591320"/>
                  <a:pt x="1721984" y="591320"/>
                </a:cubicBezTo>
                <a:cubicBezTo>
                  <a:pt x="1721984" y="591320"/>
                  <a:pt x="1929225" y="651582"/>
                  <a:pt x="2087481" y="896396"/>
                </a:cubicBezTo>
                <a:cubicBezTo>
                  <a:pt x="2241970" y="1141211"/>
                  <a:pt x="2189218" y="1114846"/>
                  <a:pt x="2279650" y="1137444"/>
                </a:cubicBezTo>
                <a:cubicBezTo>
                  <a:pt x="2189218" y="1160042"/>
                  <a:pt x="2241970" y="1133678"/>
                  <a:pt x="2087481" y="1378492"/>
                </a:cubicBezTo>
                <a:cubicBezTo>
                  <a:pt x="1929225" y="1623306"/>
                  <a:pt x="1721984" y="1683568"/>
                  <a:pt x="1721984" y="1683568"/>
                </a:cubicBezTo>
                <a:cubicBezTo>
                  <a:pt x="1721984" y="1683568"/>
                  <a:pt x="1718216" y="1830456"/>
                  <a:pt x="1578799" y="1928382"/>
                </a:cubicBezTo>
                <a:cubicBezTo>
                  <a:pt x="1439382" y="2022541"/>
                  <a:pt x="1228373" y="2094102"/>
                  <a:pt x="1141709" y="2274888"/>
                </a:cubicBezTo>
                <a:cubicBezTo>
                  <a:pt x="1051277" y="2094102"/>
                  <a:pt x="840268" y="2022541"/>
                  <a:pt x="700851" y="1928382"/>
                </a:cubicBezTo>
                <a:cubicBezTo>
                  <a:pt x="565203" y="1830456"/>
                  <a:pt x="557667" y="1683568"/>
                  <a:pt x="557667" y="1683568"/>
                </a:cubicBezTo>
                <a:cubicBezTo>
                  <a:pt x="557667" y="1683568"/>
                  <a:pt x="350426" y="1623306"/>
                  <a:pt x="195937" y="1378492"/>
                </a:cubicBezTo>
                <a:cubicBezTo>
                  <a:pt x="37680" y="1133678"/>
                  <a:pt x="94200" y="1160042"/>
                  <a:pt x="0" y="1137444"/>
                </a:cubicBezTo>
                <a:cubicBezTo>
                  <a:pt x="94200" y="1114846"/>
                  <a:pt x="37680" y="1141211"/>
                  <a:pt x="195937" y="896396"/>
                </a:cubicBezTo>
                <a:cubicBezTo>
                  <a:pt x="350426" y="651582"/>
                  <a:pt x="557667" y="591320"/>
                  <a:pt x="557667" y="591320"/>
                </a:cubicBezTo>
                <a:cubicBezTo>
                  <a:pt x="557667" y="591320"/>
                  <a:pt x="565203" y="444432"/>
                  <a:pt x="700851" y="350273"/>
                </a:cubicBezTo>
                <a:cubicBezTo>
                  <a:pt x="840268" y="252347"/>
                  <a:pt x="1051277" y="180786"/>
                  <a:pt x="1141709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noAutofit/>
          </a:bodyPr>
          <a:lstStyle/>
          <a:p>
            <a:pPr algn="ctr"/>
            <a:r>
              <a:rPr lang="zh-CN" altLang="en-US" sz="3600">
                <a:solidFill>
                  <a:schemeClr val="tx1">
                    <a:lumMod val="95000"/>
                    <a:lumOff val="5000"/>
                  </a:schemeClr>
                </a:solidFill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贰</a:t>
            </a:r>
            <a:endParaRPr lang="zh-CN" altLang="en-US" sz="3600" dirty="0">
              <a:solidFill>
                <a:schemeClr val="tx1">
                  <a:lumMod val="95000"/>
                  <a:lumOff val="5000"/>
                </a:schemeClr>
              </a:solidFill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221355" y="3296920"/>
            <a:ext cx="6028690" cy="1383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隶变_GBK" panose="02000000000000000000" charset="-122"/>
                <a:ea typeface="方正隶变_GBK" panose="02000000000000000000" charset="-122"/>
              </a:rPr>
              <a:t>双声叠韵的连绵词，具有韵律美、节奏美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方正隶变_GBK" panose="02000000000000000000" charset="-122"/>
              <a:ea typeface="方正隶变_GBK" panose="02000000000000000000" charset="-122"/>
            </a:endParaRPr>
          </a:p>
        </p:txBody>
      </p:sp>
      <p:sp>
        <p:nvSpPr>
          <p:cNvPr id="20" name="任意多边形 19"/>
          <p:cNvSpPr/>
          <p:nvPr/>
        </p:nvSpPr>
        <p:spPr bwMode="auto">
          <a:xfrm>
            <a:off x="1955809" y="4468489"/>
            <a:ext cx="1120830" cy="1120830"/>
          </a:xfrm>
          <a:custGeom>
            <a:avLst/>
            <a:gdLst>
              <a:gd name="connsiteX0" fmla="*/ 248093 w 3851276"/>
              <a:gd name="connsiteY0" fmla="*/ 248093 w 3851276"/>
              <a:gd name="connsiteX1" fmla="*/ 248093 w 3851276"/>
              <a:gd name="connsiteY1" fmla="*/ 248093 w 3851276"/>
              <a:gd name="connsiteX2" fmla="*/ 248093 w 3851276"/>
              <a:gd name="connsiteY2" fmla="*/ 248093 w 3851276"/>
              <a:gd name="connsiteX3" fmla="*/ 248093 w 3851276"/>
              <a:gd name="connsiteY3" fmla="*/ 248093 w 3851276"/>
              <a:gd name="connsiteX4" fmla="*/ 248093 w 3851276"/>
              <a:gd name="connsiteY4" fmla="*/ 248093 w 3851276"/>
              <a:gd name="connsiteX5" fmla="*/ 248093 w 3851276"/>
              <a:gd name="connsiteY5" fmla="*/ 248093 w 3851276"/>
              <a:gd name="connsiteX6" fmla="*/ 248093 w 3851276"/>
              <a:gd name="connsiteY6" fmla="*/ 248093 w 3851276"/>
              <a:gd name="connsiteX7" fmla="*/ 248093 w 3851276"/>
              <a:gd name="connsiteY7" fmla="*/ 248093 w 3851276"/>
              <a:gd name="connsiteX8" fmla="*/ 248093 w 3851276"/>
              <a:gd name="connsiteY8" fmla="*/ 248093 w 3851276"/>
              <a:gd name="connsiteX9" fmla="*/ 248093 w 3851276"/>
              <a:gd name="connsiteY9" fmla="*/ 248093 w 3851276"/>
              <a:gd name="connsiteX10" fmla="*/ 248093 w 3851276"/>
              <a:gd name="connsiteY10" fmla="*/ 248093 w 3851276"/>
              <a:gd name="connsiteX11" fmla="*/ 248093 w 3851276"/>
              <a:gd name="connsiteY11" fmla="*/ 248093 w 3851276"/>
              <a:gd name="connsiteX12" fmla="*/ 248093 w 3851276"/>
              <a:gd name="connsiteY12" fmla="*/ 248093 w 3851276"/>
              <a:gd name="connsiteX13" fmla="*/ 248093 w 3851276"/>
              <a:gd name="connsiteY13" fmla="*/ 248093 w 3851276"/>
              <a:gd name="connsiteX14" fmla="*/ 248093 w 3851276"/>
              <a:gd name="connsiteY14" fmla="*/ 248093 w 3851276"/>
              <a:gd name="connsiteX15" fmla="*/ 248093 w 3851276"/>
              <a:gd name="connsiteY15" fmla="*/ 248093 w 3851276"/>
              <a:gd name="connsiteX16" fmla="*/ 248093 w 3851276"/>
              <a:gd name="connsiteY16" fmla="*/ 248093 w 3851276"/>
              <a:gd name="connsiteX17" fmla="*/ 248093 w 3851276"/>
              <a:gd name="connsiteY17" fmla="*/ 248093 w 3851276"/>
              <a:gd name="connsiteX18" fmla="*/ 248093 w 3851276"/>
              <a:gd name="connsiteY18" fmla="*/ 248093 w 3851276"/>
              <a:gd name="connsiteX19" fmla="*/ 248093 w 3851276"/>
              <a:gd name="connsiteY19" fmla="*/ 248093 w 3851276"/>
              <a:gd name="connsiteX20" fmla="*/ 248093 w 3851276"/>
              <a:gd name="connsiteY20" fmla="*/ 248093 w 3851276"/>
              <a:gd name="connsiteX21" fmla="*/ 248093 w 3851276"/>
              <a:gd name="connsiteY21" fmla="*/ 248093 w 3851276"/>
              <a:gd name="connsiteX22" fmla="*/ 248093 w 3851276"/>
              <a:gd name="connsiteY22" fmla="*/ 248093 w 3851276"/>
              <a:gd name="connsiteX23" fmla="*/ 248093 w 3851276"/>
              <a:gd name="connsiteY23" fmla="*/ 248093 w 3851276"/>
              <a:gd name="connsiteX24" fmla="*/ 248093 w 3851276"/>
              <a:gd name="connsiteY24" fmla="*/ 248093 w 3851276"/>
              <a:gd name="connsiteX25" fmla="*/ 248093 w 3851276"/>
              <a:gd name="connsiteY25" fmla="*/ 248093 w 3851276"/>
              <a:gd name="connsiteX26" fmla="*/ 248093 w 3851276"/>
              <a:gd name="connsiteY26" fmla="*/ 248093 w 3851276"/>
              <a:gd name="connsiteX27" fmla="*/ 248093 w 3851276"/>
              <a:gd name="connsiteY27" fmla="*/ 248093 w 3851276"/>
              <a:gd name="connsiteX28" fmla="*/ 248093 w 3851276"/>
              <a:gd name="connsiteY28" fmla="*/ 248093 w 3851276"/>
              <a:gd name="connsiteX29" fmla="*/ 248093 w 3851276"/>
              <a:gd name="connsiteY29" fmla="*/ 248093 w 3851276"/>
              <a:gd name="connsiteX30" fmla="*/ 248093 w 3851276"/>
              <a:gd name="connsiteY30" fmla="*/ 248093 w 3851276"/>
              <a:gd name="connsiteX31" fmla="*/ 248093 w 3851276"/>
              <a:gd name="connsiteY31" fmla="*/ 248093 w 3851276"/>
              <a:gd name="connsiteX32" fmla="*/ 248093 w 3851276"/>
              <a:gd name="connsiteY32" fmla="*/ 248093 w 3851276"/>
              <a:gd name="connsiteX33" fmla="*/ 248093 w 3851276"/>
              <a:gd name="connsiteY33" fmla="*/ 248093 w 38512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2279650" h="2274888">
                <a:moveTo>
                  <a:pt x="1141709" y="173038"/>
                </a:moveTo>
                <a:cubicBezTo>
                  <a:pt x="1039962" y="289822"/>
                  <a:pt x="957058" y="289822"/>
                  <a:pt x="813858" y="391536"/>
                </a:cubicBezTo>
                <a:cubicBezTo>
                  <a:pt x="670659" y="493251"/>
                  <a:pt x="648049" y="670310"/>
                  <a:pt x="648049" y="670310"/>
                </a:cubicBezTo>
                <a:cubicBezTo>
                  <a:pt x="648049" y="670310"/>
                  <a:pt x="455860" y="696681"/>
                  <a:pt x="354113" y="851136"/>
                </a:cubicBezTo>
                <a:cubicBezTo>
                  <a:pt x="256135" y="1001825"/>
                  <a:pt x="237293" y="1103540"/>
                  <a:pt x="161925" y="1137445"/>
                </a:cubicBezTo>
                <a:cubicBezTo>
                  <a:pt x="237293" y="1171350"/>
                  <a:pt x="256135" y="1273064"/>
                  <a:pt x="354113" y="1423753"/>
                </a:cubicBezTo>
                <a:cubicBezTo>
                  <a:pt x="455860" y="1578209"/>
                  <a:pt x="648049" y="1608346"/>
                  <a:pt x="648049" y="1608346"/>
                </a:cubicBezTo>
                <a:cubicBezTo>
                  <a:pt x="648049" y="1608346"/>
                  <a:pt x="670659" y="1781638"/>
                  <a:pt x="813858" y="1883353"/>
                </a:cubicBezTo>
                <a:cubicBezTo>
                  <a:pt x="957058" y="1988835"/>
                  <a:pt x="1039962" y="1988835"/>
                  <a:pt x="1141709" y="2101851"/>
                </a:cubicBezTo>
                <a:cubicBezTo>
                  <a:pt x="1243456" y="1988835"/>
                  <a:pt x="1326361" y="1988835"/>
                  <a:pt x="1469560" y="1883353"/>
                </a:cubicBezTo>
                <a:cubicBezTo>
                  <a:pt x="1612759" y="1781638"/>
                  <a:pt x="1635370" y="1608346"/>
                  <a:pt x="1635370" y="1608346"/>
                </a:cubicBezTo>
                <a:cubicBezTo>
                  <a:pt x="1635370" y="1608346"/>
                  <a:pt x="1823790" y="1578209"/>
                  <a:pt x="1925537" y="1423753"/>
                </a:cubicBezTo>
                <a:cubicBezTo>
                  <a:pt x="2027283" y="1273064"/>
                  <a:pt x="2046125" y="1171350"/>
                  <a:pt x="2117725" y="1137445"/>
                </a:cubicBezTo>
                <a:cubicBezTo>
                  <a:pt x="2046125" y="1103540"/>
                  <a:pt x="2027283" y="1001825"/>
                  <a:pt x="1925537" y="851136"/>
                </a:cubicBezTo>
                <a:cubicBezTo>
                  <a:pt x="1823790" y="696681"/>
                  <a:pt x="1635370" y="670310"/>
                  <a:pt x="1635370" y="670310"/>
                </a:cubicBezTo>
                <a:cubicBezTo>
                  <a:pt x="1635370" y="670310"/>
                  <a:pt x="1612759" y="493251"/>
                  <a:pt x="1469560" y="391536"/>
                </a:cubicBezTo>
                <a:cubicBezTo>
                  <a:pt x="1326361" y="289822"/>
                  <a:pt x="1243456" y="289822"/>
                  <a:pt x="1141709" y="173038"/>
                </a:cubicBezTo>
                <a:close/>
                <a:moveTo>
                  <a:pt x="1141709" y="0"/>
                </a:moveTo>
                <a:cubicBezTo>
                  <a:pt x="1228373" y="180786"/>
                  <a:pt x="1439382" y="252347"/>
                  <a:pt x="1578799" y="350273"/>
                </a:cubicBezTo>
                <a:cubicBezTo>
                  <a:pt x="1718216" y="444432"/>
                  <a:pt x="1721984" y="591320"/>
                  <a:pt x="1721984" y="591320"/>
                </a:cubicBezTo>
                <a:cubicBezTo>
                  <a:pt x="1721984" y="591320"/>
                  <a:pt x="1929225" y="651582"/>
                  <a:pt x="2087481" y="896396"/>
                </a:cubicBezTo>
                <a:cubicBezTo>
                  <a:pt x="2241970" y="1141211"/>
                  <a:pt x="2189218" y="1114846"/>
                  <a:pt x="2279650" y="1137444"/>
                </a:cubicBezTo>
                <a:cubicBezTo>
                  <a:pt x="2189218" y="1160042"/>
                  <a:pt x="2241970" y="1133678"/>
                  <a:pt x="2087481" y="1378492"/>
                </a:cubicBezTo>
                <a:cubicBezTo>
                  <a:pt x="1929225" y="1623306"/>
                  <a:pt x="1721984" y="1683568"/>
                  <a:pt x="1721984" y="1683568"/>
                </a:cubicBezTo>
                <a:cubicBezTo>
                  <a:pt x="1721984" y="1683568"/>
                  <a:pt x="1718216" y="1830456"/>
                  <a:pt x="1578799" y="1928382"/>
                </a:cubicBezTo>
                <a:cubicBezTo>
                  <a:pt x="1439382" y="2022541"/>
                  <a:pt x="1228373" y="2094102"/>
                  <a:pt x="1141709" y="2274888"/>
                </a:cubicBezTo>
                <a:cubicBezTo>
                  <a:pt x="1051277" y="2094102"/>
                  <a:pt x="840268" y="2022541"/>
                  <a:pt x="700851" y="1928382"/>
                </a:cubicBezTo>
                <a:cubicBezTo>
                  <a:pt x="565203" y="1830456"/>
                  <a:pt x="557667" y="1683568"/>
                  <a:pt x="557667" y="1683568"/>
                </a:cubicBezTo>
                <a:cubicBezTo>
                  <a:pt x="557667" y="1683568"/>
                  <a:pt x="350426" y="1623306"/>
                  <a:pt x="195937" y="1378492"/>
                </a:cubicBezTo>
                <a:cubicBezTo>
                  <a:pt x="37680" y="1133678"/>
                  <a:pt x="94200" y="1160042"/>
                  <a:pt x="0" y="1137444"/>
                </a:cubicBezTo>
                <a:cubicBezTo>
                  <a:pt x="94200" y="1114846"/>
                  <a:pt x="37680" y="1141211"/>
                  <a:pt x="195937" y="896396"/>
                </a:cubicBezTo>
                <a:cubicBezTo>
                  <a:pt x="350426" y="651582"/>
                  <a:pt x="557667" y="591320"/>
                  <a:pt x="557667" y="591320"/>
                </a:cubicBezTo>
                <a:cubicBezTo>
                  <a:pt x="557667" y="591320"/>
                  <a:pt x="565203" y="444432"/>
                  <a:pt x="700851" y="350273"/>
                </a:cubicBezTo>
                <a:cubicBezTo>
                  <a:pt x="840268" y="252347"/>
                  <a:pt x="1051277" y="180786"/>
                  <a:pt x="1141709" y="0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txBody>
          <a:bodyPr vert="horz" wrap="square" lIns="91440" tIns="45720" rIns="91440" bIns="45720" numCol="1" anchor="ctr" anchorCtr="0" compatLnSpc="1">
            <a:noAutofit/>
          </a:bodyPr>
          <a:lstStyle/>
          <a:p>
            <a:pPr algn="ctr"/>
            <a:r>
              <a:rPr lang="zh-CN" altLang="en-US" sz="3600">
                <a:solidFill>
                  <a:schemeClr val="tx1">
                    <a:lumMod val="95000"/>
                    <a:lumOff val="5000"/>
                  </a:schemeClr>
                </a:solidFill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叁</a:t>
            </a:r>
            <a:endParaRPr lang="zh-CN" altLang="en-US" sz="3600" dirty="0">
              <a:solidFill>
                <a:schemeClr val="tx1">
                  <a:lumMod val="95000"/>
                  <a:lumOff val="5000"/>
                </a:schemeClr>
              </a:solidFill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221355" y="4658360"/>
            <a:ext cx="5901690" cy="7372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方正隶变_GBK" panose="02000000000000000000" charset="-122"/>
                <a:ea typeface="方正隶变_GBK" panose="02000000000000000000" charset="-122"/>
              </a:rPr>
              <a:t>重章叠句、回环往复、反复咏叹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  <a:latin typeface="方正隶变_GBK" panose="02000000000000000000" charset="-122"/>
              <a:ea typeface="方正隶变_GBK" panose="02000000000000000000" charset="-122"/>
            </a:endParaRPr>
          </a:p>
        </p:txBody>
      </p:sp>
      <p:pic>
        <p:nvPicPr>
          <p:cNvPr id="22" name="Picture 25" descr="00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0843" y="1744952"/>
            <a:ext cx="3047909" cy="45432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400387" y="3787092"/>
            <a:ext cx="972918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预</a:t>
            </a:r>
            <a:endParaRPr lang="zh-CN" altLang="en-US" sz="66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2057496" y="3787092"/>
            <a:ext cx="972918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习</a:t>
            </a:r>
            <a:endParaRPr lang="zh-CN" altLang="en-US" sz="66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483112" y="3787092"/>
            <a:ext cx="972918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蒹</a:t>
            </a:r>
            <a:endParaRPr lang="zh-CN" altLang="en-US" sz="66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060482" y="3787092"/>
            <a:ext cx="972918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600" dirty="0"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葭</a:t>
            </a:r>
            <a:endParaRPr lang="zh-CN" altLang="en-US" sz="6600" dirty="0"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1697398" y="3871065"/>
            <a:ext cx="0" cy="775504"/>
          </a:xfrm>
          <a:prstGeom prst="line">
            <a:avLst/>
          </a:prstGeom>
          <a:ln w="2222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3285058" y="3871065"/>
            <a:ext cx="0" cy="775504"/>
          </a:xfrm>
          <a:prstGeom prst="line">
            <a:avLst/>
          </a:prstGeom>
          <a:ln w="2222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4837995" y="3871065"/>
            <a:ext cx="0" cy="775504"/>
          </a:xfrm>
          <a:prstGeom prst="line">
            <a:avLst/>
          </a:prstGeom>
          <a:ln w="2222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6390932" y="3821817"/>
            <a:ext cx="0" cy="775504"/>
          </a:xfrm>
          <a:prstGeom prst="line">
            <a:avLst/>
          </a:prstGeom>
          <a:ln w="2222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4" y="-1"/>
            <a:ext cx="9768558" cy="5439729"/>
          </a:xfrm>
          <a:prstGeom prst="rect">
            <a:avLst/>
          </a:prstGeom>
        </p:spPr>
      </p:pic>
      <p:sp>
        <p:nvSpPr>
          <p:cNvPr id="19" name="文本框 34"/>
          <p:cNvSpPr txBox="1"/>
          <p:nvPr/>
        </p:nvSpPr>
        <p:spPr>
          <a:xfrm>
            <a:off x="5574241" y="2586644"/>
            <a:ext cx="720326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3200" b="1">
                <a:solidFill>
                  <a:srgbClr val="2F2F2F"/>
                </a:solidFill>
                <a:latin typeface="方正隶变_GBK" panose="02000000000000000000" charset="-122"/>
                <a:ea typeface="方正隶变_GBK" panose="02000000000000000000" charset="-122"/>
              </a:rPr>
              <a:t>壹</a:t>
            </a:r>
            <a:endParaRPr lang="zh-CN" altLang="en-US" sz="3200" b="1" dirty="0">
              <a:solidFill>
                <a:srgbClr val="2F2F2F"/>
              </a:solidFill>
              <a:latin typeface="方正隶变_GBK" panose="02000000000000000000" charset="-122"/>
              <a:ea typeface="方正隶变_GBK" panose="02000000000000000000" charset="-122"/>
            </a:endParaRPr>
          </a:p>
        </p:txBody>
      </p:sp>
      <p:pic>
        <p:nvPicPr>
          <p:cNvPr id="20" name="图片 3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4236" y="2736482"/>
            <a:ext cx="662700" cy="34131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" name="流程图: 联系 36"/>
          <p:cNvSpPr/>
          <p:nvPr/>
        </p:nvSpPr>
        <p:spPr>
          <a:xfrm>
            <a:off x="6238698" y="2826034"/>
            <a:ext cx="106304" cy="105996"/>
          </a:xfrm>
          <a:prstGeom prst="flowChartConnector">
            <a:avLst/>
          </a:prstGeom>
          <a:solidFill>
            <a:srgbClr val="2F2F2F"/>
          </a:solidFill>
          <a:ln w="9525">
            <a:noFill/>
          </a:ln>
        </p:spPr>
        <p:txBody>
          <a:bodyPr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561455" y="2586355"/>
            <a:ext cx="468249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方正隶变_GBK" panose="02000000000000000000" charset="-122"/>
                <a:ea typeface="方正隶变_GBK" panose="02000000000000000000" charset="-122"/>
              </a:rPr>
              <a:t>文本的背诵、默写和翻译</a:t>
            </a:r>
            <a:endParaRPr lang="zh-CN" altLang="en-US" sz="3200" dirty="0">
              <a:latin typeface="方正隶变_GBK" panose="02000000000000000000" charset="-122"/>
              <a:ea typeface="方正隶变_GBK" panose="02000000000000000000" charset="-122"/>
            </a:endParaRPr>
          </a:p>
        </p:txBody>
      </p:sp>
      <p:sp>
        <p:nvSpPr>
          <p:cNvPr id="23" name="文本框 34"/>
          <p:cNvSpPr txBox="1"/>
          <p:nvPr/>
        </p:nvSpPr>
        <p:spPr>
          <a:xfrm>
            <a:off x="5574241" y="3395757"/>
            <a:ext cx="720326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3200" b="1">
                <a:solidFill>
                  <a:srgbClr val="2F2F2F"/>
                </a:solidFill>
                <a:latin typeface="方正隶变_GBK" panose="02000000000000000000" charset="-122"/>
                <a:ea typeface="方正隶变_GBK" panose="02000000000000000000" charset="-122"/>
              </a:rPr>
              <a:t>贰</a:t>
            </a:r>
            <a:endParaRPr lang="zh-CN" altLang="en-US" sz="3200" b="1" dirty="0">
              <a:solidFill>
                <a:srgbClr val="2F2F2F"/>
              </a:solidFill>
              <a:latin typeface="方正隶变_GBK" panose="02000000000000000000" charset="-122"/>
              <a:ea typeface="方正隶变_GBK" panose="02000000000000000000" charset="-122"/>
            </a:endParaRPr>
          </a:p>
        </p:txBody>
      </p:sp>
      <p:pic>
        <p:nvPicPr>
          <p:cNvPr id="24" name="图片 3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4236" y="3545595"/>
            <a:ext cx="662700" cy="34131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" name="流程图: 联系 36"/>
          <p:cNvSpPr/>
          <p:nvPr/>
        </p:nvSpPr>
        <p:spPr>
          <a:xfrm>
            <a:off x="6238698" y="3635147"/>
            <a:ext cx="106304" cy="105996"/>
          </a:xfrm>
          <a:prstGeom prst="flowChartConnector">
            <a:avLst/>
          </a:prstGeom>
          <a:solidFill>
            <a:srgbClr val="2F2F2F"/>
          </a:solidFill>
          <a:ln w="9525">
            <a:noFill/>
          </a:ln>
        </p:spPr>
        <p:txBody>
          <a:bodyPr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6561455" y="3395980"/>
            <a:ext cx="548513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方正隶变_GBK" panose="02000000000000000000" charset="-122"/>
                <a:ea typeface="方正隶变_GBK" panose="02000000000000000000" charset="-122"/>
              </a:rPr>
              <a:t>赋、比、兴的运用和分析</a:t>
            </a:r>
            <a:endParaRPr lang="zh-CN" altLang="en-US" sz="3200" dirty="0">
              <a:latin typeface="方正隶变_GBK" panose="02000000000000000000" charset="-122"/>
              <a:ea typeface="方正隶变_GBK" panose="02000000000000000000" charset="-122"/>
            </a:endParaRPr>
          </a:p>
        </p:txBody>
      </p:sp>
      <p:sp>
        <p:nvSpPr>
          <p:cNvPr id="27" name="文本框 34"/>
          <p:cNvSpPr txBox="1"/>
          <p:nvPr/>
        </p:nvSpPr>
        <p:spPr>
          <a:xfrm>
            <a:off x="5574241" y="4278236"/>
            <a:ext cx="720326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3200" b="1">
                <a:solidFill>
                  <a:srgbClr val="2F2F2F"/>
                </a:solidFill>
                <a:latin typeface="方正隶变_GBK" panose="02000000000000000000" charset="-122"/>
                <a:ea typeface="方正隶变_GBK" panose="02000000000000000000" charset="-122"/>
              </a:rPr>
              <a:t>叁</a:t>
            </a:r>
            <a:endParaRPr lang="zh-CN" altLang="en-US" sz="3200" b="1" dirty="0">
              <a:solidFill>
                <a:srgbClr val="2F2F2F"/>
              </a:solidFill>
              <a:latin typeface="方正隶变_GBK" panose="02000000000000000000" charset="-122"/>
              <a:ea typeface="方正隶变_GBK" panose="02000000000000000000" charset="-122"/>
            </a:endParaRPr>
          </a:p>
        </p:txBody>
      </p:sp>
      <p:pic>
        <p:nvPicPr>
          <p:cNvPr id="28" name="图片 3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4236" y="4428074"/>
            <a:ext cx="662700" cy="34131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9" name="流程图: 联系 36"/>
          <p:cNvSpPr/>
          <p:nvPr/>
        </p:nvSpPr>
        <p:spPr>
          <a:xfrm>
            <a:off x="6238698" y="4517626"/>
            <a:ext cx="106304" cy="105996"/>
          </a:xfrm>
          <a:prstGeom prst="flowChartConnector">
            <a:avLst/>
          </a:prstGeom>
          <a:solidFill>
            <a:srgbClr val="2F2F2F"/>
          </a:solidFill>
          <a:ln w="9525">
            <a:noFill/>
          </a:ln>
        </p:spPr>
        <p:txBody>
          <a:bodyPr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6561455" y="4277995"/>
            <a:ext cx="455485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方正隶变_GBK" panose="02000000000000000000" charset="-122"/>
                <a:ea typeface="方正隶变_GBK" panose="02000000000000000000" charset="-122"/>
              </a:rPr>
              <a:t>文本特色、节奏韵律美</a:t>
            </a:r>
            <a:endParaRPr lang="zh-CN" altLang="en-US" sz="3200" dirty="0">
              <a:latin typeface="方正隶变_GBK" panose="02000000000000000000" charset="-122"/>
              <a:ea typeface="方正隶变_GBK" panose="02000000000000000000" charset="-122"/>
            </a:endParaRPr>
          </a:p>
        </p:txBody>
      </p:sp>
      <p:sp>
        <p:nvSpPr>
          <p:cNvPr id="31" name="文本框 34"/>
          <p:cNvSpPr txBox="1"/>
          <p:nvPr/>
        </p:nvSpPr>
        <p:spPr>
          <a:xfrm>
            <a:off x="5574241" y="5094342"/>
            <a:ext cx="720326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3200" b="1">
                <a:solidFill>
                  <a:srgbClr val="2F2F2F"/>
                </a:solidFill>
                <a:latin typeface="方正隶变_GBK" panose="02000000000000000000" charset="-122"/>
                <a:ea typeface="方正隶变_GBK" panose="02000000000000000000" charset="-122"/>
              </a:rPr>
              <a:t>肆</a:t>
            </a:r>
            <a:endParaRPr lang="zh-CN" altLang="en-US" sz="3200" b="1" dirty="0">
              <a:solidFill>
                <a:srgbClr val="2F2F2F"/>
              </a:solidFill>
              <a:latin typeface="方正隶变_GBK" panose="02000000000000000000" charset="-122"/>
              <a:ea typeface="方正隶变_GBK" panose="02000000000000000000" charset="-122"/>
            </a:endParaRPr>
          </a:p>
        </p:txBody>
      </p:sp>
      <p:pic>
        <p:nvPicPr>
          <p:cNvPr id="32" name="图片 3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54236" y="5244180"/>
            <a:ext cx="662700" cy="341316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3" name="流程图: 联系 36"/>
          <p:cNvSpPr/>
          <p:nvPr/>
        </p:nvSpPr>
        <p:spPr>
          <a:xfrm>
            <a:off x="6238698" y="5333732"/>
            <a:ext cx="106304" cy="105996"/>
          </a:xfrm>
          <a:prstGeom prst="flowChartConnector">
            <a:avLst/>
          </a:prstGeom>
          <a:solidFill>
            <a:srgbClr val="2F2F2F"/>
          </a:solidFill>
          <a:ln w="9525">
            <a:noFill/>
          </a:ln>
        </p:spPr>
        <p:txBody>
          <a:bodyPr anchor="ctr"/>
          <a:lstStyle/>
          <a:p>
            <a:pPr algn="ctr"/>
            <a:endParaRPr lang="zh-CN" altLang="en-US" dirty="0">
              <a:solidFill>
                <a:srgbClr val="FFFFFF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561455" y="5094605"/>
            <a:ext cx="48082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方正隶变_GBK" panose="02000000000000000000" charset="-122"/>
                <a:ea typeface="方正隶变_GBK" panose="02000000000000000000" charset="-122"/>
              </a:rPr>
              <a:t>有感情朗诵，体会美感</a:t>
            </a:r>
            <a:endParaRPr lang="zh-CN" altLang="en-US" sz="3200" dirty="0">
              <a:latin typeface="方正隶变_GBK" panose="02000000000000000000" charset="-122"/>
              <a:ea typeface="方正隶变_GBK" panose="02000000000000000000" charset="-122"/>
            </a:endParaRPr>
          </a:p>
        </p:txBody>
      </p:sp>
      <p:grpSp>
        <p:nvGrpSpPr>
          <p:cNvPr id="35" name="组合 29"/>
          <p:cNvGrpSpPr/>
          <p:nvPr/>
        </p:nvGrpSpPr>
        <p:grpSpPr>
          <a:xfrm>
            <a:off x="10018713" y="0"/>
            <a:ext cx="971550" cy="1828800"/>
            <a:chOff x="0" y="0"/>
            <a:chExt cx="971550" cy="1828800"/>
          </a:xfrm>
        </p:grpSpPr>
        <p:sp>
          <p:nvSpPr>
            <p:cNvPr id="36" name="矩形 30"/>
            <p:cNvSpPr/>
            <p:nvPr/>
          </p:nvSpPr>
          <p:spPr>
            <a:xfrm>
              <a:off x="0" y="0"/>
              <a:ext cx="971550" cy="1828800"/>
            </a:xfrm>
            <a:prstGeom prst="rect">
              <a:avLst/>
            </a:prstGeom>
            <a:solidFill>
              <a:srgbClr val="FBE1E7"/>
            </a:solidFill>
            <a:ln w="9525">
              <a:noFill/>
            </a:ln>
          </p:spPr>
          <p:txBody>
            <a:bodyPr anchor="ctr"/>
            <a:lstStyle/>
            <a:p>
              <a:pPr algn="ctr"/>
              <a:endParaRPr lang="zh-CN" altLang="en-US" dirty="0">
                <a:solidFill>
                  <a:srgbClr val="FFFFFF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37" name="文本框 31"/>
            <p:cNvSpPr txBox="1"/>
            <p:nvPr/>
          </p:nvSpPr>
          <p:spPr>
            <a:xfrm>
              <a:off x="125648" y="191125"/>
              <a:ext cx="720254" cy="14465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ctr"/>
              <a:r>
                <a:rPr lang="zh-CN" altLang="en-US" sz="4400">
                  <a:solidFill>
                    <a:schemeClr val="tx1">
                      <a:lumMod val="95000"/>
                      <a:lumOff val="5000"/>
                    </a:schemeClr>
                  </a:solidFill>
                  <a:latin typeface="禹卫书法行书简体" panose="02000603000000000000" pitchFamily="2" charset="-122"/>
                  <a:ea typeface="禹卫书法行书简体" panose="02000603000000000000" pitchFamily="2" charset="-122"/>
                </a:rPr>
                <a:t>目录</a:t>
              </a:r>
              <a:endParaRPr lang="zh-CN" altLang="en-US" sz="4400" dirty="0">
                <a:solidFill>
                  <a:schemeClr val="tx1">
                    <a:lumMod val="95000"/>
                    <a:lumOff val="5000"/>
                  </a:schemeClr>
                </a:solidFill>
                <a:latin typeface="禹卫书法行书简体" panose="02000603000000000000" pitchFamily="2" charset="-122"/>
                <a:ea typeface="禹卫书法行书简体" panose="02000603000000000000" pitchFamily="2" charset="-122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图片 4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7" y="-2"/>
            <a:ext cx="4386812" cy="2467581"/>
          </a:xfrm>
          <a:prstGeom prst="rect">
            <a:avLst/>
          </a:prstGeom>
        </p:spPr>
      </p:pic>
      <p:sp>
        <p:nvSpPr>
          <p:cNvPr id="39" name="矩形 38"/>
          <p:cNvSpPr/>
          <p:nvPr/>
        </p:nvSpPr>
        <p:spPr>
          <a:xfrm>
            <a:off x="0" y="2190750"/>
            <a:ext cx="12192000" cy="2476500"/>
          </a:xfrm>
          <a:prstGeom prst="rect">
            <a:avLst/>
          </a:prstGeom>
          <a:solidFill>
            <a:srgbClr val="FBE1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cs typeface="+mn-cs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231140" y="2234565"/>
            <a:ext cx="2223770" cy="2242820"/>
            <a:chOff x="561975" y="1620422"/>
            <a:chExt cx="3481411" cy="3549272"/>
          </a:xfrm>
        </p:grpSpPr>
        <p:grpSp>
          <p:nvGrpSpPr>
            <p:cNvPr id="41" name="组合 40"/>
            <p:cNvGrpSpPr/>
            <p:nvPr/>
          </p:nvGrpSpPr>
          <p:grpSpPr>
            <a:xfrm>
              <a:off x="561975" y="1620422"/>
              <a:ext cx="3481411" cy="3549272"/>
              <a:chOff x="561975" y="1620422"/>
              <a:chExt cx="3481411" cy="3549272"/>
            </a:xfrm>
          </p:grpSpPr>
          <p:sp>
            <p:nvSpPr>
              <p:cNvPr id="43" name="椭圆 42"/>
              <p:cNvSpPr/>
              <p:nvPr/>
            </p:nvSpPr>
            <p:spPr>
              <a:xfrm>
                <a:off x="561975" y="1688307"/>
                <a:ext cx="3481387" cy="348138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cs typeface="+mn-cs"/>
                </a:endParaRPr>
              </a:p>
            </p:txBody>
          </p:sp>
          <p:pic>
            <p:nvPicPr>
              <p:cNvPr id="44" name="图片 43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62858" y="1620422"/>
                <a:ext cx="3480528" cy="3480528"/>
              </a:xfrm>
              <a:prstGeom prst="rect">
                <a:avLst/>
              </a:prstGeom>
            </p:spPr>
          </p:pic>
        </p:grpSp>
        <p:sp>
          <p:nvSpPr>
            <p:cNvPr id="42" name="文本框 41"/>
            <p:cNvSpPr txBox="1"/>
            <p:nvPr/>
          </p:nvSpPr>
          <p:spPr>
            <a:xfrm>
              <a:off x="1201791" y="2562473"/>
              <a:ext cx="2202638" cy="18972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>
                  <a:ln>
                    <a:noFill/>
                  </a:ln>
                  <a:solidFill>
                    <a:srgbClr val="0F0C08"/>
                  </a:solidFill>
                  <a:effectLst/>
                  <a:uLnTx/>
                  <a:uFillTx/>
                  <a:latin typeface="禹卫书法行书简体" panose="02000603000000000000" pitchFamily="2" charset="-122"/>
                  <a:ea typeface="禹卫书法行书简体" panose="02000603000000000000" pitchFamily="2" charset="-122"/>
                </a:rPr>
                <a:t>第一</a:t>
              </a:r>
              <a:endPara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0F0C08"/>
                </a:solidFill>
                <a:effectLst/>
                <a:uLnTx/>
                <a:uFillTx/>
                <a:latin typeface="禹卫书法行书简体" panose="02000603000000000000" pitchFamily="2" charset="-122"/>
                <a:ea typeface="禹卫书法行书简体" panose="02000603000000000000" pitchFamily="2" charset="-122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>
                  <a:ln>
                    <a:noFill/>
                  </a:ln>
                  <a:solidFill>
                    <a:srgbClr val="0F0C08"/>
                  </a:solidFill>
                  <a:effectLst/>
                  <a:uLnTx/>
                  <a:uFillTx/>
                  <a:latin typeface="禹卫书法行书简体" panose="02000603000000000000" pitchFamily="2" charset="-122"/>
                  <a:ea typeface="禹卫书法行书简体" panose="02000603000000000000" pitchFamily="2" charset="-122"/>
                </a:rPr>
                <a:t>章节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F0C08"/>
                </a:solidFill>
                <a:effectLst/>
                <a:uLnTx/>
                <a:uFillTx/>
                <a:latin typeface="禹卫书法行书简体" panose="02000603000000000000" pitchFamily="2" charset="-122"/>
                <a:ea typeface="禹卫书法行书简体" panose="02000603000000000000" pitchFamily="2" charset="-122"/>
              </a:endParaRPr>
            </a:p>
          </p:txBody>
        </p:sp>
      </p:grpSp>
      <p:sp>
        <p:nvSpPr>
          <p:cNvPr id="45" name="文本框 44"/>
          <p:cNvSpPr txBox="1"/>
          <p:nvPr/>
        </p:nvSpPr>
        <p:spPr>
          <a:xfrm>
            <a:off x="2581910" y="1101725"/>
            <a:ext cx="919289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600" b="1" dirty="0">
                <a:solidFill>
                  <a:srgbClr val="FF0000"/>
                </a:solidFill>
                <a:latin typeface="方正隶变_GBK" panose="02000000000000000000" charset="-122"/>
                <a:ea typeface="方正隶变_GBK" panose="02000000000000000000" charset="-122"/>
                <a:sym typeface="+mn-ea"/>
              </a:rPr>
              <a:t>关关雎鸠</a:t>
            </a:r>
            <a:r>
              <a:rPr lang="zh-CN" altLang="en-US" sz="3600" b="1" dirty="0">
                <a:latin typeface="方正隶变_GBK" panose="02000000000000000000" charset="-122"/>
                <a:ea typeface="方正隶变_GBK" panose="02000000000000000000" charset="-122"/>
                <a:sym typeface="+mn-ea"/>
              </a:rPr>
              <a:t>，在河之</a:t>
            </a:r>
            <a:r>
              <a:rPr lang="zh-CN" altLang="en-US" sz="3600" b="1" dirty="0">
                <a:solidFill>
                  <a:srgbClr val="FF0000"/>
                </a:solidFill>
                <a:latin typeface="方正隶变_GBK" panose="02000000000000000000" charset="-122"/>
                <a:ea typeface="方正隶变_GBK" panose="02000000000000000000" charset="-122"/>
                <a:sym typeface="+mn-ea"/>
              </a:rPr>
              <a:t>洲</a:t>
            </a:r>
            <a:r>
              <a:rPr lang="zh-CN" altLang="en-US" sz="3600" b="1" dirty="0">
                <a:latin typeface="方正隶变_GBK" panose="02000000000000000000" charset="-122"/>
                <a:ea typeface="方正隶变_GBK" panose="02000000000000000000" charset="-122"/>
                <a:sym typeface="+mn-ea"/>
              </a:rPr>
              <a:t>。</a:t>
            </a:r>
            <a:r>
              <a:rPr lang="zh-CN" altLang="en-US" sz="3600" b="1" dirty="0">
                <a:solidFill>
                  <a:srgbClr val="FF0000"/>
                </a:solidFill>
                <a:latin typeface="方正隶变_GBK" panose="02000000000000000000" charset="-122"/>
                <a:ea typeface="方正隶变_GBK" panose="02000000000000000000" charset="-122"/>
                <a:sym typeface="+mn-ea"/>
              </a:rPr>
              <a:t>窈窕淑</a:t>
            </a:r>
            <a:r>
              <a:rPr lang="zh-CN" altLang="en-US" sz="3600" b="1" dirty="0">
                <a:latin typeface="方正隶变_GBK" panose="02000000000000000000" charset="-122"/>
                <a:ea typeface="方正隶变_GBK" panose="02000000000000000000" charset="-122"/>
                <a:sym typeface="+mn-ea"/>
              </a:rPr>
              <a:t>女，君子好</a:t>
            </a:r>
            <a:r>
              <a:rPr lang="zh-CN" altLang="en-US" sz="3600" b="1" dirty="0">
                <a:solidFill>
                  <a:srgbClr val="FF0000"/>
                </a:solidFill>
                <a:latin typeface="方正隶变_GBK" panose="02000000000000000000" charset="-122"/>
                <a:ea typeface="方正隶变_GBK" panose="02000000000000000000" charset="-122"/>
                <a:sym typeface="+mn-ea"/>
              </a:rPr>
              <a:t>逑</a:t>
            </a:r>
            <a:r>
              <a:rPr lang="zh-CN" altLang="en-US" sz="3600" b="1" dirty="0">
                <a:latin typeface="方正隶变_GBK" panose="02000000000000000000" charset="-122"/>
                <a:ea typeface="方正隶变_GBK" panose="02000000000000000000" charset="-122"/>
                <a:sym typeface="+mn-ea"/>
              </a:rPr>
              <a:t>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方正隶变_GBK" panose="02000000000000000000" charset="-122"/>
              <a:ea typeface="方正隶变_GBK" panose="02000000000000000000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2796540" y="2731135"/>
            <a:ext cx="924369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chemeClr val="tx1">
                    <a:lumMod val="95000"/>
                    <a:lumOff val="5000"/>
                  </a:schemeClr>
                </a:solidFill>
                <a:latin typeface="方正宋黑简体" panose="02000000000000000000" charset="-122"/>
                <a:ea typeface="方正宋黑简体" panose="02000000000000000000" charset="-122"/>
              </a:rPr>
              <a:t>雎鸠鸟不停地鸣叫，相伴停在水中的陆地上。</a:t>
            </a:r>
            <a:endParaRPr lang="zh-CN" altLang="en-US" sz="3600">
              <a:solidFill>
                <a:schemeClr val="tx1">
                  <a:lumMod val="95000"/>
                  <a:lumOff val="5000"/>
                </a:schemeClr>
              </a:solidFill>
              <a:latin typeface="方正宋黑简体" panose="02000000000000000000" charset="-122"/>
              <a:ea typeface="方正宋黑简体" panose="02000000000000000000" charset="-122"/>
            </a:endParaRPr>
          </a:p>
          <a:p>
            <a:endParaRPr lang="zh-CN" altLang="en-US" sz="3600">
              <a:solidFill>
                <a:schemeClr val="tx1">
                  <a:lumMod val="95000"/>
                  <a:lumOff val="5000"/>
                </a:schemeClr>
              </a:solidFill>
              <a:latin typeface="方正宋黑简体" panose="02000000000000000000" charset="-122"/>
              <a:ea typeface="方正宋黑简体" panose="02000000000000000000" charset="-122"/>
            </a:endParaRPr>
          </a:p>
          <a:p>
            <a:r>
              <a:rPr lang="zh-CN" altLang="en-US" sz="3600">
                <a:solidFill>
                  <a:schemeClr val="tx1">
                    <a:lumMod val="95000"/>
                    <a:lumOff val="5000"/>
                  </a:schemeClr>
                </a:solidFill>
                <a:latin typeface="方正宋黑简体" panose="02000000000000000000" charset="-122"/>
                <a:ea typeface="方正宋黑简体" panose="02000000000000000000" charset="-122"/>
              </a:rPr>
              <a:t>文静善良美好的女子，是君子的好配偶。</a:t>
            </a:r>
            <a:endParaRPr lang="zh-CN" altLang="en-US" sz="3600">
              <a:solidFill>
                <a:schemeClr val="tx1">
                  <a:lumMod val="95000"/>
                  <a:lumOff val="5000"/>
                </a:schemeClr>
              </a:solidFill>
              <a:latin typeface="方正宋黑简体" panose="02000000000000000000" charset="-122"/>
              <a:ea typeface="方正宋黑简体" panose="02000000000000000000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图片 4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7" y="-2"/>
            <a:ext cx="4386812" cy="2467581"/>
          </a:xfrm>
          <a:prstGeom prst="rect">
            <a:avLst/>
          </a:prstGeom>
        </p:spPr>
      </p:pic>
      <p:sp>
        <p:nvSpPr>
          <p:cNvPr id="39" name="矩形 38"/>
          <p:cNvSpPr/>
          <p:nvPr/>
        </p:nvSpPr>
        <p:spPr>
          <a:xfrm>
            <a:off x="0" y="2190750"/>
            <a:ext cx="12192000" cy="2476500"/>
          </a:xfrm>
          <a:prstGeom prst="rect">
            <a:avLst/>
          </a:prstGeom>
          <a:solidFill>
            <a:srgbClr val="FBE1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cs typeface="+mn-cs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53975" y="2291080"/>
            <a:ext cx="2171700" cy="2140585"/>
            <a:chOff x="561973" y="1688307"/>
            <a:chExt cx="3481389" cy="3482284"/>
          </a:xfrm>
        </p:grpSpPr>
        <p:grpSp>
          <p:nvGrpSpPr>
            <p:cNvPr id="41" name="组合 40"/>
            <p:cNvGrpSpPr/>
            <p:nvPr/>
          </p:nvGrpSpPr>
          <p:grpSpPr>
            <a:xfrm>
              <a:off x="561973" y="1688307"/>
              <a:ext cx="3481389" cy="3482284"/>
              <a:chOff x="561973" y="1688307"/>
              <a:chExt cx="3481389" cy="3482284"/>
            </a:xfrm>
          </p:grpSpPr>
          <p:sp>
            <p:nvSpPr>
              <p:cNvPr id="43" name="椭圆 42"/>
              <p:cNvSpPr/>
              <p:nvPr/>
            </p:nvSpPr>
            <p:spPr>
              <a:xfrm>
                <a:off x="561975" y="1688307"/>
                <a:ext cx="3481387" cy="348138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cs typeface="+mn-cs"/>
                </a:endParaRPr>
              </a:p>
            </p:txBody>
          </p:sp>
          <p:pic>
            <p:nvPicPr>
              <p:cNvPr id="44" name="图片 43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61973" y="1689203"/>
                <a:ext cx="3481389" cy="3481388"/>
              </a:xfrm>
              <a:prstGeom prst="rect">
                <a:avLst/>
              </a:prstGeom>
            </p:spPr>
          </p:pic>
        </p:grpSp>
        <p:sp>
          <p:nvSpPr>
            <p:cNvPr id="42" name="文本框 41"/>
            <p:cNvSpPr txBox="1"/>
            <p:nvPr/>
          </p:nvSpPr>
          <p:spPr>
            <a:xfrm>
              <a:off x="1179091" y="2459504"/>
              <a:ext cx="2247155" cy="195032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>
                  <a:ln>
                    <a:noFill/>
                  </a:ln>
                  <a:solidFill>
                    <a:srgbClr val="0F0C08"/>
                  </a:solidFill>
                  <a:effectLst/>
                  <a:uLnTx/>
                  <a:uFillTx/>
                  <a:latin typeface="禹卫书法行书简体" panose="02000603000000000000" pitchFamily="2" charset="-122"/>
                  <a:ea typeface="禹卫书法行书简体" panose="02000603000000000000" pitchFamily="2" charset="-122"/>
                </a:rPr>
                <a:t>第贰</a:t>
              </a:r>
              <a:endPara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0F0C08"/>
                </a:solidFill>
                <a:effectLst/>
                <a:uLnTx/>
                <a:uFillTx/>
                <a:latin typeface="禹卫书法行书简体" panose="02000603000000000000" pitchFamily="2" charset="-122"/>
                <a:ea typeface="禹卫书法行书简体" panose="02000603000000000000" pitchFamily="2" charset="-122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600" b="1" i="0" u="none" strike="noStrike" kern="1200" cap="none" spc="0" normalizeH="0" baseline="0" noProof="0">
                  <a:ln>
                    <a:noFill/>
                  </a:ln>
                  <a:solidFill>
                    <a:srgbClr val="0F0C08"/>
                  </a:solidFill>
                  <a:effectLst/>
                  <a:uLnTx/>
                  <a:uFillTx/>
                  <a:latin typeface="禹卫书法行书简体" panose="02000603000000000000" pitchFamily="2" charset="-122"/>
                  <a:ea typeface="禹卫书法行书简体" panose="02000603000000000000" pitchFamily="2" charset="-122"/>
                </a:rPr>
                <a:t>章节</a:t>
              </a:r>
              <a:endParaRPr kumimoji="0" lang="zh-CN" altLang="en-US" sz="3600" b="1" i="0" u="none" strike="noStrike" kern="1200" cap="none" spc="0" normalizeH="0" baseline="0" noProof="0" dirty="0">
                <a:ln>
                  <a:noFill/>
                </a:ln>
                <a:solidFill>
                  <a:srgbClr val="0F0C08"/>
                </a:solidFill>
                <a:effectLst/>
                <a:uLnTx/>
                <a:uFillTx/>
                <a:latin typeface="禹卫书法行书简体" panose="02000603000000000000" pitchFamily="2" charset="-122"/>
                <a:ea typeface="禹卫书法行书简体" panose="02000603000000000000" pitchFamily="2" charset="-122"/>
              </a:endParaRPr>
            </a:p>
          </p:txBody>
        </p:sp>
      </p:grpSp>
      <p:sp>
        <p:nvSpPr>
          <p:cNvPr id="45" name="文本框 44"/>
          <p:cNvSpPr txBox="1"/>
          <p:nvPr/>
        </p:nvSpPr>
        <p:spPr>
          <a:xfrm>
            <a:off x="2596515" y="634365"/>
            <a:ext cx="919162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600" b="1" dirty="0">
                <a:solidFill>
                  <a:srgbClr val="FF0000"/>
                </a:solidFill>
                <a:latin typeface="方正隶变_GBK" panose="02000000000000000000" charset="-122"/>
                <a:ea typeface="方正隶变_GBK" panose="02000000000000000000" charset="-122"/>
                <a:sym typeface="+mn-ea"/>
              </a:rPr>
              <a:t>参差荇菜</a:t>
            </a:r>
            <a:r>
              <a:rPr lang="zh-CN" altLang="en-US" sz="3600" b="1" dirty="0">
                <a:latin typeface="方正隶变_GBK" panose="02000000000000000000" charset="-122"/>
                <a:ea typeface="方正隶变_GBK" panose="02000000000000000000" charset="-122"/>
                <a:sym typeface="+mn-ea"/>
              </a:rPr>
              <a:t>，左右</a:t>
            </a:r>
            <a:r>
              <a:rPr lang="zh-CN" altLang="en-US" sz="3600" b="1" dirty="0">
                <a:solidFill>
                  <a:srgbClr val="FF0000"/>
                </a:solidFill>
                <a:latin typeface="方正隶变_GBK" panose="02000000000000000000" charset="-122"/>
                <a:ea typeface="方正隶变_GBK" panose="02000000000000000000" charset="-122"/>
                <a:sym typeface="+mn-ea"/>
              </a:rPr>
              <a:t>流</a:t>
            </a:r>
            <a:r>
              <a:rPr lang="zh-CN" altLang="en-US" sz="3600" b="1" dirty="0">
                <a:latin typeface="方正隶变_GBK" panose="02000000000000000000" charset="-122"/>
                <a:ea typeface="方正隶变_GBK" panose="02000000000000000000" charset="-122"/>
                <a:sym typeface="+mn-ea"/>
              </a:rPr>
              <a:t>之。窈窕淑女，</a:t>
            </a:r>
            <a:r>
              <a:rPr lang="zh-CN" altLang="en-US" sz="3600" b="1" dirty="0">
                <a:solidFill>
                  <a:srgbClr val="FF0000"/>
                </a:solidFill>
                <a:latin typeface="方正隶变_GBK" panose="02000000000000000000" charset="-122"/>
                <a:ea typeface="方正隶变_GBK" panose="02000000000000000000" charset="-122"/>
                <a:sym typeface="+mn-ea"/>
              </a:rPr>
              <a:t>寤寐</a:t>
            </a:r>
            <a:r>
              <a:rPr lang="zh-CN" altLang="en-US" sz="3600" b="1" dirty="0">
                <a:latin typeface="方正隶变_GBK" panose="02000000000000000000" charset="-122"/>
                <a:ea typeface="方正隶变_GBK" panose="02000000000000000000" charset="-122"/>
                <a:sym typeface="+mn-ea"/>
              </a:rPr>
              <a:t>求之。</a:t>
            </a:r>
            <a:endParaRPr lang="zh-CN" altLang="en-US" sz="3600" b="1" dirty="0">
              <a:latin typeface="方正隶变_GBK" panose="02000000000000000000" charset="-122"/>
              <a:ea typeface="方正隶变_GBK" panose="02000000000000000000" charset="-122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3600" b="1" dirty="0">
                <a:latin typeface="方正隶变_GBK" panose="02000000000000000000" charset="-122"/>
                <a:ea typeface="方正隶变_GBK" panose="02000000000000000000" charset="-122"/>
                <a:sym typeface="+mn-ea"/>
              </a:rPr>
              <a:t>求之不得，寤寐思服。悠哉悠哉，辗转反侧。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方正隶变_GBK" panose="02000000000000000000" charset="-122"/>
              <a:ea typeface="方正隶变_GBK" panose="02000000000000000000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2596515" y="2392680"/>
            <a:ext cx="9450070" cy="2861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chemeClr val="tx1">
                    <a:lumMod val="95000"/>
                    <a:lumOff val="5000"/>
                  </a:schemeClr>
                </a:solidFill>
                <a:latin typeface="方正宋黑简体" panose="02000000000000000000" charset="-122"/>
                <a:ea typeface="方正宋黑简体" panose="02000000000000000000" charset="-122"/>
              </a:rPr>
              <a:t>长短不齐的荇菜，（姑娘）在船的两边求取它。文静善良美好的女子，我日日夜夜都想追求她。</a:t>
            </a:r>
            <a:endParaRPr lang="zh-CN" altLang="en-US" sz="3600">
              <a:solidFill>
                <a:schemeClr val="tx1">
                  <a:lumMod val="95000"/>
                  <a:lumOff val="5000"/>
                </a:schemeClr>
              </a:solidFill>
              <a:latin typeface="方正宋黑简体" panose="02000000000000000000" charset="-122"/>
              <a:ea typeface="方正宋黑简体" panose="02000000000000000000" charset="-122"/>
            </a:endParaRPr>
          </a:p>
          <a:p>
            <a:endParaRPr lang="zh-CN" altLang="en-US" sz="3600">
              <a:solidFill>
                <a:schemeClr val="tx1">
                  <a:lumMod val="95000"/>
                  <a:lumOff val="5000"/>
                </a:schemeClr>
              </a:solidFill>
              <a:latin typeface="方正宋黑简体" panose="02000000000000000000" charset="-122"/>
              <a:ea typeface="方正宋黑简体" panose="02000000000000000000" charset="-122"/>
            </a:endParaRPr>
          </a:p>
          <a:p>
            <a:r>
              <a:rPr lang="zh-CN" altLang="en-US" sz="3600">
                <a:solidFill>
                  <a:schemeClr val="tx1">
                    <a:lumMod val="95000"/>
                    <a:lumOff val="5000"/>
                  </a:schemeClr>
                </a:solidFill>
                <a:latin typeface="方正宋黑简体" panose="02000000000000000000" charset="-122"/>
                <a:ea typeface="方正宋黑简体" panose="02000000000000000000" charset="-122"/>
              </a:rPr>
              <a:t>追求的愿望难以实现，（</a:t>
            </a:r>
            <a:r>
              <a:rPr lang="zh-CN" altLang="en-US" sz="3600">
                <a:solidFill>
                  <a:schemeClr val="tx1">
                    <a:lumMod val="95000"/>
                    <a:lumOff val="5000"/>
                  </a:schemeClr>
                </a:solidFill>
                <a:latin typeface="方正宋黑简体" panose="02000000000000000000" charset="-122"/>
                <a:ea typeface="方正宋黑简体" panose="02000000000000000000" charset="-122"/>
                <a:sym typeface="+mn-ea"/>
              </a:rPr>
              <a:t>我</a:t>
            </a:r>
            <a:r>
              <a:rPr lang="zh-CN" altLang="en-US" sz="3600">
                <a:solidFill>
                  <a:schemeClr val="tx1">
                    <a:lumMod val="95000"/>
                    <a:lumOff val="5000"/>
                  </a:schemeClr>
                </a:solidFill>
                <a:latin typeface="方正宋黑简体" panose="02000000000000000000" charset="-122"/>
                <a:ea typeface="方正宋黑简体" panose="02000000000000000000" charset="-122"/>
              </a:rPr>
              <a:t>）日日夜夜都在思念她。思念之情绵绵不尽，翻来覆去难以入眠。</a:t>
            </a:r>
            <a:endParaRPr lang="zh-CN" altLang="en-US" sz="3600">
              <a:solidFill>
                <a:schemeClr val="tx1">
                  <a:lumMod val="95000"/>
                  <a:lumOff val="5000"/>
                </a:schemeClr>
              </a:solidFill>
              <a:latin typeface="方正宋黑简体" panose="02000000000000000000" charset="-122"/>
              <a:ea typeface="方正宋黑简体" panose="02000000000000000000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图片 4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7" y="-2"/>
            <a:ext cx="4386812" cy="2467581"/>
          </a:xfrm>
          <a:prstGeom prst="rect">
            <a:avLst/>
          </a:prstGeom>
        </p:spPr>
      </p:pic>
      <p:sp>
        <p:nvSpPr>
          <p:cNvPr id="39" name="矩形 38"/>
          <p:cNvSpPr/>
          <p:nvPr/>
        </p:nvSpPr>
        <p:spPr>
          <a:xfrm>
            <a:off x="0" y="2190750"/>
            <a:ext cx="12192000" cy="2476500"/>
          </a:xfrm>
          <a:prstGeom prst="rect">
            <a:avLst/>
          </a:prstGeom>
          <a:solidFill>
            <a:srgbClr val="FBE1E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cs typeface="+mn-cs"/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223520" y="2191385"/>
            <a:ext cx="2096135" cy="2005965"/>
            <a:chOff x="561973" y="1688307"/>
            <a:chExt cx="3481389" cy="3481388"/>
          </a:xfrm>
        </p:grpSpPr>
        <p:grpSp>
          <p:nvGrpSpPr>
            <p:cNvPr id="41" name="组合 40"/>
            <p:cNvGrpSpPr/>
            <p:nvPr/>
          </p:nvGrpSpPr>
          <p:grpSpPr>
            <a:xfrm>
              <a:off x="561973" y="1688307"/>
              <a:ext cx="3481389" cy="3481388"/>
              <a:chOff x="561973" y="1688307"/>
              <a:chExt cx="3481389" cy="3481388"/>
            </a:xfrm>
          </p:grpSpPr>
          <p:sp>
            <p:nvSpPr>
              <p:cNvPr id="43" name="椭圆 42"/>
              <p:cNvSpPr/>
              <p:nvPr/>
            </p:nvSpPr>
            <p:spPr>
              <a:xfrm>
                <a:off x="561975" y="1688307"/>
                <a:ext cx="3481387" cy="3481387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cs typeface="+mn-cs"/>
                </a:endParaRPr>
              </a:p>
            </p:txBody>
          </p:sp>
          <p:pic>
            <p:nvPicPr>
              <p:cNvPr id="44" name="图片 43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61973" y="1689167"/>
                <a:ext cx="3480528" cy="3480528"/>
              </a:xfrm>
              <a:prstGeom prst="rect">
                <a:avLst/>
              </a:prstGeom>
            </p:spPr>
          </p:pic>
        </p:grpSp>
        <p:sp>
          <p:nvSpPr>
            <p:cNvPr id="42" name="文本框 41"/>
            <p:cNvSpPr txBox="1"/>
            <p:nvPr/>
          </p:nvSpPr>
          <p:spPr>
            <a:xfrm>
              <a:off x="1179091" y="2459504"/>
              <a:ext cx="2247155" cy="18679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srgbClr val="0F0C08"/>
                  </a:solidFill>
                  <a:effectLst/>
                  <a:uLnTx/>
                  <a:uFillTx/>
                  <a:latin typeface="禹卫书法行书简体" panose="02000603000000000000" pitchFamily="2" charset="-122"/>
                  <a:ea typeface="禹卫书法行书简体" panose="02000603000000000000" pitchFamily="2" charset="-122"/>
                </a:rPr>
                <a:t>第叁</a:t>
              </a:r>
              <a:endPara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0F0C08"/>
                </a:solidFill>
                <a:effectLst/>
                <a:uLnTx/>
                <a:uFillTx/>
                <a:latin typeface="禹卫书法行书简体" panose="02000603000000000000" pitchFamily="2" charset="-122"/>
                <a:ea typeface="禹卫书法行书简体" panose="02000603000000000000" pitchFamily="2" charset="-122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srgbClr val="0F0C08"/>
                  </a:solidFill>
                  <a:effectLst/>
                  <a:uLnTx/>
                  <a:uFillTx/>
                  <a:latin typeface="禹卫书法行书简体" panose="02000603000000000000" pitchFamily="2" charset="-122"/>
                  <a:ea typeface="禹卫书法行书简体" panose="02000603000000000000" pitchFamily="2" charset="-122"/>
                </a:rPr>
                <a:t>章节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F0C08"/>
                </a:solidFill>
                <a:effectLst/>
                <a:uLnTx/>
                <a:uFillTx/>
                <a:latin typeface="禹卫书法行书简体" panose="02000603000000000000" pitchFamily="2" charset="-122"/>
                <a:ea typeface="禹卫书法行书简体" panose="02000603000000000000" pitchFamily="2" charset="-122"/>
              </a:endParaRPr>
            </a:p>
          </p:txBody>
        </p:sp>
      </p:grpSp>
      <p:sp>
        <p:nvSpPr>
          <p:cNvPr id="45" name="文本框 44"/>
          <p:cNvSpPr txBox="1"/>
          <p:nvPr/>
        </p:nvSpPr>
        <p:spPr>
          <a:xfrm>
            <a:off x="2764790" y="448310"/>
            <a:ext cx="9166225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zh-CN" altLang="en-US" sz="3600" b="1" dirty="0">
                <a:latin typeface="方正隶变_GBK" panose="02000000000000000000" charset="-122"/>
                <a:ea typeface="方正隶变_GBK" panose="02000000000000000000" charset="-122"/>
                <a:sym typeface="+mn-ea"/>
              </a:rPr>
              <a:t>参差荇菜，左右采之。窈窕淑女，琴瑟友之。参差荇菜，左右</a:t>
            </a:r>
            <a:r>
              <a:rPr lang="zh-CN" altLang="en-US" sz="3600" b="1" dirty="0">
                <a:solidFill>
                  <a:srgbClr val="FF0000"/>
                </a:solidFill>
                <a:latin typeface="方正隶变_GBK" panose="02000000000000000000" charset="-122"/>
                <a:ea typeface="方正隶变_GBK" panose="02000000000000000000" charset="-122"/>
                <a:sym typeface="+mn-ea"/>
              </a:rPr>
              <a:t>芼</a:t>
            </a:r>
            <a:r>
              <a:rPr lang="zh-CN" altLang="en-US" sz="3600" b="1" dirty="0">
                <a:latin typeface="方正隶变_GBK" panose="02000000000000000000" charset="-122"/>
                <a:ea typeface="方正隶变_GBK" panose="02000000000000000000" charset="-122"/>
                <a:sym typeface="+mn-ea"/>
              </a:rPr>
              <a:t>之，窈窕淑女，</a:t>
            </a:r>
            <a:r>
              <a:rPr lang="zh-CN" altLang="en-US" sz="3600" b="1" dirty="0">
                <a:solidFill>
                  <a:srgbClr val="FF0000"/>
                </a:solidFill>
                <a:latin typeface="方正隶变_GBK" panose="02000000000000000000" charset="-122"/>
                <a:ea typeface="方正隶变_GBK" panose="02000000000000000000" charset="-122"/>
                <a:sym typeface="+mn-ea"/>
              </a:rPr>
              <a:t>钟鼓乐</a:t>
            </a:r>
            <a:r>
              <a:rPr lang="zh-CN" altLang="en-US" sz="3600" b="1" dirty="0">
                <a:latin typeface="方正隶变_GBK" panose="02000000000000000000" charset="-122"/>
                <a:ea typeface="方正隶变_GBK" panose="02000000000000000000" charset="-122"/>
                <a:sym typeface="+mn-ea"/>
              </a:rPr>
              <a:t>之。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uLnTx/>
              <a:uFillTx/>
              <a:latin typeface="方正隶变_GBK" panose="02000000000000000000" charset="-122"/>
              <a:ea typeface="方正隶变_GBK" panose="02000000000000000000" charset="-122"/>
            </a:endParaRPr>
          </a:p>
        </p:txBody>
      </p:sp>
      <p:sp>
        <p:nvSpPr>
          <p:cNvPr id="46" name="文本框 45"/>
          <p:cNvSpPr txBox="1"/>
          <p:nvPr/>
        </p:nvSpPr>
        <p:spPr>
          <a:xfrm>
            <a:off x="2636520" y="2467610"/>
            <a:ext cx="9422130" cy="34150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chemeClr val="tx1">
                    <a:lumMod val="95000"/>
                    <a:lumOff val="5000"/>
                  </a:schemeClr>
                </a:solidFill>
                <a:latin typeface="方正宋黑简体" panose="02000000000000000000" charset="-122"/>
                <a:ea typeface="方正宋黑简体" panose="02000000000000000000" charset="-122"/>
              </a:rPr>
              <a:t>长短不齐的荇菜，（姑娘）在船的左右两边采摘它。文静善良美好的女子，（我）弹琴鼓瑟对她表示亲近。</a:t>
            </a:r>
            <a:endParaRPr lang="zh-CN" altLang="en-US" sz="3600">
              <a:solidFill>
                <a:schemeClr val="tx1">
                  <a:lumMod val="95000"/>
                  <a:lumOff val="5000"/>
                </a:schemeClr>
              </a:solidFill>
              <a:latin typeface="方正宋黑简体" panose="02000000000000000000" charset="-122"/>
              <a:ea typeface="方正宋黑简体" panose="02000000000000000000" charset="-122"/>
            </a:endParaRPr>
          </a:p>
          <a:p>
            <a:endParaRPr lang="zh-CN" altLang="en-US" sz="3600">
              <a:solidFill>
                <a:schemeClr val="tx1">
                  <a:lumMod val="95000"/>
                  <a:lumOff val="5000"/>
                </a:schemeClr>
              </a:solidFill>
              <a:latin typeface="方正宋黑简体" panose="02000000000000000000" charset="-122"/>
              <a:ea typeface="方正宋黑简体" panose="02000000000000000000" charset="-122"/>
            </a:endParaRPr>
          </a:p>
          <a:p>
            <a:r>
              <a:rPr lang="zh-CN" altLang="en-US" sz="3600">
                <a:solidFill>
                  <a:schemeClr val="tx1">
                    <a:lumMod val="95000"/>
                    <a:lumOff val="5000"/>
                  </a:schemeClr>
                </a:solidFill>
                <a:latin typeface="方正宋黑简体" panose="02000000000000000000" charset="-122"/>
                <a:ea typeface="方正宋黑简体" panose="02000000000000000000" charset="-122"/>
              </a:rPr>
              <a:t>长短不齐的荇菜，在船的左右两边挑选它。文静善良美好的女子，（我）敲钟击鼓使她快乐。</a:t>
            </a:r>
            <a:endParaRPr lang="zh-CN" altLang="en-US" sz="3600">
              <a:solidFill>
                <a:schemeClr val="tx1">
                  <a:lumMod val="95000"/>
                  <a:lumOff val="5000"/>
                </a:schemeClr>
              </a:solidFill>
              <a:latin typeface="方正宋黑简体" panose="02000000000000000000" charset="-122"/>
              <a:ea typeface="方正宋黑简体" panose="02000000000000000000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图片 4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7" y="-2"/>
            <a:ext cx="4386812" cy="2467581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-24683" y="1847069"/>
            <a:ext cx="2232248" cy="3528392"/>
          </a:xfrm>
          <a:prstGeom prst="rect">
            <a:avLst/>
          </a:prstGeom>
          <a:noFill/>
          <a:ln>
            <a:solidFill>
              <a:srgbClr val="732E3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195324" y="2648201"/>
            <a:ext cx="3532524" cy="22385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475392" y="1833214"/>
            <a:ext cx="8688288" cy="3537520"/>
          </a:xfrm>
          <a:prstGeom prst="rect">
            <a:avLst/>
          </a:prstGeom>
          <a:solidFill>
            <a:srgbClr val="FBE1E7"/>
          </a:solidFill>
          <a:ln>
            <a:solidFill>
              <a:srgbClr val="FBE1E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-96688" y="1991085"/>
            <a:ext cx="2016224" cy="31683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680720" y="2279015"/>
            <a:ext cx="736600" cy="296037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600" spc="600" dirty="0">
                <a:latin typeface="方正隶变_GBK" panose="02000000000000000000" charset="-122"/>
                <a:ea typeface="方正隶变_GBK" panose="02000000000000000000" charset="-122"/>
              </a:rPr>
              <a:t>余冠英译本</a:t>
            </a:r>
            <a:endParaRPr lang="zh-CN" altLang="en-US" sz="3600" spc="600" dirty="0">
              <a:latin typeface="方正隶变_GBK" panose="02000000000000000000" charset="-122"/>
              <a:ea typeface="方正隶变_GBK" panose="02000000000000000000" charset="-122"/>
            </a:endParaRPr>
          </a:p>
        </p:txBody>
      </p:sp>
      <p:pic>
        <p:nvPicPr>
          <p:cNvPr id="17" name="图片 39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6891" y="2437021"/>
            <a:ext cx="2724807" cy="2604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8" name="组合 17"/>
          <p:cNvGrpSpPr/>
          <p:nvPr/>
        </p:nvGrpSpPr>
        <p:grpSpPr>
          <a:xfrm>
            <a:off x="9054307" y="4532398"/>
            <a:ext cx="3044709" cy="860788"/>
            <a:chOff x="1153986" y="1546695"/>
            <a:chExt cx="3145879" cy="1694704"/>
          </a:xfrm>
          <a:solidFill>
            <a:schemeClr val="bg1"/>
          </a:solidFill>
        </p:grpSpPr>
        <p:sp>
          <p:nvSpPr>
            <p:cNvPr id="19" name="任意多边形 29"/>
            <p:cNvSpPr/>
            <p:nvPr/>
          </p:nvSpPr>
          <p:spPr>
            <a:xfrm>
              <a:off x="1484094" y="1546695"/>
              <a:ext cx="2815771" cy="860340"/>
            </a:xfrm>
            <a:custGeom>
              <a:avLst/>
              <a:gdLst>
                <a:gd name="connsiteX0" fmla="*/ 248093 w 3851276"/>
                <a:gd name="connsiteY0" fmla="*/ 248093 w 3851276"/>
                <a:gd name="connsiteX1" fmla="*/ 248093 w 3851276"/>
                <a:gd name="connsiteY1" fmla="*/ 248093 w 3851276"/>
                <a:gd name="connsiteX2" fmla="*/ 248093 w 3851276"/>
                <a:gd name="connsiteY2" fmla="*/ 248093 w 3851276"/>
                <a:gd name="connsiteX3" fmla="*/ 248093 w 3851276"/>
                <a:gd name="connsiteY3" fmla="*/ 248093 w 3851276"/>
                <a:gd name="connsiteX4" fmla="*/ 248093 w 3851276"/>
                <a:gd name="connsiteY4" fmla="*/ 248093 w 3851276"/>
                <a:gd name="connsiteX5" fmla="*/ 248093 w 3851276"/>
                <a:gd name="connsiteY5" fmla="*/ 248093 w 3851276"/>
                <a:gd name="connsiteX6" fmla="*/ 248093 w 3851276"/>
                <a:gd name="connsiteY6" fmla="*/ 248093 w 3851276"/>
                <a:gd name="connsiteX7" fmla="*/ 248093 w 3851276"/>
                <a:gd name="connsiteY7" fmla="*/ 248093 w 3851276"/>
                <a:gd name="connsiteX8" fmla="*/ 248093 w 3851276"/>
                <a:gd name="connsiteY8" fmla="*/ 248093 w 3851276"/>
                <a:gd name="connsiteX9" fmla="*/ 248093 w 3851276"/>
                <a:gd name="connsiteY9" fmla="*/ 248093 w 3851276"/>
                <a:gd name="connsiteX10" fmla="*/ 248093 w 3851276"/>
                <a:gd name="connsiteY10" fmla="*/ 248093 w 3851276"/>
                <a:gd name="connsiteX11" fmla="*/ 248093 w 3851276"/>
                <a:gd name="connsiteY11" fmla="*/ 248093 w 3851276"/>
                <a:gd name="connsiteX12" fmla="*/ 248093 w 3851276"/>
                <a:gd name="connsiteY12" fmla="*/ 248093 w 3851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907971" h="1194053">
                  <a:moveTo>
                    <a:pt x="3895926" y="1142557"/>
                  </a:moveTo>
                  <a:lnTo>
                    <a:pt x="3907971" y="1142678"/>
                  </a:lnTo>
                  <a:lnTo>
                    <a:pt x="3907971" y="1194053"/>
                  </a:lnTo>
                  <a:lnTo>
                    <a:pt x="3907971" y="1194051"/>
                  </a:lnTo>
                  <a:cubicBezTo>
                    <a:pt x="3907215" y="1185886"/>
                    <a:pt x="3905930" y="1176286"/>
                    <a:pt x="3903237" y="1164852"/>
                  </a:cubicBezTo>
                  <a:close/>
                  <a:moveTo>
                    <a:pt x="3033485" y="250"/>
                  </a:moveTo>
                  <a:cubicBezTo>
                    <a:pt x="3364894" y="17183"/>
                    <a:pt x="3664857" y="793698"/>
                    <a:pt x="3817257" y="1001736"/>
                  </a:cubicBezTo>
                  <a:cubicBezTo>
                    <a:pt x="3855357" y="1053746"/>
                    <a:pt x="3877280" y="1093660"/>
                    <a:pt x="3890055" y="1124654"/>
                  </a:cubicBezTo>
                  <a:lnTo>
                    <a:pt x="3895926" y="1142557"/>
                  </a:lnTo>
                  <a:lnTo>
                    <a:pt x="0" y="1103336"/>
                  </a:lnTo>
                  <a:cubicBezTo>
                    <a:pt x="464457" y="779183"/>
                    <a:pt x="928914" y="455031"/>
                    <a:pt x="1233714" y="421164"/>
                  </a:cubicBezTo>
                  <a:cubicBezTo>
                    <a:pt x="1538514" y="387297"/>
                    <a:pt x="1528838" y="970288"/>
                    <a:pt x="1828800" y="900136"/>
                  </a:cubicBezTo>
                  <a:cubicBezTo>
                    <a:pt x="2128762" y="829984"/>
                    <a:pt x="2702076" y="-16683"/>
                    <a:pt x="3033485" y="25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sp>
          <p:nvSpPr>
            <p:cNvPr id="20" name="任意多边形 38"/>
            <p:cNvSpPr/>
            <p:nvPr/>
          </p:nvSpPr>
          <p:spPr>
            <a:xfrm>
              <a:off x="1153986" y="2599405"/>
              <a:ext cx="2101157" cy="641994"/>
            </a:xfrm>
            <a:custGeom>
              <a:avLst/>
              <a:gdLst>
                <a:gd name="connsiteX0" fmla="*/ 248093 w 3851276"/>
                <a:gd name="connsiteY0" fmla="*/ 248093 w 3851276"/>
                <a:gd name="connsiteX1" fmla="*/ 248093 w 3851276"/>
                <a:gd name="connsiteY1" fmla="*/ 248093 w 3851276"/>
                <a:gd name="connsiteX2" fmla="*/ 248093 w 3851276"/>
                <a:gd name="connsiteY2" fmla="*/ 248093 w 3851276"/>
                <a:gd name="connsiteX3" fmla="*/ 248093 w 3851276"/>
                <a:gd name="connsiteY3" fmla="*/ 248093 w 3851276"/>
                <a:gd name="connsiteX4" fmla="*/ 248093 w 3851276"/>
                <a:gd name="connsiteY4" fmla="*/ 248093 w 3851276"/>
                <a:gd name="connsiteX5" fmla="*/ 248093 w 3851276"/>
                <a:gd name="connsiteY5" fmla="*/ 248093 w 3851276"/>
                <a:gd name="connsiteX6" fmla="*/ 248093 w 3851276"/>
                <a:gd name="connsiteY6" fmla="*/ 248093 w 3851276"/>
                <a:gd name="connsiteX7" fmla="*/ 248093 w 3851276"/>
                <a:gd name="connsiteY7" fmla="*/ 248093 w 3851276"/>
                <a:gd name="connsiteX8" fmla="*/ 248093 w 3851276"/>
                <a:gd name="connsiteY8" fmla="*/ 248093 w 3851276"/>
                <a:gd name="connsiteX9" fmla="*/ 248093 w 3851276"/>
                <a:gd name="connsiteY9" fmla="*/ 248093 w 3851276"/>
                <a:gd name="connsiteX10" fmla="*/ 248093 w 3851276"/>
                <a:gd name="connsiteY10" fmla="*/ 248093 w 3851276"/>
                <a:gd name="connsiteX11" fmla="*/ 248093 w 3851276"/>
                <a:gd name="connsiteY11" fmla="*/ 248093 w 3851276"/>
                <a:gd name="connsiteX12" fmla="*/ 248093 w 3851276"/>
                <a:gd name="connsiteY12" fmla="*/ 248093 w 38512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907971" h="1194053">
                  <a:moveTo>
                    <a:pt x="3895926" y="1142557"/>
                  </a:moveTo>
                  <a:lnTo>
                    <a:pt x="3907971" y="1142678"/>
                  </a:lnTo>
                  <a:lnTo>
                    <a:pt x="3907971" y="1194053"/>
                  </a:lnTo>
                  <a:lnTo>
                    <a:pt x="3907971" y="1194051"/>
                  </a:lnTo>
                  <a:cubicBezTo>
                    <a:pt x="3907215" y="1185886"/>
                    <a:pt x="3905930" y="1176286"/>
                    <a:pt x="3903237" y="1164852"/>
                  </a:cubicBezTo>
                  <a:close/>
                  <a:moveTo>
                    <a:pt x="3033485" y="250"/>
                  </a:moveTo>
                  <a:cubicBezTo>
                    <a:pt x="3364894" y="17183"/>
                    <a:pt x="3664857" y="793698"/>
                    <a:pt x="3817257" y="1001736"/>
                  </a:cubicBezTo>
                  <a:cubicBezTo>
                    <a:pt x="3855357" y="1053746"/>
                    <a:pt x="3877280" y="1093660"/>
                    <a:pt x="3890055" y="1124654"/>
                  </a:cubicBezTo>
                  <a:lnTo>
                    <a:pt x="3895926" y="1142557"/>
                  </a:lnTo>
                  <a:lnTo>
                    <a:pt x="0" y="1103336"/>
                  </a:lnTo>
                  <a:cubicBezTo>
                    <a:pt x="464457" y="779183"/>
                    <a:pt x="928914" y="455031"/>
                    <a:pt x="1233714" y="421164"/>
                  </a:cubicBezTo>
                  <a:cubicBezTo>
                    <a:pt x="1538514" y="387297"/>
                    <a:pt x="1528838" y="970288"/>
                    <a:pt x="1828800" y="900136"/>
                  </a:cubicBezTo>
                  <a:cubicBezTo>
                    <a:pt x="2128762" y="829984"/>
                    <a:pt x="2702076" y="-16683"/>
                    <a:pt x="3033485" y="250"/>
                  </a:cubicBez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pic>
        <p:nvPicPr>
          <p:cNvPr id="21" name="图片 20"/>
          <p:cNvPicPr>
            <a:picLocks noChangeAspect="1" noChangeArrowheads="1"/>
          </p:cNvPicPr>
          <p:nvPr/>
        </p:nvPicPr>
        <p:blipFill rotWithShape="1">
          <a:blip r:embed="rId2" cstate="print">
            <a:biLevel thresh="2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762"/>
          <a:stretch>
            <a:fillRect/>
          </a:stretch>
        </p:blipFill>
        <p:spPr bwMode="auto">
          <a:xfrm>
            <a:off x="3475392" y="2447006"/>
            <a:ext cx="823919" cy="2604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4299585" y="428625"/>
            <a:ext cx="7825105" cy="600075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200">
                <a:latin typeface="华文新魏" panose="02010800040101010101" charset="-122"/>
                <a:ea typeface="华文新魏" panose="02010800040101010101" charset="-122"/>
              </a:rPr>
              <a:t>关雎鸟关关和唱，在河心小小洲上。</a:t>
            </a:r>
            <a:endParaRPr lang="zh-CN" altLang="en-US" sz="3200">
              <a:latin typeface="华文新魏" panose="02010800040101010101" charset="-122"/>
              <a:ea typeface="华文新魏" panose="02010800040101010101" charset="-122"/>
            </a:endParaRPr>
          </a:p>
          <a:p>
            <a:r>
              <a:rPr lang="zh-CN" altLang="en-US" sz="3200">
                <a:latin typeface="华文新魏" panose="02010800040101010101" charset="-122"/>
                <a:ea typeface="华文新魏" panose="02010800040101010101" charset="-122"/>
              </a:rPr>
              <a:t>好姑娘苗苗条条，哥儿想和她成双。</a:t>
            </a:r>
            <a:endParaRPr lang="zh-CN" altLang="en-US" sz="3200">
              <a:latin typeface="华文新魏" panose="02010800040101010101" charset="-122"/>
              <a:ea typeface="华文新魏" panose="02010800040101010101" charset="-122"/>
            </a:endParaRPr>
          </a:p>
          <a:p>
            <a:endParaRPr lang="zh-CN" altLang="en-US" sz="3200">
              <a:latin typeface="华文新魏" panose="02010800040101010101" charset="-122"/>
              <a:ea typeface="华文新魏" panose="02010800040101010101" charset="-122"/>
            </a:endParaRPr>
          </a:p>
          <a:p>
            <a:r>
              <a:rPr lang="zh-CN" altLang="en-US" sz="3200">
                <a:latin typeface="华文新魏" panose="02010800040101010101" charset="-122"/>
                <a:ea typeface="华文新魏" panose="02010800040101010101" charset="-122"/>
              </a:rPr>
              <a:t>水荇菜长短不齐，采荇菜左右东西。</a:t>
            </a:r>
            <a:endParaRPr lang="zh-CN" altLang="en-US" sz="3200">
              <a:latin typeface="华文新魏" panose="02010800040101010101" charset="-122"/>
              <a:ea typeface="华文新魏" panose="02010800040101010101" charset="-122"/>
            </a:endParaRPr>
          </a:p>
          <a:p>
            <a:r>
              <a:rPr lang="zh-CN" altLang="en-US" sz="3200">
                <a:latin typeface="华文新魏" panose="02010800040101010101" charset="-122"/>
                <a:ea typeface="华文新魏" panose="02010800040101010101" charset="-122"/>
              </a:rPr>
              <a:t>好姑娘苗苗条条，追求她直到梦里。</a:t>
            </a:r>
            <a:endParaRPr lang="zh-CN" altLang="en-US" sz="3200">
              <a:latin typeface="华文新魏" panose="02010800040101010101" charset="-122"/>
              <a:ea typeface="华文新魏" panose="02010800040101010101" charset="-122"/>
            </a:endParaRPr>
          </a:p>
          <a:p>
            <a:r>
              <a:rPr lang="zh-CN" altLang="en-US" sz="3200">
                <a:latin typeface="华文新魏" panose="02010800040101010101" charset="-122"/>
                <a:ea typeface="华文新魏" panose="02010800040101010101" charset="-122"/>
              </a:rPr>
              <a:t>追求她成了空想，睁眼想闭眼也想。</a:t>
            </a:r>
            <a:endParaRPr lang="zh-CN" altLang="en-US" sz="3200">
              <a:latin typeface="华文新魏" panose="02010800040101010101" charset="-122"/>
              <a:ea typeface="华文新魏" panose="02010800040101010101" charset="-122"/>
            </a:endParaRPr>
          </a:p>
          <a:p>
            <a:r>
              <a:rPr lang="zh-CN" altLang="en-US" sz="3200">
                <a:latin typeface="华文新魏" panose="02010800040101010101" charset="-122"/>
                <a:ea typeface="华文新魏" panose="02010800040101010101" charset="-122"/>
              </a:rPr>
              <a:t>夜长长相思不断，尽翻身直到天光。</a:t>
            </a:r>
            <a:endParaRPr lang="zh-CN" altLang="en-US" sz="3200">
              <a:latin typeface="华文新魏" panose="02010800040101010101" charset="-122"/>
              <a:ea typeface="华文新魏" panose="02010800040101010101" charset="-122"/>
            </a:endParaRPr>
          </a:p>
          <a:p>
            <a:endParaRPr lang="zh-CN" altLang="en-US" sz="3200">
              <a:latin typeface="华文新魏" panose="02010800040101010101" charset="-122"/>
              <a:ea typeface="华文新魏" panose="02010800040101010101" charset="-122"/>
            </a:endParaRPr>
          </a:p>
          <a:p>
            <a:r>
              <a:rPr lang="zh-CN" altLang="en-US" sz="3200">
                <a:latin typeface="华文新魏" panose="02010800040101010101" charset="-122"/>
                <a:ea typeface="华文新魏" panose="02010800040101010101" charset="-122"/>
              </a:rPr>
              <a:t>长和短水边荇菜，采荇人左采右采。</a:t>
            </a:r>
            <a:endParaRPr lang="zh-CN" altLang="en-US" sz="3200">
              <a:latin typeface="华文新魏" panose="02010800040101010101" charset="-122"/>
              <a:ea typeface="华文新魏" panose="02010800040101010101" charset="-122"/>
            </a:endParaRPr>
          </a:p>
          <a:p>
            <a:r>
              <a:rPr lang="zh-CN" altLang="en-US" sz="3200">
                <a:latin typeface="华文新魏" panose="02010800040101010101" charset="-122"/>
                <a:ea typeface="华文新魏" panose="02010800040101010101" charset="-122"/>
              </a:rPr>
              <a:t>好姑娘苗苗条条，弹琴瑟迎她过来。</a:t>
            </a:r>
            <a:endParaRPr lang="zh-CN" altLang="en-US" sz="3200">
              <a:latin typeface="华文新魏" panose="02010800040101010101" charset="-122"/>
              <a:ea typeface="华文新魏" panose="02010800040101010101" charset="-122"/>
            </a:endParaRPr>
          </a:p>
          <a:p>
            <a:r>
              <a:rPr lang="zh-CN" altLang="en-US" sz="3200">
                <a:latin typeface="华文新魏" panose="02010800040101010101" charset="-122"/>
                <a:ea typeface="华文新魏" panose="02010800040101010101" charset="-122"/>
              </a:rPr>
              <a:t>水荇菜长长短短，采荇人左拣右拣。</a:t>
            </a:r>
            <a:endParaRPr lang="zh-CN" altLang="en-US" sz="3200">
              <a:latin typeface="华文新魏" panose="02010800040101010101" charset="-122"/>
              <a:ea typeface="华文新魏" panose="02010800040101010101" charset="-122"/>
            </a:endParaRPr>
          </a:p>
          <a:p>
            <a:r>
              <a:rPr lang="zh-CN" altLang="en-US" sz="3200">
                <a:latin typeface="华文新魏" panose="02010800040101010101" charset="-122"/>
                <a:ea typeface="华文新魏" panose="02010800040101010101" charset="-122"/>
              </a:rPr>
              <a:t>好姑娘苗苗条条，娶她来钟鼓喧喧。</a:t>
            </a:r>
            <a:endParaRPr lang="zh-CN" altLang="en-US" sz="3200">
              <a:latin typeface="华文新魏" panose="02010800040101010101" charset="-122"/>
              <a:ea typeface="华文新魏" panose="020108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3" grpId="0" animBg="1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图片 4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7" y="-2"/>
            <a:ext cx="4386812" cy="2467581"/>
          </a:xfrm>
          <a:prstGeom prst="rect">
            <a:avLst/>
          </a:prstGeom>
        </p:spPr>
      </p:pic>
      <p:cxnSp>
        <p:nvCxnSpPr>
          <p:cNvPr id="24" name="直接连接符 23"/>
          <p:cNvCxnSpPr/>
          <p:nvPr/>
        </p:nvCxnSpPr>
        <p:spPr>
          <a:xfrm>
            <a:off x="1134319" y="2280212"/>
            <a:ext cx="9583838" cy="0"/>
          </a:xfrm>
          <a:prstGeom prst="line">
            <a:avLst/>
          </a:prstGeom>
          <a:ln>
            <a:solidFill>
              <a:schemeClr val="tx1">
                <a:lumMod val="95000"/>
                <a:lumOff val="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4685049" y="1330773"/>
            <a:ext cx="3599141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>
                <a:latin typeface="禹卫书法行书简体" panose="02000603000000000000" pitchFamily="2" charset="-122"/>
                <a:ea typeface="禹卫书法行书简体" panose="02000603000000000000" pitchFamily="2" charset="-122"/>
              </a:rPr>
              <a:t>雎鸠</a:t>
            </a:r>
            <a:endParaRPr lang="zh-CN" altLang="en-US" sz="3600" dirty="0">
              <a:latin typeface="禹卫书法行书简体" panose="02000603000000000000" pitchFamily="2" charset="-122"/>
              <a:ea typeface="禹卫书法行书简体" panose="02000603000000000000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437505" y="1269365"/>
            <a:ext cx="61341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/>
              <a:t>[</a:t>
            </a:r>
            <a:endParaRPr lang="zh-CN" altLang="en-US" sz="4000"/>
          </a:p>
        </p:txBody>
      </p:sp>
      <p:sp>
        <p:nvSpPr>
          <p:cNvPr id="27" name="文本框 26"/>
          <p:cNvSpPr txBox="1"/>
          <p:nvPr/>
        </p:nvSpPr>
        <p:spPr>
          <a:xfrm rot="10800000">
            <a:off x="6922726" y="1331172"/>
            <a:ext cx="61345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/>
              <a:t>[</a:t>
            </a:r>
            <a:endParaRPr lang="zh-CN" altLang="en-US" sz="4000"/>
          </a:p>
        </p:txBody>
      </p:sp>
      <p:pic>
        <p:nvPicPr>
          <p:cNvPr id="2" name="图片 1" descr="94B698DFACBACB5F1373668AD81C8D4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5955" y="2618740"/>
            <a:ext cx="4776470" cy="316928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134110" y="3428365"/>
            <a:ext cx="6324600" cy="76835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r>
              <a:rPr lang="zh-CN" altLang="en-US" sz="4400">
                <a:latin typeface="方正宋黑简体" panose="02000000000000000000" charset="-122"/>
                <a:ea typeface="方正宋黑简体" panose="02000000000000000000" charset="-122"/>
                <a:cs typeface="方正宋黑简体" panose="02000000000000000000" charset="-122"/>
              </a:rPr>
              <a:t>“关关”高唳。</a:t>
            </a:r>
            <a:endParaRPr lang="zh-CN" altLang="en-US" sz="4400">
              <a:latin typeface="方正宋黑简体" panose="02000000000000000000" charset="-122"/>
              <a:ea typeface="方正宋黑简体" panose="02000000000000000000" charset="-122"/>
              <a:cs typeface="方正宋黑简体" panose="02000000000000000000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图片 4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7" y="-2"/>
            <a:ext cx="4386812" cy="2467581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6819"/>
          <a:stretch>
            <a:fillRect/>
          </a:stretch>
        </p:blipFill>
        <p:spPr>
          <a:xfrm>
            <a:off x="8206451" y="1251979"/>
            <a:ext cx="3989471" cy="5606021"/>
          </a:xfrm>
          <a:prstGeom prst="rect">
            <a:avLst/>
          </a:prstGeom>
        </p:spPr>
      </p:pic>
      <p:pic>
        <p:nvPicPr>
          <p:cNvPr id="26" name="Picture 4" descr="#活动##元素##素材##电商节日素材#..."/>
          <p:cNvPicPr>
            <a:picLocks noChangeAspect="1" noChangeArrowheads="1"/>
          </p:cNvPicPr>
          <p:nvPr/>
        </p:nvPicPr>
        <p:blipFill rotWithShape="1">
          <a:blip r:embed="rId3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30890" b="32345"/>
          <a:stretch>
            <a:fillRect/>
          </a:stretch>
        </p:blipFill>
        <p:spPr bwMode="auto">
          <a:xfrm>
            <a:off x="262362" y="4167116"/>
            <a:ext cx="1477704" cy="543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/>
          <p:cNvSpPr txBox="1"/>
          <p:nvPr/>
        </p:nvSpPr>
        <p:spPr>
          <a:xfrm>
            <a:off x="1627505" y="1083945"/>
            <a:ext cx="8194675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>
                <a:latin typeface="方正隶变_GBK" panose="02000000000000000000" charset="-122"/>
                <a:ea typeface="方正隶变_GBK" panose="02000000000000000000" charset="-122"/>
                <a:cs typeface="方正隶变_GBK" panose="02000000000000000000" charset="-122"/>
              </a:rPr>
              <a:t>《关雎》写一个男子对女子的思念之情，是一首爱情诗，为什么要从</a:t>
            </a:r>
            <a:r>
              <a:rPr lang="en-US" altLang="zh-CN" sz="2800">
                <a:latin typeface="方正隶变_GBK" panose="02000000000000000000" charset="-122"/>
                <a:ea typeface="方正隶变_GBK" panose="02000000000000000000" charset="-122"/>
                <a:cs typeface="方正隶变_GBK" panose="02000000000000000000" charset="-122"/>
              </a:rPr>
              <a:t>“</a:t>
            </a:r>
            <a:r>
              <a:rPr lang="zh-CN" altLang="en-US" sz="2800">
                <a:latin typeface="方正隶变_GBK" panose="02000000000000000000" charset="-122"/>
                <a:ea typeface="方正隶变_GBK" panose="02000000000000000000" charset="-122"/>
                <a:cs typeface="方正隶变_GBK" panose="02000000000000000000" charset="-122"/>
              </a:rPr>
              <a:t>关关雎鸠，在河之洲</a:t>
            </a:r>
            <a:r>
              <a:rPr lang="en-US" altLang="zh-CN" sz="2800">
                <a:latin typeface="方正隶变_GBK" panose="02000000000000000000" charset="-122"/>
                <a:ea typeface="方正隶变_GBK" panose="02000000000000000000" charset="-122"/>
                <a:cs typeface="方正隶变_GBK" panose="02000000000000000000" charset="-122"/>
              </a:rPr>
              <a:t>”</a:t>
            </a:r>
            <a:r>
              <a:rPr lang="zh-CN" altLang="en-US" sz="2800">
                <a:latin typeface="方正隶变_GBK" panose="02000000000000000000" charset="-122"/>
                <a:ea typeface="方正隶变_GBK" panose="02000000000000000000" charset="-122"/>
                <a:cs typeface="方正隶变_GBK" panose="02000000000000000000" charset="-122"/>
              </a:rPr>
              <a:t>写起？</a:t>
            </a:r>
            <a:endParaRPr lang="zh-CN" altLang="en-US" sz="2800">
              <a:latin typeface="方正隶变_GBK" panose="02000000000000000000" charset="-122"/>
              <a:ea typeface="方正隶变_GBK" panose="02000000000000000000" charset="-122"/>
              <a:cs typeface="方正隶变_GBK" panose="02000000000000000000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849755" y="2762250"/>
            <a:ext cx="6925945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/>
              <a:t>《</a:t>
            </a:r>
            <a:r>
              <a:rPr lang="zh-CN" altLang="en-US" sz="2400">
                <a:latin typeface="方正宋黑简体" panose="02000000000000000000" charset="-122"/>
                <a:ea typeface="方正宋黑简体" panose="02000000000000000000" charset="-122"/>
                <a:cs typeface="方正宋黑简体" panose="02000000000000000000" charset="-122"/>
              </a:rPr>
              <a:t>关雎》运用了</a:t>
            </a:r>
            <a:r>
              <a:rPr lang="en-US" altLang="zh-CN" sz="2400">
                <a:latin typeface="方正宋黑简体" panose="02000000000000000000" charset="-122"/>
                <a:ea typeface="方正宋黑简体" panose="02000000000000000000" charset="-122"/>
                <a:cs typeface="方正宋黑简体" panose="02000000000000000000" charset="-122"/>
              </a:rPr>
              <a:t>“</a:t>
            </a:r>
            <a:r>
              <a:rPr lang="zh-CN" altLang="en-US" sz="2400">
                <a:latin typeface="方正宋黑简体" panose="02000000000000000000" charset="-122"/>
                <a:ea typeface="方正宋黑简体" panose="02000000000000000000" charset="-122"/>
                <a:cs typeface="方正宋黑简体" panose="02000000000000000000" charset="-122"/>
              </a:rPr>
              <a:t>比兴</a:t>
            </a:r>
            <a:r>
              <a:rPr lang="en-US" altLang="zh-CN" sz="2400">
                <a:latin typeface="方正宋黑简体" panose="02000000000000000000" charset="-122"/>
                <a:ea typeface="方正宋黑简体" panose="02000000000000000000" charset="-122"/>
                <a:cs typeface="方正宋黑简体" panose="02000000000000000000" charset="-122"/>
              </a:rPr>
              <a:t>”</a:t>
            </a:r>
            <a:r>
              <a:rPr lang="zh-CN" altLang="en-US" sz="2400">
                <a:latin typeface="方正宋黑简体" panose="02000000000000000000" charset="-122"/>
                <a:ea typeface="方正宋黑简体" panose="02000000000000000000" charset="-122"/>
                <a:cs typeface="方正宋黑简体" panose="02000000000000000000" charset="-122"/>
              </a:rPr>
              <a:t>的手法。</a:t>
            </a:r>
            <a:endParaRPr lang="zh-CN" altLang="en-US" sz="2400">
              <a:latin typeface="方正宋黑简体" panose="02000000000000000000" charset="-122"/>
              <a:ea typeface="方正宋黑简体" panose="02000000000000000000" charset="-122"/>
              <a:cs typeface="方正宋黑简体" panose="02000000000000000000" charset="-122"/>
            </a:endParaRPr>
          </a:p>
          <a:p>
            <a:r>
              <a:rPr lang="zh-CN" altLang="en-US" sz="2400">
                <a:latin typeface="方正宋黑简体" panose="02000000000000000000" charset="-122"/>
                <a:ea typeface="方正宋黑简体" panose="02000000000000000000" charset="-122"/>
                <a:cs typeface="方正宋黑简体" panose="02000000000000000000" charset="-122"/>
              </a:rPr>
              <a:t>这描绘了一幅美好的画面：成双成对的雎鸠鸟在沙洲上嬉闹追逐，发出悦耳的和鸣。</a:t>
            </a:r>
            <a:endParaRPr lang="zh-CN" altLang="en-US" sz="2400">
              <a:latin typeface="方正宋黑简体" panose="02000000000000000000" charset="-122"/>
              <a:ea typeface="方正宋黑简体" panose="02000000000000000000" charset="-122"/>
              <a:cs typeface="方正宋黑简体" panose="02000000000000000000" charset="-122"/>
            </a:endParaRPr>
          </a:p>
          <a:p>
            <a:r>
              <a:rPr lang="zh-CN" altLang="en-US" sz="2400">
                <a:latin typeface="方正宋黑简体" panose="02000000000000000000" charset="-122"/>
                <a:ea typeface="方正宋黑简体" panose="02000000000000000000" charset="-122"/>
                <a:cs typeface="方正宋黑简体" panose="02000000000000000000" charset="-122"/>
              </a:rPr>
              <a:t>这本是诗人眼前之景，但水鸟和鸣也可用来比喻男女间和谐恩爱，和下文</a:t>
            </a:r>
            <a:r>
              <a:rPr lang="en-US" altLang="zh-CN" sz="2400">
                <a:latin typeface="方正宋黑简体" panose="02000000000000000000" charset="-122"/>
                <a:ea typeface="方正宋黑简体" panose="02000000000000000000" charset="-122"/>
                <a:cs typeface="方正宋黑简体" panose="02000000000000000000" charset="-122"/>
              </a:rPr>
              <a:t>“</a:t>
            </a:r>
            <a:r>
              <a:rPr lang="zh-CN" altLang="en-US" sz="2400">
                <a:latin typeface="方正宋黑简体" panose="02000000000000000000" charset="-122"/>
                <a:ea typeface="方正宋黑简体" panose="02000000000000000000" charset="-122"/>
                <a:cs typeface="方正宋黑简体" panose="02000000000000000000" charset="-122"/>
              </a:rPr>
              <a:t>窈窕淑女，君子好逑</a:t>
            </a:r>
            <a:r>
              <a:rPr lang="en-US" altLang="zh-CN" sz="2400">
                <a:latin typeface="方正宋黑简体" panose="02000000000000000000" charset="-122"/>
                <a:ea typeface="方正宋黑简体" panose="02000000000000000000" charset="-122"/>
                <a:cs typeface="方正宋黑简体" panose="02000000000000000000" charset="-122"/>
              </a:rPr>
              <a:t>”</a:t>
            </a:r>
            <a:r>
              <a:rPr lang="zh-CN" altLang="en-US" sz="2400">
                <a:latin typeface="方正宋黑简体" panose="02000000000000000000" charset="-122"/>
                <a:ea typeface="方正宋黑简体" panose="02000000000000000000" charset="-122"/>
                <a:cs typeface="方正宋黑简体" panose="02000000000000000000" charset="-122"/>
              </a:rPr>
              <a:t>意义上有关联。</a:t>
            </a:r>
            <a:endParaRPr lang="zh-CN" altLang="en-US" sz="2400">
              <a:latin typeface="方正宋黑简体" panose="02000000000000000000" charset="-122"/>
              <a:ea typeface="方正宋黑简体" panose="02000000000000000000" charset="-122"/>
              <a:cs typeface="方正宋黑简体" panose="02000000000000000000" charset="-122"/>
            </a:endParaRPr>
          </a:p>
          <a:p>
            <a:r>
              <a:rPr lang="zh-CN" altLang="en-US" sz="2400">
                <a:latin typeface="方正宋黑简体" panose="02000000000000000000" charset="-122"/>
                <a:ea typeface="方正宋黑简体" panose="02000000000000000000" charset="-122"/>
                <a:cs typeface="方正宋黑简体" panose="02000000000000000000" charset="-122"/>
              </a:rPr>
              <a:t>这使得诗人的情感与自然景物相契相合，浑然一体，达到了情景交融的艺术境界。</a:t>
            </a:r>
            <a:endParaRPr lang="zh-CN" altLang="en-US" sz="2400">
              <a:latin typeface="方正宋黑简体" panose="02000000000000000000" charset="-122"/>
              <a:ea typeface="方正宋黑简体" panose="02000000000000000000" charset="-122"/>
              <a:cs typeface="方正宋黑简体" panose="02000000000000000000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AFAF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图片 47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7" y="-2"/>
            <a:ext cx="4386812" cy="2467581"/>
          </a:xfrm>
          <a:prstGeom prst="rect">
            <a:avLst/>
          </a:prstGeom>
        </p:spPr>
      </p:pic>
      <p:grpSp>
        <p:nvGrpSpPr>
          <p:cNvPr id="13" name="组合 12"/>
          <p:cNvGrpSpPr/>
          <p:nvPr/>
        </p:nvGrpSpPr>
        <p:grpSpPr>
          <a:xfrm>
            <a:off x="6066789" y="1781140"/>
            <a:ext cx="5789411" cy="3951640"/>
            <a:chOff x="5443537" y="1918811"/>
            <a:chExt cx="6391275" cy="4362450"/>
          </a:xfrm>
        </p:grpSpPr>
        <p:grpSp>
          <p:nvGrpSpPr>
            <p:cNvPr id="14" name="组合 13"/>
            <p:cNvGrpSpPr/>
            <p:nvPr/>
          </p:nvGrpSpPr>
          <p:grpSpPr>
            <a:xfrm>
              <a:off x="5443537" y="1918811"/>
              <a:ext cx="6391275" cy="4362450"/>
              <a:chOff x="5443537" y="1918811"/>
              <a:chExt cx="6391275" cy="4362450"/>
            </a:xfrm>
          </p:grpSpPr>
          <p:cxnSp>
            <p:nvCxnSpPr>
              <p:cNvPr id="19" name="直接连接符 18"/>
              <p:cNvCxnSpPr/>
              <p:nvPr/>
            </p:nvCxnSpPr>
            <p:spPr>
              <a:xfrm>
                <a:off x="5443537" y="2128838"/>
                <a:ext cx="6391275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直接连接符 19"/>
              <p:cNvCxnSpPr/>
              <p:nvPr/>
            </p:nvCxnSpPr>
            <p:spPr>
              <a:xfrm>
                <a:off x="5443537" y="6086476"/>
                <a:ext cx="6391275" cy="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直接连接符 20"/>
              <p:cNvCxnSpPr/>
              <p:nvPr/>
            </p:nvCxnSpPr>
            <p:spPr>
              <a:xfrm>
                <a:off x="5657850" y="1918811"/>
                <a:ext cx="0" cy="436245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/>
              <p:cNvCxnSpPr/>
              <p:nvPr/>
            </p:nvCxnSpPr>
            <p:spPr>
              <a:xfrm>
                <a:off x="11630025" y="1918811"/>
                <a:ext cx="0" cy="4362450"/>
              </a:xfrm>
              <a:prstGeom prst="line">
                <a:avLst/>
              </a:prstGeom>
              <a:ln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5" name="矩形 14"/>
            <p:cNvSpPr/>
            <p:nvPr/>
          </p:nvSpPr>
          <p:spPr>
            <a:xfrm>
              <a:off x="5578079" y="2048403"/>
              <a:ext cx="159542" cy="15954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11550254" y="2048403"/>
              <a:ext cx="159542" cy="15954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11550254" y="6006705"/>
              <a:ext cx="159542" cy="15954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5578079" y="6006705"/>
              <a:ext cx="159542" cy="15954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15">
                <a:latin typeface="Arial" panose="020B0604020202020204" pitchFamily="34" charset="0"/>
                <a:ea typeface="微软雅黑" panose="020B0503020204020204" charset="-122"/>
                <a:sym typeface="Arial" panose="020B0604020202020204" pitchFamily="34" charset="0"/>
              </a:endParaRPr>
            </a:p>
          </p:txBody>
        </p:sp>
      </p:grpSp>
      <p:cxnSp>
        <p:nvCxnSpPr>
          <p:cNvPr id="34" name="直接连接符 33"/>
          <p:cNvCxnSpPr/>
          <p:nvPr/>
        </p:nvCxnSpPr>
        <p:spPr>
          <a:xfrm>
            <a:off x="1370215" y="3271817"/>
            <a:ext cx="0" cy="1646635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/>
          <p:cNvSpPr/>
          <p:nvPr/>
        </p:nvSpPr>
        <p:spPr>
          <a:xfrm>
            <a:off x="1370215" y="3271817"/>
            <a:ext cx="124372" cy="445769"/>
          </a:xfrm>
          <a:prstGeom prst="rect">
            <a:avLst/>
          </a:prstGeom>
          <a:solidFill>
            <a:schemeClr val="tx1">
              <a:lumMod val="75000"/>
              <a:lumOff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rgbClr val="304758"/>
              </a:solidFill>
              <a:latin typeface="Arial" panose="020B0604020202020204" pitchFamily="34" charset="0"/>
              <a:ea typeface="微软雅黑" panose="020B0503020204020204" charset="-122"/>
              <a:sym typeface="Arial" panose="020B0604020202020204" pitchFamily="34" charset="0"/>
            </a:endParaRPr>
          </a:p>
        </p:txBody>
      </p:sp>
      <p:pic>
        <p:nvPicPr>
          <p:cNvPr id="2" name="图片 1" descr="t01947eff95e2a4f1cf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40805" y="2098675"/>
            <a:ext cx="5041265" cy="331660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005965" y="490855"/>
            <a:ext cx="4060825" cy="618553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ct val="150000"/>
              </a:lnSpc>
            </a:pPr>
            <a:r>
              <a:rPr lang="zh-CN" altLang="en-US" sz="2400">
                <a:latin typeface="方正宋黑简体" panose="02000000000000000000" charset="-122"/>
                <a:ea typeface="方正宋黑简体" panose="02000000000000000000" charset="-122"/>
              </a:rPr>
              <a:t>荇菜是一种水生植物，《诗经》中通常用此物来表现女子和其多变的心情。</a:t>
            </a:r>
            <a:endParaRPr lang="zh-CN" altLang="en-US" sz="2400">
              <a:latin typeface="方正宋黑简体" panose="02000000000000000000" charset="-122"/>
              <a:ea typeface="方正宋黑简体" panose="02000000000000000000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>
                <a:latin typeface="方正宋黑简体" panose="02000000000000000000" charset="-122"/>
                <a:ea typeface="方正宋黑简体" panose="02000000000000000000" charset="-122"/>
              </a:rPr>
              <a:t>从形态来分析，荇菜在水中有柔嫩摇曳之姿，颇有几分袅袅而行女子的形态。</a:t>
            </a:r>
            <a:endParaRPr lang="zh-CN" altLang="en-US" sz="2400">
              <a:latin typeface="方正宋黑简体" panose="02000000000000000000" charset="-122"/>
              <a:ea typeface="方正宋黑简体" panose="02000000000000000000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>
                <a:latin typeface="方正宋黑简体" panose="02000000000000000000" charset="-122"/>
                <a:ea typeface="方正宋黑简体" panose="02000000000000000000" charset="-122"/>
              </a:rPr>
              <a:t>从心态上来分析，植物的姿态随风而变，正契合了女子心绪的易变和捉摸不定。</a:t>
            </a:r>
            <a:endParaRPr lang="zh-CN" altLang="en-US" sz="2400">
              <a:latin typeface="方正宋黑简体" panose="02000000000000000000" charset="-122"/>
              <a:ea typeface="方正宋黑简体" panose="02000000000000000000" charset="-122"/>
            </a:endParaRPr>
          </a:p>
          <a:p>
            <a:pPr fontAlgn="auto">
              <a:lnSpc>
                <a:spcPct val="150000"/>
              </a:lnSpc>
            </a:pPr>
            <a:r>
              <a:rPr lang="zh-CN" altLang="en-US" sz="2400">
                <a:latin typeface="方正宋黑简体" panose="02000000000000000000" charset="-122"/>
                <a:ea typeface="方正宋黑简体" panose="02000000000000000000" charset="-122"/>
              </a:rPr>
              <a:t>这就使荇菜成为一种带有暗示性的意象。</a:t>
            </a:r>
            <a:endParaRPr lang="zh-CN" altLang="en-US" sz="2400">
              <a:latin typeface="方正宋黑简体" panose="02000000000000000000" charset="-122"/>
              <a:ea typeface="方正宋黑简体" panose="02000000000000000000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DOC_GUID" val="{30f1927b-a528-4374-8496-0e66fca79ead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1036</Words>
  <Application>WPS 演示</Application>
  <PresentationFormat>宽屏</PresentationFormat>
  <Paragraphs>116</Paragraphs>
  <Slides>12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35" baseType="lpstr">
      <vt:lpstr>Arial</vt:lpstr>
      <vt:lpstr>宋体</vt:lpstr>
      <vt:lpstr>Wingdings</vt:lpstr>
      <vt:lpstr>方正清刻本悦宋简体</vt:lpstr>
      <vt:lpstr>方正宋黑简体</vt:lpstr>
      <vt:lpstr>方正隶变_GBK</vt:lpstr>
      <vt:lpstr>Calibri</vt:lpstr>
      <vt:lpstr>禹卫书法行书简体</vt:lpstr>
      <vt:lpstr>Calibri</vt:lpstr>
      <vt:lpstr>华文新魏</vt:lpstr>
      <vt:lpstr>微软雅黑</vt:lpstr>
      <vt:lpstr>楷体</vt:lpstr>
      <vt:lpstr>Arial Unicode MS</vt:lpstr>
      <vt:lpstr>Calibri Light</vt:lpstr>
      <vt:lpstr>Arial Narrow</vt:lpstr>
      <vt:lpstr>华文细黑</vt:lpstr>
      <vt:lpstr>隶书</vt:lpstr>
      <vt:lpstr>微软简中圆</vt:lpstr>
      <vt:lpstr>腾祥铁山楷书简</vt:lpstr>
      <vt:lpstr>李旭科书法</vt:lpstr>
      <vt:lpstr>Meiryo</vt:lpstr>
      <vt:lpstr>Yu Gothic UI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</dc:creator>
  <cp:lastModifiedBy>W.</cp:lastModifiedBy>
  <cp:revision>18</cp:revision>
  <dcterms:created xsi:type="dcterms:W3CDTF">2017-12-28T09:06:00Z</dcterms:created>
  <dcterms:modified xsi:type="dcterms:W3CDTF">2019-06-19T06:37:21Z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