
<file path=[Content_Types].xml><?xml version="1.0" encoding="utf-8"?>
<Types xmlns="http://schemas.openxmlformats.org/package/2006/content-types">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2" r:id="rId6"/>
    <p:sldId id="263" r:id="rId7"/>
    <p:sldId id="264" r:id="rId8"/>
    <p:sldId id="265" r:id="rId9"/>
    <p:sldId id="266" r:id="rId10"/>
    <p:sldId id="267" r:id="rId11"/>
    <p:sldId id="268" r:id="rId12"/>
    <p:sldId id="269" r:id="rId13"/>
    <p:sldId id="270" r:id="rId14"/>
    <p:sldId id="271" r:id="rId15"/>
    <p:sldId id="272" r:id="rId1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3" d="100"/>
          <a:sy n="73" d="100"/>
        </p:scale>
        <p:origin x="-128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wheel spokes="8"/>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heel spokes="8"/>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GIF"/><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GIF"/><Relationship Id="rId1" Type="http://schemas.openxmlformats.org/officeDocument/2006/relationships/image" Target="../media/image12.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GI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GIF"/><Relationship Id="rId1" Type="http://schemas.openxmlformats.org/officeDocument/2006/relationships/image" Target="../media/image17.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GI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GIF"/><Relationship Id="rId1" Type="http://schemas.openxmlformats.org/officeDocument/2006/relationships/image" Target="../media/image7.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title"/>
          </p:nvPr>
        </p:nvSpPr>
        <p:spPr>
          <a:xfrm>
            <a:off x="457200" y="0"/>
            <a:ext cx="8229600" cy="765175"/>
          </a:xfrm>
          <a:ln/>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3075" name="文本占位符 3074"/>
          <p:cNvSpPr>
            <a:spLocks noGrp="1"/>
          </p:cNvSpPr>
          <p:nvPr>
            <p:ph type="body" idx="1"/>
          </p:nvPr>
        </p:nvSpPr>
        <p:spPr>
          <a:xfrm>
            <a:off x="0" y="981075"/>
            <a:ext cx="9144000" cy="5876925"/>
          </a:xfrm>
          <a:ln/>
        </p:spPr>
        <p:txBody>
          <a:bodyPr/>
          <a:p>
            <a:pPr>
              <a:buNone/>
            </a:pPr>
            <a:r>
              <a:rPr lang="en-US" altLang="zh-CN" sz="4000" b="1" dirty="0"/>
              <a:t>          </a:t>
            </a:r>
            <a:r>
              <a:rPr lang="zh-CN" altLang="en-US" sz="4000" b="1" dirty="0"/>
              <a:t>靖康之难，汴京沦陷，二帝被俘。朱敦儒仓猝南逃金陵，总算暂时获得了喘息机会。这首词就是他客居金陵，登上金陵城西门城楼所写的。</a:t>
            </a:r>
            <a:endParaRPr lang="zh-CN" altLang="en-US" sz="4000" b="1" dirty="0"/>
          </a:p>
        </p:txBody>
      </p:sp>
      <p:pic>
        <p:nvPicPr>
          <p:cNvPr id="3076" name="图片 3075" descr="t01256d217c2e6a8313"/>
          <p:cNvPicPr>
            <a:picLocks noChangeAspect="1"/>
          </p:cNvPicPr>
          <p:nvPr/>
        </p:nvPicPr>
        <p:blipFill>
          <a:blip r:embed="rId1"/>
          <a:stretch>
            <a:fillRect/>
          </a:stretch>
        </p:blipFill>
        <p:spPr>
          <a:xfrm>
            <a:off x="0" y="3544888"/>
            <a:ext cx="9144000" cy="3313112"/>
          </a:xfrm>
          <a:prstGeom prst="rect">
            <a:avLst/>
          </a:prstGeom>
          <a:noFill/>
          <a:ln w="9525">
            <a:noFill/>
          </a:ln>
        </p:spPr>
      </p:pic>
      <p:pic>
        <p:nvPicPr>
          <p:cNvPr id="3077" name="图片 3076" descr="t01fdd2bff2b0231e8c"/>
          <p:cNvPicPr>
            <a:picLocks noChangeAspect="1"/>
          </p:cNvPicPr>
          <p:nvPr/>
        </p:nvPicPr>
        <p:blipFill>
          <a:blip r:embed="rId2"/>
          <a:stretch>
            <a:fillRect/>
          </a:stretch>
        </p:blipFill>
        <p:spPr>
          <a:xfrm>
            <a:off x="0" y="0"/>
            <a:ext cx="1403350" cy="1628775"/>
          </a:xfrm>
          <a:prstGeom prst="rect">
            <a:avLst/>
          </a:prstGeom>
          <a:noFill/>
          <a:ln w="9525">
            <a:noFill/>
          </a:ln>
        </p:spPr>
      </p:pic>
    </p:spTree>
  </p:cSld>
  <p:clrMapOvr>
    <a:masterClrMapping/>
  </p:clrMapOvr>
  <p:transition spd="med">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xfrm>
            <a:off x="457200" y="0"/>
            <a:ext cx="8229600" cy="692150"/>
          </a:xfrm>
          <a:ln/>
        </p:spPr>
        <p:txBody>
          <a:bodyPr anchor="ctr"/>
          <a:p>
            <a:r>
              <a:rPr lang="zh-CN" altLang="en-US" sz="4000" b="1" dirty="0">
                <a:solidFill>
                  <a:srgbClr val="FF0000"/>
                </a:solidFill>
              </a:rPr>
              <a:t>分析词句</a:t>
            </a:r>
            <a:endParaRPr lang="zh-CN" altLang="en-US" sz="4000" b="1" dirty="0">
              <a:solidFill>
                <a:srgbClr val="FF0000"/>
              </a:solidFill>
            </a:endParaRPr>
          </a:p>
        </p:txBody>
      </p:sp>
      <p:sp>
        <p:nvSpPr>
          <p:cNvPr id="14339" name="文本占位符 14338"/>
          <p:cNvSpPr>
            <a:spLocks noGrp="1"/>
          </p:cNvSpPr>
          <p:nvPr>
            <p:ph type="body" idx="1"/>
          </p:nvPr>
        </p:nvSpPr>
        <p:spPr>
          <a:xfrm>
            <a:off x="0" y="981075"/>
            <a:ext cx="9144000" cy="5876925"/>
          </a:xfrm>
          <a:ln/>
        </p:spPr>
        <p:txBody>
          <a:bodyPr/>
          <a:p>
            <a:pPr>
              <a:buNone/>
            </a:pPr>
            <a:r>
              <a:rPr lang="en-US" altLang="zh-CN" sz="4000" b="1" dirty="0"/>
              <a:t>         </a:t>
            </a:r>
            <a:r>
              <a:rPr lang="zh-CN" altLang="en-US" sz="4000" b="1" dirty="0">
                <a:solidFill>
                  <a:srgbClr val="FF0000"/>
                </a:solidFill>
              </a:rPr>
              <a:t>上片：</a:t>
            </a:r>
            <a:r>
              <a:rPr lang="zh-CN" altLang="en-US" sz="4000" b="1" dirty="0"/>
              <a:t>写金陵登临之所见，借景抒情，抒发了词人国破家亡的悲凉抑郁之情。</a:t>
            </a:r>
            <a:endParaRPr lang="zh-CN" altLang="en-US" sz="4000" b="1" dirty="0"/>
          </a:p>
          <a:p>
            <a:pPr>
              <a:buNone/>
            </a:pP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下片：</a:t>
            </a:r>
            <a:r>
              <a:rPr lang="zh-CN" altLang="en-US" sz="4000" b="1" dirty="0"/>
              <a:t>直抒胸臆，表达了亡国之痛和渴望收复中原的心志。</a:t>
            </a:r>
            <a:endParaRPr lang="zh-CN" altLang="en-US" sz="4000" b="1" dirty="0"/>
          </a:p>
        </p:txBody>
      </p:sp>
      <p:pic>
        <p:nvPicPr>
          <p:cNvPr id="14340" name="图片 14339" descr="t01e03ae1f1e279dbf9"/>
          <p:cNvPicPr>
            <a:picLocks noChangeAspect="1"/>
          </p:cNvPicPr>
          <p:nvPr/>
        </p:nvPicPr>
        <p:blipFill>
          <a:blip r:embed="rId1"/>
          <a:stretch>
            <a:fillRect/>
          </a:stretch>
        </p:blipFill>
        <p:spPr>
          <a:xfrm>
            <a:off x="0" y="5300663"/>
            <a:ext cx="9144000" cy="1557337"/>
          </a:xfrm>
          <a:prstGeom prst="rect">
            <a:avLst/>
          </a:prstGeom>
          <a:noFill/>
          <a:ln w="9525">
            <a:noFill/>
          </a:ln>
        </p:spPr>
      </p:pic>
      <p:pic>
        <p:nvPicPr>
          <p:cNvPr id="14341" name="图片 14340" descr="t01111c265b0c57e2ae"/>
          <p:cNvPicPr>
            <a:picLocks noChangeAspect="1"/>
          </p:cNvPicPr>
          <p:nvPr/>
        </p:nvPicPr>
        <p:blipFill>
          <a:blip r:embed="rId2"/>
          <a:stretch>
            <a:fillRect/>
          </a:stretch>
        </p:blipFill>
        <p:spPr>
          <a:xfrm>
            <a:off x="0" y="2924175"/>
            <a:ext cx="9144000" cy="647700"/>
          </a:xfrm>
          <a:prstGeom prst="rect">
            <a:avLst/>
          </a:prstGeom>
          <a:noFill/>
          <a:ln w="9525">
            <a:noFill/>
          </a:ln>
        </p:spPr>
      </p:pic>
    </p:spTree>
  </p:cSld>
  <p:clrMapOvr>
    <a:masterClrMapping/>
  </p:clrMapOvr>
  <p:transition spd="med">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a:xfrm>
            <a:off x="457200" y="0"/>
            <a:ext cx="8229600" cy="765175"/>
          </a:xfrm>
          <a:ln/>
        </p:spPr>
        <p:txBody>
          <a:bodyPr anchor="ctr"/>
          <a:p>
            <a:r>
              <a:rPr lang="zh-CN" altLang="en-US" sz="4000" b="1" dirty="0">
                <a:solidFill>
                  <a:srgbClr val="FF0000"/>
                </a:solidFill>
              </a:rPr>
              <a:t>阅读理解</a:t>
            </a:r>
            <a:endParaRPr lang="zh-CN" altLang="en-US" sz="4000" b="1" dirty="0">
              <a:solidFill>
                <a:srgbClr val="FF0000"/>
              </a:solidFill>
            </a:endParaRPr>
          </a:p>
        </p:txBody>
      </p:sp>
      <p:sp>
        <p:nvSpPr>
          <p:cNvPr id="15363" name="文本占位符 15362"/>
          <p:cNvSpPr>
            <a:spLocks noGrp="1"/>
          </p:cNvSpPr>
          <p:nvPr>
            <p:ph type="body" idx="1"/>
          </p:nvPr>
        </p:nvSpPr>
        <p:spPr>
          <a:xfrm>
            <a:off x="0" y="908050"/>
            <a:ext cx="9144000" cy="5949950"/>
          </a:xfrm>
          <a:ln/>
        </p:spPr>
        <p:txBody>
          <a:bodyPr/>
          <a:p>
            <a:pPr>
              <a:buNone/>
            </a:pPr>
            <a:r>
              <a:rPr lang="en-US" altLang="zh-CN" sz="4000" b="1" dirty="0"/>
              <a:t>1</a:t>
            </a:r>
            <a:r>
              <a:rPr lang="zh-CN" altLang="en-US" sz="4000" b="1" dirty="0"/>
              <a:t>、用自己的话描述“万里夕阳垂地大江流”的画面，并说说其表达效果。</a:t>
            </a:r>
            <a:endParaRPr lang="zh-CN" altLang="en-US" sz="4000" b="1" dirty="0"/>
          </a:p>
          <a:p>
            <a:pPr>
              <a:buNone/>
            </a:pPr>
            <a:r>
              <a:rPr lang="zh-CN" altLang="en-US" sz="4000" b="1" dirty="0"/>
              <a:t>          </a:t>
            </a:r>
            <a:r>
              <a:rPr lang="en-US" altLang="zh-CN" sz="4000" b="1" dirty="0">
                <a:solidFill>
                  <a:srgbClr val="FF0000"/>
                </a:solidFill>
              </a:rPr>
              <a:t>①</a:t>
            </a:r>
            <a:r>
              <a:rPr lang="zh-CN" altLang="en-US" sz="4000" b="1" dirty="0">
                <a:solidFill>
                  <a:srgbClr val="FF0000"/>
                </a:solidFill>
              </a:rPr>
              <a:t>日薄西山，余晖黯淡，大地很快就要被淹没在苍茫的暮色中了。</a:t>
            </a:r>
            <a:endParaRPr lang="zh-CN" altLang="en-US" sz="4000" b="1" dirty="0">
              <a:solidFill>
                <a:srgbClr val="FF0000"/>
              </a:solidFill>
            </a:endParaRPr>
          </a:p>
          <a:p>
            <a:pPr>
              <a:buNone/>
            </a:pPr>
            <a:r>
              <a:rPr lang="zh-CN" altLang="en-US" sz="4000" b="1" dirty="0"/>
              <a:t>          </a:t>
            </a:r>
            <a:r>
              <a:rPr lang="en-US" altLang="zh-CN" sz="4000" b="1" dirty="0"/>
              <a:t>②</a:t>
            </a:r>
            <a:r>
              <a:rPr lang="zh-CN" altLang="en-US" sz="4000" b="1" dirty="0"/>
              <a:t>词人用象征手法使人很自然地联想到南宋的国事亦如词人眼前的暮景，也将无可挽回地走向没落、衰亡。表现了作者心情的沉重。</a:t>
            </a:r>
            <a:endParaRPr lang="zh-CN" altLang="en-US" sz="4000" b="1" dirty="0"/>
          </a:p>
        </p:txBody>
      </p:sp>
      <p:pic>
        <p:nvPicPr>
          <p:cNvPr id="15364" name="图片 15363" descr="A3_063"/>
          <p:cNvPicPr>
            <a:picLocks noChangeAspect="1"/>
          </p:cNvPicPr>
          <p:nvPr/>
        </p:nvPicPr>
        <p:blipFill>
          <a:blip r:embed="rId1"/>
          <a:stretch>
            <a:fillRect/>
          </a:stretch>
        </p:blipFill>
        <p:spPr>
          <a:xfrm>
            <a:off x="0" y="6354763"/>
            <a:ext cx="9144000" cy="503237"/>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3">
                                            <p:txEl>
                                              <p:charRg st="34" end="74"/>
                                            </p:txEl>
                                          </p:spTgt>
                                        </p:tgtEl>
                                        <p:attrNameLst>
                                          <p:attrName>style.visibility</p:attrName>
                                        </p:attrNameLst>
                                      </p:cBhvr>
                                      <p:to>
                                        <p:strVal val="visible"/>
                                      </p:to>
                                    </p:set>
                                    <p:animEffect transition="in" filter="blinds(horizontal)">
                                      <p:cBhvr>
                                        <p:cTn id="7" dur="500"/>
                                        <p:tgtEl>
                                          <p:spTgt spid="15363">
                                            <p:txEl>
                                              <p:charRg st="34" end="7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363">
                                            <p:txEl>
                                              <p:charRg st="74" end="143"/>
                                            </p:txEl>
                                          </p:spTgt>
                                        </p:tgtEl>
                                        <p:attrNameLst>
                                          <p:attrName>style.visibility</p:attrName>
                                        </p:attrNameLst>
                                      </p:cBhvr>
                                      <p:to>
                                        <p:strVal val="visible"/>
                                      </p:to>
                                    </p:set>
                                    <p:anim calcmode="lin" valueType="num">
                                      <p:cBhvr additive="base">
                                        <p:cTn id="12" dur="500" fill="hold"/>
                                        <p:tgtEl>
                                          <p:spTgt spid="15363">
                                            <p:txEl>
                                              <p:charRg st="74" end="14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363">
                                            <p:txEl>
                                              <p:charRg st="74" end="14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ln/>
        </p:spPr>
        <p:txBody>
          <a:bodyPr anchor="ctr"/>
          <a:p>
            <a:br>
              <a:rPr lang="en-US" altLang="zh-CN" sz="4000" dirty="0"/>
            </a:br>
            <a:endParaRPr lang="en-US" altLang="zh-CN" sz="4000" dirty="0"/>
          </a:p>
        </p:txBody>
      </p:sp>
      <p:sp>
        <p:nvSpPr>
          <p:cNvPr id="16387" name="文本占位符 16386"/>
          <p:cNvSpPr>
            <a:spLocks noGrp="1"/>
          </p:cNvSpPr>
          <p:nvPr>
            <p:ph type="body" idx="1"/>
          </p:nvPr>
        </p:nvSpPr>
        <p:spPr>
          <a:xfrm>
            <a:off x="0" y="0"/>
            <a:ext cx="9144000" cy="6858000"/>
          </a:xfrm>
          <a:ln/>
        </p:spPr>
        <p:txBody>
          <a:bodyPr/>
          <a:p>
            <a:pPr>
              <a:buNone/>
            </a:pPr>
            <a:r>
              <a:rPr lang="en-US" altLang="zh-CN" sz="4000" b="1" dirty="0"/>
              <a:t>2</a:t>
            </a:r>
            <a:r>
              <a:rPr lang="zh-CN" altLang="en-US" sz="4000" b="1" dirty="0"/>
              <a:t>、这首诗表达了作者怎样的思想感情？ </a:t>
            </a:r>
            <a:endParaRPr lang="zh-CN" altLang="en-US" sz="4000" b="1" dirty="0"/>
          </a:p>
          <a:p>
            <a:pPr>
              <a:buNone/>
            </a:pPr>
            <a:r>
              <a:rPr lang="zh-CN" altLang="en-US" sz="4000" b="1" dirty="0"/>
              <a:t>         </a:t>
            </a:r>
            <a:r>
              <a:rPr lang="zh-CN" altLang="en-US" sz="4000" b="1" dirty="0">
                <a:solidFill>
                  <a:srgbClr val="FF0000"/>
                </a:solidFill>
              </a:rPr>
              <a:t>表现了作者渴望早日恢复中原，还于旧都的强烈愿望；同时也是对朝廷苟安旦夕，不图恢复的愤慨和抗议。</a:t>
            </a:r>
            <a:endParaRPr lang="zh-CN" altLang="en-US" sz="4000" b="1" dirty="0">
              <a:solidFill>
                <a:srgbClr val="FF0000"/>
              </a:solidFill>
            </a:endParaRPr>
          </a:p>
          <a:p>
            <a:pPr>
              <a:buNone/>
            </a:pPr>
            <a:r>
              <a:rPr lang="en-US" altLang="zh-CN" sz="4000" b="1" dirty="0"/>
              <a:t>3</a:t>
            </a:r>
            <a:r>
              <a:rPr lang="zh-CN" altLang="en-US" sz="4000" b="1" dirty="0"/>
              <a:t>、上片的景物描写营造出了怎样的意境，请作分析。</a:t>
            </a:r>
            <a:endParaRPr lang="zh-CN" altLang="en-US" sz="4000" b="1" dirty="0"/>
          </a:p>
          <a:p>
            <a:pPr>
              <a:buNone/>
            </a:pPr>
            <a:r>
              <a:rPr lang="zh-CN" altLang="en-US" sz="4000" b="1" dirty="0"/>
              <a:t>         </a:t>
            </a:r>
            <a:r>
              <a:rPr lang="zh-CN" altLang="en-US" sz="4000" b="1" dirty="0">
                <a:solidFill>
                  <a:srgbClr val="FF0000"/>
                </a:solidFill>
              </a:rPr>
              <a:t>上片写登楼所见的无边秋色，夕阳流水，营造出清冷萧条的意境，抒发了因山河残破而悲凉抑郁的心情。</a:t>
            </a:r>
            <a:endParaRPr lang="zh-CN" altLang="en-US" sz="4000" b="1" dirty="0">
              <a:solidFill>
                <a:srgbClr val="FF0000"/>
              </a:solidFill>
            </a:endParaRPr>
          </a:p>
        </p:txBody>
      </p:sp>
      <p:pic>
        <p:nvPicPr>
          <p:cNvPr id="16388" name="图片 16387" descr="4"/>
          <p:cNvPicPr>
            <a:picLocks noChangeAspect="1"/>
          </p:cNvPicPr>
          <p:nvPr/>
        </p:nvPicPr>
        <p:blipFill>
          <a:blip r:embed="rId1"/>
          <a:stretch>
            <a:fillRect/>
          </a:stretch>
        </p:blipFill>
        <p:spPr>
          <a:xfrm>
            <a:off x="0" y="6442075"/>
            <a:ext cx="9144000" cy="41592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charRg st="20" end="77"/>
                                            </p:txEl>
                                          </p:spTgt>
                                        </p:tgtEl>
                                        <p:attrNameLst>
                                          <p:attrName>style.visibility</p:attrName>
                                        </p:attrNameLst>
                                      </p:cBhvr>
                                      <p:to>
                                        <p:strVal val="visible"/>
                                      </p:to>
                                    </p:set>
                                    <p:animEffect transition="in" filter="blinds(horizontal)">
                                      <p:cBhvr>
                                        <p:cTn id="7" dur="500"/>
                                        <p:tgtEl>
                                          <p:spTgt spid="16387">
                                            <p:txEl>
                                              <p:charRg st="20" end="7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387">
                                            <p:txEl>
                                              <p:charRg st="102" end="158"/>
                                            </p:txEl>
                                          </p:spTgt>
                                        </p:tgtEl>
                                        <p:attrNameLst>
                                          <p:attrName>style.visibility</p:attrName>
                                        </p:attrNameLst>
                                      </p:cBhvr>
                                      <p:to>
                                        <p:strVal val="visible"/>
                                      </p:to>
                                    </p:set>
                                    <p:anim calcmode="lin" valueType="num">
                                      <p:cBhvr additive="base">
                                        <p:cTn id="12" dur="500" fill="hold"/>
                                        <p:tgtEl>
                                          <p:spTgt spid="16387">
                                            <p:txEl>
                                              <p:charRg st="102" end="158"/>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387">
                                            <p:txEl>
                                              <p:charRg st="102" end="15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a:ln/>
        </p:spPr>
        <p:txBody>
          <a:bodyPr anchor="ctr"/>
          <a:p>
            <a:br>
              <a:rPr lang="en-US" altLang="zh-CN" sz="4000" dirty="0"/>
            </a:br>
            <a:endParaRPr lang="en-US" altLang="zh-CN" sz="4000" dirty="0"/>
          </a:p>
        </p:txBody>
      </p:sp>
      <p:sp>
        <p:nvSpPr>
          <p:cNvPr id="17411" name="文本占位符 17410"/>
          <p:cNvSpPr>
            <a:spLocks noGrp="1"/>
          </p:cNvSpPr>
          <p:nvPr>
            <p:ph type="body" idx="1"/>
          </p:nvPr>
        </p:nvSpPr>
        <p:spPr>
          <a:xfrm>
            <a:off x="0" y="0"/>
            <a:ext cx="9144000" cy="6858000"/>
          </a:xfrm>
          <a:ln/>
        </p:spPr>
        <p:txBody>
          <a:bodyPr/>
          <a:p>
            <a:pPr>
              <a:buNone/>
            </a:pPr>
            <a:r>
              <a:rPr lang="en-US" altLang="zh-CN" sz="4000" b="1" dirty="0"/>
              <a:t>4</a:t>
            </a:r>
            <a:r>
              <a:rPr lang="zh-CN" altLang="en-US" sz="4000" b="1" dirty="0"/>
              <a:t>、词的下片，抒情方式有什么特点？请作简要分析。</a:t>
            </a:r>
            <a:endParaRPr lang="zh-CN" altLang="en-US" sz="4000" b="1" dirty="0"/>
          </a:p>
          <a:p>
            <a:pPr>
              <a:buNone/>
            </a:pPr>
            <a:r>
              <a:rPr lang="zh-CN" altLang="en-US" sz="4000" b="1" dirty="0"/>
              <a:t>          </a:t>
            </a:r>
            <a:r>
              <a:rPr lang="zh-CN" altLang="en-US" sz="4000" b="1" dirty="0">
                <a:solidFill>
                  <a:srgbClr val="FF0000"/>
                </a:solidFill>
              </a:rPr>
              <a:t>前面直抒胸臆，表达亡国之痛、收复中原的心志以及对朝廷的愤慨；后面用拟人的方法，请托“悲风”把泪吹过扬州去，含蓄深沉地表达了忧国忧民的情感。</a:t>
            </a:r>
            <a:r>
              <a:rPr lang="zh-CN" altLang="en-US" sz="4000" b="1" dirty="0"/>
              <a:t> </a:t>
            </a:r>
            <a:endParaRPr lang="zh-CN" altLang="en-US" sz="4000" b="1" dirty="0"/>
          </a:p>
        </p:txBody>
      </p:sp>
      <p:pic>
        <p:nvPicPr>
          <p:cNvPr id="17412" name="图片 17411" descr="t019d2c931a7d5e0292"/>
          <p:cNvPicPr>
            <a:picLocks noChangeAspect="1"/>
          </p:cNvPicPr>
          <p:nvPr/>
        </p:nvPicPr>
        <p:blipFill>
          <a:blip r:embed="rId1"/>
          <a:stretch>
            <a:fillRect/>
          </a:stretch>
        </p:blipFill>
        <p:spPr>
          <a:xfrm>
            <a:off x="0" y="4581525"/>
            <a:ext cx="9144000" cy="2276475"/>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7411">
                                            <p:txEl>
                                              <p:charRg st="25" end="106"/>
                                            </p:txEl>
                                          </p:spTgt>
                                        </p:tgtEl>
                                        <p:attrNameLst>
                                          <p:attrName>style.visibility</p:attrName>
                                        </p:attrNameLst>
                                      </p:cBhvr>
                                      <p:to>
                                        <p:strVal val="visible"/>
                                      </p:to>
                                    </p:set>
                                    <p:animEffect transition="in" filter="box(in)">
                                      <p:cBhvr>
                                        <p:cTn id="7" dur="500"/>
                                        <p:tgtEl>
                                          <p:spTgt spid="17411">
                                            <p:txEl>
                                              <p:charRg st="25"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文本占位符 18434"/>
          <p:cNvSpPr>
            <a:spLocks noGrp="1"/>
          </p:cNvSpPr>
          <p:nvPr>
            <p:ph type="body" idx="1"/>
          </p:nvPr>
        </p:nvSpPr>
        <p:spPr>
          <a:xfrm>
            <a:off x="0" y="0"/>
            <a:ext cx="9144000" cy="6858000"/>
          </a:xfrm>
          <a:ln/>
        </p:spPr>
        <p:txBody>
          <a:bodyPr/>
          <a:p>
            <a:pPr>
              <a:buNone/>
            </a:pPr>
            <a:r>
              <a:rPr lang="en-US" altLang="zh-CN" sz="4000" b="1" dirty="0">
                <a:solidFill>
                  <a:srgbClr val="FF0000"/>
                </a:solidFill>
              </a:rPr>
              <a:t>          </a:t>
            </a:r>
            <a:r>
              <a:rPr lang="zh-CN" altLang="en-US" sz="4000" b="1" dirty="0">
                <a:solidFill>
                  <a:srgbClr val="FF0000"/>
                </a:solidFill>
              </a:rPr>
              <a:t>小结：</a:t>
            </a:r>
            <a:r>
              <a:rPr lang="zh-CN" altLang="en-US" sz="4000" b="1" dirty="0"/>
              <a:t>此词将作者深沉的亡国之痛和慷慨激昂的爱国之情表达得淋漓尽致、感人肺腑，读后令人感到荡气回肠，余味深长。</a:t>
            </a:r>
            <a:endParaRPr lang="zh-CN" altLang="en-US" sz="4000" b="1" dirty="0"/>
          </a:p>
          <a:p>
            <a:pPr>
              <a:buNone/>
            </a:pP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主题：</a:t>
            </a:r>
            <a:r>
              <a:rPr lang="zh-CN" altLang="en-US" sz="4000" b="1" dirty="0"/>
              <a:t>全词由登楼入题，从写景到抒情，表现了词人强烈的亡国之痛和深厚的爱国精神，感人至深。</a:t>
            </a:r>
            <a:endParaRPr lang="zh-CN" altLang="en-US" sz="4000" b="1" dirty="0"/>
          </a:p>
          <a:p>
            <a:pPr>
              <a:buNone/>
            </a:pPr>
            <a:r>
              <a:rPr lang="zh-CN" altLang="en-US" sz="4000" b="1" dirty="0"/>
              <a:t> </a:t>
            </a:r>
            <a:endParaRPr lang="zh-CN" altLang="en-US" sz="4000" b="1" dirty="0"/>
          </a:p>
        </p:txBody>
      </p:sp>
      <p:pic>
        <p:nvPicPr>
          <p:cNvPr id="18436" name="图片 18435" descr="t01f647d906059fcdcf"/>
          <p:cNvPicPr>
            <a:picLocks noChangeAspect="1"/>
          </p:cNvPicPr>
          <p:nvPr/>
        </p:nvPicPr>
        <p:blipFill>
          <a:blip r:embed="rId1"/>
          <a:stretch>
            <a:fillRect/>
          </a:stretch>
        </p:blipFill>
        <p:spPr>
          <a:xfrm>
            <a:off x="0" y="5516563"/>
            <a:ext cx="9144000" cy="1341437"/>
          </a:xfrm>
          <a:prstGeom prst="rect">
            <a:avLst/>
          </a:prstGeom>
          <a:noFill/>
          <a:ln w="9525">
            <a:noFill/>
          </a:ln>
        </p:spPr>
      </p:pic>
      <p:pic>
        <p:nvPicPr>
          <p:cNvPr id="18437" name="图片 18436" descr="1"/>
          <p:cNvPicPr>
            <a:picLocks noChangeAspect="1"/>
          </p:cNvPicPr>
          <p:nvPr/>
        </p:nvPicPr>
        <p:blipFill>
          <a:blip r:embed="rId2"/>
          <a:stretch>
            <a:fillRect/>
          </a:stretch>
        </p:blipFill>
        <p:spPr>
          <a:xfrm>
            <a:off x="34925" y="2781300"/>
            <a:ext cx="9109075" cy="363538"/>
          </a:xfrm>
          <a:prstGeom prst="rect">
            <a:avLst/>
          </a:prstGeom>
          <a:noFill/>
          <a:ln w="9525">
            <a:noFill/>
          </a:ln>
        </p:spPr>
      </p:pic>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84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矩形 4099"/>
          <p:cNvSpPr/>
          <p:nvPr/>
        </p:nvSpPr>
        <p:spPr>
          <a:xfrm rot="5400000">
            <a:off x="3671888" y="2384425"/>
            <a:ext cx="6192837" cy="1944688"/>
          </a:xfrm>
          <a:prstGeom prst="rect">
            <a:avLst/>
          </a:prstGeom>
        </p:spPr>
        <p:txBody>
          <a:bodyPr vert="eaVert" wrap="none" fromWordArt="1">
            <a:prstTxWarp prst="textPlain">
              <a:avLst>
                <a:gd name="adj" fmla="val 50426"/>
              </a:avLst>
            </a:prstTxWarp>
            <a:normAutofit/>
          </a:bodyPr>
          <a:p>
            <a:pPr algn="ctr"/>
            <a:r>
              <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相见欢.金陵城上西楼</a:t>
            </a:r>
            <a:endParaRPr lang="zh-CN" altLang="en-US" sz="3600">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
        <p:nvSpPr>
          <p:cNvPr id="4101" name="文本框 4100"/>
          <p:cNvSpPr txBox="1"/>
          <p:nvPr/>
        </p:nvSpPr>
        <p:spPr>
          <a:xfrm>
            <a:off x="3759200" y="2636838"/>
            <a:ext cx="1098550" cy="3457575"/>
          </a:xfrm>
          <a:prstGeom prst="rect">
            <a:avLst/>
          </a:prstGeom>
          <a:noFill/>
          <a:ln w="9525">
            <a:noFill/>
          </a:ln>
        </p:spPr>
        <p:txBody>
          <a:bodyPr vert="eaVert">
            <a:spAutoFit/>
          </a:bodyPr>
          <a:p>
            <a:pPr lvl="0">
              <a:spcBef>
                <a:spcPct val="50000"/>
              </a:spcBef>
            </a:pPr>
            <a:r>
              <a:rPr lang="zh-CN" altLang="en-US" sz="6000" b="1" dirty="0">
                <a:solidFill>
                  <a:srgbClr val="FF0000"/>
                </a:solidFill>
                <a:latin typeface="Arial" panose="020B0604020202020204" pitchFamily="34" charset="0"/>
                <a:ea typeface="宋体" panose="02010600030101010101" pitchFamily="2" charset="-122"/>
              </a:rPr>
              <a:t>朱敦儒</a:t>
            </a:r>
            <a:endParaRPr lang="zh-CN" altLang="en-US" sz="6000" b="1" dirty="0">
              <a:solidFill>
                <a:srgbClr val="FF0000"/>
              </a:solidFill>
              <a:latin typeface="Arial" panose="020B0604020202020204" pitchFamily="34" charset="0"/>
              <a:ea typeface="宋体" panose="02010600030101010101" pitchFamily="2" charset="-122"/>
            </a:endParaRPr>
          </a:p>
        </p:txBody>
      </p:sp>
      <p:sp>
        <p:nvSpPr>
          <p:cNvPr id="4102" name="文本框 4101"/>
          <p:cNvSpPr txBox="1"/>
          <p:nvPr/>
        </p:nvSpPr>
        <p:spPr>
          <a:xfrm>
            <a:off x="2432050" y="620713"/>
            <a:ext cx="915988" cy="5545137"/>
          </a:xfrm>
          <a:prstGeom prst="rect">
            <a:avLst/>
          </a:prstGeom>
          <a:noFill/>
          <a:ln w="9525">
            <a:noFill/>
          </a:ln>
        </p:spPr>
        <p:txBody>
          <a:bodyPr vert="eaVert">
            <a:spAutoFit/>
          </a:bodyPr>
          <a:p>
            <a:pPr lvl="0">
              <a:spcBef>
                <a:spcPct val="50000"/>
              </a:spcBef>
            </a:pPr>
            <a:r>
              <a:rPr lang="zh-CN" altLang="en-US" sz="4800" b="1" dirty="0">
                <a:latin typeface="Arial" panose="020B0604020202020204" pitchFamily="34" charset="0"/>
                <a:ea typeface="宋体" panose="02010600030101010101" pitchFamily="2" charset="-122"/>
              </a:rPr>
              <a:t>豪放，爱国，怀念</a:t>
            </a:r>
            <a:endParaRPr lang="zh-CN" altLang="en-US" sz="4800" b="1" dirty="0">
              <a:latin typeface="Arial" panose="020B0604020202020204" pitchFamily="34" charset="0"/>
              <a:ea typeface="宋体" panose="02010600030101010101" pitchFamily="2" charset="-122"/>
            </a:endParaRPr>
          </a:p>
        </p:txBody>
      </p:sp>
      <p:pic>
        <p:nvPicPr>
          <p:cNvPr id="4103" name="图片 4102" descr="t011a741a3b9b192622"/>
          <p:cNvPicPr>
            <a:picLocks noChangeAspect="1"/>
          </p:cNvPicPr>
          <p:nvPr/>
        </p:nvPicPr>
        <p:blipFill>
          <a:blip r:embed="rId1"/>
          <a:stretch>
            <a:fillRect/>
          </a:stretch>
        </p:blipFill>
        <p:spPr>
          <a:xfrm>
            <a:off x="0" y="0"/>
            <a:ext cx="2303463" cy="6858000"/>
          </a:xfrm>
          <a:prstGeom prst="rect">
            <a:avLst/>
          </a:prstGeom>
          <a:noFill/>
          <a:ln w="9525">
            <a:noFill/>
          </a:ln>
        </p:spPr>
      </p:pic>
    </p:spTree>
  </p:cSld>
  <p:clrMapOvr>
    <a:masterClrMapping/>
  </p:clrMapOvr>
  <p:transition spd="med">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a:xfrm>
            <a:off x="457200" y="0"/>
            <a:ext cx="8229600" cy="765175"/>
          </a:xfrm>
          <a:ln/>
        </p:spPr>
        <p:txBody>
          <a:bodyPr anchor="ctr"/>
          <a:p>
            <a:r>
              <a:rPr lang="zh-CN" altLang="en-US" sz="4000" b="1" dirty="0">
                <a:solidFill>
                  <a:srgbClr val="FF0000"/>
                </a:solidFill>
              </a:rPr>
              <a:t>学习目标</a:t>
            </a:r>
            <a:endParaRPr lang="zh-CN" altLang="en-US" sz="4000" b="1" dirty="0">
              <a:solidFill>
                <a:srgbClr val="FF0000"/>
              </a:solidFill>
            </a:endParaRPr>
          </a:p>
        </p:txBody>
      </p:sp>
      <p:sp>
        <p:nvSpPr>
          <p:cNvPr id="5123" name="文本占位符 5122"/>
          <p:cNvSpPr>
            <a:spLocks noGrp="1"/>
          </p:cNvSpPr>
          <p:nvPr>
            <p:ph type="body" idx="1"/>
          </p:nvPr>
        </p:nvSpPr>
        <p:spPr>
          <a:xfrm>
            <a:off x="0" y="765175"/>
            <a:ext cx="9144000" cy="6092825"/>
          </a:xfrm>
          <a:ln/>
        </p:spPr>
        <p:txBody>
          <a:bodyPr/>
          <a:p>
            <a:pPr>
              <a:buNone/>
            </a:pPr>
            <a:r>
              <a:rPr lang="en-US" altLang="zh-CN" sz="4000" b="1" dirty="0"/>
              <a:t>       1</a:t>
            </a:r>
            <a:r>
              <a:rPr lang="zh-CN" altLang="en-US" sz="4000" b="1" dirty="0"/>
              <a:t>、了解有关朱敦儒的文学常识；</a:t>
            </a:r>
            <a:endParaRPr lang="zh-CN" altLang="en-US" sz="4000" b="1" dirty="0"/>
          </a:p>
          <a:p>
            <a:pPr>
              <a:buNone/>
            </a:pPr>
            <a:r>
              <a:rPr lang="zh-CN" altLang="en-US" sz="4000" b="1" dirty="0"/>
              <a:t>       </a:t>
            </a:r>
            <a:r>
              <a:rPr lang="en-US" altLang="zh-CN" sz="4000" b="1" dirty="0"/>
              <a:t>2</a:t>
            </a:r>
            <a:r>
              <a:rPr lang="zh-CN" altLang="en-US" sz="4000" b="1" dirty="0"/>
              <a:t>、积累文言词汇；</a:t>
            </a:r>
            <a:endParaRPr lang="zh-CN" altLang="en-US" sz="4000" b="1" dirty="0"/>
          </a:p>
          <a:p>
            <a:pPr>
              <a:buNone/>
            </a:pPr>
            <a:r>
              <a:rPr lang="zh-CN" altLang="en-US" sz="4000" b="1" dirty="0"/>
              <a:t>       </a:t>
            </a:r>
            <a:r>
              <a:rPr lang="en-US" altLang="zh-CN" sz="4000" b="1" dirty="0"/>
              <a:t>3</a:t>
            </a:r>
            <a:r>
              <a:rPr lang="zh-CN" altLang="en-US" sz="4000" b="1" dirty="0"/>
              <a:t>、领会词的思想内容；</a:t>
            </a:r>
            <a:endParaRPr lang="zh-CN" altLang="en-US" sz="4000" b="1" dirty="0"/>
          </a:p>
          <a:p>
            <a:pPr>
              <a:buNone/>
            </a:pPr>
            <a:r>
              <a:rPr lang="zh-CN" altLang="en-US" sz="4000" b="1" dirty="0"/>
              <a:t>       </a:t>
            </a:r>
            <a:r>
              <a:rPr lang="en-US" altLang="zh-CN" sz="4000" b="1" dirty="0"/>
              <a:t>4</a:t>
            </a:r>
            <a:r>
              <a:rPr lang="zh-CN" altLang="en-US" sz="4000" b="1" dirty="0"/>
              <a:t>、背诵、默写全词。</a:t>
            </a:r>
            <a:endParaRPr lang="zh-CN" altLang="en-US" sz="4000" b="1" dirty="0"/>
          </a:p>
          <a:p>
            <a:pPr>
              <a:buNone/>
            </a:pPr>
            <a:endParaRPr lang="zh-CN" altLang="en-US" dirty="0"/>
          </a:p>
        </p:txBody>
      </p:sp>
      <p:pic>
        <p:nvPicPr>
          <p:cNvPr id="5125" name="图片 5124" descr="t01a0e476fbf64dfda5"/>
          <p:cNvPicPr>
            <a:picLocks noChangeAspect="1"/>
          </p:cNvPicPr>
          <p:nvPr/>
        </p:nvPicPr>
        <p:blipFill>
          <a:blip r:embed="rId1"/>
          <a:stretch>
            <a:fillRect/>
          </a:stretch>
        </p:blipFill>
        <p:spPr>
          <a:xfrm>
            <a:off x="0" y="3933825"/>
            <a:ext cx="9144000" cy="2924175"/>
          </a:xfrm>
          <a:prstGeom prst="rect">
            <a:avLst/>
          </a:prstGeom>
          <a:noFill/>
          <a:ln w="9525">
            <a:noFill/>
          </a:ln>
        </p:spPr>
      </p:pic>
    </p:spTree>
  </p:cSld>
  <p:clrMapOvr>
    <a:masterClrMapping/>
  </p:clrMapOvr>
  <p:transition spd="med">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p:cNvSpPr>
          <p:nvPr>
            <p:ph type="title"/>
          </p:nvPr>
        </p:nvSpPr>
        <p:spPr>
          <a:xfrm>
            <a:off x="0" y="0"/>
            <a:ext cx="2700338" cy="765175"/>
          </a:xfrm>
          <a:ln/>
        </p:spPr>
        <p:txBody>
          <a:bodyPr anchor="ctr"/>
          <a:p>
            <a:r>
              <a:rPr lang="zh-CN" altLang="en-US" sz="4000" b="1" dirty="0">
                <a:solidFill>
                  <a:srgbClr val="FF0000"/>
                </a:solidFill>
              </a:rPr>
              <a:t>作者简介</a:t>
            </a:r>
            <a:endParaRPr lang="zh-CN" altLang="en-US" sz="4000" b="1" dirty="0">
              <a:solidFill>
                <a:srgbClr val="FF0000"/>
              </a:solidFill>
            </a:endParaRPr>
          </a:p>
        </p:txBody>
      </p:sp>
      <p:sp>
        <p:nvSpPr>
          <p:cNvPr id="8195" name="文本占位符 8194"/>
          <p:cNvSpPr>
            <a:spLocks noGrp="1"/>
          </p:cNvSpPr>
          <p:nvPr>
            <p:ph type="body" idx="1"/>
          </p:nvPr>
        </p:nvSpPr>
        <p:spPr>
          <a:xfrm>
            <a:off x="2339975" y="0"/>
            <a:ext cx="6804025" cy="6858000"/>
          </a:xfrm>
          <a:ln/>
        </p:spPr>
        <p:txBody>
          <a:bodyPr/>
          <a:p>
            <a:pPr>
              <a:buNone/>
            </a:pPr>
            <a:r>
              <a:rPr lang="en-US" altLang="zh-CN" sz="4000" b="1" dirty="0"/>
              <a:t>          </a:t>
            </a:r>
            <a:r>
              <a:rPr lang="zh-CN" altLang="en-US" sz="4000" b="1" dirty="0"/>
              <a:t>朱敦儒 （</a:t>
            </a:r>
            <a:r>
              <a:rPr lang="en-US" altLang="zh-CN" sz="4000" b="1" dirty="0"/>
              <a:t>1081</a:t>
            </a:r>
            <a:r>
              <a:rPr lang="zh-CN" altLang="en-US" sz="4000" b="1" dirty="0"/>
              <a:t>－</a:t>
            </a:r>
            <a:r>
              <a:rPr lang="en-US" altLang="zh-CN" sz="4000" b="1" dirty="0"/>
              <a:t>1159</a:t>
            </a:r>
            <a:r>
              <a:rPr lang="zh-CN" altLang="en-US" sz="4000" b="1" dirty="0"/>
              <a:t>），字希真，洛阳人。历兵部郎中、临安府通判、秘书郎、都官员外郎、两浙东路提点刑狱，致仕，居嘉禾。绍兴二十九年（</a:t>
            </a:r>
            <a:r>
              <a:rPr lang="en-US" altLang="zh-CN" sz="4000" b="1" dirty="0"/>
              <a:t>1159</a:t>
            </a:r>
            <a:r>
              <a:rPr lang="zh-CN" altLang="en-US" sz="4000" b="1" dirty="0"/>
              <a:t>）卒。有词三卷，名</a:t>
            </a:r>
            <a:r>
              <a:rPr lang="en-US" altLang="zh-CN" sz="4000" b="1" dirty="0"/>
              <a:t>《</a:t>
            </a:r>
            <a:r>
              <a:rPr lang="zh-CN" altLang="en-US" sz="4000" b="1" dirty="0"/>
              <a:t>樵歌</a:t>
            </a:r>
            <a:r>
              <a:rPr lang="en-US" altLang="zh-CN" sz="4000" b="1" dirty="0"/>
              <a:t>》</a:t>
            </a:r>
            <a:r>
              <a:rPr lang="zh-CN" altLang="en-US" sz="4000" b="1" dirty="0"/>
              <a:t>。朱敦儒获得“词俊”之名，与“诗俊”陈与义等并称为“洛中八俊” 。</a:t>
            </a:r>
            <a:endParaRPr lang="zh-CN" altLang="en-US" sz="4000" b="1" dirty="0"/>
          </a:p>
        </p:txBody>
      </p:sp>
      <p:pic>
        <p:nvPicPr>
          <p:cNvPr id="8197" name="图片 8196" descr="t0173d4b4da1442ac31"/>
          <p:cNvPicPr>
            <a:picLocks noChangeAspect="1"/>
          </p:cNvPicPr>
          <p:nvPr/>
        </p:nvPicPr>
        <p:blipFill>
          <a:blip r:embed="rId1"/>
          <a:stretch>
            <a:fillRect/>
          </a:stretch>
        </p:blipFill>
        <p:spPr>
          <a:xfrm>
            <a:off x="0" y="1052513"/>
            <a:ext cx="2627313" cy="5805487"/>
          </a:xfrm>
          <a:prstGeom prst="rect">
            <a:avLst/>
          </a:prstGeom>
          <a:noFill/>
          <a:ln w="9525">
            <a:noFill/>
          </a:ln>
        </p:spPr>
      </p:pic>
    </p:spTree>
  </p:cSld>
  <p:clrMapOvr>
    <a:masterClrMapping/>
  </p:clrMapOvr>
  <p:transition spd="med">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a:xfrm>
            <a:off x="539750" y="0"/>
            <a:ext cx="8229600" cy="549275"/>
          </a:xfrm>
          <a:ln/>
        </p:spPr>
        <p:txBody>
          <a:bodyPr anchor="ctr"/>
          <a:p>
            <a:r>
              <a:rPr lang="zh-CN" altLang="en-US" sz="4000" b="1" dirty="0">
                <a:solidFill>
                  <a:srgbClr val="FF0000"/>
                </a:solidFill>
              </a:rPr>
              <a:t>读准字音</a:t>
            </a:r>
            <a:endParaRPr lang="zh-CN" altLang="en-US" sz="4000" b="1" dirty="0">
              <a:solidFill>
                <a:srgbClr val="FF0000"/>
              </a:solidFill>
            </a:endParaRPr>
          </a:p>
        </p:txBody>
      </p:sp>
      <p:sp>
        <p:nvSpPr>
          <p:cNvPr id="9219" name="文本占位符 9218"/>
          <p:cNvSpPr>
            <a:spLocks noGrp="1"/>
          </p:cNvSpPr>
          <p:nvPr>
            <p:ph type="body" idx="1"/>
          </p:nvPr>
        </p:nvSpPr>
        <p:spPr>
          <a:xfrm>
            <a:off x="0" y="908050"/>
            <a:ext cx="9144000" cy="5949950"/>
          </a:xfrm>
          <a:ln/>
        </p:spPr>
        <p:txBody>
          <a:bodyPr/>
          <a:p>
            <a:pPr>
              <a:buNone/>
            </a:pPr>
            <a:r>
              <a:rPr lang="en-US" altLang="zh-CN" sz="4000" b="1" dirty="0"/>
              <a:t>             </a:t>
            </a:r>
            <a:r>
              <a:rPr lang="zh-CN" altLang="en-US" sz="4000" b="1" dirty="0"/>
              <a:t>金陵</a:t>
            </a:r>
            <a:r>
              <a:rPr lang="en-US" altLang="zh-CN" sz="4000" b="1" dirty="0">
                <a:solidFill>
                  <a:srgbClr val="FF0000"/>
                </a:solidFill>
              </a:rPr>
              <a:t>líng</a:t>
            </a:r>
            <a:r>
              <a:rPr lang="zh-CN" altLang="en-US" sz="4000" b="1" dirty="0"/>
              <a:t>城                   </a:t>
            </a:r>
            <a:endParaRPr lang="zh-CN" altLang="en-US" sz="4000" b="1" dirty="0"/>
          </a:p>
          <a:p>
            <a:pPr>
              <a:buNone/>
            </a:pPr>
            <a:r>
              <a:rPr lang="zh-CN" altLang="en-US" sz="4000" b="1" dirty="0"/>
              <a:t>             倚</a:t>
            </a:r>
            <a:r>
              <a:rPr lang="en-US" altLang="zh-CN" sz="4000" b="1" dirty="0">
                <a:solidFill>
                  <a:srgbClr val="FF0000"/>
                </a:solidFill>
              </a:rPr>
              <a:t>yǐ</a:t>
            </a:r>
            <a:r>
              <a:rPr lang="zh-CN" altLang="en-US" sz="4000" b="1" dirty="0"/>
              <a:t>清秋  </a:t>
            </a:r>
            <a:endParaRPr lang="zh-CN" altLang="en-US" sz="4000" b="1" dirty="0"/>
          </a:p>
          <a:p>
            <a:pPr>
              <a:buNone/>
            </a:pPr>
            <a:r>
              <a:rPr lang="zh-CN" altLang="en-US" b="1" dirty="0"/>
              <a:t>                </a:t>
            </a:r>
            <a:r>
              <a:rPr lang="zh-CN" altLang="en-US" sz="4000" b="1" dirty="0"/>
              <a:t>夕阳垂</a:t>
            </a:r>
            <a:r>
              <a:rPr lang="en-US" altLang="zh-CN" sz="4000" b="1" dirty="0">
                <a:solidFill>
                  <a:srgbClr val="FF0000"/>
                </a:solidFill>
              </a:rPr>
              <a:t>chuí</a:t>
            </a:r>
            <a:r>
              <a:rPr lang="zh-CN" altLang="en-US" sz="4000" b="1" dirty="0"/>
              <a:t>地              </a:t>
            </a:r>
            <a:endParaRPr lang="zh-CN" altLang="en-US" sz="4000" b="1" dirty="0"/>
          </a:p>
          <a:p>
            <a:pPr>
              <a:buNone/>
            </a:pPr>
            <a:r>
              <a:rPr lang="zh-CN" altLang="en-US" sz="4000" b="1" dirty="0"/>
              <a:t>             中原乱</a:t>
            </a:r>
            <a:r>
              <a:rPr lang="zh-CN" altLang="en-US" sz="4000" dirty="0"/>
              <a:t> </a:t>
            </a:r>
            <a:r>
              <a:rPr lang="en-US" altLang="zh-CN" sz="4000" b="1" dirty="0">
                <a:solidFill>
                  <a:srgbClr val="FF0000"/>
                </a:solidFill>
              </a:rPr>
              <a:t>luàn   </a:t>
            </a:r>
            <a:r>
              <a:rPr lang="en-US" altLang="zh-CN" sz="4000" b="1" dirty="0"/>
              <a:t>  </a:t>
            </a:r>
            <a:endParaRPr lang="en-US" altLang="zh-CN" sz="4000" b="1" dirty="0"/>
          </a:p>
          <a:p>
            <a:pPr>
              <a:buNone/>
            </a:pPr>
            <a:r>
              <a:rPr lang="en-US" altLang="zh-CN" sz="4000" b="1" dirty="0"/>
              <a:t>             </a:t>
            </a:r>
            <a:r>
              <a:rPr lang="zh-CN" altLang="en-US" sz="4000" b="1" dirty="0"/>
              <a:t>簪</a:t>
            </a:r>
            <a:r>
              <a:rPr lang="en-US" altLang="zh-CN" sz="4000" b="1" dirty="0">
                <a:solidFill>
                  <a:srgbClr val="FF0000"/>
                </a:solidFill>
              </a:rPr>
              <a:t>zān</a:t>
            </a:r>
            <a:r>
              <a:rPr lang="zh-CN" altLang="en-US" sz="4000" b="1" dirty="0"/>
              <a:t>缨</a:t>
            </a:r>
            <a:r>
              <a:rPr lang="en-US" altLang="zh-CN" sz="4000" b="1" dirty="0">
                <a:solidFill>
                  <a:srgbClr val="FF0000"/>
                </a:solidFill>
              </a:rPr>
              <a:t>yīng</a:t>
            </a:r>
            <a:r>
              <a:rPr lang="zh-CN" altLang="en-US" sz="4000" b="1" dirty="0"/>
              <a:t>散</a:t>
            </a:r>
            <a:r>
              <a:rPr lang="en-US" altLang="zh-CN" sz="4000" b="1" dirty="0">
                <a:solidFill>
                  <a:srgbClr val="FF0000"/>
                </a:solidFill>
              </a:rPr>
              <a:t>sàn</a:t>
            </a:r>
            <a:r>
              <a:rPr lang="en-US" altLang="zh-CN" sz="4000" b="1" dirty="0"/>
              <a:t>     </a:t>
            </a:r>
            <a:endParaRPr lang="en-US" altLang="zh-CN" sz="4000" b="1" dirty="0"/>
          </a:p>
          <a:p>
            <a:pPr>
              <a:buNone/>
            </a:pPr>
            <a:r>
              <a:rPr lang="en-US" altLang="zh-CN" sz="4000" b="1" dirty="0"/>
              <a:t>             </a:t>
            </a:r>
            <a:r>
              <a:rPr lang="zh-CN" altLang="en-US" sz="4000" b="1" dirty="0"/>
              <a:t>试倩</a:t>
            </a:r>
            <a:r>
              <a:rPr lang="en-US" altLang="zh-CN" sz="4000" b="1" dirty="0">
                <a:solidFill>
                  <a:srgbClr val="FF0000"/>
                </a:solidFill>
              </a:rPr>
              <a:t>qiàn</a:t>
            </a:r>
            <a:endParaRPr lang="en-US" altLang="zh-CN" sz="4000" b="1" dirty="0">
              <a:solidFill>
                <a:srgbClr val="FF0000"/>
              </a:solidFill>
            </a:endParaRPr>
          </a:p>
        </p:txBody>
      </p:sp>
      <p:pic>
        <p:nvPicPr>
          <p:cNvPr id="9220" name="图片 9219" descr="t0162788caf550573aa"/>
          <p:cNvPicPr>
            <a:picLocks noChangeAspect="1"/>
          </p:cNvPicPr>
          <p:nvPr/>
        </p:nvPicPr>
        <p:blipFill>
          <a:blip r:embed="rId1"/>
          <a:stretch>
            <a:fillRect/>
          </a:stretch>
        </p:blipFill>
        <p:spPr>
          <a:xfrm>
            <a:off x="6659563" y="0"/>
            <a:ext cx="2484437" cy="6858000"/>
          </a:xfrm>
          <a:prstGeom prst="rect">
            <a:avLst/>
          </a:prstGeom>
          <a:noFill/>
          <a:ln w="9525">
            <a:noFill/>
          </a:ln>
        </p:spPr>
      </p:pic>
    </p:spTree>
  </p:cSld>
  <p:clrMapOvr>
    <a:masterClrMapping/>
  </p:clrMapOvr>
  <p:transition spd="med">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xfrm>
            <a:off x="457200" y="0"/>
            <a:ext cx="8229600" cy="549275"/>
          </a:xfrm>
          <a:ln/>
        </p:spPr>
        <p:txBody>
          <a:bodyPr anchor="ctr"/>
          <a:p>
            <a:r>
              <a:rPr lang="zh-CN" altLang="en-US" sz="4000" b="1" dirty="0">
                <a:solidFill>
                  <a:srgbClr val="FF0000"/>
                </a:solidFill>
              </a:rPr>
              <a:t>读准节奏</a:t>
            </a:r>
            <a:endParaRPr lang="zh-CN" altLang="en-US" sz="4000" b="1" dirty="0">
              <a:solidFill>
                <a:srgbClr val="FF0000"/>
              </a:solidFill>
            </a:endParaRPr>
          </a:p>
        </p:txBody>
      </p:sp>
      <p:sp>
        <p:nvSpPr>
          <p:cNvPr id="10243" name="文本占位符 10242"/>
          <p:cNvSpPr>
            <a:spLocks noGrp="1"/>
          </p:cNvSpPr>
          <p:nvPr>
            <p:ph type="body" idx="1"/>
          </p:nvPr>
        </p:nvSpPr>
        <p:spPr>
          <a:xfrm>
            <a:off x="0" y="981075"/>
            <a:ext cx="9144000" cy="6165850"/>
          </a:xfrm>
          <a:ln/>
        </p:spPr>
        <p:txBody>
          <a:bodyPr/>
          <a:p>
            <a:pPr>
              <a:buNone/>
            </a:pPr>
            <a:r>
              <a:rPr lang="en-US" altLang="zh-CN" sz="4000" b="1" dirty="0"/>
              <a:t>             </a:t>
            </a:r>
            <a:r>
              <a:rPr lang="zh-CN" altLang="en-US" sz="4000" b="1" dirty="0"/>
              <a:t>相见欢               朱敦儒</a:t>
            </a:r>
            <a:endParaRPr lang="zh-CN" altLang="en-US" sz="4000" b="1" dirty="0"/>
          </a:p>
          <a:p>
            <a:pPr>
              <a:buNone/>
            </a:pPr>
            <a:r>
              <a:rPr lang="zh-CN" altLang="en-US" sz="4000" b="1" dirty="0"/>
              <a:t>         金陵</a:t>
            </a:r>
            <a:r>
              <a:rPr lang="en-US" altLang="zh-CN" sz="4000" b="1" dirty="0">
                <a:solidFill>
                  <a:srgbClr val="FF0000"/>
                </a:solidFill>
              </a:rPr>
              <a:t>∕</a:t>
            </a:r>
            <a:r>
              <a:rPr lang="zh-CN" altLang="en-US" sz="4000" b="1" dirty="0"/>
              <a:t>城上</a:t>
            </a:r>
            <a:r>
              <a:rPr lang="en-US" altLang="zh-CN" sz="4000" b="1" dirty="0">
                <a:solidFill>
                  <a:srgbClr val="FF0000"/>
                </a:solidFill>
              </a:rPr>
              <a:t>∕</a:t>
            </a:r>
            <a:r>
              <a:rPr lang="zh-CN" altLang="en-US" sz="4000" b="1" dirty="0"/>
              <a:t>西楼，倚</a:t>
            </a:r>
            <a:r>
              <a:rPr lang="en-US" altLang="zh-CN" sz="4000" b="1" dirty="0">
                <a:solidFill>
                  <a:srgbClr val="FF0000"/>
                </a:solidFill>
              </a:rPr>
              <a:t>∕</a:t>
            </a:r>
            <a:r>
              <a:rPr lang="zh-CN" altLang="en-US" sz="4000" b="1" dirty="0"/>
              <a:t>清秋。万里</a:t>
            </a:r>
            <a:r>
              <a:rPr lang="en-US" altLang="zh-CN" sz="4000" b="1" dirty="0">
                <a:solidFill>
                  <a:srgbClr val="FF0000"/>
                </a:solidFill>
              </a:rPr>
              <a:t>∕</a:t>
            </a:r>
            <a:r>
              <a:rPr lang="zh-CN" altLang="en-US" sz="4000" b="1" dirty="0"/>
              <a:t>夕阳</a:t>
            </a:r>
            <a:r>
              <a:rPr lang="en-US" altLang="zh-CN" sz="4000" b="1" dirty="0">
                <a:solidFill>
                  <a:srgbClr val="FF0000"/>
                </a:solidFill>
              </a:rPr>
              <a:t>∕</a:t>
            </a:r>
            <a:r>
              <a:rPr lang="zh-CN" altLang="en-US" sz="4000" b="1" dirty="0"/>
              <a:t>垂地，大江</a:t>
            </a:r>
            <a:r>
              <a:rPr lang="en-US" altLang="zh-CN" sz="4000" b="1" dirty="0">
                <a:solidFill>
                  <a:srgbClr val="FF0000"/>
                </a:solidFill>
              </a:rPr>
              <a:t>∕</a:t>
            </a:r>
            <a:r>
              <a:rPr lang="zh-CN" altLang="en-US" sz="4000" b="1" dirty="0"/>
              <a:t>流。</a:t>
            </a:r>
            <a:endParaRPr lang="zh-CN" altLang="en-US" sz="4000" b="1" dirty="0"/>
          </a:p>
          <a:p>
            <a:pPr>
              <a:buNone/>
            </a:pPr>
            <a:r>
              <a:rPr lang="zh-CN" altLang="en-US" sz="4000" b="1" dirty="0"/>
              <a:t>         中原</a:t>
            </a:r>
            <a:r>
              <a:rPr lang="en-US" altLang="zh-CN" sz="4000" b="1" dirty="0">
                <a:solidFill>
                  <a:srgbClr val="FF0000"/>
                </a:solidFill>
              </a:rPr>
              <a:t>∕</a:t>
            </a:r>
            <a:r>
              <a:rPr lang="zh-CN" altLang="en-US" sz="4000" b="1" dirty="0"/>
              <a:t>乱，簪缨</a:t>
            </a:r>
            <a:r>
              <a:rPr lang="en-US" altLang="zh-CN" sz="4000" b="1" dirty="0">
                <a:solidFill>
                  <a:srgbClr val="FF0000"/>
                </a:solidFill>
              </a:rPr>
              <a:t>∕</a:t>
            </a:r>
            <a:r>
              <a:rPr lang="zh-CN" altLang="en-US" sz="4000" b="1" dirty="0"/>
              <a:t>散，几时</a:t>
            </a:r>
            <a:r>
              <a:rPr lang="en-US" altLang="zh-CN" sz="4000" b="1" dirty="0">
                <a:solidFill>
                  <a:srgbClr val="FF0000"/>
                </a:solidFill>
              </a:rPr>
              <a:t>∕</a:t>
            </a:r>
            <a:r>
              <a:rPr lang="zh-CN" altLang="en-US" sz="4000" b="1" dirty="0"/>
              <a:t>收？试倩</a:t>
            </a:r>
            <a:r>
              <a:rPr lang="en-US" altLang="zh-CN" sz="4000" b="1" dirty="0">
                <a:solidFill>
                  <a:srgbClr val="FF0000"/>
                </a:solidFill>
              </a:rPr>
              <a:t>∕</a:t>
            </a:r>
            <a:r>
              <a:rPr lang="zh-CN" altLang="en-US" sz="4000" b="1" dirty="0"/>
              <a:t>悲风</a:t>
            </a:r>
            <a:r>
              <a:rPr lang="en-US" altLang="zh-CN" sz="4000" b="1" dirty="0">
                <a:solidFill>
                  <a:srgbClr val="FF0000"/>
                </a:solidFill>
              </a:rPr>
              <a:t>∕</a:t>
            </a:r>
            <a:r>
              <a:rPr lang="zh-CN" altLang="en-US" sz="4000" b="1" dirty="0"/>
              <a:t>吹泪，过</a:t>
            </a:r>
            <a:r>
              <a:rPr lang="en-US" altLang="zh-CN" sz="4000" b="1" dirty="0">
                <a:solidFill>
                  <a:srgbClr val="FF0000"/>
                </a:solidFill>
              </a:rPr>
              <a:t>∕</a:t>
            </a:r>
            <a:r>
              <a:rPr lang="zh-CN" altLang="en-US" sz="4000" b="1" dirty="0"/>
              <a:t>扬州。</a:t>
            </a:r>
            <a:endParaRPr lang="zh-CN" altLang="en-US" sz="4000" b="1" dirty="0"/>
          </a:p>
        </p:txBody>
      </p:sp>
      <p:pic>
        <p:nvPicPr>
          <p:cNvPr id="10244" name="图片 10243" descr="t01fc34fb886e599b58"/>
          <p:cNvPicPr>
            <a:picLocks noChangeAspect="1"/>
          </p:cNvPicPr>
          <p:nvPr/>
        </p:nvPicPr>
        <p:blipFill>
          <a:blip r:embed="rId1"/>
          <a:stretch>
            <a:fillRect/>
          </a:stretch>
        </p:blipFill>
        <p:spPr>
          <a:xfrm>
            <a:off x="0" y="4868863"/>
            <a:ext cx="9144000" cy="1989137"/>
          </a:xfrm>
          <a:prstGeom prst="rect">
            <a:avLst/>
          </a:prstGeom>
          <a:noFill/>
          <a:ln w="9525">
            <a:noFill/>
          </a:ln>
        </p:spPr>
      </p:pic>
      <p:pic>
        <p:nvPicPr>
          <p:cNvPr id="10245" name="图片 10244" descr="t01623c7cefec4b8c8e"/>
          <p:cNvPicPr>
            <a:picLocks noChangeAspect="1"/>
          </p:cNvPicPr>
          <p:nvPr/>
        </p:nvPicPr>
        <p:blipFill>
          <a:blip r:embed="rId2"/>
          <a:stretch>
            <a:fillRect/>
          </a:stretch>
        </p:blipFill>
        <p:spPr>
          <a:xfrm>
            <a:off x="0" y="0"/>
            <a:ext cx="1331913" cy="1701800"/>
          </a:xfrm>
          <a:prstGeom prst="rect">
            <a:avLst/>
          </a:prstGeom>
          <a:noFill/>
          <a:ln w="9525">
            <a:noFill/>
          </a:ln>
        </p:spPr>
      </p:pic>
    </p:spTree>
  </p:cSld>
  <p:clrMapOvr>
    <a:masterClrMapping/>
  </p:clrMapOvr>
  <p:transition spd="med">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p:cNvSpPr>
          <p:nvPr>
            <p:ph type="title"/>
          </p:nvPr>
        </p:nvSpPr>
        <p:spPr>
          <a:xfrm>
            <a:off x="457200" y="0"/>
            <a:ext cx="8229600" cy="549275"/>
          </a:xfrm>
          <a:ln/>
        </p:spPr>
        <p:txBody>
          <a:bodyPr anchor="ctr"/>
          <a:p>
            <a:r>
              <a:rPr lang="zh-CN" altLang="en-US" sz="4000" b="1" dirty="0">
                <a:solidFill>
                  <a:srgbClr val="FF0000"/>
                </a:solidFill>
              </a:rPr>
              <a:t>注释</a:t>
            </a:r>
            <a:endParaRPr lang="zh-CN" altLang="en-US" sz="4000" b="1" dirty="0">
              <a:solidFill>
                <a:srgbClr val="FF0000"/>
              </a:solidFill>
            </a:endParaRPr>
          </a:p>
        </p:txBody>
      </p:sp>
      <p:sp>
        <p:nvSpPr>
          <p:cNvPr id="11267" name="文本占位符 11266"/>
          <p:cNvSpPr>
            <a:spLocks noGrp="1"/>
          </p:cNvSpPr>
          <p:nvPr>
            <p:ph type="body" idx="1"/>
          </p:nvPr>
        </p:nvSpPr>
        <p:spPr>
          <a:xfrm>
            <a:off x="0" y="908050"/>
            <a:ext cx="9144000" cy="5949950"/>
          </a:xfrm>
          <a:ln/>
        </p:spPr>
        <p:txBody>
          <a:bodyPr/>
          <a:p>
            <a:pPr>
              <a:buNone/>
            </a:pPr>
            <a:r>
              <a:rPr lang="zh-CN" altLang="en-US" sz="4000" b="1" dirty="0"/>
              <a:t>【</a:t>
            </a:r>
            <a:r>
              <a:rPr lang="en-US" altLang="zh-CN" sz="4000" b="1" dirty="0"/>
              <a:t>1</a:t>
            </a:r>
            <a:r>
              <a:rPr lang="zh-CN" altLang="en-US" sz="4000" b="1" dirty="0"/>
              <a:t>】</a:t>
            </a:r>
            <a:r>
              <a:rPr lang="zh-CN" altLang="en-US" sz="4000" b="1" dirty="0">
                <a:solidFill>
                  <a:srgbClr val="FF0000"/>
                </a:solidFill>
              </a:rPr>
              <a:t>金陵：</a:t>
            </a:r>
            <a:r>
              <a:rPr lang="zh-CN" altLang="en-US" sz="4000" b="1" dirty="0"/>
              <a:t>南京。城上西楼：西门上的城楼。</a:t>
            </a:r>
            <a:endParaRPr lang="zh-CN" altLang="en-US" sz="4000" b="1" dirty="0"/>
          </a:p>
          <a:p>
            <a:pPr>
              <a:buNone/>
            </a:pPr>
            <a:r>
              <a:rPr lang="zh-CN" altLang="en-US" sz="4000" b="1" dirty="0"/>
              <a:t>【</a:t>
            </a:r>
            <a:r>
              <a:rPr lang="en-US" altLang="zh-CN" sz="4000" b="1" dirty="0"/>
              <a:t>2</a:t>
            </a:r>
            <a:r>
              <a:rPr lang="zh-CN" altLang="en-US" sz="4000" b="1" dirty="0"/>
              <a:t>】</a:t>
            </a:r>
            <a:r>
              <a:rPr lang="zh-CN" altLang="en-US" sz="4000" b="1" dirty="0">
                <a:solidFill>
                  <a:srgbClr val="FF0000"/>
                </a:solidFill>
              </a:rPr>
              <a:t>倚清秋：</a:t>
            </a:r>
            <a:r>
              <a:rPr lang="zh-CN" altLang="en-US" sz="4000" b="1" dirty="0"/>
              <a:t>倚楼观看清秋时节的景色。</a:t>
            </a:r>
            <a:endParaRPr lang="zh-CN" altLang="en-US" sz="4000" b="1" dirty="0"/>
          </a:p>
          <a:p>
            <a:pPr>
              <a:buNone/>
            </a:pPr>
            <a:r>
              <a:rPr lang="zh-CN" altLang="en-US" sz="4000" b="1" dirty="0"/>
              <a:t>【</a:t>
            </a:r>
            <a:r>
              <a:rPr lang="en-US" altLang="zh-CN" sz="4000" b="1" dirty="0"/>
              <a:t>3</a:t>
            </a:r>
            <a:r>
              <a:rPr lang="zh-CN" altLang="en-US" sz="4000" b="1" dirty="0"/>
              <a:t>】</a:t>
            </a:r>
            <a:r>
              <a:rPr lang="zh-CN" altLang="en-US" sz="4000" b="1" dirty="0">
                <a:solidFill>
                  <a:srgbClr val="FF0000"/>
                </a:solidFill>
              </a:rPr>
              <a:t>中原乱：</a:t>
            </a:r>
            <a:r>
              <a:rPr lang="zh-CN" altLang="en-US" sz="4000" b="1" dirty="0"/>
              <a:t>指公元</a:t>
            </a:r>
            <a:r>
              <a:rPr lang="en-US" altLang="zh-CN" sz="4000" b="1" dirty="0"/>
              <a:t>1127</a:t>
            </a:r>
            <a:r>
              <a:rPr lang="zh-CN" altLang="en-US" sz="4000" b="1" dirty="0"/>
              <a:t>年（宋钦宗靖康二年）金人侵占中原的大乱。</a:t>
            </a:r>
            <a:endParaRPr lang="zh-CN" altLang="en-US" sz="4000" b="1" dirty="0"/>
          </a:p>
        </p:txBody>
      </p:sp>
      <p:pic>
        <p:nvPicPr>
          <p:cNvPr id="11268" name="图片 11267" descr="t01508830ac6994e1b4"/>
          <p:cNvPicPr>
            <a:picLocks noChangeAspect="1"/>
          </p:cNvPicPr>
          <p:nvPr/>
        </p:nvPicPr>
        <p:blipFill>
          <a:blip r:embed="rId1"/>
          <a:stretch>
            <a:fillRect/>
          </a:stretch>
        </p:blipFill>
        <p:spPr>
          <a:xfrm>
            <a:off x="0" y="4652963"/>
            <a:ext cx="9144000" cy="2205037"/>
          </a:xfrm>
          <a:prstGeom prst="rect">
            <a:avLst/>
          </a:prstGeom>
          <a:noFill/>
          <a:ln w="9525">
            <a:noFill/>
          </a:ln>
        </p:spPr>
      </p:pic>
    </p:spTree>
  </p:cSld>
  <p:clrMapOvr>
    <a:masterClrMapping/>
  </p:clrMapOvr>
  <p:transition spd="med">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a:ln/>
        </p:spPr>
        <p:txBody>
          <a:bodyPr anchor="ctr"/>
          <a:p>
            <a:br>
              <a:rPr lang="en-US" altLang="zh-CN" sz="4000" dirty="0"/>
            </a:br>
            <a:endParaRPr lang="en-US" altLang="zh-CN" sz="4000" dirty="0"/>
          </a:p>
        </p:txBody>
      </p:sp>
      <p:sp>
        <p:nvSpPr>
          <p:cNvPr id="12291" name="文本占位符 12290"/>
          <p:cNvSpPr>
            <a:spLocks noGrp="1"/>
          </p:cNvSpPr>
          <p:nvPr>
            <p:ph type="body" idx="1"/>
          </p:nvPr>
        </p:nvSpPr>
        <p:spPr>
          <a:xfrm>
            <a:off x="0" y="0"/>
            <a:ext cx="9144000" cy="6858000"/>
          </a:xfrm>
          <a:ln/>
        </p:spPr>
        <p:txBody>
          <a:bodyPr/>
          <a:p>
            <a:pPr>
              <a:buNone/>
            </a:pPr>
            <a:r>
              <a:rPr lang="zh-CN" altLang="en-US" sz="4000" b="1" dirty="0"/>
              <a:t>【</a:t>
            </a:r>
            <a:r>
              <a:rPr lang="en-US" altLang="zh-CN" sz="4000" b="1" dirty="0"/>
              <a:t>4</a:t>
            </a:r>
            <a:r>
              <a:rPr lang="zh-CN" altLang="en-US" sz="4000" b="1" dirty="0"/>
              <a:t>】</a:t>
            </a:r>
            <a:r>
              <a:rPr lang="zh-CN" altLang="en-US" sz="4000" b="1" dirty="0">
                <a:solidFill>
                  <a:srgbClr val="FF0000"/>
                </a:solidFill>
              </a:rPr>
              <a:t>簪缨：</a:t>
            </a:r>
            <a:r>
              <a:rPr lang="zh-CN" altLang="en-US" sz="4000" b="1" dirty="0"/>
              <a:t>当时官僚贵族的冠饰，这里  </a:t>
            </a:r>
            <a:endParaRPr lang="zh-CN" altLang="en-US" sz="4000" b="1" dirty="0"/>
          </a:p>
          <a:p>
            <a:pPr>
              <a:buNone/>
            </a:pPr>
            <a:r>
              <a:rPr lang="zh-CN" altLang="en-US" sz="4000" b="1" dirty="0"/>
              <a:t>                    代指他们本人。</a:t>
            </a:r>
            <a:endParaRPr lang="zh-CN" altLang="en-US" sz="4000" b="1" dirty="0"/>
          </a:p>
          <a:p>
            <a:pPr>
              <a:buNone/>
            </a:pPr>
            <a:r>
              <a:rPr lang="zh-CN" altLang="en-US" sz="4000" b="1" dirty="0"/>
              <a:t>【</a:t>
            </a:r>
            <a:r>
              <a:rPr lang="en-US" altLang="zh-CN" sz="4000" b="1" dirty="0"/>
              <a:t>5</a:t>
            </a:r>
            <a:r>
              <a:rPr lang="zh-CN" altLang="en-US" sz="4000" b="1" dirty="0"/>
              <a:t>】</a:t>
            </a:r>
            <a:r>
              <a:rPr lang="zh-CN" altLang="en-US" sz="4000" b="1" dirty="0">
                <a:solidFill>
                  <a:srgbClr val="FF0000"/>
                </a:solidFill>
              </a:rPr>
              <a:t>收：</a:t>
            </a:r>
            <a:r>
              <a:rPr lang="zh-CN" altLang="en-US" sz="4000" b="1" dirty="0"/>
              <a:t>收复国土。</a:t>
            </a:r>
            <a:endParaRPr lang="zh-CN" altLang="en-US" sz="4000" b="1" dirty="0"/>
          </a:p>
          <a:p>
            <a:pPr>
              <a:buNone/>
            </a:pPr>
            <a:r>
              <a:rPr lang="zh-CN" altLang="en-US" sz="4000" b="1" dirty="0"/>
              <a:t>【</a:t>
            </a:r>
            <a:r>
              <a:rPr lang="en-US" altLang="zh-CN" sz="4000" b="1" dirty="0"/>
              <a:t>6</a:t>
            </a:r>
            <a:r>
              <a:rPr lang="zh-CN" altLang="en-US" sz="4000" b="1" dirty="0"/>
              <a:t>】</a:t>
            </a:r>
            <a:r>
              <a:rPr lang="zh-CN" altLang="en-US" sz="4000" b="1" dirty="0">
                <a:solidFill>
                  <a:srgbClr val="FF0000"/>
                </a:solidFill>
              </a:rPr>
              <a:t>倩：</a:t>
            </a:r>
            <a:r>
              <a:rPr lang="zh-CN" altLang="en-US" sz="4000" b="1" dirty="0"/>
              <a:t>请。</a:t>
            </a:r>
            <a:endParaRPr lang="zh-CN" altLang="en-US" sz="4000" b="1" dirty="0"/>
          </a:p>
          <a:p>
            <a:pPr>
              <a:buNone/>
            </a:pPr>
            <a:r>
              <a:rPr lang="zh-CN" altLang="en-US" sz="4000" b="1" dirty="0"/>
              <a:t>【</a:t>
            </a:r>
            <a:r>
              <a:rPr lang="en-US" altLang="zh-CN" sz="4000" b="1" dirty="0"/>
              <a:t>7</a:t>
            </a:r>
            <a:r>
              <a:rPr lang="zh-CN" altLang="en-US" sz="4000" b="1" dirty="0"/>
              <a:t>】</a:t>
            </a:r>
            <a:r>
              <a:rPr lang="zh-CN" altLang="en-US" sz="4000" b="1" dirty="0">
                <a:solidFill>
                  <a:srgbClr val="FF0000"/>
                </a:solidFill>
              </a:rPr>
              <a:t>扬州：</a:t>
            </a:r>
            <a:r>
              <a:rPr lang="zh-CN" altLang="en-US" sz="4000" b="1" dirty="0"/>
              <a:t>地名，今属江苏，是当时南</a:t>
            </a:r>
            <a:endParaRPr lang="zh-CN" altLang="en-US" sz="4000" b="1" dirty="0"/>
          </a:p>
          <a:p>
            <a:pPr>
              <a:buNone/>
            </a:pPr>
            <a:r>
              <a:rPr lang="zh-CN" altLang="en-US" sz="4000" b="1" dirty="0"/>
              <a:t>                    宋的前方，屡遭金兵破坏。 </a:t>
            </a:r>
            <a:endParaRPr lang="zh-CN" altLang="en-US" sz="4000" b="1" dirty="0"/>
          </a:p>
        </p:txBody>
      </p:sp>
      <p:pic>
        <p:nvPicPr>
          <p:cNvPr id="12292" name="图片 12291" descr="t019e9970c2280cf60f"/>
          <p:cNvPicPr>
            <a:picLocks noChangeAspect="1"/>
          </p:cNvPicPr>
          <p:nvPr/>
        </p:nvPicPr>
        <p:blipFill>
          <a:blip r:embed="rId1"/>
          <a:stretch>
            <a:fillRect/>
          </a:stretch>
        </p:blipFill>
        <p:spPr>
          <a:xfrm>
            <a:off x="0" y="4797425"/>
            <a:ext cx="9144000" cy="2060575"/>
          </a:xfrm>
          <a:prstGeom prst="rect">
            <a:avLst/>
          </a:prstGeom>
          <a:noFill/>
          <a:ln w="9525">
            <a:noFill/>
          </a:ln>
        </p:spPr>
      </p:pic>
    </p:spTree>
  </p:cSld>
  <p:clrMapOvr>
    <a:masterClrMapping/>
  </p:clrMapOvr>
  <p:transition spd="med">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a:xfrm>
            <a:off x="457200" y="0"/>
            <a:ext cx="8229600" cy="692150"/>
          </a:xfrm>
          <a:ln/>
        </p:spPr>
        <p:txBody>
          <a:bodyPr anchor="ctr"/>
          <a:p>
            <a:r>
              <a:rPr lang="zh-CN" altLang="en-US" sz="4000" b="1" dirty="0">
                <a:solidFill>
                  <a:srgbClr val="FF0000"/>
                </a:solidFill>
              </a:rPr>
              <a:t>翻译</a:t>
            </a:r>
            <a:endParaRPr lang="zh-CN" altLang="en-US" sz="4000" b="1" dirty="0">
              <a:solidFill>
                <a:srgbClr val="FF0000"/>
              </a:solidFill>
            </a:endParaRPr>
          </a:p>
        </p:txBody>
      </p:sp>
      <p:sp>
        <p:nvSpPr>
          <p:cNvPr id="13315" name="文本占位符 13314"/>
          <p:cNvSpPr>
            <a:spLocks noGrp="1"/>
          </p:cNvSpPr>
          <p:nvPr>
            <p:ph type="body" idx="1"/>
          </p:nvPr>
        </p:nvSpPr>
        <p:spPr>
          <a:xfrm>
            <a:off x="0" y="836613"/>
            <a:ext cx="9144000" cy="6021387"/>
          </a:xfrm>
          <a:ln/>
        </p:spPr>
        <p:txBody>
          <a:bodyPr/>
          <a:p>
            <a:pPr>
              <a:buNone/>
            </a:pPr>
            <a:r>
              <a:rPr lang="en-US" altLang="zh-CN" sz="4000" b="1" dirty="0"/>
              <a:t>         </a:t>
            </a:r>
            <a:r>
              <a:rPr lang="zh-CN" altLang="en-US" sz="4000" b="1" dirty="0"/>
              <a:t>南京城上西楼，倚楼观看清秋时节的景色。万里的长江在夕阳下流去。 </a:t>
            </a:r>
            <a:endParaRPr lang="zh-CN" altLang="en-US" sz="4000" b="1" dirty="0"/>
          </a:p>
          <a:p>
            <a:pPr>
              <a:buNone/>
            </a:pPr>
            <a:r>
              <a:rPr lang="zh-CN" altLang="en-US" sz="4000" b="1" dirty="0"/>
              <a:t>          公元</a:t>
            </a:r>
            <a:r>
              <a:rPr lang="en-US" altLang="zh-CN" sz="4000" b="1" dirty="0"/>
              <a:t>1127</a:t>
            </a:r>
            <a:r>
              <a:rPr lang="zh-CN" altLang="en-US" sz="4000" b="1" dirty="0"/>
              <a:t>年（宋钦宗靖康二年）金人侵占中原，官僚们散了，什么时候收复国土？试请悲风吹泪过扬州。</a:t>
            </a:r>
            <a:endParaRPr lang="zh-CN" altLang="en-US" sz="4000" b="1" dirty="0"/>
          </a:p>
        </p:txBody>
      </p:sp>
      <p:pic>
        <p:nvPicPr>
          <p:cNvPr id="13316" name="图片 13315" descr="t01b778644302e17a39"/>
          <p:cNvPicPr>
            <a:picLocks noChangeAspect="1"/>
          </p:cNvPicPr>
          <p:nvPr/>
        </p:nvPicPr>
        <p:blipFill>
          <a:blip r:embed="rId1"/>
          <a:stretch>
            <a:fillRect/>
          </a:stretch>
        </p:blipFill>
        <p:spPr>
          <a:xfrm>
            <a:off x="0" y="4437063"/>
            <a:ext cx="9144000" cy="2420937"/>
          </a:xfrm>
          <a:prstGeom prst="rect">
            <a:avLst/>
          </a:prstGeom>
          <a:noFill/>
          <a:ln w="9525">
            <a:noFill/>
          </a:ln>
        </p:spPr>
      </p:pic>
    </p:spTree>
  </p:cSld>
  <p:clrMapOvr>
    <a:masterClrMapping/>
  </p:clrMapOvr>
  <p:transition spd="med">
    <p:wheel spokes="8"/>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1512</Words>
  <Application>WPS 演示</Application>
  <PresentationFormat>在屏幕上显示</PresentationFormat>
  <Paragraphs>86</Paragraphs>
  <Slides>14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Arial</vt:lpstr>
      <vt:lpstr>宋体</vt:lpstr>
      <vt:lpstr>Wingdings</vt:lpstr>
      <vt:lpstr>微软雅黑</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12</cp:revision>
  <dcterms:created xsi:type="dcterms:W3CDTF">2017-10-31T14:24:23Z</dcterms:created>
  <dcterms:modified xsi:type="dcterms:W3CDTF">2018-10-16T03:16:26Z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