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3" r:id="rId2"/>
    <p:sldId id="264" r:id="rId3"/>
    <p:sldId id="381" r:id="rId4"/>
    <p:sldId id="277" r:id="rId5"/>
    <p:sldId id="267" r:id="rId6"/>
    <p:sldId id="279" r:id="rId7"/>
    <p:sldId id="268" r:id="rId8"/>
    <p:sldId id="332" r:id="rId9"/>
    <p:sldId id="333" r:id="rId10"/>
    <p:sldId id="334" r:id="rId11"/>
    <p:sldId id="335" r:id="rId12"/>
    <p:sldId id="410" r:id="rId13"/>
    <p:sldId id="336" r:id="rId14"/>
    <p:sldId id="411" r:id="rId15"/>
    <p:sldId id="337" r:id="rId16"/>
    <p:sldId id="412" r:id="rId17"/>
    <p:sldId id="338" r:id="rId18"/>
    <p:sldId id="415" r:id="rId19"/>
    <p:sldId id="416" r:id="rId20"/>
    <p:sldId id="339" r:id="rId21"/>
    <p:sldId id="322" r:id="rId22"/>
    <p:sldId id="378" r:id="rId23"/>
    <p:sldId id="347" r:id="rId24"/>
    <p:sldId id="342" r:id="rId25"/>
    <p:sldId id="325" r:id="rId26"/>
    <p:sldId id="346" r:id="rId27"/>
    <p:sldId id="417" r:id="rId28"/>
    <p:sldId id="348" r:id="rId29"/>
    <p:sldId id="349" r:id="rId30"/>
    <p:sldId id="350" r:id="rId31"/>
    <p:sldId id="352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FF"/>
    <a:srgbClr val="760404"/>
    <a:srgbClr val="DA0808"/>
    <a:srgbClr val="751005"/>
    <a:srgbClr val="FF3300"/>
    <a:srgbClr val="66FF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216" y="-90"/>
      </p:cViewPr>
      <p:guideLst>
        <p:guide orient="horz" pos="2180"/>
        <p:guide pos="29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>
            <a:duotone>
              <a:schemeClr val="bg1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46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46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 eaLnBrk="1" hangingPunct="1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45" y="-6350"/>
            <a:ext cx="9152890" cy="70408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531110" y="320675"/>
            <a:ext cx="4081780" cy="44615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</a:rPr>
              <a:t>江   雪</a:t>
            </a:r>
          </a:p>
          <a:p>
            <a:pPr algn="ctr"/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</a:rPr>
              <a:t>柳宗元 (唐)</a:t>
            </a:r>
          </a:p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</a:rPr>
              <a:t>千山鸟飞绝，</a:t>
            </a:r>
          </a:p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</a:rPr>
              <a:t>万径人踪灭。</a:t>
            </a:r>
          </a:p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</a:rPr>
              <a:t>孤舟蓑笠翁，</a:t>
            </a:r>
          </a:p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</a:rPr>
              <a:t>独钓寒江雪。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294765" y="4924425"/>
            <a:ext cx="5948680" cy="132207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寄托了诗人高洁孤傲执著不屈的崇高人格。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WordArt 3"/>
          <p:cNvSpPr>
            <a:spLocks noTextEdit="1"/>
          </p:cNvSpPr>
          <p:nvPr/>
        </p:nvSpPr>
        <p:spPr>
          <a:xfrm>
            <a:off x="1025525" y="2073275"/>
            <a:ext cx="5913755" cy="752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200" b="1">
                <a:ln w="9525" cap="flat" cmpd="sng">
                  <a:solidFill>
                    <a:srgbClr val="0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7620"/>
            <a:ext cx="9147810" cy="68732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" y="3988435"/>
            <a:ext cx="2163445" cy="2737485"/>
          </a:xfrm>
          <a:prstGeom prst="rect">
            <a:avLst/>
          </a:prstGeom>
        </p:spPr>
      </p:pic>
      <p:sp>
        <p:nvSpPr>
          <p:cNvPr id="4" name="Text Box 4"/>
          <p:cNvSpPr txBox="1"/>
          <p:nvPr/>
        </p:nvSpPr>
        <p:spPr>
          <a:xfrm>
            <a:off x="202565" y="1712595"/>
            <a:ext cx="8098790" cy="768350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疏通课文文句，理解内容：</a:t>
            </a:r>
            <a:endParaRPr lang="zh-CN" altLang="en-US" sz="4400" b="1" dirty="0"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" y="479425"/>
            <a:ext cx="4839335" cy="645795"/>
          </a:xfrm>
        </p:spPr>
        <p:txBody>
          <a:bodyPr wrap="square" lIns="91440" tIns="45720" rIns="91440" bIns="45720" numCol="1" anchor="b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《小石潭记》（第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1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段）</a:t>
            </a:r>
          </a:p>
        </p:txBody>
      </p:sp>
      <p:sp>
        <p:nvSpPr>
          <p:cNvPr id="96260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2659380" y="1125855"/>
            <a:ext cx="6320790" cy="5018405"/>
          </a:xfrm>
        </p:spPr>
        <p:txBody>
          <a:bodyPr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 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译：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从小丘再向西走一百二十步，隔着竹林，听到流水的声音，像是玉佩和玉环相碰发出的声音，我心中很快乐。砍伐竹子开辟道路，往下见到有个小水潭，潭水特别清澈。潭以一整块大石头为底，靠近岸的地方，石底有些部分翻卷过来露出水面，成为小石礁、小岛屿，小石垒、小石岩等不同的形状。青葱的树木，翠绿的茎藤，覆盖着、缠绕着、摇动着、连结着，参差不齐，随风飘荡。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6261" name="Rectangle 5"/>
          <p:cNvSpPr/>
          <p:nvPr/>
        </p:nvSpPr>
        <p:spPr>
          <a:xfrm>
            <a:off x="137160" y="1125538"/>
            <a:ext cx="2879725" cy="521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</a:rPr>
              <a:t>      </a:t>
            </a:r>
            <a:r>
              <a:rPr lang="zh-CN" altLang="en-US" sz="2800" b="1" dirty="0">
                <a:latin typeface="Arial" panose="020B0604020202020204" pitchFamily="34" charset="0"/>
              </a:rPr>
              <a:t>从小丘西行百二十步，隔篁竹，闻水声，如鸣佩环，心乐之。伐竹取道， 下见小潭，水尤清冽。全石以为底，近岸，卷石底以出，为坻，为屿，为嵁，为岩。青树翠蔓，蒙络摇缀，参差披拂。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4618038" y="480060"/>
            <a:ext cx="2019300" cy="64516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发现小潭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charRg st="0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6260">
                                            <p:txEl>
                                              <p:charRg st="0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6260">
                                            <p:txEl>
                                              <p:charRg st="0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6260">
                                            <p:txEl>
                                              <p:charRg st="0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4"/>
          <p:cNvSpPr>
            <a:spLocks noGrp="1" noRot="1" noChangeArrowheads="1"/>
          </p:cNvSpPr>
          <p:nvPr>
            <p:ph type="body" idx="1"/>
          </p:nvPr>
        </p:nvSpPr>
        <p:spPr>
          <a:xfrm>
            <a:off x="139065" y="882650"/>
            <a:ext cx="8437880" cy="1040765"/>
          </a:xfrm>
        </p:spPr>
        <p:txBody>
          <a:bodyPr wrap="square" lIns="91440" tIns="45720" rIns="91440" bIns="45720" numCol="1" anchor="t" anchorCtr="0" compatLnSpc="1">
            <a:scene3d>
              <a:camera prst="orthographicFront"/>
              <a:lightRig rig="threePt" dir="t"/>
            </a:scene3d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b="1" i="0" u="none" strike="noStrike" kern="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   1</a:t>
            </a:r>
            <a:r>
              <a:rPr kumimoji="0" lang="zh-CN" altLang="en-US" b="1" i="0" u="none" strike="noStrike" kern="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、作者是怎样发现小石潭的？作者写发现小石潭的经过，用了哪些准确的动词？</a:t>
            </a: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755650" y="1923415"/>
            <a:ext cx="79597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cs"/>
              </a:rPr>
              <a:t>“</a:t>
            </a:r>
            <a:r>
              <a:rPr kumimoji="0" lang="zh-CN" altLang="en-US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cs"/>
              </a:rPr>
              <a:t>隔篁竹，闻水声”，“伐竹取道，下见小潭”。</a:t>
            </a:r>
          </a:p>
        </p:txBody>
      </p:sp>
      <p:sp>
        <p:nvSpPr>
          <p:cNvPr id="77830" name="Text Box 6"/>
          <p:cNvSpPr txBox="1">
            <a:spLocks noChangeArrowheads="1"/>
          </p:cNvSpPr>
          <p:nvPr/>
        </p:nvSpPr>
        <p:spPr bwMode="auto">
          <a:xfrm>
            <a:off x="894080" y="2320608"/>
            <a:ext cx="768286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行、隔、闻、伐、取、见</a:t>
            </a:r>
            <a:r>
              <a:rPr kumimoji="0" lang="zh-CN" altLang="en-US" sz="3200" b="1" kern="1200" cap="none" spc="0" normalizeH="0" baseline="0" noProof="0" smtClean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（动词准确）</a:t>
            </a:r>
          </a:p>
        </p:txBody>
      </p:sp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755650" y="2966085"/>
            <a:ext cx="776414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、本段描写了哪些景物？写景用了什么写法？</a:t>
            </a:r>
          </a:p>
        </p:txBody>
      </p: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1021715" y="3382645"/>
            <a:ext cx="687260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kern="1200" cap="none" spc="0" normalizeH="0" baseline="0" noProof="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 </a:t>
            </a:r>
            <a:r>
              <a:rPr kumimoji="0" lang="zh-CN" altLang="en-US" sz="32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篁竹、</a:t>
            </a:r>
            <a:r>
              <a:rPr kumimoji="0" lang="zh-CN" altLang="en-US" sz="3200" b="1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小潭、青树</a:t>
            </a: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  </a:t>
            </a:r>
            <a:r>
              <a:rPr kumimoji="0" lang="en-US" altLang="zh-CN" sz="3200" b="1" kern="1200" cap="none" spc="0" normalizeH="0" baseline="0" noProof="0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〔</a:t>
            </a:r>
            <a:r>
              <a:rPr kumimoji="0" lang="zh-CN" altLang="en-US" sz="3200" b="1" kern="1200" cap="none" spc="0" normalizeH="0" baseline="0" noProof="0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移步换景</a:t>
            </a:r>
            <a:r>
              <a:rPr kumimoji="0" lang="en-US" altLang="zh-CN" sz="3200" b="1" kern="1200" cap="none" spc="0" normalizeH="0" baseline="0" noProof="0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〕</a:t>
            </a:r>
            <a:r>
              <a:rPr kumimoji="0" lang="en-US" altLang="zh-CN" sz="4000" kern="1200" cap="none" spc="0" normalizeH="0" baseline="0" noProof="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          </a:t>
            </a:r>
          </a:p>
        </p:txBody>
      </p:sp>
      <p:sp>
        <p:nvSpPr>
          <p:cNvPr id="28681" name="Text Box 10"/>
          <p:cNvSpPr txBox="1"/>
          <p:nvPr/>
        </p:nvSpPr>
        <p:spPr>
          <a:xfrm>
            <a:off x="755650" y="3996690"/>
            <a:ext cx="5695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、小石潭的概貌是什么样的？</a:t>
            </a: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351790" y="4452620"/>
            <a:ext cx="846328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  </a:t>
            </a:r>
            <a:r>
              <a:rPr kumimoji="0" lang="zh-CN" altLang="en-US" sz="32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全石以为底，近岸，卷石底以出，为坻，为屿，为嵁，为岩。</a:t>
            </a:r>
            <a:endParaRPr kumimoji="0" lang="zh-CN" altLang="en-US" sz="3200" kern="1200" cap="none" spc="0" normalizeH="0" baseline="0" noProof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pic>
        <p:nvPicPr>
          <p:cNvPr id="17410" name="图片 17409" descr="u=2994650899,1778839708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0715" y="5308600"/>
            <a:ext cx="3338195" cy="1556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93090" y="237490"/>
            <a:ext cx="4005580" cy="645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36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朗读第</a:t>
            </a:r>
            <a:r>
              <a:rPr lang="en-US" altLang="zh-CN" sz="36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1</a:t>
            </a:r>
            <a:r>
              <a:rPr lang="zh-CN" altLang="en-US" sz="36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段，思考：</a:t>
            </a:r>
          </a:p>
        </p:txBody>
      </p:sp>
      <p:sp>
        <p:nvSpPr>
          <p:cNvPr id="2" name="Text Box 10"/>
          <p:cNvSpPr txBox="1"/>
          <p:nvPr/>
        </p:nvSpPr>
        <p:spPr>
          <a:xfrm>
            <a:off x="755650" y="5528945"/>
            <a:ext cx="40068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4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、背诵第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段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7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/>
      <p:bldP spid="778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167640"/>
            <a:ext cx="4787265" cy="732790"/>
          </a:xfrm>
        </p:spPr>
        <p:txBody>
          <a:bodyPr wrap="square" lIns="91440" tIns="45720" rIns="91440" bIns="45720" numCol="1" anchor="b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《小石潭记》（第</a:t>
            </a: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段）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010285"/>
            <a:ext cx="8033385" cy="1845945"/>
          </a:xfrm>
        </p:spPr>
        <p:txBody>
          <a:bodyPr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 </a:t>
            </a:r>
            <a:endParaRPr kumimoji="0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5038090" y="193675"/>
            <a:ext cx="2225040" cy="70675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潭中景物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8300" y="900430"/>
            <a:ext cx="801179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kern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3200" b="1" kern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潭中鱼可百许头，皆若空游无所依。日光下澈，影布石上。佁然不动，俶尔远逝，往来翕忽，似与游者相乐</a:t>
            </a:r>
            <a:r>
              <a:rPr lang="zh-CN" altLang="en-US" sz="3200" b="1" kern="0" noProof="0" smtClean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。</a:t>
            </a:r>
          </a:p>
        </p:txBody>
      </p:sp>
      <p:pic>
        <p:nvPicPr>
          <p:cNvPr id="17412" name="Picture 4" descr="014_M"/>
          <p:cNvPicPr>
            <a:picLocks noChangeAspect="1"/>
          </p:cNvPicPr>
          <p:nvPr/>
        </p:nvPicPr>
        <p:blipFill>
          <a:blip r:embed="rId2">
            <a:lum bright="35999" contrast="30000"/>
          </a:blip>
          <a:stretch>
            <a:fillRect/>
          </a:stretch>
        </p:blipFill>
        <p:spPr>
          <a:xfrm>
            <a:off x="785786" y="2500306"/>
            <a:ext cx="8042936" cy="43576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119380" y="2468880"/>
            <a:ext cx="5528310" cy="4111625"/>
          </a:xfrm>
        </p:spPr>
        <p:txBody>
          <a:bodyPr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 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译： 潭中鱼儿大约有一百来 条，都好象在空中游动，什么依靠都没有似的。阳光一直照射到水底，鱼的影子映在石上，呆呆地一动不动；忽然间又向远处游去了，来来往往，轻快敏捷，好像跟游览的人逗乐。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233680" y="864870"/>
            <a:ext cx="8676005" cy="5370830"/>
          </a:xfrm>
        </p:spPr>
        <p:txBody>
          <a:bodyPr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1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、本段写了哪些景物，用的是什么写法？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描写了潭水 、游鱼，用的是特写镜头。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 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2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、潭水有什么特点？用的是什么写法？好处是什么？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   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清澄。侧面描写，通过写游鱼、阳光、影子描写潭水。无一字写水，但无处不在写水。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 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3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、作者是怎样写鱼的？这段描写渗透了作者怎样的感情？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作者采用动静相结合的方法，先描出生动的画面，再加上拟人化的手法。快乐的心情。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5275" y="120650"/>
            <a:ext cx="4005580" cy="645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36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朗读第</a:t>
            </a:r>
            <a:r>
              <a:rPr lang="en-US" altLang="zh-CN" sz="36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2</a:t>
            </a:r>
            <a:r>
              <a:rPr lang="zh-CN" altLang="en-US" sz="36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段，思考：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46150" y="6014085"/>
            <a:ext cx="20212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kern="0" noProof="0" smtClean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4</a:t>
            </a:r>
            <a:r>
              <a:rPr lang="zh-CN" altLang="en-US" sz="3200" b="1" kern="0" noProof="0" smtClean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、背诵。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8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8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78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8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88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788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389255"/>
            <a:ext cx="5292725" cy="673100"/>
          </a:xfrm>
        </p:spPr>
        <p:txBody>
          <a:bodyPr wrap="square" lIns="91440" tIns="45720" rIns="91440" bIns="45720" numCol="1" anchor="b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小石潭记（第</a:t>
            </a: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段）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2560" y="1345565"/>
            <a:ext cx="8530590" cy="1079500"/>
          </a:xfrm>
        </p:spPr>
        <p:txBody>
          <a:bodyPr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    </a:t>
            </a: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潭西南而望，斗折蛇行，明灭可见。其岸势犬牙差互，不可知其源。 </a:t>
            </a:r>
          </a:p>
        </p:txBody>
      </p:sp>
      <p:sp>
        <p:nvSpPr>
          <p:cNvPr id="98308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250825" y="2425065"/>
            <a:ext cx="5442585" cy="3863975"/>
          </a:xfrm>
        </p:spPr>
        <p:txBody>
          <a:bodyPr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译：</a:t>
            </a: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向石潭的西南方向望过去，（溪身）像北斗七星那样弯弯曲曲，溪水像蛇爬行那样弯曲。一段看得见，一段又看不见。那石岸的地势就像狗牙那样互相交错，不能知道溪水的源头。 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5036820" y="389255"/>
            <a:ext cx="2225040" cy="70675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小潭源流</a:t>
            </a:r>
          </a:p>
        </p:txBody>
      </p:sp>
      <p:pic>
        <p:nvPicPr>
          <p:cNvPr id="20482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9770" y="2584450"/>
            <a:ext cx="3337560" cy="4203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/>
      <p:bldP spid="215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252730" y="1077595"/>
            <a:ext cx="8646795" cy="1026795"/>
          </a:xfrm>
        </p:spPr>
        <p:txBody>
          <a:bodyPr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b="1" i="0" u="none" strike="noStrike" kern="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    </a:t>
            </a:r>
            <a:r>
              <a:rPr kumimoji="0" lang="zh-CN" altLang="en-US" b="1" i="0" u="none" strike="noStrike" kern="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本段描写的对象是什么？用力什么手法？写出了什么？并背诵这段。</a:t>
            </a:r>
            <a:endParaRPr kumimoji="0" lang="zh-CN" altLang="en-US" b="1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4970" y="318770"/>
            <a:ext cx="4005580" cy="645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36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朗读第</a:t>
            </a:r>
            <a:r>
              <a:rPr lang="en-US" altLang="zh-CN" sz="36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3</a:t>
            </a:r>
            <a:r>
              <a:rPr lang="zh-CN" altLang="en-US" sz="36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段，思考：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5915" y="2239010"/>
            <a:ext cx="2436495" cy="45764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385" y="2623185"/>
            <a:ext cx="6561455" cy="1863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zh-CN" altLang="en-US" sz="3200" b="1" kern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     写出了溪流的蜿蜒曲折，岸势的参差不齐，溪源的神秘。与下文的“寂寥无人”“凄神寒骨，悄怆幽邃”的氛围相协调。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4970" y="2003425"/>
            <a:ext cx="5316855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zh-CN" altLang="en-US" sz="3200" b="1" kern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</a:t>
            </a:r>
            <a:r>
              <a:rPr lang="zh-CN" altLang="en-US" sz="3200" b="1" kern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对象：溪流、岸势、溪源。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48970" y="2537460"/>
            <a:ext cx="14077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kern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比喻。</a:t>
            </a:r>
          </a:p>
        </p:txBody>
      </p:sp>
      <p:pic>
        <p:nvPicPr>
          <p:cNvPr id="17410" name="图片 17409" descr="u=2994650899,1778839708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9055" y="4486910"/>
            <a:ext cx="6744970" cy="23285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188913"/>
            <a:ext cx="5184775" cy="771525"/>
          </a:xfrm>
        </p:spPr>
        <p:txBody>
          <a:bodyPr wrap="square" lIns="91440" tIns="45720" rIns="91440" bIns="45720" numCol="1" anchor="b" anchorCtr="0" compatLnSpc="1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小石潭记（第</a:t>
            </a:r>
            <a:r>
              <a:rPr kumimoji="0" lang="en-US" altLang="zh-CN" sz="3600" b="1" i="0" u="none" strike="noStrike" kern="0" cap="none" spc="0" normalizeH="0" baseline="0" noProof="0" smtClean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4</a:t>
            </a:r>
            <a:r>
              <a:rPr kumimoji="0" lang="zh-CN" altLang="en-US" sz="3600" b="1" i="0" u="none" strike="noStrike" kern="0" cap="none" spc="0" normalizeH="0" baseline="0" noProof="0" smtClean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段）</a:t>
            </a:r>
          </a:p>
        </p:txBody>
      </p:sp>
      <p:sp>
        <p:nvSpPr>
          <p:cNvPr id="9933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04520" y="960755"/>
            <a:ext cx="7935595" cy="1445895"/>
          </a:xfrm>
        </p:spPr>
        <p:txBody>
          <a:bodyPr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 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坐潭上，四面竹树环合，寂寥无人，凄神寒骨，悄怆幽邃。以其境过清，不可久居，乃记之而去。 </a:t>
            </a:r>
          </a:p>
        </p:txBody>
      </p:sp>
      <p:sp>
        <p:nvSpPr>
          <p:cNvPr id="9933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66675" y="2406650"/>
            <a:ext cx="5553710" cy="4009390"/>
          </a:xfrm>
        </p:spPr>
        <p:txBody>
          <a:bodyPr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b="0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译 ： </a:t>
            </a:r>
            <a:r>
              <a:rPr kumimoji="0" lang="zh-CN" altLang="en-US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坐在石潭上，四周都被竹子、树木包围着，静悄悄的没有其他人，（整个气氛）使人感到孤寂、凄凉，寒气透骨，寂静极了，幽深极了。因为那种环境实在过于冷清，不能久留，于是我记下景色就离开了。 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5129213" y="259080"/>
            <a:ext cx="2225040" cy="70675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潭上气氛</a:t>
            </a:r>
          </a:p>
        </p:txBody>
      </p:sp>
      <p:pic>
        <p:nvPicPr>
          <p:cNvPr id="22530" name="Picture 2" descr="305---"/>
          <p:cNvPicPr>
            <a:picLocks noChangeAspect="1"/>
          </p:cNvPicPr>
          <p:nvPr/>
        </p:nvPicPr>
        <p:blipFill>
          <a:blip r:embed="rId2">
            <a:lum bright="6000" contrast="36000"/>
          </a:blip>
          <a:stretch>
            <a:fillRect/>
          </a:stretch>
        </p:blipFill>
        <p:spPr>
          <a:xfrm>
            <a:off x="5619750" y="2981325"/>
            <a:ext cx="3385185" cy="36982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 build="p"/>
      <p:bldP spid="2253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2446655"/>
            <a:ext cx="5991225" cy="43516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4970" y="687070"/>
            <a:ext cx="4005580" cy="645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36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朗读第</a:t>
            </a:r>
            <a:r>
              <a:rPr lang="en-US" altLang="zh-CN" sz="36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4</a:t>
            </a:r>
            <a:r>
              <a:rPr lang="zh-CN" altLang="en-US" sz="36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段，思考：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4970" y="1530350"/>
            <a:ext cx="62591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en-US" sz="3200" b="1" noProof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1</a:t>
            </a:r>
            <a:r>
              <a:rPr lang="zh-CN" sz="3200" b="1" noProof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、</a:t>
            </a:r>
            <a:r>
              <a:rPr lang="zh-CN" altLang="en-US" sz="3200" b="1" noProof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作者是怎样描写潭上景物的？</a:t>
            </a:r>
            <a:endParaRPr lang="zh-CN" altLang="en-US" sz="32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8275" y="2113915"/>
            <a:ext cx="293687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3200" noProof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</a:t>
            </a:r>
            <a:r>
              <a:rPr lang="zh-CN" altLang="en-US" sz="32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潭的四面被竹子和树木围绕着，寂静寥落，没有人家，使得心神凄凉，寒气透骨，感到悲哀深沉。</a:t>
            </a:r>
            <a:endParaRPr lang="zh-CN" altLang="en-US" sz="32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5" name="Rectangle 7"/>
          <p:cNvSpPr>
            <a:spLocks noChangeArrowheads="1"/>
          </p:cNvSpPr>
          <p:nvPr/>
        </p:nvSpPr>
        <p:spPr bwMode="auto">
          <a:xfrm>
            <a:off x="3132138" y="3357563"/>
            <a:ext cx="3378200" cy="593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 panose="020B0604030504040204" pitchFamily="34" charset="0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113665" y="229870"/>
            <a:ext cx="854837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   2</a:t>
            </a: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、作者描写潭上的景物，突出了怎样的气氛？透露出了作者怎样的心情？ </a:t>
            </a:r>
            <a:endParaRPr kumimoji="0" lang="zh-CN" altLang="en-US" sz="2800" b="1" kern="1200" cap="none" spc="0" normalizeH="0" baseline="0" noProof="0">
              <a:solidFill>
                <a:srgbClr val="75100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5740" y="2173605"/>
            <a:ext cx="83439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en-US" altLang="zh-CN" sz="28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</a:t>
            </a:r>
            <a:r>
              <a:rPr lang="zh-CN" altLang="en-US" sz="28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（</a:t>
            </a:r>
            <a:r>
              <a:rPr lang="en-US" altLang="zh-CN" sz="28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“</a:t>
            </a:r>
            <a:r>
              <a:rPr lang="zh-CN" altLang="en-US" sz="28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凄神寒骨，悄怆幽邃”是全文的点睛之笔，概括了小石潭环境清幽的特点又深深浸透了作者凄苦、悲凉的感情，反映了当时压抑的心境）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165" y="4078605"/>
            <a:ext cx="3840480" cy="27546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5740" y="1097280"/>
            <a:ext cx="86055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en-US" altLang="zh-CN" sz="32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</a:t>
            </a:r>
            <a:r>
              <a:rPr lang="zh-CN" altLang="en-US" sz="32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突出了</a:t>
            </a:r>
            <a:r>
              <a:rPr lang="zh-CN" altLang="en-US" sz="3200" b="1" u="sng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幽深冷寂</a:t>
            </a:r>
            <a:r>
              <a:rPr lang="zh-CN" altLang="en-US" sz="32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的气氛；透露出作者贬居生活</a:t>
            </a:r>
            <a:r>
              <a:rPr lang="zh-CN" altLang="en-US" sz="3200" b="1" u="sng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孤凄悲凉</a:t>
            </a:r>
            <a:r>
              <a:rPr lang="zh-CN" altLang="en-US" sz="32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的心境。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3665" y="3443605"/>
            <a:ext cx="85483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en-US" altLang="zh-CN" sz="2800" b="1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 3</a:t>
            </a:r>
            <a:r>
              <a:rPr lang="zh-CN" altLang="en-US" sz="2800" b="1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、作者离开小石潭的原因是什么？流露出怎样的情感？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1470" y="4396740"/>
            <a:ext cx="38557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  <a:sym typeface="+mn-ea"/>
              </a:rPr>
              <a:t>“以其境过清，”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7040" y="4917440"/>
            <a:ext cx="45904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32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  <a:sym typeface="+mn-ea"/>
              </a:rPr>
              <a:t>想求得山水解脱而最终又无法解脱的痛苦之情。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4225" y="5866130"/>
            <a:ext cx="3916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en-US" sz="3200" b="1" noProof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4</a:t>
            </a:r>
            <a:r>
              <a:rPr lang="zh-CN" sz="3200" b="1" noProof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、背诵第</a:t>
            </a:r>
            <a:r>
              <a:rPr lang="en-US" altLang="zh-CN" sz="3200" b="1" noProof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4</a:t>
            </a:r>
            <a:r>
              <a:rPr lang="zh-CN" altLang="en-US" sz="3200" b="1" noProof="0"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u=2994650899,1778839708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46710" y="812800"/>
            <a:ext cx="8450580" cy="4399915"/>
          </a:xfrm>
          <a:prstGeom prst="rect">
            <a:avLst/>
          </a:prstGeom>
          <a:solidFill>
            <a:srgbClr val="FF0000"/>
          </a:solidFill>
          <a:ln w="9525">
            <a:solidFill>
              <a:schemeClr val="bg2"/>
            </a:solidFill>
            <a:miter lim="800000"/>
          </a:ln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   </a:t>
            </a:r>
            <a:r>
              <a:rPr kumimoji="0" lang="zh-CN" altLang="en-US" sz="4000" b="1" kern="120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柳宗元曾经被贬到湖南的永州做司马。在此期间，他写下了一组著名的山水游记，合称</a:t>
            </a:r>
            <a:r>
              <a:rPr kumimoji="0" lang="en-US" altLang="zh-CN" sz="4000" b="1" kern="120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《</a:t>
            </a:r>
            <a:r>
              <a:rPr kumimoji="0" lang="zh-CN" altLang="en-US" sz="4000" b="1" kern="120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永州八记</a:t>
            </a:r>
            <a:r>
              <a:rPr kumimoji="0" lang="en-US" altLang="zh-CN" sz="4000" b="1" kern="120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》</a:t>
            </a:r>
            <a:r>
              <a:rPr kumimoji="0" lang="zh-CN" altLang="en-US" sz="4000" b="1" kern="120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。今天我们一起来学习他的</a:t>
            </a:r>
            <a:r>
              <a:rPr kumimoji="0" lang="en-US" altLang="zh-CN" sz="4000" b="1" kern="120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《</a:t>
            </a:r>
            <a:r>
              <a:rPr kumimoji="0" lang="zh-CN" altLang="en-US" sz="4000" b="1" kern="120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永州八记</a:t>
            </a:r>
            <a:r>
              <a:rPr kumimoji="0" lang="en-US" altLang="zh-CN" sz="4000" b="1" kern="120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》</a:t>
            </a:r>
            <a:r>
              <a:rPr kumimoji="0" lang="zh-CN" altLang="en-US" sz="4000" b="1" kern="120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之一的</a:t>
            </a:r>
            <a:r>
              <a:rPr kumimoji="0" lang="en-US" altLang="zh-CN" sz="4000" b="1" kern="120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《</a:t>
            </a:r>
            <a:r>
              <a:rPr kumimoji="0" lang="zh-CN" altLang="en-US" sz="4000" b="1" kern="120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小石潭记</a:t>
            </a:r>
            <a:r>
              <a:rPr kumimoji="0" lang="en-US" altLang="zh-CN" sz="4000" b="1" kern="120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》</a:t>
            </a:r>
            <a:r>
              <a:rPr kumimoji="0" lang="zh-CN" altLang="en-US" sz="4000" b="1" kern="120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。这篇文章同样体现了他独立的人格以及不被理解的愤懑之情。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21933" y="558800"/>
            <a:ext cx="4824413" cy="627063"/>
          </a:xfrm>
        </p:spPr>
        <p:txBody>
          <a:bodyPr wrap="square" lIns="91440" tIns="45720" rIns="91440" bIns="45720" numCol="1" anchor="b" anchorCtr="0" compatLnSpc="1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小石潭记（第</a:t>
            </a:r>
            <a:r>
              <a:rPr kumimoji="0" lang="en-US" altLang="zh-CN" sz="3600" b="1" i="0" u="none" strike="noStrike" kern="0" cap="none" spc="0" normalizeH="0" baseline="0" noProof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5</a:t>
            </a:r>
            <a:r>
              <a:rPr kumimoji="0" lang="zh-CN" altLang="en-US" sz="3600" b="1" i="0" u="none" strike="noStrike" kern="0" cap="none" spc="0" normalizeH="0" baseline="0" noProof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段）</a:t>
            </a:r>
          </a:p>
        </p:txBody>
      </p:sp>
      <p:sp>
        <p:nvSpPr>
          <p:cNvPr id="10035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13055" y="1190943"/>
            <a:ext cx="8351838" cy="1150938"/>
          </a:xfrm>
        </p:spPr>
        <p:txBody>
          <a:bodyPr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同游者：吴武陵，龚古，余弟宗玄。隶而从者，崔氏二小生：曰恕己，曰奉壹。 </a:t>
            </a:r>
          </a:p>
        </p:txBody>
      </p:sp>
      <p:sp>
        <p:nvSpPr>
          <p:cNvPr id="100356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64770" y="2342515"/>
            <a:ext cx="5139055" cy="3094355"/>
          </a:xfrm>
        </p:spPr>
        <p:txBody>
          <a:bodyPr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   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译： 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一同去游玩的有吴武陵、龚古和我的弟弟宗玄，跟着去的还有两个崔姓的年轻人，一个叫恕己，一个叫奉壹。 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4614228" y="484505"/>
            <a:ext cx="1714500" cy="70675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同游者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825" y="3835400"/>
            <a:ext cx="3916680" cy="29940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 build="p"/>
      <p:bldP spid="2355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/>
          <p:nvPr/>
        </p:nvSpPr>
        <p:spPr>
          <a:xfrm>
            <a:off x="3132138" y="476250"/>
            <a:ext cx="1511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</a:rPr>
              <a:t> </a:t>
            </a:r>
            <a:endParaRPr lang="en-US" altLang="zh-CN" sz="2400" b="1" dirty="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24579" name="Text Box 5"/>
          <p:cNvSpPr txBox="1"/>
          <p:nvPr/>
        </p:nvSpPr>
        <p:spPr>
          <a:xfrm>
            <a:off x="508000" y="728345"/>
            <a:ext cx="2194560" cy="58356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一词多义：</a:t>
            </a:r>
          </a:p>
        </p:txBody>
      </p:sp>
      <p:sp>
        <p:nvSpPr>
          <p:cNvPr id="24580" name="Text Box 6"/>
          <p:cNvSpPr txBox="1"/>
          <p:nvPr/>
        </p:nvSpPr>
        <p:spPr>
          <a:xfrm>
            <a:off x="1026160" y="3096260"/>
            <a:ext cx="218630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全石以</a:t>
            </a: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为</a:t>
            </a:r>
            <a:r>
              <a:rPr lang="zh-CN" altLang="en-US" sz="2800" b="1" dirty="0">
                <a:latin typeface="Arial" panose="020B0604020202020204" pitchFamily="34" charset="0"/>
              </a:rPr>
              <a:t>底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2800" b="1" dirty="0">
                <a:latin typeface="Times New Roman" panose="02020603050405020304" pitchFamily="18" charset="0"/>
              </a:rPr>
              <a:t>坻</a:t>
            </a:r>
            <a:r>
              <a:rPr lang="zh-CN" altLang="en-US" sz="2800" b="1" dirty="0">
                <a:latin typeface="Arial" panose="020B0604020202020204" pitchFamily="34" charset="0"/>
              </a:rPr>
              <a:t>……</a:t>
            </a:r>
          </a:p>
        </p:txBody>
      </p:sp>
      <p:sp>
        <p:nvSpPr>
          <p:cNvPr id="24581" name="AutoShape 7"/>
          <p:cNvSpPr/>
          <p:nvPr/>
        </p:nvSpPr>
        <p:spPr>
          <a:xfrm>
            <a:off x="755015" y="3124835"/>
            <a:ext cx="160655" cy="986155"/>
          </a:xfrm>
          <a:prstGeom prst="leftBrace">
            <a:avLst>
              <a:gd name="adj1" fmla="val 92406"/>
              <a:gd name="adj2" fmla="val 50000"/>
            </a:avLst>
          </a:prstGeom>
          <a:solidFill>
            <a:srgbClr val="FFFF00"/>
          </a:solidFill>
          <a:ln w="2857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24582" name="Text Box 8"/>
          <p:cNvSpPr txBox="1"/>
          <p:nvPr/>
        </p:nvSpPr>
        <p:spPr>
          <a:xfrm>
            <a:off x="162243" y="3325495"/>
            <a:ext cx="5048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为</a:t>
            </a:r>
          </a:p>
        </p:txBody>
      </p:sp>
      <p:sp>
        <p:nvSpPr>
          <p:cNvPr id="73736" name="Text Box 9"/>
          <p:cNvSpPr txBox="1"/>
          <p:nvPr/>
        </p:nvSpPr>
        <p:spPr>
          <a:xfrm>
            <a:off x="2916238" y="3200083"/>
            <a:ext cx="19431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（作为）</a:t>
            </a:r>
          </a:p>
        </p:txBody>
      </p:sp>
      <p:sp>
        <p:nvSpPr>
          <p:cNvPr id="73737" name="Text Box 10"/>
          <p:cNvSpPr txBox="1"/>
          <p:nvPr/>
        </p:nvSpPr>
        <p:spPr>
          <a:xfrm>
            <a:off x="2842578" y="3807143"/>
            <a:ext cx="15113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（成为）</a:t>
            </a:r>
          </a:p>
        </p:txBody>
      </p:sp>
      <p:sp>
        <p:nvSpPr>
          <p:cNvPr id="24585" name="Text Box 11"/>
          <p:cNvSpPr txBox="1"/>
          <p:nvPr/>
        </p:nvSpPr>
        <p:spPr>
          <a:xfrm>
            <a:off x="5148580" y="1557655"/>
            <a:ext cx="279146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潭中鱼</a:t>
            </a: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可</a:t>
            </a:r>
            <a:r>
              <a:rPr lang="zh-CN" altLang="en-US" sz="2800" b="1" dirty="0">
                <a:latin typeface="Arial" panose="020B0604020202020204" pitchFamily="34" charset="0"/>
              </a:rPr>
              <a:t>百许头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不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可</a:t>
            </a:r>
            <a:r>
              <a:rPr lang="zh-CN" altLang="en-US" sz="2800" b="1" dirty="0">
                <a:latin typeface="Times New Roman" panose="02020603050405020304" pitchFamily="18" charset="0"/>
              </a:rPr>
              <a:t>知其源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明灭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可</a:t>
            </a:r>
            <a:r>
              <a:rPr lang="zh-CN" altLang="en-US" sz="2800" b="1" dirty="0">
                <a:latin typeface="Times New Roman" panose="02020603050405020304" pitchFamily="18" charset="0"/>
              </a:rPr>
              <a:t>见</a:t>
            </a:r>
          </a:p>
        </p:txBody>
      </p:sp>
      <p:sp>
        <p:nvSpPr>
          <p:cNvPr id="24587" name="Text Box 13"/>
          <p:cNvSpPr txBox="1"/>
          <p:nvPr/>
        </p:nvSpPr>
        <p:spPr>
          <a:xfrm>
            <a:off x="4501198" y="2203768"/>
            <a:ext cx="5397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可</a:t>
            </a:r>
          </a:p>
        </p:txBody>
      </p:sp>
      <p:sp>
        <p:nvSpPr>
          <p:cNvPr id="73741" name="Text Box 14"/>
          <p:cNvSpPr txBox="1"/>
          <p:nvPr/>
        </p:nvSpPr>
        <p:spPr>
          <a:xfrm>
            <a:off x="7422833" y="1519873"/>
            <a:ext cx="14351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（大约）</a:t>
            </a:r>
          </a:p>
        </p:txBody>
      </p:sp>
      <p:sp>
        <p:nvSpPr>
          <p:cNvPr id="73742" name="Text Box 15"/>
          <p:cNvSpPr txBox="1"/>
          <p:nvPr/>
        </p:nvSpPr>
        <p:spPr>
          <a:xfrm>
            <a:off x="7173278" y="2234883"/>
            <a:ext cx="1295400" cy="521970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Arial" panose="020B0604020202020204" pitchFamily="34" charset="0"/>
              </a:rPr>
              <a:t>(</a:t>
            </a: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能够</a:t>
            </a:r>
            <a:r>
              <a:rPr lang="en-US" altLang="zh-CN" sz="2800" b="1" dirty="0">
                <a:solidFill>
                  <a:srgbClr val="FFFF00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24591" name="Text Box 40"/>
          <p:cNvSpPr txBox="1"/>
          <p:nvPr/>
        </p:nvSpPr>
        <p:spPr>
          <a:xfrm>
            <a:off x="233998" y="4742815"/>
            <a:ext cx="5397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清</a:t>
            </a:r>
          </a:p>
        </p:txBody>
      </p:sp>
      <p:sp>
        <p:nvSpPr>
          <p:cNvPr id="24593" name="Text Box 42"/>
          <p:cNvSpPr txBox="1"/>
          <p:nvPr/>
        </p:nvSpPr>
        <p:spPr>
          <a:xfrm>
            <a:off x="1042670" y="4505960"/>
            <a:ext cx="209042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水尤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清洌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以其境过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清</a:t>
            </a:r>
          </a:p>
        </p:txBody>
      </p:sp>
      <p:sp>
        <p:nvSpPr>
          <p:cNvPr id="73747" name="Text Box 43"/>
          <p:cNvSpPr txBox="1"/>
          <p:nvPr/>
        </p:nvSpPr>
        <p:spPr>
          <a:xfrm>
            <a:off x="2870518" y="4505643"/>
            <a:ext cx="1511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</a:rPr>
              <a:t>（清凉）</a:t>
            </a:r>
          </a:p>
        </p:txBody>
      </p:sp>
      <p:sp>
        <p:nvSpPr>
          <p:cNvPr id="73748" name="Text Box 44"/>
          <p:cNvSpPr txBox="1"/>
          <p:nvPr/>
        </p:nvSpPr>
        <p:spPr>
          <a:xfrm>
            <a:off x="2842578" y="5226685"/>
            <a:ext cx="28082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  <a:latin typeface="Arial" panose="020B0604020202020204" pitchFamily="34" charset="0"/>
              </a:rPr>
              <a:t>（凄清，冷清）</a:t>
            </a:r>
          </a:p>
        </p:txBody>
      </p:sp>
      <p:sp>
        <p:nvSpPr>
          <p:cNvPr id="24596" name="Text Box 45"/>
          <p:cNvSpPr txBox="1"/>
          <p:nvPr/>
        </p:nvSpPr>
        <p:spPr>
          <a:xfrm>
            <a:off x="4642803" y="4329113"/>
            <a:ext cx="5397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以</a:t>
            </a:r>
          </a:p>
        </p:txBody>
      </p:sp>
      <p:sp>
        <p:nvSpPr>
          <p:cNvPr id="24598" name="Text Box 48"/>
          <p:cNvSpPr txBox="1"/>
          <p:nvPr/>
        </p:nvSpPr>
        <p:spPr>
          <a:xfrm>
            <a:off x="5182870" y="4037330"/>
            <a:ext cx="199072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全石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2800" b="1" dirty="0">
                <a:latin typeface="Times New Roman" panose="02020603050405020304" pitchFamily="18" charset="0"/>
              </a:rPr>
              <a:t>为底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2800" b="1" dirty="0">
                <a:latin typeface="Times New Roman" panose="02020603050405020304" pitchFamily="18" charset="0"/>
              </a:rPr>
              <a:t>其境过清</a:t>
            </a:r>
          </a:p>
        </p:txBody>
      </p:sp>
      <p:sp>
        <p:nvSpPr>
          <p:cNvPr id="73752" name="Text Box 49"/>
          <p:cNvSpPr txBox="1"/>
          <p:nvPr/>
        </p:nvSpPr>
        <p:spPr>
          <a:xfrm>
            <a:off x="7173595" y="4037013"/>
            <a:ext cx="14351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（用）</a:t>
            </a:r>
          </a:p>
        </p:txBody>
      </p:sp>
      <p:sp>
        <p:nvSpPr>
          <p:cNvPr id="73753" name="Text Box 50"/>
          <p:cNvSpPr txBox="1"/>
          <p:nvPr/>
        </p:nvSpPr>
        <p:spPr>
          <a:xfrm>
            <a:off x="7173595" y="4683443"/>
            <a:ext cx="14351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（因为）</a:t>
            </a:r>
          </a:p>
        </p:txBody>
      </p:sp>
      <p:sp>
        <p:nvSpPr>
          <p:cNvPr id="26651" name="Text Box 27"/>
          <p:cNvSpPr txBox="1">
            <a:spLocks noChangeArrowheads="1"/>
          </p:cNvSpPr>
          <p:nvPr/>
        </p:nvSpPr>
        <p:spPr bwMode="auto">
          <a:xfrm>
            <a:off x="2842895" y="222250"/>
            <a:ext cx="2951163" cy="711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b="1" kern="1200" cap="none" spc="0" normalizeH="0" baseline="0" noProof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知识点归纳</a:t>
            </a:r>
          </a:p>
        </p:txBody>
      </p:sp>
      <p:sp>
        <p:nvSpPr>
          <p:cNvPr id="24610" name="Text Box 39"/>
          <p:cNvSpPr txBox="1"/>
          <p:nvPr/>
        </p:nvSpPr>
        <p:spPr>
          <a:xfrm>
            <a:off x="2268538" y="8366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6666" name="Text Box 42"/>
          <p:cNvSpPr txBox="1">
            <a:spLocks noChangeArrowheads="1"/>
          </p:cNvSpPr>
          <p:nvPr/>
        </p:nvSpPr>
        <p:spPr bwMode="auto">
          <a:xfrm>
            <a:off x="137160" y="1918653"/>
            <a:ext cx="59118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环</a:t>
            </a:r>
          </a:p>
        </p:txBody>
      </p:sp>
      <p:sp>
        <p:nvSpPr>
          <p:cNvPr id="26668" name="Text Box 44"/>
          <p:cNvSpPr txBox="1">
            <a:spLocks noChangeArrowheads="1"/>
          </p:cNvSpPr>
          <p:nvPr/>
        </p:nvSpPr>
        <p:spPr bwMode="auto">
          <a:xfrm>
            <a:off x="900113" y="1557338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如鸣佩</a:t>
            </a:r>
            <a:r>
              <a:rPr kumimoji="0" lang="zh-CN" altLang="en-US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环</a:t>
            </a:r>
          </a:p>
        </p:txBody>
      </p:sp>
      <p:sp>
        <p:nvSpPr>
          <p:cNvPr id="26669" name="Text Box 45"/>
          <p:cNvSpPr txBox="1">
            <a:spLocks noChangeArrowheads="1"/>
          </p:cNvSpPr>
          <p:nvPr/>
        </p:nvSpPr>
        <p:spPr bwMode="auto">
          <a:xfrm>
            <a:off x="971233" y="2391410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四面竹树</a:t>
            </a:r>
            <a:r>
              <a:rPr kumimoji="0" lang="zh-CN" altLang="en-US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环</a:t>
            </a: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合</a:t>
            </a:r>
          </a:p>
        </p:txBody>
      </p:sp>
      <p:sp>
        <p:nvSpPr>
          <p:cNvPr id="26670" name="Text Box 46"/>
          <p:cNvSpPr txBox="1">
            <a:spLocks noChangeArrowheads="1"/>
          </p:cNvSpPr>
          <p:nvPr/>
        </p:nvSpPr>
        <p:spPr bwMode="auto">
          <a:xfrm>
            <a:off x="2314575" y="1560513"/>
            <a:ext cx="23288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（玉质装饰物）</a:t>
            </a:r>
          </a:p>
        </p:txBody>
      </p:sp>
      <p:sp>
        <p:nvSpPr>
          <p:cNvPr id="26671" name="Text Box 47"/>
          <p:cNvSpPr txBox="1">
            <a:spLocks noChangeArrowheads="1"/>
          </p:cNvSpPr>
          <p:nvPr/>
        </p:nvSpPr>
        <p:spPr bwMode="auto">
          <a:xfrm>
            <a:off x="3132455" y="2456180"/>
            <a:ext cx="14097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（环绕）</a:t>
            </a:r>
          </a:p>
        </p:txBody>
      </p:sp>
      <p:sp>
        <p:nvSpPr>
          <p:cNvPr id="2" name="AutoShape 7"/>
          <p:cNvSpPr/>
          <p:nvPr/>
        </p:nvSpPr>
        <p:spPr>
          <a:xfrm>
            <a:off x="5041265" y="1771650"/>
            <a:ext cx="141605" cy="1353820"/>
          </a:xfrm>
          <a:prstGeom prst="leftBrace">
            <a:avLst>
              <a:gd name="adj1" fmla="val 92406"/>
              <a:gd name="adj2" fmla="val 50000"/>
            </a:avLst>
          </a:prstGeom>
          <a:solidFill>
            <a:srgbClr val="FFFF00"/>
          </a:solidFill>
          <a:ln w="2857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3" name="AutoShape 7"/>
          <p:cNvSpPr/>
          <p:nvPr/>
        </p:nvSpPr>
        <p:spPr>
          <a:xfrm>
            <a:off x="829945" y="4505960"/>
            <a:ext cx="141605" cy="1118870"/>
          </a:xfrm>
          <a:prstGeom prst="leftBrace">
            <a:avLst>
              <a:gd name="adj1" fmla="val 92406"/>
              <a:gd name="adj2" fmla="val 50000"/>
            </a:avLst>
          </a:prstGeom>
          <a:solidFill>
            <a:srgbClr val="FFFF00"/>
          </a:solidFill>
          <a:ln w="2857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4" name="AutoShape 7"/>
          <p:cNvSpPr/>
          <p:nvPr/>
        </p:nvSpPr>
        <p:spPr>
          <a:xfrm>
            <a:off x="774065" y="1651635"/>
            <a:ext cx="141605" cy="1118870"/>
          </a:xfrm>
          <a:prstGeom prst="leftBrace">
            <a:avLst>
              <a:gd name="adj1" fmla="val 92406"/>
              <a:gd name="adj2" fmla="val 50000"/>
            </a:avLst>
          </a:prstGeom>
          <a:solidFill>
            <a:srgbClr val="FFFF00"/>
          </a:solidFill>
          <a:ln w="2857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5" name="AutoShape 7"/>
          <p:cNvSpPr/>
          <p:nvPr/>
        </p:nvSpPr>
        <p:spPr>
          <a:xfrm>
            <a:off x="5148580" y="4037330"/>
            <a:ext cx="141605" cy="1118870"/>
          </a:xfrm>
          <a:prstGeom prst="leftBrace">
            <a:avLst>
              <a:gd name="adj1" fmla="val 92406"/>
              <a:gd name="adj2" fmla="val 50000"/>
            </a:avLst>
          </a:prstGeom>
          <a:solidFill>
            <a:srgbClr val="FFFF00"/>
          </a:solidFill>
          <a:ln w="2857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5905" y="2850515"/>
            <a:ext cx="15411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（可以）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6" grpId="0"/>
      <p:bldP spid="73737" grpId="0"/>
      <p:bldP spid="73741" grpId="0"/>
      <p:bldP spid="73742" grpId="0" bldLvl="0" animBg="1"/>
      <p:bldP spid="73747" grpId="0"/>
      <p:bldP spid="73748" grpId="0"/>
      <p:bldP spid="73752" grpId="0"/>
      <p:bldP spid="73753" grpId="0"/>
      <p:bldP spid="26670" grpId="0" bldLvl="0" animBg="1"/>
      <p:bldP spid="26671" grpId="0" bldLvl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90" name="Text Box 20"/>
          <p:cNvSpPr txBox="1"/>
          <p:nvPr/>
        </p:nvSpPr>
        <p:spPr>
          <a:xfrm>
            <a:off x="605473" y="540068"/>
            <a:ext cx="2016125" cy="58356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古今异义：</a:t>
            </a:r>
          </a:p>
        </p:txBody>
      </p:sp>
      <p:sp>
        <p:nvSpPr>
          <p:cNvPr id="26659" name="Text Box 35"/>
          <p:cNvSpPr txBox="1">
            <a:spLocks noChangeArrowheads="1"/>
          </p:cNvSpPr>
          <p:nvPr/>
        </p:nvSpPr>
        <p:spPr bwMode="auto">
          <a:xfrm>
            <a:off x="1113473" y="2043113"/>
            <a:ext cx="744220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去</a:t>
            </a:r>
          </a:p>
        </p:txBody>
      </p:sp>
      <p:sp>
        <p:nvSpPr>
          <p:cNvPr id="24609" name="AutoShape 12"/>
          <p:cNvSpPr/>
          <p:nvPr/>
        </p:nvSpPr>
        <p:spPr>
          <a:xfrm>
            <a:off x="1862455" y="1742440"/>
            <a:ext cx="354330" cy="1714500"/>
          </a:xfrm>
          <a:prstGeom prst="leftBrace">
            <a:avLst>
              <a:gd name="adj1" fmla="val 50370"/>
              <a:gd name="adj2" fmla="val 37009"/>
            </a:avLst>
          </a:prstGeom>
          <a:solidFill>
            <a:schemeClr val="tx1"/>
          </a:solidFill>
          <a:ln w="2857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73754" name="Text Box 51"/>
          <p:cNvSpPr txBox="1"/>
          <p:nvPr/>
        </p:nvSpPr>
        <p:spPr>
          <a:xfrm>
            <a:off x="2120265" y="1657350"/>
            <a:ext cx="39865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（古）离开</a:t>
            </a: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           </a:t>
            </a:r>
          </a:p>
        </p:txBody>
      </p:sp>
      <p:sp>
        <p:nvSpPr>
          <p:cNvPr id="26657" name="Text Box 33"/>
          <p:cNvSpPr txBox="1"/>
          <p:nvPr/>
        </p:nvSpPr>
        <p:spPr>
          <a:xfrm>
            <a:off x="2120265" y="2811780"/>
            <a:ext cx="43300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</a:rPr>
              <a:t>（今）前往，到某处</a:t>
            </a:r>
          </a:p>
        </p:txBody>
      </p:sp>
      <p:sp>
        <p:nvSpPr>
          <p:cNvPr id="24603" name="Rectangle 30"/>
          <p:cNvSpPr/>
          <p:nvPr/>
        </p:nvSpPr>
        <p:spPr>
          <a:xfrm>
            <a:off x="755015" y="4476750"/>
            <a:ext cx="14617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152400" eaLnBrk="0" hangingPunct="0"/>
            <a:r>
              <a:rPr lang="zh-CN" altLang="en-US" sz="32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小生</a:t>
            </a:r>
          </a:p>
        </p:txBody>
      </p:sp>
      <p:sp>
        <p:nvSpPr>
          <p:cNvPr id="2" name="AutoShape 12"/>
          <p:cNvSpPr/>
          <p:nvPr/>
        </p:nvSpPr>
        <p:spPr>
          <a:xfrm>
            <a:off x="1862455" y="4098925"/>
            <a:ext cx="354330" cy="1714500"/>
          </a:xfrm>
          <a:prstGeom prst="leftBrace">
            <a:avLst>
              <a:gd name="adj1" fmla="val 50370"/>
              <a:gd name="adj2" fmla="val 37009"/>
            </a:avLst>
          </a:prstGeom>
          <a:solidFill>
            <a:schemeClr val="tx1"/>
          </a:solidFill>
          <a:ln w="2857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73759" name="Text Box 31"/>
          <p:cNvSpPr txBox="1"/>
          <p:nvPr/>
        </p:nvSpPr>
        <p:spPr>
          <a:xfrm>
            <a:off x="2216785" y="4098925"/>
            <a:ext cx="30505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（古）年轻人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  </a:t>
            </a:r>
          </a:p>
        </p:txBody>
      </p:sp>
      <p:sp>
        <p:nvSpPr>
          <p:cNvPr id="26658" name="Text Box 34"/>
          <p:cNvSpPr txBox="1"/>
          <p:nvPr/>
        </p:nvSpPr>
        <p:spPr>
          <a:xfrm>
            <a:off x="2322830" y="5059998"/>
            <a:ext cx="549084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（今）戏曲艺术中的一种角色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54" grpId="0"/>
      <p:bldP spid="26657" grpId="0"/>
      <p:bldP spid="73759" grpId="0"/>
      <p:bldP spid="2665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78143" y="288608"/>
            <a:ext cx="2447925" cy="645160"/>
          </a:xfrm>
          <a:prstGeom prst="rect">
            <a:avLst/>
          </a:prstGeom>
          <a:solidFill>
            <a:srgbClr val="FF0000"/>
          </a:solidFill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词类活用：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9388" y="1125538"/>
            <a:ext cx="3744913" cy="4810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ts val="4600"/>
              </a:lnSpc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从小丘</a:t>
            </a:r>
            <a:r>
              <a:rPr kumimoji="1" lang="zh-CN" altLang="en-US" sz="32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西</a:t>
            </a:r>
            <a:r>
              <a:rPr kumimoji="1" lang="zh-CN" altLang="en-US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行</a:t>
            </a:r>
            <a:endParaRPr kumimoji="1" lang="en-US" altLang="zh-CN" sz="3200" b="1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ts val="4600"/>
              </a:lnSpc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心</a:t>
            </a:r>
            <a:r>
              <a:rPr kumimoji="1" lang="zh-CN" altLang="en-US" sz="32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乐</a:t>
            </a:r>
            <a:r>
              <a:rPr kumimoji="1" lang="zh-CN" altLang="en-US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</a:t>
            </a:r>
            <a:endParaRPr kumimoji="1" lang="en-US" altLang="zh-CN" sz="3200" b="1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ts val="4600"/>
              </a:lnSpc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下</a:t>
            </a:r>
            <a:r>
              <a:rPr kumimoji="1" lang="zh-CN" altLang="en-US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见小潭</a:t>
            </a:r>
            <a:endParaRPr kumimoji="1" lang="en-US" altLang="zh-CN" sz="3200" b="1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ts val="4600"/>
              </a:lnSpc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皆若</a:t>
            </a:r>
            <a:r>
              <a:rPr kumimoji="1" lang="zh-CN" altLang="en-US" sz="32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空</a:t>
            </a:r>
            <a:r>
              <a:rPr kumimoji="1" lang="zh-CN" altLang="en-US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游无所依</a:t>
            </a:r>
            <a:endParaRPr kumimoji="1" lang="en-US" altLang="zh-CN" sz="3200" b="1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ts val="4600"/>
              </a:lnSpc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日光</a:t>
            </a:r>
            <a:r>
              <a:rPr kumimoji="1" lang="zh-CN" altLang="en-US" sz="32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下</a:t>
            </a:r>
            <a:r>
              <a:rPr kumimoji="1" lang="zh-CN" altLang="en-US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澈</a:t>
            </a:r>
            <a:endParaRPr kumimoji="1" lang="en-US" altLang="zh-CN" sz="3200" b="1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ts val="4600"/>
              </a:lnSpc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斗</a:t>
            </a:r>
            <a:r>
              <a:rPr kumimoji="1" lang="zh-CN" altLang="en-US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折</a:t>
            </a:r>
            <a:r>
              <a:rPr kumimoji="1" lang="zh-CN" altLang="en-US" sz="32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蛇</a:t>
            </a:r>
            <a:r>
              <a:rPr kumimoji="1" lang="zh-CN" altLang="en-US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行</a:t>
            </a:r>
          </a:p>
          <a:p>
            <a:pPr marR="0" defTabSz="914400">
              <a:lnSpc>
                <a:spcPts val="4600"/>
              </a:lnSpc>
              <a:buClrTx/>
              <a:buSzTx/>
              <a:buFontTx/>
              <a:buNone/>
              <a:defRPr/>
            </a:pPr>
            <a:endParaRPr kumimoji="1" lang="en-US" altLang="zh-CN" sz="3200" b="1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ts val="4600"/>
              </a:lnSpc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凄</a:t>
            </a:r>
            <a:r>
              <a:rPr kumimoji="1" lang="zh-CN" altLang="en-US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神</a:t>
            </a:r>
            <a:r>
              <a:rPr kumimoji="1" lang="zh-CN" altLang="en-US" sz="32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寒</a:t>
            </a:r>
            <a:r>
              <a:rPr kumimoji="1" lang="zh-CN" altLang="en-US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骨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39620" y="5285740"/>
            <a:ext cx="6212205" cy="12712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ts val="4600"/>
              </a:lnSpc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形容词的使动用法，使</a:t>
            </a:r>
            <a:r>
              <a:rPr kumimoji="1" lang="en-US" altLang="zh-CN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……</a:t>
            </a:r>
            <a:r>
              <a:rPr kumimoji="1" lang="zh-CN" altLang="en-US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凄凉，    </a:t>
            </a:r>
          </a:p>
          <a:p>
            <a:pPr marR="0" defTabSz="914400">
              <a:lnSpc>
                <a:spcPts val="4600"/>
              </a:lnSpc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           使</a:t>
            </a:r>
            <a:r>
              <a:rPr kumimoji="1" lang="en-US" altLang="zh-CN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……</a:t>
            </a:r>
            <a:r>
              <a:rPr kumimoji="1" lang="zh-CN" altLang="en-US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寒冷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471103" y="1806893"/>
            <a:ext cx="5616575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ts val="4600"/>
              </a:lnSpc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形容词的意动用法，以</a:t>
            </a:r>
            <a:r>
              <a:rPr kumimoji="1" lang="en-US" altLang="zh-CN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……</a:t>
            </a:r>
            <a:r>
              <a:rPr kumimoji="1" lang="zh-CN" altLang="en-US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为乐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71420" y="1125855"/>
            <a:ext cx="3778885" cy="6813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ts val="4600"/>
              </a:lnSpc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名词作状语，向西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02168" y="3544888"/>
            <a:ext cx="3097213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ts val="4600"/>
              </a:lnSpc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名词作状语，向下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43773" y="2361565"/>
            <a:ext cx="3095625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ts val="4600"/>
              </a:lnSpc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名词作状语，向下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311843" y="2923858"/>
            <a:ext cx="4176713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ts val="4600"/>
              </a:lnSpc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名词作状语，在空中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039303" y="4221163"/>
            <a:ext cx="604837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名词作状语，像北斗星那样，</a:t>
            </a: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像蛇爬行那样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5"/>
          <p:cNvSpPr txBox="1"/>
          <p:nvPr/>
        </p:nvSpPr>
        <p:spPr>
          <a:xfrm>
            <a:off x="323533" y="318770"/>
            <a:ext cx="2447925" cy="6413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重点虚词：</a:t>
            </a:r>
          </a:p>
        </p:txBody>
      </p:sp>
      <p:sp>
        <p:nvSpPr>
          <p:cNvPr id="26627" name="Text Box 3"/>
          <p:cNvSpPr txBox="1"/>
          <p:nvPr/>
        </p:nvSpPr>
        <p:spPr>
          <a:xfrm>
            <a:off x="725805" y="1125855"/>
            <a:ext cx="339471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以</a:t>
            </a:r>
            <a:r>
              <a:rPr lang="zh-CN" altLang="en-US" sz="3200" b="1" dirty="0">
                <a:latin typeface="Arial" panose="020B0604020202020204" pitchFamily="34" charset="0"/>
              </a:rPr>
              <a:t>：卷石底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以</a:t>
            </a:r>
            <a:r>
              <a:rPr lang="zh-CN" altLang="en-US" sz="3200" b="1" dirty="0">
                <a:latin typeface="Arial" panose="020B0604020202020204" pitchFamily="34" charset="0"/>
              </a:rPr>
              <a:t>出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以</a:t>
            </a:r>
            <a:r>
              <a:rPr lang="zh-CN" altLang="en-US" sz="3200" b="1" dirty="0">
                <a:latin typeface="Arial" panose="020B0604020202020204" pitchFamily="34" charset="0"/>
              </a:rPr>
              <a:t>其境过清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6628" name="Text Box 4"/>
          <p:cNvSpPr txBox="1"/>
          <p:nvPr/>
        </p:nvSpPr>
        <p:spPr>
          <a:xfrm>
            <a:off x="425450" y="2495550"/>
            <a:ext cx="399542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 </a:t>
            </a:r>
            <a:r>
              <a:rPr lang="zh-CN" altLang="en-US" sz="3600" b="1" dirty="0">
                <a:latin typeface="Arial" panose="020B0604020202020204" pitchFamily="34" charset="0"/>
              </a:rPr>
              <a:t> </a:t>
            </a: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</a:rPr>
              <a:t> 而</a:t>
            </a:r>
            <a:r>
              <a:rPr lang="zh-CN" altLang="en-US" sz="2800" b="1" dirty="0">
                <a:latin typeface="Arial" panose="020B0604020202020204" pitchFamily="34" charset="0"/>
              </a:rPr>
              <a:t>：</a:t>
            </a:r>
            <a:r>
              <a:rPr lang="zh-CN" altLang="en-US" sz="3200" b="1" dirty="0">
                <a:latin typeface="Arial" panose="020B0604020202020204" pitchFamily="34" charset="0"/>
              </a:rPr>
              <a:t>乃记之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而</a:t>
            </a:r>
            <a:r>
              <a:rPr lang="zh-CN" altLang="en-US" sz="3200" b="1" dirty="0">
                <a:latin typeface="Arial" panose="020B0604020202020204" pitchFamily="34" charset="0"/>
              </a:rPr>
              <a:t>去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          潭西南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而</a:t>
            </a:r>
            <a:r>
              <a:rPr lang="zh-CN" altLang="en-US" sz="3200" b="1" dirty="0">
                <a:latin typeface="Arial" panose="020B0604020202020204" pitchFamily="34" charset="0"/>
              </a:rPr>
              <a:t>望</a:t>
            </a:r>
          </a:p>
        </p:txBody>
      </p:sp>
      <p:sp>
        <p:nvSpPr>
          <p:cNvPr id="26629" name="Text Box 5"/>
          <p:cNvSpPr txBox="1"/>
          <p:nvPr/>
        </p:nvSpPr>
        <p:spPr>
          <a:xfrm>
            <a:off x="758190" y="4050665"/>
            <a:ext cx="33623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</a:rPr>
              <a:t>乃</a:t>
            </a:r>
            <a:r>
              <a:rPr lang="zh-CN" altLang="en-US" sz="2800" b="1" dirty="0">
                <a:latin typeface="Arial" panose="020B0604020202020204" pitchFamily="34" charset="0"/>
              </a:rPr>
              <a:t>：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乃</a:t>
            </a:r>
            <a:r>
              <a:rPr lang="zh-CN" altLang="en-US" sz="3200" b="1" dirty="0">
                <a:latin typeface="Arial" panose="020B0604020202020204" pitchFamily="34" charset="0"/>
              </a:rPr>
              <a:t>记之而去</a:t>
            </a:r>
          </a:p>
        </p:txBody>
      </p:sp>
      <p:sp>
        <p:nvSpPr>
          <p:cNvPr id="74758" name="TextBox 6"/>
          <p:cNvSpPr txBox="1"/>
          <p:nvPr/>
        </p:nvSpPr>
        <p:spPr>
          <a:xfrm>
            <a:off x="3924300" y="1239203"/>
            <a:ext cx="32400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连词，而</a:t>
            </a:r>
          </a:p>
        </p:txBody>
      </p:sp>
      <p:sp>
        <p:nvSpPr>
          <p:cNvPr id="74759" name="TextBox 7"/>
          <p:cNvSpPr txBox="1"/>
          <p:nvPr/>
        </p:nvSpPr>
        <p:spPr>
          <a:xfrm>
            <a:off x="3851275" y="1916113"/>
            <a:ext cx="32400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介词，因为</a:t>
            </a:r>
          </a:p>
        </p:txBody>
      </p:sp>
      <p:sp>
        <p:nvSpPr>
          <p:cNvPr id="74760" name="TextBox 8"/>
          <p:cNvSpPr txBox="1"/>
          <p:nvPr/>
        </p:nvSpPr>
        <p:spPr>
          <a:xfrm>
            <a:off x="3923983" y="4116070"/>
            <a:ext cx="32400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连词，表承接</a:t>
            </a:r>
          </a:p>
        </p:txBody>
      </p:sp>
      <p:sp>
        <p:nvSpPr>
          <p:cNvPr id="74761" name="TextBox 9"/>
          <p:cNvSpPr txBox="1"/>
          <p:nvPr/>
        </p:nvSpPr>
        <p:spPr>
          <a:xfrm>
            <a:off x="3924300" y="3299778"/>
            <a:ext cx="32400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连词，表修饰</a:t>
            </a:r>
          </a:p>
        </p:txBody>
      </p:sp>
      <p:sp>
        <p:nvSpPr>
          <p:cNvPr id="74762" name="TextBox 10"/>
          <p:cNvSpPr txBox="1"/>
          <p:nvPr/>
        </p:nvSpPr>
        <p:spPr>
          <a:xfrm>
            <a:off x="3851275" y="2613025"/>
            <a:ext cx="32400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副词，于是，就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8" grpId="0"/>
      <p:bldP spid="74759" grpId="0"/>
      <p:bldP spid="74760" grpId="0"/>
      <p:bldP spid="74761" grpId="0"/>
      <p:bldP spid="7476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Grp="1" noRot="1" noChangeArrowheads="1"/>
          </p:cNvSpPr>
          <p:nvPr>
            <p:ph type="body" idx="1"/>
          </p:nvPr>
        </p:nvSpPr>
        <p:spPr>
          <a:xfrm>
            <a:off x="859790" y="3030855"/>
            <a:ext cx="6247765" cy="720725"/>
          </a:xfrm>
        </p:spPr>
        <p:txBody>
          <a:bodyPr wrap="square" lIns="91440" tIns="45720" rIns="91440" bIns="45720" numCol="1" anchor="t" anchorCtr="0" compatLnSpc="1">
            <a:scene3d>
              <a:camera prst="orthographicFront"/>
              <a:lightRig rig="threePt" dir="t"/>
            </a:scene3d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b="1" i="0" u="none" strike="noStrike" kern="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2</a:t>
            </a:r>
            <a:r>
              <a:rPr kumimoji="0" lang="zh-CN" altLang="en-US" b="1" i="0" u="none" strike="noStrike" kern="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、本文是按照什么顺序来写的？</a:t>
            </a: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72390" y="3623945"/>
            <a:ext cx="856932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>
                <a:solidFill>
                  <a:srgbClr val="FFFF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 </a:t>
            </a:r>
            <a:r>
              <a:rPr kumimoji="0" lang="zh-CN" altLang="en-US" sz="36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发现小潭</a:t>
            </a:r>
            <a:r>
              <a:rPr kumimoji="0" lang="en-US" altLang="zh-CN" sz="36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——</a:t>
            </a:r>
            <a:r>
              <a:rPr kumimoji="0" lang="zh-CN" altLang="en-US" sz="36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潭中景物</a:t>
            </a:r>
            <a:r>
              <a:rPr kumimoji="0" lang="en-US" altLang="zh-CN" sz="36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——</a:t>
            </a:r>
            <a:r>
              <a:rPr kumimoji="0" lang="zh-CN" altLang="en-US" sz="36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小潭源流</a:t>
            </a: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——</a:t>
            </a:r>
            <a:r>
              <a:rPr kumimoji="0" lang="zh-CN" altLang="en-US" sz="36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潭中气氛</a:t>
            </a:r>
          </a:p>
        </p:txBody>
      </p:sp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161925" y="929005"/>
            <a:ext cx="882078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   1</a:t>
            </a:r>
            <a:r>
              <a:rPr kumimoji="0" lang="zh-CN" altLang="en-US" sz="3200" b="1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、本文描写了什么景色？突出了什么特点？抒发了作者怎样的思想感情？</a:t>
            </a:r>
          </a:p>
        </p:txBody>
      </p:sp>
      <p:sp>
        <p:nvSpPr>
          <p:cNvPr id="76807" name="Text Box 7"/>
          <p:cNvSpPr txBox="1">
            <a:spLocks noChangeArrowheads="1"/>
          </p:cNvSpPr>
          <p:nvPr/>
        </p:nvSpPr>
        <p:spPr bwMode="auto">
          <a:xfrm>
            <a:off x="162560" y="1954530"/>
            <a:ext cx="88201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  <a:cs typeface="+mn-cs"/>
              </a:rPr>
              <a:t>   小石潭幽美、静穆的景色；突出其</a:t>
            </a:r>
            <a:r>
              <a:rPr kumimoji="0" lang="en-US" altLang="zh-CN" sz="32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  <a:cs typeface="+mn-cs"/>
              </a:rPr>
              <a:t>“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幽静</a:t>
            </a:r>
            <a:r>
              <a:rPr lang="en-US" altLang="zh-CN" sz="32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的特点；</a:t>
            </a:r>
            <a:r>
              <a:rPr kumimoji="0" lang="zh-CN" altLang="en-US" sz="32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  <a:cs typeface="+mn-cs"/>
              </a:rPr>
              <a:t>抒发了作者贬官失意后的孤凄之情。</a:t>
            </a:r>
            <a:r>
              <a:rPr kumimoji="0" lang="zh-CN" altLang="en-US" sz="3200" kern="1200" cap="none" spc="0" normalizeH="0" baseline="0" noProof="0">
                <a:solidFill>
                  <a:srgbClr val="FFFF00"/>
                </a:solidFill>
                <a:latin typeface="隶书" pitchFamily="49" charset="-122"/>
                <a:ea typeface="隶书" pitchFamily="49" charset="-122"/>
                <a:cs typeface="+mn-cs"/>
              </a:rPr>
              <a:t>              </a:t>
            </a:r>
          </a:p>
        </p:txBody>
      </p:sp>
      <p:sp>
        <p:nvSpPr>
          <p:cNvPr id="9218" name="Text Box 4"/>
          <p:cNvSpPr txBox="1"/>
          <p:nvPr/>
        </p:nvSpPr>
        <p:spPr>
          <a:xfrm>
            <a:off x="481330" y="160655"/>
            <a:ext cx="5032375" cy="768350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4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黑体" panose="02010600030101010101" pitchFamily="49" charset="-122"/>
                <a:cs typeface="+mj-cs"/>
                <a:sym typeface="+mn-ea"/>
              </a:rPr>
              <a:t>再读课文，探究：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59790" y="4950460"/>
            <a:ext cx="2663190" cy="1322070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40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浏览顺序，</a:t>
            </a:r>
          </a:p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40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条理清楚</a:t>
            </a:r>
            <a:r>
              <a:rPr lang="en-US" altLang="zh-CN" sz="40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.</a:t>
            </a:r>
          </a:p>
        </p:txBody>
      </p:sp>
      <p:pic>
        <p:nvPicPr>
          <p:cNvPr id="55298" name="图片 55297" descr="200612311154564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4795" y="4232910"/>
            <a:ext cx="5062855" cy="2578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/>
      <p:bldP spid="76807" grpId="0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5" name="Rectangle 7"/>
          <p:cNvSpPr>
            <a:spLocks noChangeArrowheads="1"/>
          </p:cNvSpPr>
          <p:nvPr/>
        </p:nvSpPr>
        <p:spPr bwMode="auto">
          <a:xfrm>
            <a:off x="3132138" y="3357563"/>
            <a:ext cx="3378200" cy="593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 panose="020B0604030504040204" pitchFamily="34" charset="0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32773" name="Text Box 5"/>
          <p:cNvSpPr txBox="1"/>
          <p:nvPr/>
        </p:nvSpPr>
        <p:spPr>
          <a:xfrm>
            <a:off x="0" y="884238"/>
            <a:ext cx="18351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415" y="134620"/>
            <a:ext cx="8839835" cy="156845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、找出体现作者情感的句子，思考：文章前面写“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心乐之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”，后面又写“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悄怆幽邃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”，</a:t>
            </a:r>
            <a:r>
              <a:rPr lang="zh-CN" altLang="en-US" sz="3200" b="1" u="sng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一乐一忧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似难相容，该如何理解？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9385" y="1659890"/>
            <a:ext cx="882586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en-US" altLang="zh-CN" sz="3200" b="1" noProof="0">
                <a:solidFill>
                  <a:srgbClr val="FFFF00"/>
                </a:solidFill>
                <a:sym typeface="+mn-ea"/>
              </a:rPr>
              <a:t>    </a:t>
            </a:r>
            <a:r>
              <a:rPr lang="en-US" altLang="zh-CN" sz="32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“</a:t>
            </a:r>
            <a:r>
              <a:rPr lang="zh-CN" altLang="en-US" sz="32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心乐之”，“似与游者相乐”，“凄神寒骨，悄怆幽邃”。</a:t>
            </a:r>
            <a:r>
              <a:rPr lang="zh-CN" altLang="en-US" sz="3200" b="1" noProof="0">
                <a:solidFill>
                  <a:srgbClr val="FFFF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 </a:t>
            </a:r>
            <a:r>
              <a:rPr lang="zh-CN" altLang="en-US" sz="3200" b="1" noProof="0">
                <a:solidFill>
                  <a:srgbClr val="FFFF00"/>
                </a:solidFill>
                <a:sym typeface="+mn-ea"/>
              </a:rPr>
              <a:t> </a:t>
            </a:r>
            <a:endParaRPr kumimoji="0" lang="zh-CN" altLang="en-US" sz="3200" b="1" kern="1200" cap="none" spc="0" normalizeH="0" baseline="0" noProof="0">
              <a:solidFill>
                <a:srgbClr val="FFFF00"/>
              </a:solidFill>
              <a:latin typeface="Tahom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32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  <a:sym typeface="+mn-ea"/>
              </a:rPr>
              <a:t>       </a:t>
            </a:r>
            <a:r>
              <a:rPr lang="zh-CN" altLang="en-US" sz="32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乐是忧的另一种表现形式。柳宗元参与改革，失败被贬，心中愤懑难平，因而凄苦是他感情的主调，而寄情山水正是为了摆脱这种抑郁的心情；但这种欢乐毕竟是暂时的，一经凄清环境的触发，忧伤悲凉的心情又会流露出来。</a:t>
            </a:r>
            <a:r>
              <a:rPr lang="zh-CN" altLang="en-US" sz="3200" b="1" noProof="0">
                <a:solidFill>
                  <a:srgbClr val="FFFF00"/>
                </a:solidFill>
                <a:sym typeface="+mn-ea"/>
              </a:rPr>
              <a:t>  </a:t>
            </a:r>
            <a:endParaRPr lang="zh-CN" altLang="en-US" sz="3200" b="1" noProof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anose="0201060003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9880" y="5198110"/>
            <a:ext cx="3749675" cy="11988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lang="zh-CN" altLang="en-US" sz="36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0030101010101" pitchFamily="49" charset="-122"/>
                <a:sym typeface="+mn-ea"/>
              </a:rPr>
              <a:t>寓情于景（以乐景写哀愁）</a:t>
            </a:r>
            <a:r>
              <a:rPr lang="zh-CN" altLang="en-US" sz="32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的写法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9555" y="5198110"/>
            <a:ext cx="5031740" cy="164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4"/>
          <p:cNvSpPr txBox="1">
            <a:spLocks noChangeArrowheads="1"/>
          </p:cNvSpPr>
          <p:nvPr/>
        </p:nvSpPr>
        <p:spPr bwMode="auto">
          <a:xfrm>
            <a:off x="239395" y="982980"/>
            <a:ext cx="8665210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FFFF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  </a:t>
            </a:r>
            <a:r>
              <a:rPr kumimoji="0" lang="en-US" altLang="zh-CN" sz="32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《</a:t>
            </a:r>
            <a:r>
              <a:rPr kumimoji="0" lang="zh-CN" altLang="en-US" sz="40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小石潭记</a:t>
            </a:r>
            <a:r>
              <a:rPr kumimoji="0" lang="en-US" altLang="zh-CN" sz="40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》</a:t>
            </a:r>
            <a:r>
              <a:rPr kumimoji="0" lang="zh-CN" altLang="en-US" sz="40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是</a:t>
            </a:r>
            <a:r>
              <a:rPr kumimoji="0" lang="en-US" altLang="zh-CN" sz="40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《</a:t>
            </a:r>
            <a:r>
              <a:rPr kumimoji="0" lang="zh-CN" altLang="en-US" sz="40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永州八记</a:t>
            </a:r>
            <a:r>
              <a:rPr kumimoji="0" lang="en-US" altLang="zh-CN" sz="40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》</a:t>
            </a:r>
            <a:r>
              <a:rPr kumimoji="0" lang="zh-CN" altLang="en-US" sz="40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中的一篇。这篇散文生动地描写出了小石潭环境景物的幽美和静穆，抒发了作者贬官失意后的孤凄之情。语言简练、生动，景物刻画细腻、逼真，全篇充满了诗情画意，表现了作者杰出的写作技巧。因之，成为被历代所传诵的散文名篇。 </a:t>
            </a:r>
          </a:p>
        </p:txBody>
      </p:sp>
      <p:sp>
        <p:nvSpPr>
          <p:cNvPr id="9221" name="WordArt 5"/>
          <p:cNvSpPr>
            <a:spLocks noChangeArrowheads="1" noChangeShapeType="1" noTextEdit="1"/>
          </p:cNvSpPr>
          <p:nvPr/>
        </p:nvSpPr>
        <p:spPr bwMode="auto">
          <a:xfrm>
            <a:off x="4763" y="193675"/>
            <a:ext cx="2976563" cy="788988"/>
          </a:xfrm>
          <a:prstGeom prst="rect">
            <a:avLst/>
          </a:prstGeom>
        </p:spPr>
        <p:txBody>
          <a:bodyPr wrap="none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4970" y="153035"/>
            <a:ext cx="1847215" cy="82994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4800" b="1" kern="1200" cap="none" spc="0" normalizeH="0" baseline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总结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705" y="990600"/>
            <a:ext cx="8930005" cy="67881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  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作者是如何运用多种技巧，细致描写事物的？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91440" y="1541780"/>
            <a:ext cx="8823325" cy="23685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   1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、先声夺人。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如第一段，写小石潭的出现，采用了先声夺人的手法，如“隔篁竹，闻水声”，用“鸡珮环”的比喻形容水声悦耳，用“心乐之”的主观感受启动读者的兴趣，然后写“伐竹取道，下见小潭”，就十分令人神往。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33796" name="Text Box 4"/>
          <p:cNvSpPr txBox="1"/>
          <p:nvPr/>
        </p:nvSpPr>
        <p:spPr>
          <a:xfrm>
            <a:off x="3184525" y="1222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591820" y="283845"/>
            <a:ext cx="4992370" cy="70675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学以致用，写法借鉴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400" y="3910330"/>
            <a:ext cx="8956040" cy="2368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0" indent="-34290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zh-CN" sz="32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 </a:t>
            </a:r>
            <a:r>
              <a:rPr lang="en-US" altLang="zh-CN" sz="28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</a:t>
            </a:r>
            <a:r>
              <a:rPr lang="en-US" altLang="zh-CN" sz="36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2</a:t>
            </a:r>
            <a:r>
              <a:rPr lang="zh-CN" altLang="en-US" sz="36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、抓特点，用比喻。</a:t>
            </a:r>
            <a:r>
              <a:rPr lang="zh-CN" altLang="en-US" sz="28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写潭的构造形态，紧紧抓住特点来写，先挑出“全石以为底”，从而照应了“水尤清冽”一语，然后用比喻“为坻，为屿，为嵁，为岩”，写石底卷出水面的形状，给读者的印象非常鲜明突出。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213360" y="5369560"/>
            <a:ext cx="8717280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342900" marR="0" lvl="0" indent="-34290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sz="2800" b="1" kern="1200" cap="none" spc="0" normalizeH="0" baseline="0" noProof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    </a:t>
            </a:r>
            <a:r>
              <a:rPr kumimoji="0" lang="en-US" altLang="zh-CN" sz="3200" b="1" kern="1200" cap="none" spc="0" normalizeH="0" baseline="0" noProof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6</a:t>
            </a:r>
            <a:r>
              <a:rPr kumimoji="0" lang="zh-CN" altLang="en-US" sz="3200" b="1" kern="1200" cap="none" spc="0" normalizeH="0" baseline="0" noProof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、拟人。</a:t>
            </a:r>
            <a:r>
              <a:rPr kumimoji="0" lang="zh-CN" altLang="en-US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楷体_GB2312" panose="02010609030101010101" pitchFamily="49" charset="-122"/>
                <a:cs typeface="+mn-cs"/>
              </a:rPr>
              <a:t>“似与游人相乐”，采用了拟人的修辞笔法，更把游鱼的神情写活了。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225" y="626110"/>
            <a:ext cx="897255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0" indent="-34290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zh-CN" sz="32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  3</a:t>
            </a:r>
            <a:r>
              <a:rPr lang="zh-CN" altLang="en-US" sz="32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、正面描写。</a:t>
            </a:r>
            <a:r>
              <a:rPr lang="zh-CN" altLang="en-US" sz="2800" b="1" kern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写岸上景物，则采用了正面描写的方法，“青”、“翠”写颜色，“蒙络摇缀”写形貌，“参差披拂”写动态，寥寥数语，写得宛如图画。</a:t>
            </a:r>
            <a:r>
              <a:rPr lang="en-US" altLang="zh-CN" sz="2800" b="1" noProof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35" y="2071370"/>
            <a:ext cx="8844280" cy="1876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0" indent="-34290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zh-CN" sz="3200" b="1" noProof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  4</a:t>
            </a:r>
            <a:r>
              <a:rPr lang="zh-CN" altLang="en-US" sz="3200" b="1" noProof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、正面、侧面相呼应。</a:t>
            </a:r>
            <a:r>
              <a:rPr lang="zh-CN" altLang="en-US" sz="28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  <a:sym typeface="+mn-ea"/>
              </a:rPr>
              <a:t>第二段写潭的游鱼，文字不多，却极其精彩。“皆若空游无所依”一句，既正面写出游鱼的自由自在，又侧面表现了潭水的清澈透明。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9225" y="3834130"/>
            <a:ext cx="884555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0" indent="-34290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zh-CN" altLang="en-US" sz="32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+mn-ea"/>
              </a:rPr>
              <a:t>        </a:t>
            </a:r>
            <a:r>
              <a:rPr lang="en-US" altLang="zh-CN" sz="32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5</a:t>
            </a:r>
            <a:r>
              <a:rPr lang="zh-CN" altLang="en-US" sz="32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、对比描写。</a:t>
            </a:r>
            <a:r>
              <a:rPr lang="zh-CN" altLang="en-US" sz="2800" b="1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为了突出鱼的生动活泼，作者巧妙地把“佁然不动”和“俶尔远逝，往来翕忽”两种情态加以对比，静动相对，尤能显出鱼的活泼。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nimBg="1"/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809" name="图片 117808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780" name="图片 117779" descr="book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01013" y="6116638"/>
            <a:ext cx="358775" cy="296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788" name="图片 117787" descr="bird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3663" y="3357563"/>
            <a:ext cx="80010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789" name="图片 117788" descr="bird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1500" y="3573463"/>
            <a:ext cx="80010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790" name="图片 117789" descr="bird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9338" y="3789363"/>
            <a:ext cx="80010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791" name="图片 117790" descr="bird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7175" y="4005263"/>
            <a:ext cx="80010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792" name="图片 117791" descr="bird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6600" y="4149725"/>
            <a:ext cx="80010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793" name="图片 117792" descr="bird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4438" y="4365625"/>
            <a:ext cx="80010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794" name="图片 117793" descr="bird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2275" y="4508500"/>
            <a:ext cx="80010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795" name="图片 117794" descr="bird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3663" y="2781300"/>
            <a:ext cx="80010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799" name="图片 117798" descr="bird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1500" y="2565400"/>
            <a:ext cx="80010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800" name="图片 117799" descr="bird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9338" y="2349500"/>
            <a:ext cx="80010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801" name="图片 117800" descr="bird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7175" y="2205038"/>
            <a:ext cx="80010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802" name="图片 117801" descr="bird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6600" y="2060575"/>
            <a:ext cx="80010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803" name="图片 117802" descr="bird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5875" y="1844675"/>
            <a:ext cx="80010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806" name="图片 117805" descr="bird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113" y="4652963"/>
            <a:ext cx="80010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QQ图片201704231442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" y="0"/>
            <a:ext cx="9142730" cy="6857365"/>
          </a:xfrm>
          <a:prstGeom prst="rect">
            <a:avLst/>
          </a:prstGeom>
        </p:spPr>
      </p:pic>
      <p:sp>
        <p:nvSpPr>
          <p:cNvPr id="3" name="矩形 2"/>
          <p:cNvSpPr>
            <a:spLocks noTextEdit="1"/>
          </p:cNvSpPr>
          <p:nvPr/>
        </p:nvSpPr>
        <p:spPr>
          <a:xfrm>
            <a:off x="1555750" y="1078230"/>
            <a:ext cx="6034405" cy="13906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5602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contourW="127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 noProof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小石潭记</a:t>
            </a:r>
          </a:p>
        </p:txBody>
      </p:sp>
      <p:sp>
        <p:nvSpPr>
          <p:cNvPr id="4" name="Text Box 6"/>
          <p:cNvSpPr txBox="1"/>
          <p:nvPr/>
        </p:nvSpPr>
        <p:spPr>
          <a:xfrm>
            <a:off x="5154930" y="3357880"/>
            <a:ext cx="2089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柳宗元</a:t>
            </a:r>
          </a:p>
        </p:txBody>
      </p:sp>
      <p:sp>
        <p:nvSpPr>
          <p:cNvPr id="16" name="矩形 15"/>
          <p:cNvSpPr/>
          <p:nvPr/>
        </p:nvSpPr>
        <p:spPr>
          <a:xfrm>
            <a:off x="3747770" y="5911850"/>
            <a:ext cx="520255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zh-CN" sz="40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关岭一中  王国忠</a:t>
            </a:r>
          </a:p>
        </p:txBody>
      </p:sp>
      <p:pic>
        <p:nvPicPr>
          <p:cNvPr id="4098" name="Picture 2" descr="305---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0" y="4507865"/>
            <a:ext cx="3448050" cy="234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188913" y="2349500"/>
            <a:ext cx="733425" cy="251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小石潭记</a:t>
            </a:r>
          </a:p>
        </p:txBody>
      </p:sp>
      <p:sp>
        <p:nvSpPr>
          <p:cNvPr id="35843" name="AutoShape 3"/>
          <p:cNvSpPr/>
          <p:nvPr/>
        </p:nvSpPr>
        <p:spPr>
          <a:xfrm>
            <a:off x="827088" y="765175"/>
            <a:ext cx="152400" cy="5257800"/>
          </a:xfrm>
          <a:prstGeom prst="leftBrace">
            <a:avLst>
              <a:gd name="adj1" fmla="val 2875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35844" name="Text Box 4"/>
          <p:cNvSpPr txBox="1"/>
          <p:nvPr/>
        </p:nvSpPr>
        <p:spPr>
          <a:xfrm>
            <a:off x="1042988" y="620713"/>
            <a:ext cx="1584325" cy="457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hlinkClick r:id="rId2" action="ppaction://hlinksldjump"/>
              </a:rPr>
              <a:t>发现小潭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35845" name="Text Box 5"/>
          <p:cNvSpPr txBox="1"/>
          <p:nvPr/>
        </p:nvSpPr>
        <p:spPr>
          <a:xfrm>
            <a:off x="6372225" y="765175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迷你简启体" pitchFamily="1" charset="-122"/>
              </a:rPr>
              <a:t>移步换景</a:t>
            </a:r>
          </a:p>
        </p:txBody>
      </p:sp>
      <p:sp>
        <p:nvSpPr>
          <p:cNvPr id="35846" name="Text Box 6">
            <a:hlinkClick r:id="" action="ppaction://noaction"/>
          </p:cNvPr>
          <p:cNvSpPr txBox="1"/>
          <p:nvPr/>
        </p:nvSpPr>
        <p:spPr>
          <a:xfrm>
            <a:off x="990600" y="2090738"/>
            <a:ext cx="1709738" cy="5191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hlinkClick r:id="" action="ppaction://noaction"/>
              </a:rPr>
              <a:t>潭中景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物：</a:t>
            </a:r>
          </a:p>
        </p:txBody>
      </p:sp>
      <p:sp>
        <p:nvSpPr>
          <p:cNvPr id="35847" name="AutoShape 7"/>
          <p:cNvSpPr/>
          <p:nvPr/>
        </p:nvSpPr>
        <p:spPr>
          <a:xfrm>
            <a:off x="2700338" y="2060575"/>
            <a:ext cx="228600" cy="762000"/>
          </a:xfrm>
          <a:prstGeom prst="leftBrace">
            <a:avLst>
              <a:gd name="adj1" fmla="val 27777"/>
              <a:gd name="adj2" fmla="val 50000"/>
            </a:avLst>
          </a:prstGeom>
          <a:noFill/>
          <a:ln w="38100" cap="flat" cmpd="sng">
            <a:solidFill>
              <a:srgbClr val="00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848" name="Text Box 8"/>
          <p:cNvSpPr txBox="1"/>
          <p:nvPr/>
        </p:nvSpPr>
        <p:spPr>
          <a:xfrm>
            <a:off x="2819400" y="1870075"/>
            <a:ext cx="26892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潭水：清澈透明</a:t>
            </a:r>
          </a:p>
        </p:txBody>
      </p:sp>
      <p:sp>
        <p:nvSpPr>
          <p:cNvPr id="35849" name="Text Box 9"/>
          <p:cNvSpPr txBox="1"/>
          <p:nvPr/>
        </p:nvSpPr>
        <p:spPr>
          <a:xfrm>
            <a:off x="2771775" y="2420938"/>
            <a:ext cx="41767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Times New Roman" panose="02020603050405020304" pitchFamily="18" charset="0"/>
                <a:ea typeface="迷你简启体" pitchFamily="1" charset="-122"/>
              </a:rPr>
              <a:t>  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游鱼：快乐活跃   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迷你简启体" pitchFamily="1" charset="-122"/>
              </a:rPr>
              <a:t>动静结合</a:t>
            </a:r>
          </a:p>
        </p:txBody>
      </p:sp>
      <p:sp>
        <p:nvSpPr>
          <p:cNvPr id="35850" name="Text Box 10"/>
          <p:cNvSpPr txBox="1"/>
          <p:nvPr/>
        </p:nvSpPr>
        <p:spPr>
          <a:xfrm>
            <a:off x="990600" y="3429000"/>
            <a:ext cx="1709738" cy="51911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hlinkClick r:id="rId3" action="ppaction://hlinksldjump"/>
              </a:rPr>
              <a:t>小潭源流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35851" name="AutoShape 11"/>
          <p:cNvSpPr/>
          <p:nvPr/>
        </p:nvSpPr>
        <p:spPr>
          <a:xfrm>
            <a:off x="2916238" y="3357563"/>
            <a:ext cx="84137" cy="906462"/>
          </a:xfrm>
          <a:prstGeom prst="leftBrace">
            <a:avLst>
              <a:gd name="adj1" fmla="val 89780"/>
              <a:gd name="adj2" fmla="val 50000"/>
            </a:avLst>
          </a:prstGeom>
          <a:noFill/>
          <a:ln w="38100" cap="flat" cmpd="sng">
            <a:solidFill>
              <a:srgbClr val="00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852" name="Text Box 12"/>
          <p:cNvSpPr txBox="1"/>
          <p:nvPr/>
        </p:nvSpPr>
        <p:spPr>
          <a:xfrm>
            <a:off x="3048000" y="3048000"/>
            <a:ext cx="2819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溪身：曲折蜿蜒</a:t>
            </a:r>
          </a:p>
        </p:txBody>
      </p:sp>
      <p:sp>
        <p:nvSpPr>
          <p:cNvPr id="35853" name="Text Box 13"/>
          <p:cNvSpPr txBox="1"/>
          <p:nvPr/>
        </p:nvSpPr>
        <p:spPr>
          <a:xfrm>
            <a:off x="3048000" y="3810000"/>
            <a:ext cx="2819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岸势：参差不齐</a:t>
            </a:r>
          </a:p>
        </p:txBody>
      </p:sp>
      <p:sp>
        <p:nvSpPr>
          <p:cNvPr id="35854" name="AutoShape 14"/>
          <p:cNvSpPr/>
          <p:nvPr/>
        </p:nvSpPr>
        <p:spPr>
          <a:xfrm>
            <a:off x="5791200" y="3276600"/>
            <a:ext cx="228600" cy="762000"/>
          </a:xfrm>
          <a:prstGeom prst="rightBrace">
            <a:avLst>
              <a:gd name="adj1" fmla="val 27777"/>
              <a:gd name="adj2" fmla="val 50000"/>
            </a:avLst>
          </a:prstGeom>
          <a:noFill/>
          <a:ln w="38100" cap="flat" cmpd="sng">
            <a:solidFill>
              <a:srgbClr val="00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855" name="Text Box 15"/>
          <p:cNvSpPr txBox="1"/>
          <p:nvPr/>
        </p:nvSpPr>
        <p:spPr>
          <a:xfrm>
            <a:off x="5940425" y="34290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迷你简启体" pitchFamily="1" charset="-122"/>
              </a:rPr>
              <a:t>比喻</a:t>
            </a:r>
          </a:p>
        </p:txBody>
      </p:sp>
      <p:sp>
        <p:nvSpPr>
          <p:cNvPr id="35856" name="Text Box 16"/>
          <p:cNvSpPr txBox="1"/>
          <p:nvPr/>
        </p:nvSpPr>
        <p:spPr>
          <a:xfrm>
            <a:off x="1042988" y="5013325"/>
            <a:ext cx="1800225" cy="52863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hlinkClick r:id="" action="ppaction://noaction"/>
              </a:rPr>
              <a:t>潭中气氛</a:t>
            </a:r>
            <a:r>
              <a:rPr lang="zh-CN" altLang="en-US" sz="2800" b="1" dirty="0"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35857" name="Text Box 17"/>
          <p:cNvSpPr txBox="1"/>
          <p:nvPr/>
        </p:nvSpPr>
        <p:spPr>
          <a:xfrm>
            <a:off x="5990908" y="4968875"/>
            <a:ext cx="1676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迷你简启体" pitchFamily="1" charset="-122"/>
              </a:rPr>
              <a:t>寓情于景</a:t>
            </a:r>
          </a:p>
        </p:txBody>
      </p:sp>
      <p:sp>
        <p:nvSpPr>
          <p:cNvPr id="35858" name="Text Box 18"/>
          <p:cNvSpPr txBox="1"/>
          <p:nvPr/>
        </p:nvSpPr>
        <p:spPr>
          <a:xfrm>
            <a:off x="1042988" y="5949950"/>
            <a:ext cx="2016125" cy="51911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记录同游者</a:t>
            </a:r>
          </a:p>
        </p:txBody>
      </p:sp>
      <p:sp>
        <p:nvSpPr>
          <p:cNvPr id="35859" name="Text Box 19"/>
          <p:cNvSpPr txBox="1"/>
          <p:nvPr/>
        </p:nvSpPr>
        <p:spPr>
          <a:xfrm>
            <a:off x="2916238" y="549275"/>
            <a:ext cx="20161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隔、闻、伐、取、见</a:t>
            </a:r>
          </a:p>
        </p:txBody>
      </p:sp>
      <p:sp>
        <p:nvSpPr>
          <p:cNvPr id="35860" name="Text Box 20"/>
          <p:cNvSpPr txBox="1"/>
          <p:nvPr/>
        </p:nvSpPr>
        <p:spPr>
          <a:xfrm>
            <a:off x="3059113" y="4508500"/>
            <a:ext cx="3200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气氛：幽深冷寂</a:t>
            </a:r>
          </a:p>
        </p:txBody>
      </p:sp>
      <p:grpSp>
        <p:nvGrpSpPr>
          <p:cNvPr id="35861" name="Group 21"/>
          <p:cNvGrpSpPr/>
          <p:nvPr/>
        </p:nvGrpSpPr>
        <p:grpSpPr>
          <a:xfrm>
            <a:off x="5003800" y="549275"/>
            <a:ext cx="144463" cy="936625"/>
            <a:chOff x="2971" y="346"/>
            <a:chExt cx="181" cy="590"/>
          </a:xfrm>
        </p:grpSpPr>
        <p:sp>
          <p:nvSpPr>
            <p:cNvPr id="35876" name="AutoShape 22"/>
            <p:cNvSpPr/>
            <p:nvPr/>
          </p:nvSpPr>
          <p:spPr>
            <a:xfrm>
              <a:off x="2971" y="346"/>
              <a:ext cx="136" cy="590"/>
            </a:xfrm>
            <a:prstGeom prst="leftBracket">
              <a:avLst>
                <a:gd name="adj" fmla="val 36151"/>
              </a:avLst>
            </a:prstGeom>
            <a:noFill/>
            <a:ln w="38100" cap="flat" cmpd="sng">
              <a:solidFill>
                <a:srgbClr val="000066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5877" name="Line 23"/>
            <p:cNvSpPr/>
            <p:nvPr/>
          </p:nvSpPr>
          <p:spPr>
            <a:xfrm>
              <a:off x="2971" y="663"/>
              <a:ext cx="181" cy="0"/>
            </a:xfrm>
            <a:prstGeom prst="line">
              <a:avLst/>
            </a:prstGeom>
            <a:ln w="38100" cap="flat" cmpd="sng">
              <a:solidFill>
                <a:srgbClr val="000066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5862" name="Text Box 24"/>
          <p:cNvSpPr txBox="1"/>
          <p:nvPr/>
        </p:nvSpPr>
        <p:spPr>
          <a:xfrm>
            <a:off x="5148263" y="333375"/>
            <a:ext cx="15319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水</a:t>
            </a:r>
            <a:r>
              <a:rPr lang="en-US" altLang="zh-CN" sz="2400" b="1" dirty="0">
                <a:latin typeface="Times New Roman" panose="02020603050405020304" pitchFamily="18" charset="0"/>
              </a:rPr>
              <a:t>—</a:t>
            </a:r>
            <a:r>
              <a:rPr lang="zh-CN" altLang="en-US" sz="2400" b="1" dirty="0">
                <a:latin typeface="Times New Roman" panose="02020603050405020304" pitchFamily="18" charset="0"/>
              </a:rPr>
              <a:t>清</a:t>
            </a:r>
          </a:p>
        </p:txBody>
      </p:sp>
      <p:sp>
        <p:nvSpPr>
          <p:cNvPr id="35863" name="Text Box 25"/>
          <p:cNvSpPr txBox="1"/>
          <p:nvPr/>
        </p:nvSpPr>
        <p:spPr>
          <a:xfrm>
            <a:off x="5148263" y="765175"/>
            <a:ext cx="16033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石</a:t>
            </a:r>
            <a:r>
              <a:rPr lang="en-US" altLang="zh-CN" sz="2400" b="1" dirty="0">
                <a:latin typeface="Times New Roman" panose="02020603050405020304" pitchFamily="18" charset="0"/>
              </a:rPr>
              <a:t>—</a:t>
            </a:r>
            <a:r>
              <a:rPr lang="zh-CN" altLang="en-US" sz="2400" b="1" dirty="0">
                <a:latin typeface="Times New Roman" panose="02020603050405020304" pitchFamily="18" charset="0"/>
              </a:rPr>
              <a:t>怪</a:t>
            </a:r>
          </a:p>
        </p:txBody>
      </p:sp>
      <p:sp>
        <p:nvSpPr>
          <p:cNvPr id="35864" name="Text Box 26"/>
          <p:cNvSpPr txBox="1"/>
          <p:nvPr/>
        </p:nvSpPr>
        <p:spPr>
          <a:xfrm>
            <a:off x="5148263" y="1196975"/>
            <a:ext cx="18192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树</a:t>
            </a:r>
            <a:r>
              <a:rPr lang="en-US" altLang="zh-CN" sz="2400" b="1" dirty="0">
                <a:latin typeface="Times New Roman" panose="02020603050405020304" pitchFamily="18" charset="0"/>
              </a:rPr>
              <a:t>—</a:t>
            </a:r>
            <a:r>
              <a:rPr lang="zh-CN" altLang="en-US" sz="2400" b="1" dirty="0">
                <a:latin typeface="Times New Roman" panose="02020603050405020304" pitchFamily="18" charset="0"/>
              </a:rPr>
              <a:t>青</a:t>
            </a:r>
          </a:p>
        </p:txBody>
      </p:sp>
      <p:sp>
        <p:nvSpPr>
          <p:cNvPr id="35865" name="AutoShape 27"/>
          <p:cNvSpPr/>
          <p:nvPr/>
        </p:nvSpPr>
        <p:spPr>
          <a:xfrm>
            <a:off x="6227763" y="549275"/>
            <a:ext cx="73025" cy="936625"/>
          </a:xfrm>
          <a:prstGeom prst="rightBrace">
            <a:avLst>
              <a:gd name="adj1" fmla="val 106884"/>
              <a:gd name="adj2" fmla="val 50000"/>
            </a:avLst>
          </a:prstGeom>
          <a:noFill/>
          <a:ln w="38100" cap="flat" cmpd="sng">
            <a:solidFill>
              <a:srgbClr val="00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866" name="AutoShape 28"/>
          <p:cNvSpPr/>
          <p:nvPr/>
        </p:nvSpPr>
        <p:spPr>
          <a:xfrm>
            <a:off x="2987675" y="4724400"/>
            <a:ext cx="71438" cy="1008063"/>
          </a:xfrm>
          <a:prstGeom prst="leftBrace">
            <a:avLst>
              <a:gd name="adj1" fmla="val 117591"/>
              <a:gd name="adj2" fmla="val 50000"/>
            </a:avLst>
          </a:prstGeom>
          <a:noFill/>
          <a:ln w="38100" cap="flat" cmpd="sng">
            <a:solidFill>
              <a:srgbClr val="00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867" name="Text Box 29"/>
          <p:cNvSpPr txBox="1"/>
          <p:nvPr/>
        </p:nvSpPr>
        <p:spPr>
          <a:xfrm>
            <a:off x="3132138" y="5300663"/>
            <a:ext cx="27559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感受：凄苦孤寂</a:t>
            </a:r>
          </a:p>
        </p:txBody>
      </p:sp>
      <p:sp>
        <p:nvSpPr>
          <p:cNvPr id="35868" name="Text Box 30"/>
          <p:cNvSpPr txBox="1"/>
          <p:nvPr/>
        </p:nvSpPr>
        <p:spPr>
          <a:xfrm>
            <a:off x="5181600" y="182880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迷你简启体" pitchFamily="1" charset="-122"/>
              </a:rPr>
              <a:t>  侧面描写</a:t>
            </a:r>
          </a:p>
        </p:txBody>
      </p:sp>
      <p:sp>
        <p:nvSpPr>
          <p:cNvPr id="83999" name="Text Box 31"/>
          <p:cNvSpPr txBox="1">
            <a:spLocks noChangeArrowheads="1"/>
          </p:cNvSpPr>
          <p:nvPr/>
        </p:nvSpPr>
        <p:spPr bwMode="auto">
          <a:xfrm>
            <a:off x="7940040" y="765175"/>
            <a:ext cx="990600" cy="5191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  <a:cs typeface="+mn-cs"/>
              </a:rPr>
              <a:t>西行</a:t>
            </a:r>
          </a:p>
        </p:txBody>
      </p:sp>
      <p:sp>
        <p:nvSpPr>
          <p:cNvPr id="84000" name="Text Box 32"/>
          <p:cNvSpPr txBox="1">
            <a:spLocks noChangeArrowheads="1"/>
          </p:cNvSpPr>
          <p:nvPr/>
        </p:nvSpPr>
        <p:spPr bwMode="auto">
          <a:xfrm>
            <a:off x="7238365" y="3290253"/>
            <a:ext cx="1692275" cy="5191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  <a:cs typeface="+mn-cs"/>
              </a:rPr>
              <a:t>西南而望</a:t>
            </a:r>
          </a:p>
        </p:txBody>
      </p:sp>
      <p:sp>
        <p:nvSpPr>
          <p:cNvPr id="84001" name="Text Box 33"/>
          <p:cNvSpPr txBox="1">
            <a:spLocks noChangeArrowheads="1"/>
          </p:cNvSpPr>
          <p:nvPr/>
        </p:nvSpPr>
        <p:spPr bwMode="auto">
          <a:xfrm>
            <a:off x="7501255" y="5027930"/>
            <a:ext cx="1600200" cy="13731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  <a:cs typeface="+mn-cs"/>
              </a:rPr>
              <a:t>坐潭上、记之而去</a:t>
            </a:r>
          </a:p>
        </p:txBody>
      </p:sp>
      <p:sp>
        <p:nvSpPr>
          <p:cNvPr id="35872" name="Line 34"/>
          <p:cNvSpPr/>
          <p:nvPr/>
        </p:nvSpPr>
        <p:spPr>
          <a:xfrm>
            <a:off x="8476615" y="1485900"/>
            <a:ext cx="0" cy="1871663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5873" name="Line 35"/>
          <p:cNvSpPr/>
          <p:nvPr/>
        </p:nvSpPr>
        <p:spPr>
          <a:xfrm>
            <a:off x="8604250" y="3933825"/>
            <a:ext cx="0" cy="11430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4004" name="Text Box 36"/>
          <p:cNvSpPr txBox="1">
            <a:spLocks noChangeArrowheads="1"/>
          </p:cNvSpPr>
          <p:nvPr/>
        </p:nvSpPr>
        <p:spPr bwMode="auto">
          <a:xfrm>
            <a:off x="7605395" y="1653858"/>
            <a:ext cx="671513" cy="2743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迷你简启体" pitchFamily="1" charset="-122"/>
                <a:cs typeface="+mn-cs"/>
              </a:rPr>
              <a:t>移  步  换     景</a:t>
            </a:r>
          </a:p>
        </p:txBody>
      </p:sp>
      <p:sp>
        <p:nvSpPr>
          <p:cNvPr id="35875" name="AutoShape 27"/>
          <p:cNvSpPr/>
          <p:nvPr/>
        </p:nvSpPr>
        <p:spPr>
          <a:xfrm>
            <a:off x="5795963" y="4724400"/>
            <a:ext cx="73025" cy="936625"/>
          </a:xfrm>
          <a:prstGeom prst="rightBrace">
            <a:avLst>
              <a:gd name="adj1" fmla="val 106884"/>
              <a:gd name="adj2" fmla="val 50000"/>
            </a:avLst>
          </a:prstGeom>
          <a:noFill/>
          <a:ln w="38100" cap="flat" cmpd="sng">
            <a:solidFill>
              <a:srgbClr val="00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黑体" panose="02010600030101010101" pitchFamily="49" charset="-122"/>
                <a:cs typeface="+mn-cs"/>
              </a:rPr>
              <a:t>作业  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1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．课后习题     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 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、写熟悉的某处景物，二三百字。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黑体" panose="02010600030101010101" pitchFamily="49" charset="-122"/>
                <a:cs typeface="+mn-cs"/>
              </a:rPr>
              <a:t>板书设计：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景物：潭水：清澈见底　　游鱼：动静结合</a:t>
            </a:r>
            <a:b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   溪身：曲折蜿蜒　　岸势：参差不齐</a:t>
            </a:r>
            <a:b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   气氛：幽深冷寂</a:t>
            </a:r>
            <a:b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   情感：抒发在寂寞处境中的悲凉凄苦的情感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黑体" panose="02010600030101010101" pitchFamily="49" charset="-122"/>
                <a:cs typeface="+mn-cs"/>
              </a:rPr>
              <a:t>教学反思：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黑体" panose="02010600030101010101" pitchFamily="49" charset="-122"/>
                <a:cs typeface="+mn-cs"/>
              </a:rPr>
              <a:t>       </a:t>
            </a:r>
            <a:r>
              <a:rPr kumimoji="0" lang="en-US" altLang="zh-CN" sz="4000" b="1" i="0" u="sng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黑体" panose="02010600030101010101" pitchFamily="49" charset="-122"/>
                <a:cs typeface="+mn-cs"/>
              </a:rPr>
              <a:t>       </a:t>
            </a: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黑体" panose="02010600030101010101" pitchFamily="49" charset="-122"/>
                <a:cs typeface="+mn-cs"/>
              </a:rPr>
              <a:t>                                        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黑体" panose="02010600030101010101" pitchFamily="49" charset="-122"/>
                <a:cs typeface="+mn-cs"/>
              </a:rPr>
              <a:t>                                                             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/>
          <p:nvPr/>
        </p:nvSpPr>
        <p:spPr>
          <a:xfrm>
            <a:off x="395288" y="188913"/>
            <a:ext cx="5832475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7200" b="1" dirty="0">
                <a:solidFill>
                  <a:schemeClr val="folHlink"/>
                </a:solidFill>
                <a:latin typeface="华文行楷" pitchFamily="2" charset="-122"/>
                <a:ea typeface="华文行楷" pitchFamily="2" charset="-122"/>
              </a:rPr>
              <a:t>目标与要求</a:t>
            </a:r>
            <a:endParaRPr lang="zh-CN" altLang="en-US" sz="7200" b="1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124" name="Text Box 6"/>
          <p:cNvSpPr txBox="1"/>
          <p:nvPr/>
        </p:nvSpPr>
        <p:spPr>
          <a:xfrm>
            <a:off x="909003" y="1891983"/>
            <a:ext cx="6767512" cy="701675"/>
          </a:xfrm>
          <a:prstGeom prst="rect">
            <a:avLst/>
          </a:prstGeom>
          <a:solidFill>
            <a:schemeClr val="bg2">
              <a:lumMod val="95000"/>
              <a:lumOff val="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</a:t>
            </a:r>
            <a:r>
              <a:rPr lang="zh-CN" altLang="en-US" sz="4000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．</a:t>
            </a:r>
            <a:r>
              <a:rPr lang="zh-CN" altLang="en-US" sz="36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了解文章大意并背诵全文。</a:t>
            </a:r>
          </a:p>
        </p:txBody>
      </p:sp>
      <p:sp>
        <p:nvSpPr>
          <p:cNvPr id="5125" name="Text Box 7"/>
          <p:cNvSpPr txBox="1"/>
          <p:nvPr/>
        </p:nvSpPr>
        <p:spPr>
          <a:xfrm>
            <a:off x="909003" y="3108008"/>
            <a:ext cx="7561262" cy="641350"/>
          </a:xfrm>
          <a:prstGeom prst="rect">
            <a:avLst/>
          </a:prstGeom>
          <a:solidFill>
            <a:schemeClr val="bg2">
              <a:lumMod val="95000"/>
              <a:lumOff val="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２．体会文章的写景抒情的方法。</a:t>
            </a:r>
          </a:p>
        </p:txBody>
      </p:sp>
      <p:sp>
        <p:nvSpPr>
          <p:cNvPr id="5126" name="Text Box 8"/>
          <p:cNvSpPr txBox="1"/>
          <p:nvPr/>
        </p:nvSpPr>
        <p:spPr>
          <a:xfrm>
            <a:off x="909320" y="4100195"/>
            <a:ext cx="6115685" cy="645160"/>
          </a:xfrm>
          <a:prstGeom prst="rect">
            <a:avLst/>
          </a:prstGeom>
          <a:solidFill>
            <a:schemeClr val="bg2">
              <a:lumMod val="95000"/>
              <a:lumOff val="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３．理解作者的思想感情。</a:t>
            </a:r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909003" y="674688"/>
            <a:ext cx="3243580" cy="829945"/>
          </a:xfrm>
          <a:prstGeom prst="rect">
            <a:avLst/>
          </a:prstGeom>
          <a:solidFill>
            <a:schemeClr val="bg2">
              <a:lumMod val="95000"/>
              <a:lumOff val="5000"/>
            </a:schemeClr>
          </a:solidFill>
          <a:ln w="9525">
            <a:noFill/>
            <a:miter lim="800000"/>
          </a:ln>
          <a:effectLst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4800" b="1" kern="1200" cap="none" spc="0" normalizeH="0" baseline="0" noProof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学习目标：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u=2620439948,4209566932&amp;gp=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" y="951230"/>
            <a:ext cx="2273935" cy="2967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2330450" y="951230"/>
            <a:ext cx="6534785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柳宗元  唐代文学家，唐宋八大家之一。字子厚，祖籍河东（今山西永济），世称柳河东。因官终柳州刺史，又称柳柳州。与韩愈共同倡导唐代古文运动 ，并称“韩柳”。他参加过永贞革新，失败后被贬为</a:t>
            </a:r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56515" y="121285"/>
            <a:ext cx="2774950" cy="82994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4800" b="1" kern="1200" cap="none" spc="0" normalizeH="0" baseline="0" noProof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作者介绍：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3060" y="3919220"/>
            <a:ext cx="851217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zh-CN" altLang="en-US" sz="3200" b="1" noProof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永州司马，从此柳宗元在荒远偏僻的永州苦呆了整整十年，后又被改贬到更为荒凉的柳州，四年后，病魔无情地夺去了他年仅四十七岁的生命。文稿由刘禹锡编为</a:t>
            </a:r>
            <a:r>
              <a:rPr lang="en-US" altLang="zh-CN" sz="3200" b="1" noProof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《</a:t>
            </a:r>
            <a:r>
              <a:rPr lang="zh-CN" altLang="en-US" sz="3200" b="1" noProof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柳河东集</a:t>
            </a:r>
            <a:r>
              <a:rPr lang="en-US" altLang="zh-CN" sz="3200" b="1" noProof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》</a:t>
            </a:r>
            <a:r>
              <a:rPr lang="zh-CN" altLang="en-US" sz="3200" b="1" noProof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u=1830735060,3515612415&amp;gp=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45" y="3081655"/>
            <a:ext cx="2438400" cy="3046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3"/>
          <p:cNvSpPr txBox="1"/>
          <p:nvPr/>
        </p:nvSpPr>
        <p:spPr>
          <a:xfrm>
            <a:off x="4500563" y="404813"/>
            <a:ext cx="464343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94945" y="405130"/>
            <a:ext cx="8746490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     </a:t>
            </a:r>
            <a:r>
              <a:rPr kumimoji="0" lang="en-US" altLang="zh-CN" sz="2800" b="1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  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柳宗元被贬为永州司马后，满怀忧惧之情，所幸永州的大自然待他不薄，奇形异态的潭水</a:t>
            </a:r>
            <a:r>
              <a:rPr kumimoji="0" lang="en-US" altLang="zh-CN" sz="2800" b="1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﹑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小丘</a:t>
            </a:r>
            <a:r>
              <a:rPr kumimoji="0" lang="en-US" altLang="zh-CN" sz="2800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﹑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石渠</a:t>
            </a:r>
            <a:r>
              <a:rPr kumimoji="0" lang="en-US" altLang="zh-CN" sz="2800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﹑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山涧纷至沓来，美不胜收。</a:t>
            </a:r>
            <a:r>
              <a:rPr kumimoji="0" lang="en-US" altLang="zh-CN" sz="2800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《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永州八记</a:t>
            </a:r>
            <a:r>
              <a:rPr kumimoji="0" lang="en-US" altLang="zh-CN" sz="2800" b="1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》</a:t>
            </a:r>
            <a:r>
              <a:rPr kumimoji="0" lang="zh-CN" altLang="en-US" sz="28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（</a:t>
            </a:r>
            <a:r>
              <a:rPr lang="en-US" altLang="zh-CN" sz="2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《</a:t>
            </a:r>
            <a:r>
              <a:rPr lang="zh-CN" altLang="en-US" sz="2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始得西山宴游记</a:t>
            </a:r>
            <a:r>
              <a:rPr lang="en-US" altLang="zh-CN" sz="2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》《</a:t>
            </a:r>
            <a:r>
              <a:rPr lang="zh-CN" altLang="en-US" sz="2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钴鉧潭记</a:t>
            </a:r>
            <a:r>
              <a:rPr lang="en-US" altLang="zh-CN" sz="2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》《</a:t>
            </a:r>
            <a:r>
              <a:rPr lang="zh-CN" altLang="en-US" sz="2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钴鉧潭西小丘记</a:t>
            </a:r>
            <a:r>
              <a:rPr lang="en-US" altLang="zh-CN" sz="2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》《</a:t>
            </a:r>
            <a:r>
              <a:rPr lang="zh-CN" altLang="en-US" sz="2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至小丘西小石潭记</a:t>
            </a:r>
            <a:r>
              <a:rPr lang="en-US" altLang="zh-CN" sz="2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》《</a:t>
            </a:r>
            <a:r>
              <a:rPr lang="zh-CN" altLang="en-US" sz="2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袁家渴记</a:t>
            </a:r>
            <a:r>
              <a:rPr lang="en-US" altLang="zh-CN" sz="2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》《</a:t>
            </a:r>
            <a:r>
              <a:rPr lang="zh-CN" altLang="en-US" sz="2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石渠记</a:t>
            </a:r>
            <a:r>
              <a:rPr lang="en-US" altLang="zh-CN" sz="2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》《</a:t>
            </a:r>
            <a:r>
              <a:rPr lang="zh-CN" altLang="en-US" sz="2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石涧记</a:t>
            </a:r>
            <a:r>
              <a:rPr lang="en-US" altLang="zh-CN" sz="2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》《</a:t>
            </a:r>
            <a:r>
              <a:rPr lang="zh-CN" altLang="en-US" sz="2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小石城山记</a:t>
            </a:r>
            <a:r>
              <a:rPr lang="en-US" altLang="zh-CN" sz="2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》</a:t>
            </a:r>
            <a:r>
              <a:rPr lang="zh-CN" altLang="en-US" sz="2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。）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就写于此时。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2828290" y="3082290"/>
            <a:ext cx="6113145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altLang="zh-CN" sz="3200" b="1" kern="1200" cap="none" spc="0" normalizeH="0" baseline="0" noProof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3200" b="1" kern="1200" cap="none" spc="0" normalizeH="0" baseline="0" noProof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柳宗元的山水游记则把自己的</a:t>
            </a:r>
            <a:r>
              <a:rPr kumimoji="0" lang="zh-CN" altLang="en-US" sz="3200" b="1" kern="1200" cap="none" spc="0" normalizeH="0" baseline="0" noProof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身世遭遇、思想感情融合于自然风景</a:t>
            </a:r>
            <a:r>
              <a:rPr kumimoji="0" lang="zh-CN" altLang="en-US" sz="3200" b="1" kern="1200" cap="none" spc="0" normalizeH="0" baseline="0" noProof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的描绘中，投入作者本人的身影，借被遗弃于荒远地区的美好风物，</a:t>
            </a:r>
            <a:r>
              <a:rPr kumimoji="0" lang="zh-CN" altLang="en-US" sz="3200" b="1" kern="1200" cap="none" spc="0" normalizeH="0" baseline="0" noProof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寄寓</a:t>
            </a:r>
            <a:r>
              <a:rPr kumimoji="0" lang="zh-CN" altLang="en-US" sz="3200" b="1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自己的不幸遭遇，倾注怨愤抑郁的心情</a:t>
            </a:r>
            <a:r>
              <a:rPr kumimoji="0" lang="zh-CN" altLang="en-US" sz="32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zh-CN" sz="3200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/>
          <p:nvPr/>
        </p:nvSpPr>
        <p:spPr>
          <a:xfrm>
            <a:off x="1091565" y="149860"/>
            <a:ext cx="2718435" cy="768350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朗读课文</a:t>
            </a:r>
          </a:p>
        </p:txBody>
      </p:sp>
      <p:sp>
        <p:nvSpPr>
          <p:cNvPr id="9219" name="Text Box 5"/>
          <p:cNvSpPr txBox="1"/>
          <p:nvPr/>
        </p:nvSpPr>
        <p:spPr>
          <a:xfrm>
            <a:off x="1091565" y="1367155"/>
            <a:ext cx="20815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提示</a:t>
            </a:r>
            <a:r>
              <a:rPr lang="en-US" altLang="zh-CN" sz="36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:</a:t>
            </a:r>
          </a:p>
        </p:txBody>
      </p:sp>
      <p:sp>
        <p:nvSpPr>
          <p:cNvPr id="9220" name="Text Box 6"/>
          <p:cNvSpPr txBox="1"/>
          <p:nvPr/>
        </p:nvSpPr>
        <p:spPr>
          <a:xfrm>
            <a:off x="952500" y="1367155"/>
            <a:ext cx="768159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1.</a:t>
            </a:r>
            <a:r>
              <a:rPr lang="zh-CN" altLang="en-US" sz="4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课文第一二段写作者兴致勃勃畅游小石潭</a:t>
            </a:r>
            <a:r>
              <a:rPr lang="en-US" altLang="zh-CN" sz="4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4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有全石带来的好奇</a:t>
            </a:r>
            <a:r>
              <a:rPr lang="en-US" altLang="zh-CN" sz="4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4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有清澈的水流和飘忽不定的游鱼所带来的快乐</a:t>
            </a:r>
            <a:r>
              <a:rPr lang="en-US" altLang="zh-CN" sz="4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4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应读得</a:t>
            </a:r>
            <a:r>
              <a:rPr lang="zh-CN" altLang="en-US" sz="40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欢快</a:t>
            </a:r>
            <a:r>
              <a:rPr lang="zh-CN" altLang="en-US" sz="4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些</a:t>
            </a:r>
            <a:r>
              <a:rPr lang="en-US" altLang="zh-CN" sz="4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</a:p>
        </p:txBody>
      </p:sp>
      <p:sp>
        <p:nvSpPr>
          <p:cNvPr id="9221" name="Text Box 7"/>
          <p:cNvSpPr txBox="1"/>
          <p:nvPr/>
        </p:nvSpPr>
        <p:spPr>
          <a:xfrm>
            <a:off x="974090" y="4027805"/>
            <a:ext cx="743775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2.</a:t>
            </a:r>
            <a:r>
              <a:rPr lang="zh-CN" altLang="en-US" sz="4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第三四五段写小石潭周围幽深冷寂的氛围</a:t>
            </a:r>
            <a:r>
              <a:rPr lang="en-US" altLang="zh-CN" sz="4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4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应该读得</a:t>
            </a:r>
            <a:r>
              <a:rPr lang="zh-CN" altLang="en-US" sz="40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伤感</a:t>
            </a:r>
            <a:r>
              <a:rPr lang="zh-CN" altLang="en-US" sz="4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些</a:t>
            </a:r>
            <a:r>
              <a:rPr lang="en-US" altLang="zh-CN" sz="4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40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低沉</a:t>
            </a:r>
            <a:r>
              <a:rPr lang="zh-CN" altLang="en-US" sz="4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些</a:t>
            </a:r>
            <a:r>
              <a:rPr lang="en-US" altLang="zh-CN" sz="4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/>
          <p:nvPr/>
        </p:nvSpPr>
        <p:spPr>
          <a:xfrm>
            <a:off x="7970838" y="2087563"/>
            <a:ext cx="458787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39725" y="425450"/>
            <a:ext cx="8464550" cy="6006465"/>
          </a:xfrm>
        </p:spPr>
        <p:txBody>
          <a:bodyPr wrap="square" lIns="91440" tIns="45720" rIns="91440" bIns="45720" numCol="1" anchor="t" anchorCtr="0" compatLnSpc="1"/>
          <a:lstStyle/>
          <a:p>
            <a:pPr marL="342900" marR="0" lvl="0" indent="-3429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从小丘西行百二十步，隔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篁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竹，闻水声，如鸣佩环，心乐之。伐竹取道， 下见小潭，水尤清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冽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。全石以为底，近岸，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卷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石底以出，为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坻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,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为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屿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，为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嵁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,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为岩。青树翠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蔓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，蒙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络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摇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缀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参差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披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拂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。</a:t>
            </a:r>
          </a:p>
          <a:p>
            <a:pPr marL="342900" marR="0" lvl="0" indent="-3429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潭中鱼可百许头，皆若空游无所依。日光下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澈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，影布石上。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佁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然不动，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俶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尔远逝，往来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翕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忽，似与游者相乐。</a:t>
            </a:r>
          </a:p>
          <a:p>
            <a:pPr marL="342900" marR="0" lvl="0" indent="-3429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潭西南而望，斗折蛇行，明灭可见。其岸势犬牙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差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互，不可知其源。</a:t>
            </a:r>
          </a:p>
          <a:p>
            <a:pPr marL="342900" marR="0" lvl="0" indent="-3429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坐潭上，四面竹树环合，寂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寥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无人，凄神寒骨，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悄怆幽邃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。以其境过清，不可久居，乃记之而去。 </a:t>
            </a:r>
          </a:p>
          <a:p>
            <a:pPr marL="342900" marR="0" lvl="0" indent="-3429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游者：吴武陵，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古，余弟宗玄。隶而从者，崔氏二小生：曰恕己，曰奉壹。</a:t>
            </a:r>
          </a:p>
          <a:p>
            <a:pPr marL="342900" marR="0" lvl="0" indent="-3429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00FF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/>
          <p:nvPr/>
        </p:nvSpPr>
        <p:spPr>
          <a:xfrm>
            <a:off x="960120" y="306388"/>
            <a:ext cx="30241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读音检测</a:t>
            </a:r>
            <a:endParaRPr lang="zh-CN" altLang="en-US" sz="3200" dirty="0">
              <a:solidFill>
                <a:srgbClr val="0066FF"/>
              </a:solidFill>
              <a:latin typeface="Arial" panose="020B0604020202020204" pitchFamily="34" charset="0"/>
            </a:endParaRPr>
          </a:p>
        </p:txBody>
      </p:sp>
      <p:sp>
        <p:nvSpPr>
          <p:cNvPr id="11267" name="Rectangle 3"/>
          <p:cNvSpPr/>
          <p:nvPr/>
        </p:nvSpPr>
        <p:spPr>
          <a:xfrm>
            <a:off x="960120" y="1342390"/>
            <a:ext cx="7508240" cy="482409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下列红色的字注音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: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</a:rPr>
              <a:t>篁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竹（            ） 　     清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冽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（         ）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为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坻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（            ）         为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屿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（         ）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为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嵁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（            ）         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佁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然（         ）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俶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尔（            ）         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翕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忽（         ）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差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互（            ）         寂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寥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（ 　     ）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悄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怆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（　         ）         幽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邃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（         ）</a:t>
            </a:r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</a:rPr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endParaRPr lang="zh-CN" altLang="en-US"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84996" name="Rectangle 4"/>
          <p:cNvSpPr/>
          <p:nvPr/>
        </p:nvSpPr>
        <p:spPr>
          <a:xfrm>
            <a:off x="2268538" y="1912938"/>
            <a:ext cx="12985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</a:rPr>
              <a:t>hu</a:t>
            </a:r>
            <a:r>
              <a:rPr lang="en-US" altLang="zh-CN" sz="3200" dirty="0">
                <a:solidFill>
                  <a:srgbClr val="FFFF00"/>
                </a:solidFill>
                <a:latin typeface="Tahoma" panose="020B0604030504040204" pitchFamily="34" charset="0"/>
              </a:rPr>
              <a:t>á</a:t>
            </a:r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</a:rPr>
              <a:t>ng</a:t>
            </a:r>
          </a:p>
        </p:txBody>
      </p:sp>
      <p:sp>
        <p:nvSpPr>
          <p:cNvPr id="84997" name="Rectangle 5"/>
          <p:cNvSpPr/>
          <p:nvPr/>
        </p:nvSpPr>
        <p:spPr>
          <a:xfrm>
            <a:off x="6690995" y="1909445"/>
            <a:ext cx="57943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</a:rPr>
              <a:t>li</a:t>
            </a:r>
            <a:r>
              <a:rPr lang="en-US" altLang="zh-CN" sz="3200" dirty="0">
                <a:solidFill>
                  <a:srgbClr val="FFFF00"/>
                </a:solidFill>
                <a:latin typeface="Tahoma" panose="020B0604030504040204" pitchFamily="34" charset="0"/>
              </a:rPr>
              <a:t>è</a:t>
            </a:r>
          </a:p>
        </p:txBody>
      </p:sp>
      <p:sp>
        <p:nvSpPr>
          <p:cNvPr id="84998" name="Rectangle 6"/>
          <p:cNvSpPr/>
          <p:nvPr/>
        </p:nvSpPr>
        <p:spPr>
          <a:xfrm>
            <a:off x="2378075" y="2489518"/>
            <a:ext cx="70643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</a:rPr>
              <a:t>ch</a:t>
            </a:r>
            <a:r>
              <a:rPr lang="en-US" altLang="zh-CN" sz="3200" dirty="0">
                <a:solidFill>
                  <a:srgbClr val="FFFF00"/>
                </a:solidFill>
                <a:latin typeface="Tahoma" panose="020B0604030504040204" pitchFamily="34" charset="0"/>
              </a:rPr>
              <a:t>í</a:t>
            </a:r>
          </a:p>
        </p:txBody>
      </p:sp>
      <p:sp>
        <p:nvSpPr>
          <p:cNvPr id="84999" name="Rectangle 7"/>
          <p:cNvSpPr/>
          <p:nvPr/>
        </p:nvSpPr>
        <p:spPr>
          <a:xfrm>
            <a:off x="6679883" y="2562225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</a:rPr>
              <a:t>yǔ</a:t>
            </a:r>
          </a:p>
        </p:txBody>
      </p:sp>
      <p:sp>
        <p:nvSpPr>
          <p:cNvPr id="85000" name="Rectangle 8"/>
          <p:cNvSpPr/>
          <p:nvPr/>
        </p:nvSpPr>
        <p:spPr>
          <a:xfrm>
            <a:off x="2268538" y="3141663"/>
            <a:ext cx="8159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</a:rPr>
              <a:t>kān</a:t>
            </a:r>
          </a:p>
        </p:txBody>
      </p:sp>
      <p:sp>
        <p:nvSpPr>
          <p:cNvPr id="85001" name="Rectangle 9"/>
          <p:cNvSpPr/>
          <p:nvPr/>
        </p:nvSpPr>
        <p:spPr>
          <a:xfrm>
            <a:off x="6690678" y="3139123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</a:rPr>
              <a:t>yǐ</a:t>
            </a:r>
          </a:p>
        </p:txBody>
      </p:sp>
      <p:sp>
        <p:nvSpPr>
          <p:cNvPr id="85002" name="Rectangle 10"/>
          <p:cNvSpPr/>
          <p:nvPr/>
        </p:nvSpPr>
        <p:spPr>
          <a:xfrm>
            <a:off x="2435543" y="3644900"/>
            <a:ext cx="839787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</a:rPr>
              <a:t>ch</a:t>
            </a:r>
            <a:r>
              <a:rPr lang="en-US" altLang="zh-CN" sz="3200" dirty="0">
                <a:solidFill>
                  <a:srgbClr val="FFFF00"/>
                </a:solidFill>
                <a:latin typeface="Tahoma" panose="020B0604030504040204" pitchFamily="34" charset="0"/>
              </a:rPr>
              <a:t>ù</a:t>
            </a:r>
          </a:p>
        </p:txBody>
      </p:sp>
      <p:sp>
        <p:nvSpPr>
          <p:cNvPr id="85003" name="Rectangle 11"/>
          <p:cNvSpPr/>
          <p:nvPr/>
        </p:nvSpPr>
        <p:spPr>
          <a:xfrm>
            <a:off x="6690678" y="37211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</a:rPr>
              <a:t>xī</a:t>
            </a:r>
          </a:p>
        </p:txBody>
      </p:sp>
      <p:sp>
        <p:nvSpPr>
          <p:cNvPr id="85004" name="Rectangle 12"/>
          <p:cNvSpPr/>
          <p:nvPr/>
        </p:nvSpPr>
        <p:spPr>
          <a:xfrm>
            <a:off x="2411413" y="4224338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</a:rPr>
              <a:t>cī</a:t>
            </a:r>
          </a:p>
        </p:txBody>
      </p:sp>
      <p:sp>
        <p:nvSpPr>
          <p:cNvPr id="85005" name="Rectangle 13"/>
          <p:cNvSpPr/>
          <p:nvPr/>
        </p:nvSpPr>
        <p:spPr>
          <a:xfrm>
            <a:off x="6680200" y="4284663"/>
            <a:ext cx="8032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</a:rPr>
              <a:t>li</a:t>
            </a:r>
            <a:r>
              <a:rPr lang="en-US" altLang="zh-CN" sz="3200" dirty="0">
                <a:solidFill>
                  <a:srgbClr val="FFFF00"/>
                </a:solidFill>
                <a:latin typeface="Tahoma" panose="020B0604030504040204" pitchFamily="34" charset="0"/>
              </a:rPr>
              <a:t>á</a:t>
            </a:r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</a:rPr>
              <a:t>o</a:t>
            </a:r>
          </a:p>
        </p:txBody>
      </p:sp>
      <p:sp>
        <p:nvSpPr>
          <p:cNvPr id="85006" name="Rectangle 14"/>
          <p:cNvSpPr/>
          <p:nvPr/>
        </p:nvSpPr>
        <p:spPr>
          <a:xfrm>
            <a:off x="2268538" y="4803775"/>
            <a:ext cx="15017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</a:rPr>
              <a:t>chu</a:t>
            </a:r>
            <a:r>
              <a:rPr lang="en-US" altLang="zh-CN" sz="3200" dirty="0">
                <a:solidFill>
                  <a:srgbClr val="FFFF00"/>
                </a:solidFill>
                <a:latin typeface="Tahoma" panose="020B0604030504040204" pitchFamily="34" charset="0"/>
              </a:rPr>
              <a:t>à</a:t>
            </a:r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</a:rPr>
              <a:t>ng</a:t>
            </a:r>
          </a:p>
        </p:txBody>
      </p:sp>
      <p:sp>
        <p:nvSpPr>
          <p:cNvPr id="85007" name="Rectangle 15"/>
          <p:cNvSpPr/>
          <p:nvPr/>
        </p:nvSpPr>
        <p:spPr>
          <a:xfrm>
            <a:off x="6621780" y="4803458"/>
            <a:ext cx="70643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</a:rPr>
              <a:t>su</a:t>
            </a:r>
            <a:r>
              <a:rPr lang="en-US" altLang="zh-CN" sz="3200" dirty="0">
                <a:solidFill>
                  <a:srgbClr val="FFFF00"/>
                </a:solidFill>
                <a:latin typeface="Tahoma" panose="020B0604030504040204" pitchFamily="34" charset="0"/>
              </a:rPr>
              <a:t>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4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49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5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5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5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5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5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5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5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  <p:bldP spid="84997" grpId="0"/>
      <p:bldP spid="85000" grpId="0"/>
      <p:bldP spid="85004" grpId="0"/>
      <p:bldP spid="85005" grpId="0"/>
      <p:bldP spid="85007" grpId="0"/>
    </p:bldLst>
  </p:timing>
</p:sld>
</file>

<file path=ppt/theme/theme1.xml><?xml version="1.0" encoding="utf-8"?>
<a:theme xmlns:a="http://schemas.openxmlformats.org/drawingml/2006/main" name="Textured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xtured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xtured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ured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71</TotalTime>
  <Words>3865</Words>
  <Application>WPS 演示</Application>
  <PresentationFormat>全屏显示(4:3)</PresentationFormat>
  <Paragraphs>226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Textured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《小石潭记》（第1段）</vt:lpstr>
      <vt:lpstr>幻灯片 12</vt:lpstr>
      <vt:lpstr>《小石潭记》（第2段）</vt:lpstr>
      <vt:lpstr>幻灯片 14</vt:lpstr>
      <vt:lpstr>小石潭记（第3段）</vt:lpstr>
      <vt:lpstr>幻灯片 16</vt:lpstr>
      <vt:lpstr>小石潭记（第4段）</vt:lpstr>
      <vt:lpstr>幻灯片 18</vt:lpstr>
      <vt:lpstr>幻灯片 19</vt:lpstr>
      <vt:lpstr>小石潭记（第5段）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  作者是如何运用多种技巧，细致描写事物的？</vt:lpstr>
      <vt:lpstr>幻灯片 29</vt:lpstr>
      <vt:lpstr>幻灯片 30</vt:lpstr>
      <vt:lpstr>幻灯片 31</vt:lpstr>
    </vt:vector>
  </TitlesOfParts>
  <Company>zzms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cqf</dc:creator>
  <cp:lastModifiedBy>Windows 用户</cp:lastModifiedBy>
  <cp:revision>120</cp:revision>
  <dcterms:created xsi:type="dcterms:W3CDTF">2006-04-10T03:52:00Z</dcterms:created>
  <dcterms:modified xsi:type="dcterms:W3CDTF">2018-04-10T00:45:00Z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