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p>
            <a:pPr algn="ctr"/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p>
            <a:pPr algn="ctr"/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p>
            <a:pPr algn="ctr"/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p>
            <a:pPr algn="ctr"/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80880" y="228600"/>
            <a:ext cx="8229240" cy="609120"/>
          </a:xfrm>
          <a:custGeom>
            <a:avLst/>
            <a:gdLst/>
            <a:ahLst/>
            <a:cxnLst/>
            <a:rect l="l" t="t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80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" name="Line 2"/>
          <p:cNvSpPr/>
          <p:nvPr/>
        </p:nvSpPr>
        <p:spPr>
          <a:xfrm>
            <a:off x="457200" y="6172200"/>
            <a:ext cx="8229600" cy="360"/>
          </a:xfrm>
          <a:prstGeom prst="line">
            <a:avLst/>
          </a:prstGeom>
          <a:ln w="19080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3" name="PlaceHolder 3"/>
          <p:cNvSpPr>
            <a:spLocks noGrp="1"/>
          </p:cNvSpPr>
          <p:nvPr>
            <p:ph type="dt"/>
          </p:nvPr>
        </p:nvSpPr>
        <p:spPr>
          <a:xfrm>
            <a:off x="457200" y="6243480"/>
            <a:ext cx="2133360" cy="456840"/>
          </a:xfrm>
          <a:prstGeom prst="rect">
            <a:avLst/>
          </a:prstGeom>
        </p:spPr>
        <p:txBody>
          <a:bodyPr lIns="90000" tIns="45000" rIns="90000" bIns="45000" anchor="b"/>
          <a:p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ftr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</p:spPr>
        <p:txBody>
          <a:bodyPr lIns="90000" tIns="45000" rIns="90000" bIns="45000" anchor="b"/>
          <a:p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6553080" y="6243480"/>
            <a:ext cx="2133360" cy="456840"/>
          </a:xfrm>
          <a:prstGeom prst="rect">
            <a:avLst/>
          </a:prstGeom>
        </p:spPr>
        <p:txBody>
          <a:bodyPr lIns="90000" tIns="45000" rIns="90000" bIns="45000" anchor="b"/>
          <a:p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p>
            <a:r>
              <a:rPr lang="zh-CN" sz="3200" b="0" strike="noStrike" spc="-1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单击鼠标编辑标题文字格式</a:t>
            </a:r>
            <a:endParaRPr lang="zh-CN" sz="3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7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p>
            <a:pPr marL="431800" indent="-323850">
              <a:spcBef>
                <a:spcPts val="1415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"/>
            </a:pPr>
            <a:r>
              <a:rPr lang="zh-CN" sz="3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单击鼠标编辑大纲文字格式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864235" lvl="1" indent="-323850">
              <a:spcBef>
                <a:spcPts val="1135"/>
              </a:spcBef>
              <a:buClr>
                <a:srgbClr val="FFFFFF"/>
              </a:buClr>
              <a:buSzPct val="75000"/>
              <a:buFont typeface="Symbol" panose="05050102010706020507" charset="2"/>
              <a:buChar char=""/>
            </a:pPr>
            <a:r>
              <a:rPr lang="zh-CN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第二个大纲级</a:t>
            </a:r>
            <a:endParaRPr lang="zh-CN" sz="2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1296035" lvl="2" indent="-288290">
              <a:spcBef>
                <a:spcPts val="850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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第三大纲级别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1727835" lvl="3" indent="-215900">
              <a:spcBef>
                <a:spcPts val="565"/>
              </a:spcBef>
              <a:buClr>
                <a:srgbClr val="FFFFFF"/>
              </a:buClr>
              <a:buSzPct val="75000"/>
              <a:buFont typeface="Symbol" panose="05050102010706020507" charset="2"/>
              <a:buChar char="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第四大纲级别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2160270" lvl="4" indent="-215900">
              <a:spcBef>
                <a:spcPts val="285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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第五大纲级别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2592070" lvl="5" indent="-215900">
              <a:spcBef>
                <a:spcPts val="285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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第六大纲级别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023870" lvl="6" indent="-215900">
              <a:spcBef>
                <a:spcPts val="285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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</a:rPr>
              <a:t>第七大纲级别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380880" y="228600"/>
            <a:ext cx="8229240" cy="609120"/>
          </a:xfrm>
          <a:custGeom>
            <a:avLst/>
            <a:gdLst/>
            <a:ahLst/>
            <a:cxnLst/>
            <a:rect l="l" t="t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80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44" name="Line 2"/>
          <p:cNvSpPr/>
          <p:nvPr/>
        </p:nvSpPr>
        <p:spPr>
          <a:xfrm>
            <a:off x="457200" y="6172200"/>
            <a:ext cx="8229600" cy="360"/>
          </a:xfrm>
          <a:prstGeom prst="line">
            <a:avLst/>
          </a:prstGeom>
          <a:ln w="19080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45" name="PlaceHolder 3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9240" cy="1139400"/>
          </a:xfrm>
          <a:prstGeom prst="rect">
            <a:avLst/>
          </a:prstGeom>
        </p:spPr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zh-CN" sz="4200" b="0" strike="noStrike" spc="-1">
                <a:solidFill>
                  <a:srgbClr val="006633"/>
                </a:solidFill>
                <a:uFill>
                  <a:solidFill>
                    <a:srgbClr val="FFFFFF"/>
                  </a:solidFill>
                </a:uFill>
                <a:latin typeface="Garamond"/>
                <a:ea typeface="宋体" panose="02010600030101010101" pitchFamily="2" charset="-122"/>
              </a:rPr>
              <a:t>单击此处编辑母版标题样式</a:t>
            </a:r>
            <a:endParaRPr lang="zh-CN" sz="42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30240"/>
          </a:xfrm>
          <a:prstGeom prst="rect">
            <a:avLst/>
          </a:prstGeom>
        </p:spPr>
        <p:txBody>
          <a:bodyPr lIns="90000" tIns="45000" rIns="90000" bIns="45000"/>
          <a:p>
            <a:pPr marL="342900" indent="-342900">
              <a:lnSpc>
                <a:spcPct val="100000"/>
              </a:lnSpc>
              <a:spcBef>
                <a:spcPts val="600"/>
              </a:spcBef>
              <a:buClr>
                <a:srgbClr val="CC9900"/>
              </a:buClr>
              <a:buSzPct val="65000"/>
              <a:buFont typeface="Wingdings" panose="05000000000000000000" pitchFamily="2" charset="2"/>
              <a:buChar char=""/>
            </a:pPr>
            <a:r>
              <a:rPr lang="zh-CN" sz="3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单击此处编辑母版文本样式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669925" lvl="1" indent="-324485">
              <a:lnSpc>
                <a:spcPct val="100000"/>
              </a:lnSpc>
              <a:spcBef>
                <a:spcPts val="520"/>
              </a:spcBef>
              <a:buClr>
                <a:srgbClr val="3B812F"/>
              </a:buClr>
              <a:buSzPct val="60000"/>
              <a:buFont typeface="Wingdings" panose="05000000000000000000" pitchFamily="2" charset="2"/>
              <a:buChar char=""/>
            </a:pPr>
            <a:r>
              <a:rPr lang="zh-CN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第二级</a:t>
            </a:r>
            <a:endParaRPr lang="zh-CN" sz="2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1022350" lvl="2" indent="-350520">
              <a:lnSpc>
                <a:spcPct val="100000"/>
              </a:lnSpc>
              <a:spcBef>
                <a:spcPts val="440"/>
              </a:spcBef>
              <a:buClr>
                <a:srgbClr val="CC9900"/>
              </a:buClr>
              <a:buSzPct val="65000"/>
              <a:buFont typeface="Wingdings" panose="05000000000000000000" pitchFamily="2" charset="2"/>
              <a:buChar char=""/>
            </a:pPr>
            <a:r>
              <a:rPr lang="zh-CN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第三级</a:t>
            </a:r>
            <a:endParaRPr lang="zh-CN" sz="2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1339850" lvl="3" indent="-315595">
              <a:lnSpc>
                <a:spcPct val="100000"/>
              </a:lnSpc>
              <a:spcBef>
                <a:spcPts val="400"/>
              </a:spcBef>
              <a:buClr>
                <a:srgbClr val="3B812F"/>
              </a:buClr>
              <a:buSzPct val="70000"/>
              <a:buFont typeface="Wingdings" panose="05000000000000000000" pitchFamily="2" charset="2"/>
              <a:buChar char="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第四级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1681480" lvl="4" indent="-339725">
              <a:lnSpc>
                <a:spcPct val="100000"/>
              </a:lnSpc>
              <a:spcBef>
                <a:spcPts val="400"/>
              </a:spcBef>
              <a:buClr>
                <a:srgbClr val="CC9900"/>
              </a:buClr>
              <a:buSzPct val="75000"/>
              <a:buFont typeface="Wingdings" panose="05000000000000000000" pitchFamily="2" charset="2"/>
              <a:buChar char=""/>
            </a:pPr>
            <a:r>
              <a:rPr lang="zh-CN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第五级</a:t>
            </a:r>
            <a:endParaRPr lang="zh-CN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dt"/>
          </p:nvPr>
        </p:nvSpPr>
        <p:spPr>
          <a:xfrm>
            <a:off x="457200" y="6243480"/>
            <a:ext cx="2133360" cy="456840"/>
          </a:xfrm>
          <a:prstGeom prst="rect">
            <a:avLst/>
          </a:prstGeom>
        </p:spPr>
        <p:txBody>
          <a:bodyPr lIns="90000" tIns="45000" rIns="90000" bIns="45000" anchor="b"/>
          <a:p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ftr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</p:spPr>
        <p:txBody>
          <a:bodyPr lIns="90000" tIns="45000" rIns="90000" bIns="45000" anchor="b"/>
          <a:p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sldNum"/>
          </p:nvPr>
        </p:nvSpPr>
        <p:spPr>
          <a:xfrm>
            <a:off x="6553080" y="6243480"/>
            <a:ext cx="2133360" cy="456840"/>
          </a:xfrm>
          <a:prstGeom prst="rect">
            <a:avLst/>
          </a:prstGeom>
        </p:spPr>
        <p:txBody>
          <a:bodyPr lIns="90000" tIns="45000" rIns="90000" bIns="45000" anchor="b"/>
          <a:p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63720" cy="6857640"/>
          </a:xfrm>
          <a:prstGeom prst="rect">
            <a:avLst/>
          </a:prstGeom>
          <a:ln w="9360"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838080" y="465840"/>
            <a:ext cx="7467120" cy="2253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14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桃花源记</a:t>
            </a:r>
            <a:endParaRPr lang="en-US" sz="14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216040" y="2742120"/>
            <a:ext cx="1703520" cy="6998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陶渊明</a:t>
            </a:r>
            <a:endParaRPr lang="en-US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pic>
        <p:nvPicPr>
          <p:cNvPr id="89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346720" y="4025880"/>
            <a:ext cx="3796920" cy="2831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343080" y="1387440"/>
            <a:ext cx="8457840" cy="53424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林尽水源，便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得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一山，山有小口，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仿佛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若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有光。</a:t>
            </a:r>
            <a:endParaRPr lang="zh-CN" sz="30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  <a:ea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便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舍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船，从口入。 初极狭，才通人。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复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行数十步，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豁然开朗。土地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平旷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，屋舍俨然，有良田、美池、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桑竹之属。 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阡陌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交通，鸡犬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相闻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其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中往来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种作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男女衣著，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悉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如外人。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黄发垂髫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，并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怡然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自乐。 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723600" y="2072880"/>
            <a:ext cx="297144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华文新魏"/>
              </a:rPr>
              <a:t>舍弃、放弃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7" name="CustomShape 3"/>
          <p:cNvSpPr/>
          <p:nvPr/>
        </p:nvSpPr>
        <p:spPr>
          <a:xfrm>
            <a:off x="6153120" y="2008440"/>
            <a:ext cx="158328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又，再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8" name="CustomShape 4"/>
          <p:cNvSpPr/>
          <p:nvPr/>
        </p:nvSpPr>
        <p:spPr>
          <a:xfrm>
            <a:off x="2463480" y="4264200"/>
            <a:ext cx="194436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隶书"/>
              </a:rPr>
              <a:t>交错相通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9" name="CustomShape 5"/>
          <p:cNvSpPr/>
          <p:nvPr/>
        </p:nvSpPr>
        <p:spPr>
          <a:xfrm>
            <a:off x="5915685" y="5225920"/>
            <a:ext cx="257256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快乐的样子。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0" name="CustomShape 6"/>
          <p:cNvSpPr/>
          <p:nvPr/>
        </p:nvSpPr>
        <p:spPr>
          <a:xfrm>
            <a:off x="6694920" y="894240"/>
            <a:ext cx="12697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好像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1" name="CustomShape 7"/>
          <p:cNvSpPr/>
          <p:nvPr/>
        </p:nvSpPr>
        <p:spPr>
          <a:xfrm>
            <a:off x="2499315" y="1007695"/>
            <a:ext cx="216036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得到出现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2" name="CustomShape 8"/>
          <p:cNvSpPr/>
          <p:nvPr/>
        </p:nvSpPr>
        <p:spPr>
          <a:xfrm>
            <a:off x="2499360" y="3170540"/>
            <a:ext cx="18727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平坦宽阔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3" name="CustomShape 9"/>
          <p:cNvSpPr/>
          <p:nvPr/>
        </p:nvSpPr>
        <p:spPr>
          <a:xfrm>
            <a:off x="5307480" y="4164840"/>
            <a:ext cx="138708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这里面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4" name="CustomShape 10"/>
          <p:cNvSpPr/>
          <p:nvPr/>
        </p:nvSpPr>
        <p:spPr>
          <a:xfrm>
            <a:off x="7075800" y="4164840"/>
            <a:ext cx="172476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耕种劳作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5" name="CustomShape 11"/>
          <p:cNvSpPr/>
          <p:nvPr/>
        </p:nvSpPr>
        <p:spPr>
          <a:xfrm>
            <a:off x="342900" y="199390"/>
            <a:ext cx="2799715" cy="69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 fontAlgn="auto">
              <a:lnSpc>
                <a:spcPct val="100000"/>
              </a:lnSpc>
            </a:pPr>
            <a:r>
              <a:rPr lang="en-US" sz="4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学习第2段</a:t>
            </a:r>
            <a:endParaRPr lang="en-US" sz="4000" b="1" strike="noStrike" spc="-1">
              <a:solidFill>
                <a:srgbClr val="FFFF00"/>
              </a:solidFill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14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4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341465" y="889755"/>
            <a:ext cx="8570880" cy="9961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p>
            <a:pPr>
              <a:lnSpc>
                <a:spcPct val="100000"/>
              </a:lnSpc>
              <a:spcBef>
                <a:spcPts val="560"/>
              </a:spcBef>
            </a:pPr>
            <a:r>
              <a:rPr lang="zh-CN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1、从渔人发现桃花源的过程来看，桃花源是否容易被发现？作者这样安排情节用意何在?</a:t>
            </a:r>
            <a:endParaRPr lang="zh-CN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7" name="CustomShape 2"/>
          <p:cNvSpPr/>
          <p:nvPr/>
        </p:nvSpPr>
        <p:spPr>
          <a:xfrm>
            <a:off x="306000" y="1978560"/>
            <a:ext cx="8530920" cy="10652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用意：给桃花源蒙上一层神秘的色彩，从而使文章充满了传奇，更具魅力，引人入胜。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8" name="TextShape 3"/>
          <p:cNvSpPr txBox="1"/>
          <p:nvPr/>
        </p:nvSpPr>
        <p:spPr>
          <a:xfrm>
            <a:off x="395640" y="221040"/>
            <a:ext cx="1329480" cy="66888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zh-CN" sz="3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思考：</a:t>
            </a:r>
            <a:endParaRPr lang="zh-CN" sz="38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49" name="CustomShape 4"/>
          <p:cNvSpPr/>
          <p:nvPr/>
        </p:nvSpPr>
        <p:spPr>
          <a:xfrm>
            <a:off x="755815" y="3284170"/>
            <a:ext cx="7008840" cy="6681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560"/>
              </a:spcBef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2、渔人在桃花源里看到了那些景象？</a:t>
            </a:r>
            <a:endParaRPr lang="en-US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50" name="CustomShape 5"/>
          <p:cNvSpPr/>
          <p:nvPr/>
        </p:nvSpPr>
        <p:spPr>
          <a:xfrm>
            <a:off x="627900" y="3834710"/>
            <a:ext cx="7457040" cy="10652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“土地平旷，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……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鸡犬相闻。 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其中往来种作，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……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并怡然自乐。”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51" name="CustomShape 6"/>
          <p:cNvSpPr/>
          <p:nvPr/>
        </p:nvSpPr>
        <p:spPr>
          <a:xfrm>
            <a:off x="231890" y="4900315"/>
            <a:ext cx="8679960" cy="106524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社会环境良好、美丽富饶；人们生活安定、自由快乐。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129600" y="1037160"/>
            <a:ext cx="8884440" cy="47833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/>
          <a:p>
            <a:pPr>
              <a:lnSpc>
                <a:spcPct val="200000"/>
              </a:lnSpc>
            </a:pP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   见渔人，乃大惊，问所从来，具答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之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。便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要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还家，设酒杀鸡作食。村中闻有此人，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咸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来问讯。自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云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先世避秦时乱，率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妻子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邑人来此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绝境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，不复出焉；遂与外人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间隔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。问今是何世，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乃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不知有汉，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无论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魏晋。此人一一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为具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言所闻，皆叹惋。余人各复延至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其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家，皆出酒食。停数日，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辞去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。此中人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语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云：“不足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为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外人</a:t>
            </a:r>
            <a:r>
              <a:rPr lang="en-US" sz="28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道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也。”</a:t>
            </a:r>
            <a:r>
              <a:rPr lang="en-US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4643280" y="671760"/>
            <a:ext cx="36889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指桃花源中的问话人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56" name="CustomShape 3"/>
          <p:cNvSpPr/>
          <p:nvPr/>
        </p:nvSpPr>
        <p:spPr>
          <a:xfrm>
            <a:off x="7407000" y="1662120"/>
            <a:ext cx="66636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说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57" name="CustomShape 4"/>
          <p:cNvSpPr/>
          <p:nvPr/>
        </p:nvSpPr>
        <p:spPr>
          <a:xfrm>
            <a:off x="8332560" y="3345120"/>
            <a:ext cx="62388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给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58" name="CustomShape 5"/>
          <p:cNvSpPr/>
          <p:nvPr/>
        </p:nvSpPr>
        <p:spPr>
          <a:xfrm>
            <a:off x="274320" y="4204440"/>
            <a:ext cx="79056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详细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59" name="CustomShape 6"/>
          <p:cNvSpPr/>
          <p:nvPr/>
        </p:nvSpPr>
        <p:spPr>
          <a:xfrm>
            <a:off x="5554440" y="4204440"/>
            <a:ext cx="102564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他们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0" name="CustomShape 7"/>
          <p:cNvSpPr/>
          <p:nvPr/>
        </p:nvSpPr>
        <p:spPr>
          <a:xfrm>
            <a:off x="3229920" y="5021640"/>
            <a:ext cx="102852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告诉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1" name="CustomShape 8"/>
          <p:cNvSpPr/>
          <p:nvPr/>
        </p:nvSpPr>
        <p:spPr>
          <a:xfrm>
            <a:off x="5253480" y="5021280"/>
            <a:ext cx="109548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对，向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2" name="CustomShape 9"/>
          <p:cNvSpPr/>
          <p:nvPr/>
        </p:nvSpPr>
        <p:spPr>
          <a:xfrm>
            <a:off x="6522840" y="5021280"/>
            <a:ext cx="88380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说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3" name="CustomShape 10"/>
          <p:cNvSpPr/>
          <p:nvPr/>
        </p:nvSpPr>
        <p:spPr>
          <a:xfrm>
            <a:off x="427990" y="271145"/>
            <a:ext cx="3069590" cy="7289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4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学习第3段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468360" y="333360"/>
            <a:ext cx="8496000" cy="59396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    1、古人写文章，为了使文章精炼，常常省去某些根据语境不言自明的词语，语法书上称作“省略”。阅读文章时要清楚它省略了什么，翻译时有的还需要补译出来。试看下面几句话中括弧处省略了什么词语：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（     ）见渔人，乃大惊，问（ 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）所从来，（     ）具答之。（     ）便要（     ）还家，设酒杀鸡作食。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此人一一为（     ）具言所闻，（     ）皆叹惋。余人各复延（     ）至其家，皆出酒食。（     ）停数日，辞去。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959760" y="320796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村人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6476040" y="323676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渔人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7" name="CustomShape 4"/>
          <p:cNvSpPr/>
          <p:nvPr/>
        </p:nvSpPr>
        <p:spPr>
          <a:xfrm>
            <a:off x="1765440" y="368460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渔人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8" name="CustomShape 5"/>
          <p:cNvSpPr/>
          <p:nvPr/>
        </p:nvSpPr>
        <p:spPr>
          <a:xfrm>
            <a:off x="5250240" y="368496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村人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69" name="CustomShape 6"/>
          <p:cNvSpPr/>
          <p:nvPr/>
        </p:nvSpPr>
        <p:spPr>
          <a:xfrm>
            <a:off x="959760" y="417348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渔人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0" name="CustomShape 7"/>
          <p:cNvSpPr/>
          <p:nvPr/>
        </p:nvSpPr>
        <p:spPr>
          <a:xfrm>
            <a:off x="3061080" y="464112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村人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1" name="CustomShape 8"/>
          <p:cNvSpPr/>
          <p:nvPr/>
        </p:nvSpPr>
        <p:spPr>
          <a:xfrm>
            <a:off x="4167720" y="522468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渔人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2" name="CustomShape 9"/>
          <p:cNvSpPr/>
          <p:nvPr/>
        </p:nvSpPr>
        <p:spPr>
          <a:xfrm>
            <a:off x="6939000" y="464544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村人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3" name="CustomShape 10"/>
          <p:cNvSpPr/>
          <p:nvPr/>
        </p:nvSpPr>
        <p:spPr>
          <a:xfrm>
            <a:off x="1765800" y="5692680"/>
            <a:ext cx="9950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幼圆"/>
              </a:rPr>
              <a:t>渔人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4" name="CustomShape 11"/>
          <p:cNvSpPr/>
          <p:nvPr/>
        </p:nvSpPr>
        <p:spPr>
          <a:xfrm>
            <a:off x="468720" y="163800"/>
            <a:ext cx="1329480" cy="66888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思考：</a:t>
            </a:r>
            <a:endParaRPr lang="en-US" sz="3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3809880" y="609480"/>
            <a:ext cx="549000" cy="2282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176" name="CustomShape 2"/>
          <p:cNvSpPr/>
          <p:nvPr/>
        </p:nvSpPr>
        <p:spPr>
          <a:xfrm>
            <a:off x="468720" y="316080"/>
            <a:ext cx="835308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2、桃源人留给你怎样的</a:t>
            </a:r>
            <a:r>
              <a:rPr lang="zh-CN" alt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印象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？从哪里看出来的呢？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7" name="CustomShape 3"/>
          <p:cNvSpPr/>
          <p:nvPr/>
        </p:nvSpPr>
        <p:spPr>
          <a:xfrm>
            <a:off x="211455" y="838200"/>
            <a:ext cx="8867140" cy="113157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淳朴民风</a:t>
            </a:r>
            <a:r>
              <a:rPr lang="en-US" sz="2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热情大方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（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便要还家，设酒杀鸡做食        村中闻有此人,咸来问讯。余人各复延至其家。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）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8" name="CustomShape 4"/>
          <p:cNvSpPr/>
          <p:nvPr/>
        </p:nvSpPr>
        <p:spPr>
          <a:xfrm>
            <a:off x="251640" y="2706480"/>
            <a:ext cx="860976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大概是秦末以来的历史。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一是重大历史事件；二是当时动乱、黑暗的社会现实和人民痛苦的生活。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79" name="CustomShape 5"/>
          <p:cNvSpPr/>
          <p:nvPr/>
        </p:nvSpPr>
        <p:spPr>
          <a:xfrm>
            <a:off x="251640" y="3659400"/>
            <a:ext cx="86414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为桃源外的世界如此动乱、黑暗而叹惋；为桃源外的人一直过着痛苦生活而叹惋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0" name="CustomShape 6"/>
          <p:cNvSpPr/>
          <p:nvPr/>
        </p:nvSpPr>
        <p:spPr>
          <a:xfrm>
            <a:off x="180340" y="1852930"/>
            <a:ext cx="8680450" cy="91567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3、猜想渔人向桃源人说了些什么?根据历史知识和对课文的理解推测。桃源人为什么而叹惋?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1" name="CustomShape 7"/>
          <p:cNvSpPr/>
          <p:nvPr/>
        </p:nvSpPr>
        <p:spPr>
          <a:xfrm>
            <a:off x="447120" y="4612320"/>
            <a:ext cx="612468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4、“不足为外人道”的原因是什么？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2" name="CustomShape 8"/>
          <p:cNvSpPr/>
          <p:nvPr/>
        </p:nvSpPr>
        <p:spPr>
          <a:xfrm>
            <a:off x="251640" y="5134680"/>
            <a:ext cx="86414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 不想被外面的战乱破坏了他们和平宁静的生活。也为下文再寻桃源不得埋下伏笔。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155520" y="1494720"/>
            <a:ext cx="8832600" cy="49971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     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既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出， 得其船，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便扶向路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，处处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志之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及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郡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下，诣太守说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如此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。太守即遣人随其往，寻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向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所</a:t>
            </a: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志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 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遂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迷，不复得路。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320"/>
              </a:spcBef>
            </a:pPr>
            <a:endParaRPr lang="zh-CN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   南阳刘子骥，高尚士也，闻之，欣然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规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往，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未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360"/>
              </a:spcBef>
            </a:pPr>
            <a:endParaRPr lang="zh-CN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果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。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寻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病终。后遂无</a:t>
            </a:r>
            <a:r>
              <a:rPr lang="zh-CN" sz="3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问津</a:t>
            </a: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者。 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2411280" y="1197000"/>
            <a:ext cx="1152000" cy="5187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185" name="CustomShape 3"/>
          <p:cNvSpPr/>
          <p:nvPr/>
        </p:nvSpPr>
        <p:spPr>
          <a:xfrm>
            <a:off x="1506960" y="1106640"/>
            <a:ext cx="122364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隶书"/>
                <a:ea typeface="隶书"/>
              </a:rPr>
              <a:t>已经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6" name="CustomShape 4"/>
          <p:cNvSpPr/>
          <p:nvPr/>
        </p:nvSpPr>
        <p:spPr>
          <a:xfrm>
            <a:off x="7249320" y="1104120"/>
            <a:ext cx="15775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无实义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7" name="CustomShape 5"/>
          <p:cNvSpPr/>
          <p:nvPr/>
        </p:nvSpPr>
        <p:spPr>
          <a:xfrm>
            <a:off x="4763880" y="1104120"/>
            <a:ext cx="248508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隶书"/>
                <a:ea typeface="隶书"/>
              </a:rPr>
              <a:t>动词，做标志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8" name="CustomShape 6"/>
          <p:cNvSpPr/>
          <p:nvPr/>
        </p:nvSpPr>
        <p:spPr>
          <a:xfrm>
            <a:off x="6666480" y="3168000"/>
            <a:ext cx="216036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隶书"/>
                <a:ea typeface="隶书"/>
              </a:rPr>
              <a:t>名词，标志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89" name="CustomShape 7"/>
          <p:cNvSpPr/>
          <p:nvPr/>
        </p:nvSpPr>
        <p:spPr>
          <a:xfrm>
            <a:off x="5509440" y="2126520"/>
            <a:ext cx="25207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从前的，旧的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0" name="CustomShape 8"/>
          <p:cNvSpPr/>
          <p:nvPr/>
        </p:nvSpPr>
        <p:spPr>
          <a:xfrm>
            <a:off x="285840" y="3168000"/>
            <a:ext cx="223236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竟然，终于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1" name="CustomShape 9"/>
          <p:cNvSpPr/>
          <p:nvPr/>
        </p:nvSpPr>
        <p:spPr>
          <a:xfrm>
            <a:off x="2258640" y="2126520"/>
            <a:ext cx="18727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像这样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2" name="CustomShape 10"/>
          <p:cNvSpPr/>
          <p:nvPr/>
        </p:nvSpPr>
        <p:spPr>
          <a:xfrm>
            <a:off x="427355" y="274320"/>
            <a:ext cx="3235960" cy="55943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学习第4、5段</a:t>
            </a:r>
            <a:endParaRPr lang="en-US" sz="3600" b="1" strike="noStrike" spc="-1">
              <a:solidFill>
                <a:srgbClr val="FFFF00"/>
              </a:solidFill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box(in)">
                                      <p:cBhvr additive="repl"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1764030" y="996315"/>
            <a:ext cx="6225540" cy="5867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离开桃源   再寻桃源</a:t>
            </a:r>
            <a:endParaRPr lang="en-US" sz="3600" b="1" strike="noStrike" spc="-1">
              <a:solidFill>
                <a:srgbClr val="FFFF00"/>
              </a:solidFill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94" name="CustomShape 2"/>
          <p:cNvSpPr/>
          <p:nvPr/>
        </p:nvSpPr>
        <p:spPr>
          <a:xfrm>
            <a:off x="1764000" y="467280"/>
            <a:ext cx="667332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1、用简洁的语言概括第四、五段内容。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5" name="CustomShape 3"/>
          <p:cNvSpPr/>
          <p:nvPr/>
        </p:nvSpPr>
        <p:spPr>
          <a:xfrm>
            <a:off x="160560" y="1582920"/>
            <a:ext cx="868716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2、渔人离开桃源时“处处志之”，后来“寻向所志”却“不复得路”，作者这样写的用意是什么？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6" name="CustomShape 4"/>
          <p:cNvSpPr/>
          <p:nvPr/>
        </p:nvSpPr>
        <p:spPr>
          <a:xfrm>
            <a:off x="184320" y="2537330"/>
            <a:ext cx="8775360" cy="15526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目的是使人觉得桃花源是一个似有而无、似真而幻的所在，暗示桃花源是虚构的。同时增加文章的神秘色彩。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7" name="CustomShape 5"/>
          <p:cNvSpPr/>
          <p:nvPr/>
        </p:nvSpPr>
        <p:spPr>
          <a:xfrm>
            <a:off x="434520" y="235080"/>
            <a:ext cx="1329480" cy="66888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思考：</a:t>
            </a:r>
            <a:endParaRPr lang="en-US" sz="3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8" name="CustomShape 6"/>
          <p:cNvSpPr/>
          <p:nvPr/>
        </p:nvSpPr>
        <p:spPr>
          <a:xfrm>
            <a:off x="247115" y="4090160"/>
            <a:ext cx="871200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 3、</a:t>
            </a:r>
            <a:r>
              <a:rPr lang="en-US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结合背景考虑，陶渊明为我们描绘了这个美好的世外桃源用意何在？ 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99" name="CustomShape 7"/>
          <p:cNvSpPr/>
          <p:nvPr/>
        </p:nvSpPr>
        <p:spPr>
          <a:xfrm>
            <a:off x="892175" y="5033645"/>
            <a:ext cx="8035925" cy="59245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对社会现实</a:t>
            </a: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（</a:t>
            </a: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政治黑暗、连年战乱</a:t>
            </a: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）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的不满。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00" name="CustomShape 8"/>
          <p:cNvSpPr/>
          <p:nvPr/>
        </p:nvSpPr>
        <p:spPr>
          <a:xfrm>
            <a:off x="892175" y="5532755"/>
            <a:ext cx="4467860" cy="63881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对美好生活的向往</a:t>
            </a: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。</a:t>
            </a:r>
            <a:endParaRPr lang="en-US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304920" y="1284480"/>
            <a:ext cx="8534520" cy="25282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本文借武陵渔人偶然发现桃花源的故事，表现作者对理想的桃花源生活的向往和对现实动乱、黑暗生活的不满。</a:t>
            </a:r>
            <a:endParaRPr lang="en-US" sz="4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426600" y="302400"/>
            <a:ext cx="6300720" cy="8215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4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再读课文，归纳主旨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pic>
        <p:nvPicPr>
          <p:cNvPr id="203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68760" y="3990960"/>
            <a:ext cx="5361120" cy="2781000"/>
          </a:xfrm>
          <a:prstGeom prst="rect">
            <a:avLst/>
          </a:prstGeom>
          <a:ln w="9360">
            <a:noFill/>
          </a:ln>
        </p:spPr>
      </p:pic>
      <p:pic>
        <p:nvPicPr>
          <p:cNvPr id="204" name="图片 23554"/>
          <p:cNvPicPr/>
          <p:nvPr/>
        </p:nvPicPr>
        <p:blipFill>
          <a:blip r:embed="rId2"/>
          <a:stretch>
            <a:fillRect/>
          </a:stretch>
        </p:blipFill>
        <p:spPr>
          <a:xfrm>
            <a:off x="5429880" y="3991680"/>
            <a:ext cx="3656520" cy="27802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 additive="repl">
                                        <p:cTn id="9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图片 4710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206" name="CustomShape 1"/>
          <p:cNvSpPr/>
          <p:nvPr/>
        </p:nvSpPr>
        <p:spPr>
          <a:xfrm>
            <a:off x="8366040" y="446040"/>
            <a:ext cx="183960" cy="7617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07" name="CustomShape 2"/>
          <p:cNvSpPr/>
          <p:nvPr/>
        </p:nvSpPr>
        <p:spPr>
          <a:xfrm>
            <a:off x="1736640" y="826920"/>
            <a:ext cx="183960" cy="7617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1258920" y="1197000"/>
            <a:ext cx="3346200" cy="165528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1116000" y="3141720"/>
            <a:ext cx="3346200" cy="165528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1143000" y="5202360"/>
            <a:ext cx="3346200" cy="165528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5797440" y="5202360"/>
            <a:ext cx="3346200" cy="165528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5645160" y="1676520"/>
            <a:ext cx="3498480" cy="1655280"/>
          </a:xfrm>
          <a:prstGeom prst="smileyFace">
            <a:avLst>
              <a:gd name="adj" fmla="val -4653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4191120"/>
            <a:ext cx="1294920" cy="1599840"/>
          </a:xfrm>
          <a:prstGeom prst="curvedRightArrow">
            <a:avLst>
              <a:gd name="adj1" fmla="val 24705"/>
              <a:gd name="adj2" fmla="val 49411"/>
              <a:gd name="adj3" fmla="val 33333"/>
            </a:avLst>
          </a:prstGeom>
          <a:solidFill>
            <a:srgbClr val="FF0000"/>
          </a:solidFill>
          <a:ln w="9360">
            <a:noFill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0" y="2209680"/>
            <a:ext cx="1294920" cy="1599840"/>
          </a:xfrm>
          <a:prstGeom prst="curvedRightArrow">
            <a:avLst>
              <a:gd name="adj1" fmla="val 24705"/>
              <a:gd name="adj2" fmla="val 49411"/>
              <a:gd name="adj3" fmla="val 33333"/>
            </a:avLst>
          </a:prstGeom>
          <a:solidFill>
            <a:srgbClr val="FF0000"/>
          </a:solidFill>
          <a:ln w="9360">
            <a:noFill/>
          </a:ln>
          <a:effectLst>
            <a:outerShdw dist="107763" dir="2699999" algn="ctr" rotWithShape="0">
              <a:schemeClr val="bg2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5" name="CustomShape 10"/>
          <p:cNvSpPr/>
          <p:nvPr/>
        </p:nvSpPr>
        <p:spPr>
          <a:xfrm>
            <a:off x="7147080" y="5780160"/>
            <a:ext cx="183960" cy="7617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6" name="CustomShape 11"/>
          <p:cNvSpPr/>
          <p:nvPr/>
        </p:nvSpPr>
        <p:spPr>
          <a:xfrm>
            <a:off x="4343400" y="5791320"/>
            <a:ext cx="1752120" cy="1066320"/>
          </a:xfrm>
          <a:prstGeom prst="notchedRightArrow">
            <a:avLst>
              <a:gd name="adj1" fmla="val 50000"/>
              <a:gd name="adj2" fmla="val 41071"/>
            </a:avLst>
          </a:prstGeom>
          <a:solidFill>
            <a:srgbClr val="FF0000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7" name="CustomShape 12"/>
          <p:cNvSpPr/>
          <p:nvPr/>
        </p:nvSpPr>
        <p:spPr>
          <a:xfrm>
            <a:off x="6629400" y="3352680"/>
            <a:ext cx="1294920" cy="1828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4"/>
                </a:moveTo>
                <a:lnTo>
                  <a:pt x="9257" y="4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4"/>
                </a:lnTo>
                <a:lnTo>
                  <a:pt x="21600" y="4"/>
                </a:lnTo>
                <a:lnTo>
                  <a:pt x="12343" y="3"/>
                </a:lnTo>
                <a:lnTo>
                  <a:pt x="18514" y="3"/>
                </a:lnTo>
                <a:lnTo>
                  <a:pt x="12343" y="2"/>
                </a:lnTo>
                <a:lnTo>
                  <a:pt x="15429" y="2"/>
                </a:lnTo>
                <a:lnTo>
                  <a:pt x="10800" y="0"/>
                </a:lnTo>
                <a:lnTo>
                  <a:pt x="6171" y="2"/>
                </a:lnTo>
                <a:lnTo>
                  <a:pt x="9257" y="2"/>
                </a:lnTo>
                <a:lnTo>
                  <a:pt x="3086" y="3"/>
                </a:lnTo>
                <a:lnTo>
                  <a:pt x="9257" y="3"/>
                </a:lnTo>
                <a:close/>
              </a:path>
            </a:pathLst>
          </a:custGeom>
          <a:solidFill>
            <a:srgbClr val="FF0000"/>
          </a:solidFill>
          <a:ln w="9360">
            <a:solidFill>
              <a:srgbClr val="000000"/>
            </a:solidFill>
            <a:miter/>
          </a:ln>
          <a:effectLst>
            <a:outerShdw dist="107763" dir="2699999" algn="ctr" rotWithShape="0">
              <a:srgbClr val="808080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8" name="CustomShape 13"/>
          <p:cNvSpPr/>
          <p:nvPr/>
        </p:nvSpPr>
        <p:spPr>
          <a:xfrm>
            <a:off x="5775480" y="141120"/>
            <a:ext cx="183960" cy="7617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19" name="CustomShape 14"/>
          <p:cNvSpPr/>
          <p:nvPr/>
        </p:nvSpPr>
        <p:spPr>
          <a:xfrm>
            <a:off x="1697760" y="1700280"/>
            <a:ext cx="246708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发现桃花源</a:t>
            </a:r>
            <a:endParaRPr lang="en-US" sz="3600" b="1" strike="noStrike" spc="-1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20" name="CustomShape 15"/>
          <p:cNvSpPr/>
          <p:nvPr/>
        </p:nvSpPr>
        <p:spPr>
          <a:xfrm>
            <a:off x="1701000" y="3645000"/>
            <a:ext cx="246708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scene3d>
              <a:camera prst="orthographicFront"/>
              <a:lightRig rig="threePt" dir="t"/>
            </a:scene3d>
          </a:bodyPr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进入桃花源</a:t>
            </a:r>
            <a:endParaRPr lang="en-US" sz="3600" b="1" strike="noStrike" spc="-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21" name="CustomShape 16"/>
          <p:cNvSpPr/>
          <p:nvPr/>
        </p:nvSpPr>
        <p:spPr>
          <a:xfrm>
            <a:off x="1485720" y="5742000"/>
            <a:ext cx="246708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scene3d>
              <a:camera prst="orthographicFront"/>
              <a:lightRig rig="threePt" dir="t"/>
            </a:scene3d>
          </a:bodyPr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访问桃花源</a:t>
            </a:r>
            <a:endParaRPr lang="en-US" sz="3600" b="1" strike="noStrike" spc="-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22" name="CustomShape 17"/>
          <p:cNvSpPr/>
          <p:nvPr/>
        </p:nvSpPr>
        <p:spPr>
          <a:xfrm>
            <a:off x="6333840" y="5791320"/>
            <a:ext cx="246708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scene3d>
              <a:camera prst="orthographicFront"/>
              <a:lightRig rig="threePt" dir="t"/>
            </a:scene3d>
          </a:bodyPr>
          <a:p>
            <a:pPr algn="ctr">
              <a:lnSpc>
                <a:spcPct val="100000"/>
              </a:lnSpc>
            </a:pPr>
            <a:r>
              <a:rPr lang="en-US" sz="3600" b="1" strike="noStrike" spc="-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离开桃花源</a:t>
            </a:r>
            <a:endParaRPr lang="en-US" sz="3600" b="1" strike="noStrike" spc="-1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23" name="CustomShape 18"/>
          <p:cNvSpPr/>
          <p:nvPr/>
        </p:nvSpPr>
        <p:spPr>
          <a:xfrm>
            <a:off x="6105240" y="2209680"/>
            <a:ext cx="246708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scene3d>
              <a:camera prst="orthographicFront"/>
              <a:lightRig rig="threePt" dir="t"/>
            </a:scene3d>
          </a:bodyPr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再寻桃花源</a:t>
            </a:r>
            <a:endParaRPr lang="en-US" sz="3600" b="1" strike="noStrike" spc="-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rgbClr val="FFFFFF"/>
                </a:solidFill>
              </a:u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24" name="CustomShape 19"/>
          <p:cNvSpPr/>
          <p:nvPr/>
        </p:nvSpPr>
        <p:spPr>
          <a:xfrm>
            <a:off x="1918800" y="3035160"/>
            <a:ext cx="6446880" cy="186912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normAutofit/>
          </a:bodyPr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以渔人行踪为线索</a:t>
            </a:r>
            <a:endParaRPr lang="en-US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25" name="CustomShape 20"/>
          <p:cNvSpPr/>
          <p:nvPr/>
        </p:nvSpPr>
        <p:spPr>
          <a:xfrm>
            <a:off x="241920" y="189360"/>
            <a:ext cx="2764440" cy="8215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4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合作探究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26" name="CustomShape 21"/>
          <p:cNvSpPr/>
          <p:nvPr/>
        </p:nvSpPr>
        <p:spPr>
          <a:xfrm>
            <a:off x="3006720" y="312480"/>
            <a:ext cx="4647960" cy="699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2000"/>
              </a:spcBef>
            </a:pPr>
            <a:r>
              <a:rPr lang="en-US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1、理清文章线索</a:t>
            </a:r>
            <a:endParaRPr lang="en-US" sz="4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repl">
                                        <p:cTn id="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75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75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repl">
                                        <p:cTn id="2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75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75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repl">
                                        <p:cTn id="4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" dur="75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75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repl">
                                        <p:cTn id="5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3" dur="75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4" dur="75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repl"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0" dur="75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1" dur="75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554400" y="250920"/>
            <a:ext cx="6442920" cy="14302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sz="4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黑体" panose="02010600030101010101" charset="-122"/>
              </a:rPr>
              <a:t>2、找出出自本文的成语：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28" name="CustomShape 2"/>
          <p:cNvSpPr/>
          <p:nvPr/>
        </p:nvSpPr>
        <p:spPr>
          <a:xfrm>
            <a:off x="713880" y="1162800"/>
            <a:ext cx="2827440" cy="821520"/>
          </a:xfrm>
          <a:prstGeom prst="rect">
            <a:avLst/>
          </a:prstGeom>
          <a:solidFill>
            <a:srgbClr val="CCFFCC"/>
          </a:solidFill>
          <a:ln w="9360">
            <a:noFill/>
          </a:ln>
          <a:effectLst>
            <a:outerShdw dist="35921" dir="2699999" algn="ctr" rotWithShape="0">
              <a:srgbClr val="FF0000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sz="48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世外桃源</a:t>
            </a:r>
            <a:r>
              <a:rPr lang="en-US" sz="48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29" name="CustomShape 3"/>
          <p:cNvSpPr/>
          <p:nvPr/>
        </p:nvSpPr>
        <p:spPr>
          <a:xfrm>
            <a:off x="722880" y="2059560"/>
            <a:ext cx="2808000" cy="821520"/>
          </a:xfrm>
          <a:prstGeom prst="rect">
            <a:avLst/>
          </a:prstGeom>
          <a:solidFill>
            <a:srgbClr val="CCFFCC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8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豁然开朗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0" name="CustomShape 4"/>
          <p:cNvSpPr/>
          <p:nvPr/>
        </p:nvSpPr>
        <p:spPr>
          <a:xfrm>
            <a:off x="734040" y="2997360"/>
            <a:ext cx="2806920" cy="821520"/>
          </a:xfrm>
          <a:prstGeom prst="rect">
            <a:avLst/>
          </a:prstGeom>
          <a:solidFill>
            <a:srgbClr val="CCFFCC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8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怡然自乐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1" name="CustomShape 5"/>
          <p:cNvSpPr/>
          <p:nvPr/>
        </p:nvSpPr>
        <p:spPr>
          <a:xfrm>
            <a:off x="748800" y="3934440"/>
            <a:ext cx="2792520" cy="760680"/>
          </a:xfrm>
          <a:prstGeom prst="rect">
            <a:avLst/>
          </a:prstGeom>
          <a:solidFill>
            <a:srgbClr val="CCFFCC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无人问津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2" name="CustomShape 6"/>
          <p:cNvSpPr/>
          <p:nvPr/>
        </p:nvSpPr>
        <p:spPr>
          <a:xfrm>
            <a:off x="4405320" y="1168560"/>
            <a:ext cx="2592000" cy="760680"/>
          </a:xfrm>
          <a:prstGeom prst="rect">
            <a:avLst/>
          </a:prstGeom>
          <a:solidFill>
            <a:srgbClr val="CCFFCC"/>
          </a:solidFill>
          <a:ln w="9360">
            <a:noFill/>
          </a:ln>
          <a:effectLst>
            <a:outerShdw dist="35921" dir="2699999" algn="ctr" rotWithShape="0">
              <a:srgbClr val="FF0000"/>
            </a:outerShdw>
          </a:effec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sz="44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方正舒体"/>
                <a:ea typeface="黑体" panose="02010600030101010101" charset="-122"/>
              </a:rPr>
              <a:t>鸡犬相闻</a:t>
            </a:r>
            <a:r>
              <a:rPr lang="en-US" sz="40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隶书"/>
                <a:ea typeface="隶书"/>
              </a:rPr>
              <a:t> </a:t>
            </a:r>
            <a:endParaRPr lang="en-US" sz="4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3" name="CustomShape 7"/>
          <p:cNvSpPr/>
          <p:nvPr/>
        </p:nvSpPr>
        <p:spPr>
          <a:xfrm>
            <a:off x="4406760" y="2059560"/>
            <a:ext cx="2590560" cy="760680"/>
          </a:xfrm>
          <a:prstGeom prst="rect">
            <a:avLst/>
          </a:prstGeom>
          <a:solidFill>
            <a:srgbClr val="CCFFCC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落英缤纷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4" name="CustomShape 8"/>
          <p:cNvSpPr/>
          <p:nvPr/>
        </p:nvSpPr>
        <p:spPr>
          <a:xfrm>
            <a:off x="4406760" y="2997000"/>
            <a:ext cx="2590560" cy="760680"/>
          </a:xfrm>
          <a:prstGeom prst="rect">
            <a:avLst/>
          </a:prstGeom>
          <a:solidFill>
            <a:srgbClr val="CCFFCC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黄发垂髫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7" dur="2000"/>
                                        <p:tgtEl>
                                          <p:spTgt spid="228">
                                            <p:txEl>
                                              <p:p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/>
                                        <p:tgtEl>
                                          <p:spTgt spid="229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7" dur="2000"/>
                                        <p:tgtEl>
                                          <p:spTgt spid="230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22" dur="2000"/>
                                        <p:tgtEl>
                                          <p:spTgt spid="231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27" dur="2000"/>
                                        <p:tgtEl>
                                          <p:spTgt spid="232">
                                            <p:txEl>
                                              <p:p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32" dur="2000"/>
                                        <p:tgtEl>
                                          <p:spTgt spid="233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37" dur="2000"/>
                                        <p:tgtEl>
                                          <p:spTgt spid="234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5121"/>
          <p:cNvPicPr/>
          <p:nvPr/>
        </p:nvPicPr>
        <p:blipFill>
          <a:blip r:embed="rId1">
            <a:lum contrast="36000"/>
          </a:blip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91" name="CustomShape 1"/>
          <p:cNvSpPr/>
          <p:nvPr/>
        </p:nvSpPr>
        <p:spPr>
          <a:xfrm>
            <a:off x="392760" y="901440"/>
            <a:ext cx="5790960" cy="1553400"/>
          </a:xfrm>
          <a:prstGeom prst="rect">
            <a:avLst/>
          </a:prstGeom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4800"/>
              </a:spcBef>
            </a:pPr>
            <a:r>
              <a:rPr lang="en-US" sz="96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世外桃源</a:t>
            </a:r>
            <a:endParaRPr lang="en-US" sz="9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504720" y="2674800"/>
            <a:ext cx="8133840" cy="2771640"/>
          </a:xfrm>
          <a:prstGeom prst="rect">
            <a:avLst/>
          </a:prstGeom>
          <a:solidFill>
            <a:schemeClr val="bg1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原指与现实社会隔绝、生活安乐的理想境界。后亦指环境幽静，生活安逸的地方。亦指幻想中的美好世界。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43160" y="264240"/>
            <a:ext cx="3615480" cy="686160"/>
          </a:xfrm>
          <a:prstGeom prst="rect">
            <a:avLst/>
          </a:prstGeom>
          <a:solidFill>
            <a:srgbClr val="000000"/>
          </a:solidFill>
          <a:ln w="19080">
            <a:solidFill>
              <a:srgbClr val="FFFFFF"/>
            </a:solidFill>
            <a:miter/>
          </a:ln>
        </p:spPr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zh-CN" sz="4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3、写法借鉴 </a:t>
            </a:r>
            <a:endParaRPr lang="zh-CN" sz="40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6" name="TextShape 2"/>
          <p:cNvSpPr txBox="1"/>
          <p:nvPr/>
        </p:nvSpPr>
        <p:spPr>
          <a:xfrm>
            <a:off x="319320" y="1181160"/>
            <a:ext cx="8505000" cy="49215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1）以虚讽实：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虚构“世外桃源”以寄托政治理想和对黑暗现实的批判。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2）虚实结合：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真实的人物（刘子骥）和虚构的故事，准确的朝代、年代和说不清道不明的地点，使得本文的情节亦真亦幻、若虚若实、扑朔迷离、奇趣无穷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3）语言简洁，清新自然：</a:t>
            </a:r>
            <a:r>
              <a:rPr lang="zh-CN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语言生动简洁又含蓄隽永，看似轻描淡写，却使人物景物历历在目令人神往。</a:t>
            </a:r>
            <a:endParaRPr lang="zh-CN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4）详略得当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236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图片 55297"/>
          <p:cNvPicPr/>
          <p:nvPr/>
        </p:nvPicPr>
        <p:blipFill>
          <a:blip r:embed="rId1">
            <a:lum bright="16000"/>
          </a:blip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238" name="CustomShape 1"/>
          <p:cNvSpPr/>
          <p:nvPr/>
        </p:nvSpPr>
        <p:spPr>
          <a:xfrm>
            <a:off x="0" y="1773360"/>
            <a:ext cx="220932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《桃花源记》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39" name="CustomShape 2"/>
          <p:cNvSpPr/>
          <p:nvPr/>
        </p:nvSpPr>
        <p:spPr>
          <a:xfrm>
            <a:off x="1692360" y="774720"/>
            <a:ext cx="380520" cy="3733560"/>
          </a:xfrm>
          <a:prstGeom prst="leftBrace">
            <a:avLst>
              <a:gd name="adj1" fmla="val 81666"/>
              <a:gd name="adj2" fmla="val 50000"/>
            </a:avLst>
          </a:prstGeom>
          <a:noFill/>
          <a:ln w="9360">
            <a:solidFill>
              <a:srgbClr val="0066FF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40" name="Line 3"/>
          <p:cNvSpPr/>
          <p:nvPr/>
        </p:nvSpPr>
        <p:spPr>
          <a:xfrm>
            <a:off x="1143000" y="2368440"/>
            <a:ext cx="360" cy="45720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41" name="CustomShape 4"/>
          <p:cNvSpPr/>
          <p:nvPr/>
        </p:nvSpPr>
        <p:spPr>
          <a:xfrm>
            <a:off x="216000" y="2825640"/>
            <a:ext cx="1618920" cy="882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以渔人行踪为线索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2" name="CustomShape 5"/>
          <p:cNvSpPr/>
          <p:nvPr/>
        </p:nvSpPr>
        <p:spPr>
          <a:xfrm>
            <a:off x="2124000" y="549360"/>
            <a:ext cx="1439640" cy="14428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发现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桃花源：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3" name="CustomShape 6"/>
          <p:cNvSpPr/>
          <p:nvPr/>
        </p:nvSpPr>
        <p:spPr>
          <a:xfrm>
            <a:off x="2124000" y="2292480"/>
            <a:ext cx="1294920" cy="14428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进入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桃花源：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4" name="CustomShape 7"/>
          <p:cNvSpPr/>
          <p:nvPr/>
        </p:nvSpPr>
        <p:spPr>
          <a:xfrm>
            <a:off x="2125800" y="4149720"/>
            <a:ext cx="1437840" cy="14428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离开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桃花源：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5" name="CustomShape 8"/>
          <p:cNvSpPr/>
          <p:nvPr/>
        </p:nvSpPr>
        <p:spPr>
          <a:xfrm>
            <a:off x="3635280" y="1125360"/>
            <a:ext cx="396036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发现的时间、经过、景色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6" name="CustomShape 9"/>
          <p:cNvSpPr/>
          <p:nvPr/>
        </p:nvSpPr>
        <p:spPr>
          <a:xfrm>
            <a:off x="3330720" y="1413000"/>
            <a:ext cx="377640" cy="2736360"/>
          </a:xfrm>
          <a:prstGeom prst="leftBrace">
            <a:avLst>
              <a:gd name="adj1" fmla="val 60364"/>
              <a:gd name="adj2" fmla="val 50000"/>
            </a:avLst>
          </a:prstGeom>
          <a:noFill/>
          <a:ln w="9360">
            <a:solidFill>
              <a:srgbClr val="0066FF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47" name="CustomShape 10"/>
          <p:cNvSpPr/>
          <p:nvPr/>
        </p:nvSpPr>
        <p:spPr>
          <a:xfrm>
            <a:off x="3816360" y="1973160"/>
            <a:ext cx="106632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所见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8" name="CustomShape 11"/>
          <p:cNvSpPr/>
          <p:nvPr/>
        </p:nvSpPr>
        <p:spPr>
          <a:xfrm>
            <a:off x="3816360" y="2595600"/>
            <a:ext cx="121896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所闻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49" name="CustomShape 12"/>
          <p:cNvSpPr/>
          <p:nvPr/>
        </p:nvSpPr>
        <p:spPr>
          <a:xfrm>
            <a:off x="3816360" y="3171960"/>
            <a:ext cx="86328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所历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0" name="CustomShape 13"/>
          <p:cNvSpPr/>
          <p:nvPr/>
        </p:nvSpPr>
        <p:spPr>
          <a:xfrm>
            <a:off x="3276720" y="4365720"/>
            <a:ext cx="411444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寻向所志</a:t>
            </a: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…</a:t>
            </a: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后遂无问津者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1" name="Line 14"/>
          <p:cNvSpPr/>
          <p:nvPr/>
        </p:nvSpPr>
        <p:spPr>
          <a:xfrm>
            <a:off x="4824360" y="2219040"/>
            <a:ext cx="718920" cy="36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52" name="CustomShape 15"/>
          <p:cNvSpPr/>
          <p:nvPr/>
        </p:nvSpPr>
        <p:spPr>
          <a:xfrm>
            <a:off x="5688000" y="1973160"/>
            <a:ext cx="152352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环境良好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3" name="Line 16"/>
          <p:cNvSpPr/>
          <p:nvPr/>
        </p:nvSpPr>
        <p:spPr>
          <a:xfrm>
            <a:off x="7429320" y="1412640"/>
            <a:ext cx="380880" cy="36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54" name="CustomShape 17"/>
          <p:cNvSpPr/>
          <p:nvPr/>
        </p:nvSpPr>
        <p:spPr>
          <a:xfrm>
            <a:off x="7738920" y="1125360"/>
            <a:ext cx="175212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幽静美丽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5" name="Line 18"/>
          <p:cNvSpPr/>
          <p:nvPr/>
        </p:nvSpPr>
        <p:spPr>
          <a:xfrm>
            <a:off x="4824360" y="2868480"/>
            <a:ext cx="718920" cy="36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56" name="CustomShape 19"/>
          <p:cNvSpPr/>
          <p:nvPr/>
        </p:nvSpPr>
        <p:spPr>
          <a:xfrm>
            <a:off x="5688000" y="2595600"/>
            <a:ext cx="159984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与世隔绝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7" name="Line 20"/>
          <p:cNvSpPr/>
          <p:nvPr/>
        </p:nvSpPr>
        <p:spPr>
          <a:xfrm>
            <a:off x="4824360" y="3443040"/>
            <a:ext cx="718920" cy="36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58" name="CustomShape 21"/>
          <p:cNvSpPr/>
          <p:nvPr/>
        </p:nvSpPr>
        <p:spPr>
          <a:xfrm>
            <a:off x="5688000" y="3171960"/>
            <a:ext cx="213336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民风淳朴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59" name="Line 22"/>
          <p:cNvSpPr/>
          <p:nvPr/>
        </p:nvSpPr>
        <p:spPr>
          <a:xfrm>
            <a:off x="7092720" y="4652640"/>
            <a:ext cx="457200" cy="36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60" name="CustomShape 23"/>
          <p:cNvSpPr/>
          <p:nvPr/>
        </p:nvSpPr>
        <p:spPr>
          <a:xfrm>
            <a:off x="7524720" y="4292640"/>
            <a:ext cx="198072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似有若无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pic>
        <p:nvPicPr>
          <p:cNvPr id="261" name="图片 55321"/>
          <p:cNvPicPr/>
          <p:nvPr/>
        </p:nvPicPr>
        <p:blipFill>
          <a:blip r:embed="rId2"/>
          <a:stretch>
            <a:fillRect/>
          </a:stretch>
        </p:blipFill>
        <p:spPr>
          <a:xfrm>
            <a:off x="7524720" y="5148360"/>
            <a:ext cx="1368000" cy="1344240"/>
          </a:xfrm>
          <a:prstGeom prst="rect">
            <a:avLst/>
          </a:prstGeom>
          <a:ln w="9360">
            <a:noFill/>
          </a:ln>
        </p:spPr>
      </p:pic>
      <p:sp>
        <p:nvSpPr>
          <p:cNvPr id="262" name="CustomShape 24"/>
          <p:cNvSpPr/>
          <p:nvPr/>
        </p:nvSpPr>
        <p:spPr>
          <a:xfrm>
            <a:off x="3816360" y="3732120"/>
            <a:ext cx="86472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所感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63" name="Line 25"/>
          <p:cNvSpPr/>
          <p:nvPr/>
        </p:nvSpPr>
        <p:spPr>
          <a:xfrm>
            <a:off x="4824360" y="4019400"/>
            <a:ext cx="749160" cy="360"/>
          </a:xfrm>
          <a:prstGeom prst="line">
            <a:avLst/>
          </a:prstGeom>
          <a:ln w="9360">
            <a:solidFill>
              <a:srgbClr val="0066FF"/>
            </a:solidFill>
            <a:round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264" name="CustomShape 26"/>
          <p:cNvSpPr/>
          <p:nvPr/>
        </p:nvSpPr>
        <p:spPr>
          <a:xfrm>
            <a:off x="5688000" y="3727440"/>
            <a:ext cx="3347640" cy="486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300"/>
              </a:spcBef>
            </a:pPr>
            <a:r>
              <a:rPr lang="en-US" sz="2600" b="1" strike="noStrike" spc="-1">
                <a:solidFill>
                  <a:srgbClr val="660033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宋体" panose="02010600030101010101" pitchFamily="2" charset="-122"/>
              </a:rPr>
              <a:t>和平安宁  安居乐业</a:t>
            </a:r>
            <a:endParaRPr lang="en-US" sz="2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65" name="CustomShape 27"/>
          <p:cNvSpPr/>
          <p:nvPr/>
        </p:nvSpPr>
        <p:spPr>
          <a:xfrm>
            <a:off x="1332000" y="5300640"/>
            <a:ext cx="59036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 一个与黑暗现实相对照的美好社会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 寄托作者政治理想，反映人民愿望</a:t>
            </a:r>
            <a:r>
              <a:rPr lang="en-US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华文楷体"/>
                <a:ea typeface="华文楷体"/>
              </a:rPr>
              <a:t> </a:t>
            </a:r>
            <a:endParaRPr lang="en-US" sz="2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266" name="CustomShape 28"/>
          <p:cNvSpPr/>
          <p:nvPr/>
        </p:nvSpPr>
        <p:spPr>
          <a:xfrm>
            <a:off x="108000" y="0"/>
            <a:ext cx="1834920" cy="1551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sz="4800" b="1" strike="noStrike" spc="-1">
                <a:solidFill>
                  <a:srgbClr val="009999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板书：</a:t>
            </a:r>
            <a:endParaRPr lang="en-US" sz="4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5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3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6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8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86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9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3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271080" y="1004400"/>
            <a:ext cx="8601840" cy="46605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1．朗读、背诵文育课文。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2．理解积累一些文言实词。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3．认识作者通过描写“世外桃源＂所表达的不满黑暗现实，追求理 想社会的思想感情。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重点</a:t>
            </a:r>
            <a:r>
              <a:rPr lang="en-US" sz="3200" b="0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: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（1）朗读、背诵文言文。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  （2）理解积累一些文言实词。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    （3）理解文章的叙事线索。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难点：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 理解文章故事曲折回环，悬念迭起，引人入胜的写法。</a:t>
            </a:r>
            <a:r>
              <a:rPr lang="en-US" sz="3200" b="0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94" name="CustomShape 2"/>
          <p:cNvSpPr/>
          <p:nvPr/>
        </p:nvSpPr>
        <p:spPr>
          <a:xfrm>
            <a:off x="510840" y="297720"/>
            <a:ext cx="2972880" cy="699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/>
        </p:style>
        <p:txBody>
          <a:bodyPr wrap="none" lIns="90000" tIns="45000" rIns="90000" bIns="45000"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学习目标： </a:t>
            </a:r>
            <a:endParaRPr lang="en-US" sz="4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6146"/>
          <p:cNvPicPr/>
          <p:nvPr/>
        </p:nvPicPr>
        <p:blipFill>
          <a:blip r:embed="rId1"/>
          <a:stretch>
            <a:fillRect/>
          </a:stretch>
        </p:blipFill>
        <p:spPr>
          <a:xfrm>
            <a:off x="56520" y="3450600"/>
            <a:ext cx="9030600" cy="3148560"/>
          </a:xfrm>
          <a:prstGeom prst="rect">
            <a:avLst/>
          </a:prstGeom>
          <a:ln w="9360">
            <a:noFill/>
          </a:ln>
        </p:spPr>
      </p:pic>
      <p:sp>
        <p:nvSpPr>
          <p:cNvPr id="96" name="CustomShape 1"/>
          <p:cNvSpPr/>
          <p:nvPr/>
        </p:nvSpPr>
        <p:spPr>
          <a:xfrm>
            <a:off x="418320" y="337680"/>
            <a:ext cx="8484480" cy="3111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记：</a:t>
            </a: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一种文体，指记叙事物的文章。主要是记载事物，并通过记事、记物、写景、记人来抒发作者的感情或见解，即景抒情、托物言志。</a:t>
            </a:r>
            <a:endParaRPr lang="en-US" sz="3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5126"/>
          <p:cNvPicPr/>
          <p:nvPr/>
        </p:nvPicPr>
        <p:blipFill>
          <a:blip r:embed="rId1"/>
          <a:stretch>
            <a:fillRect/>
          </a:stretch>
        </p:blipFill>
        <p:spPr>
          <a:xfrm>
            <a:off x="100800" y="3821400"/>
            <a:ext cx="3867480" cy="2860200"/>
          </a:xfrm>
          <a:prstGeom prst="rect">
            <a:avLst/>
          </a:prstGeom>
          <a:ln w="9360"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335880" y="167400"/>
            <a:ext cx="2881080" cy="9140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>
            <a:normAutofit/>
          </a:bodyPr>
          <a:p>
            <a:pPr algn="ctr">
              <a:lnSpc>
                <a:spcPct val="100000"/>
              </a:lnSpc>
            </a:pPr>
            <a:r>
              <a:rPr lang="en-US" sz="36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作者简介：</a:t>
            </a:r>
            <a:endParaRPr lang="en-US" sz="3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869640" y="306000"/>
            <a:ext cx="4811040" cy="5635080"/>
          </a:xfrm>
          <a:prstGeom prst="rect">
            <a:avLst/>
          </a:prstGeom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　陶渊明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(公元365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楷体_GB2312" panose="02010609030101010101" charset="-122"/>
              </a:rPr>
              <a:t>—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427年)，字</a:t>
            </a:r>
            <a:r>
              <a:rPr lang="en-US" sz="32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元亮，又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名</a:t>
            </a:r>
            <a:r>
              <a:rPr lang="en-US" sz="32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潜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，世称</a:t>
            </a:r>
            <a:r>
              <a:rPr lang="en-US" sz="32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靖节先生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，因宅边曾有五棵柳树，又自号</a:t>
            </a:r>
            <a:r>
              <a:rPr lang="en-US" sz="32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“五柳先生”</a:t>
            </a:r>
            <a:r>
              <a:rPr lang="en-US" sz="32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,浔阳柴桑(今江西九江市西南)人。东晋著名诗人、辞赋家、散文家。陶渊明少年时代既好读六经，有大济苍生的宏愿，又厌恶世俗，热爱纯净的自然。  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pic>
        <p:nvPicPr>
          <p:cNvPr id="100" name="图片 6145"/>
          <p:cNvPicPr/>
          <p:nvPr/>
        </p:nvPicPr>
        <p:blipFill>
          <a:blip r:embed="rId2"/>
          <a:stretch>
            <a:fillRect/>
          </a:stretch>
        </p:blipFill>
        <p:spPr>
          <a:xfrm>
            <a:off x="704160" y="1235880"/>
            <a:ext cx="2391120" cy="25855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843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842920" cy="3212640"/>
          </a:xfrm>
          <a:prstGeom prst="rect">
            <a:avLst/>
          </a:prstGeom>
          <a:ln w="9360">
            <a:noFill/>
          </a:ln>
        </p:spPr>
      </p:pic>
      <p:pic>
        <p:nvPicPr>
          <p:cNvPr id="102" name="图片 18434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640" y="0"/>
            <a:ext cx="2931840" cy="3212640"/>
          </a:xfrm>
          <a:prstGeom prst="rect">
            <a:avLst/>
          </a:prstGeom>
          <a:ln w="9360">
            <a:noFill/>
          </a:ln>
        </p:spPr>
      </p:pic>
      <p:pic>
        <p:nvPicPr>
          <p:cNvPr id="103" name="图片 18435"/>
          <p:cNvPicPr/>
          <p:nvPr/>
        </p:nvPicPr>
        <p:blipFill>
          <a:blip r:embed="rId3"/>
          <a:stretch>
            <a:fillRect/>
          </a:stretch>
        </p:blipFill>
        <p:spPr>
          <a:xfrm>
            <a:off x="6012000" y="0"/>
            <a:ext cx="3131640" cy="3212640"/>
          </a:xfrm>
          <a:prstGeom prst="rect">
            <a:avLst/>
          </a:prstGeom>
          <a:ln w="9360">
            <a:noFill/>
          </a:ln>
        </p:spPr>
      </p:pic>
      <p:pic>
        <p:nvPicPr>
          <p:cNvPr id="104" name="图片 18436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3357720"/>
            <a:ext cx="2268000" cy="3499920"/>
          </a:xfrm>
          <a:prstGeom prst="rect">
            <a:avLst/>
          </a:prstGeom>
          <a:ln w="9360">
            <a:noFill/>
          </a:ln>
        </p:spPr>
      </p:pic>
      <p:pic>
        <p:nvPicPr>
          <p:cNvPr id="105" name="图片 18437"/>
          <p:cNvPicPr/>
          <p:nvPr/>
        </p:nvPicPr>
        <p:blipFill>
          <a:blip r:embed="rId5"/>
          <a:stretch>
            <a:fillRect/>
          </a:stretch>
        </p:blipFill>
        <p:spPr>
          <a:xfrm>
            <a:off x="2340000" y="3357720"/>
            <a:ext cx="2160360" cy="3499920"/>
          </a:xfrm>
          <a:prstGeom prst="rect">
            <a:avLst/>
          </a:prstGeom>
          <a:ln w="9360">
            <a:noFill/>
          </a:ln>
        </p:spPr>
      </p:pic>
      <p:pic>
        <p:nvPicPr>
          <p:cNvPr id="106" name="图片 18438"/>
          <p:cNvPicPr/>
          <p:nvPr/>
        </p:nvPicPr>
        <p:blipFill>
          <a:blip r:embed="rId6"/>
          <a:stretch>
            <a:fillRect/>
          </a:stretch>
        </p:blipFill>
        <p:spPr>
          <a:xfrm>
            <a:off x="4572000" y="3357720"/>
            <a:ext cx="2304720" cy="3499920"/>
          </a:xfrm>
          <a:prstGeom prst="rect">
            <a:avLst/>
          </a:prstGeom>
          <a:ln w="9360">
            <a:noFill/>
          </a:ln>
        </p:spPr>
      </p:pic>
      <p:pic>
        <p:nvPicPr>
          <p:cNvPr id="107" name="图片 18439"/>
          <p:cNvPicPr/>
          <p:nvPr/>
        </p:nvPicPr>
        <p:blipFill>
          <a:blip r:embed="rId7"/>
          <a:stretch>
            <a:fillRect/>
          </a:stretch>
        </p:blipFill>
        <p:spPr>
          <a:xfrm>
            <a:off x="6948360" y="3357720"/>
            <a:ext cx="2195280" cy="3499920"/>
          </a:xfrm>
          <a:prstGeom prst="rect">
            <a:avLst/>
          </a:prstGeom>
          <a:ln w="9360">
            <a:noFill/>
          </a:ln>
        </p:spPr>
      </p:pic>
      <p:sp>
        <p:nvSpPr>
          <p:cNvPr id="108" name="CustomShape 1"/>
          <p:cNvSpPr/>
          <p:nvPr/>
        </p:nvSpPr>
        <p:spPr>
          <a:xfrm>
            <a:off x="380880" y="146520"/>
            <a:ext cx="2302200" cy="118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7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朗读</a:t>
            </a:r>
            <a:endParaRPr lang="en-US" sz="7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09" name="CustomShape 2"/>
          <p:cNvSpPr/>
          <p:nvPr/>
        </p:nvSpPr>
        <p:spPr>
          <a:xfrm>
            <a:off x="415800" y="1462320"/>
            <a:ext cx="8076240" cy="2101320"/>
          </a:xfrm>
          <a:prstGeom prst="rect">
            <a:avLst/>
          </a:prstGeom>
          <a:solidFill>
            <a:schemeClr val="tx1"/>
          </a:solidFill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sz="36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  </a:t>
            </a:r>
            <a:r>
              <a:rPr lang="en-US" sz="4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一边看课文，一边听朗读。注意生字词、朗读的停顿和感情的把握。 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936000" y="772200"/>
            <a:ext cx="7772040" cy="5491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 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便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舍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船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    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豁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然开朗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         </a:t>
            </a:r>
            <a:r>
              <a:rPr lang="en-US" sz="3200" b="1" u="sng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       </a:t>
            </a:r>
            <a:r>
              <a:rPr lang="en-US" sz="32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 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    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屋舍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俨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然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阡陌</a:t>
            </a:r>
            <a:r>
              <a:rPr lang="en-US" sz="3200" b="1" u="sng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               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　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黄发垂髫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    便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要还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家</a:t>
            </a:r>
            <a:r>
              <a:rPr lang="en-US" sz="3200" b="1" u="sng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en-US" sz="3200" b="1" u="sng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  <a:sym typeface="+mn-ea"/>
              </a:rPr>
              <a:t>   </a:t>
            </a:r>
            <a:r>
              <a:rPr lang="en-US" sz="32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　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间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隔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              及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郡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下</a:t>
            </a:r>
            <a:r>
              <a:rPr lang="en-US" sz="3200" b="1" u="sng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sz="3200" b="1" u="sng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  <a:sym typeface="+mn-ea"/>
              </a:rPr>
              <a:t>   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诣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太守</a:t>
            </a:r>
            <a:r>
              <a:rPr lang="en-US" sz="3200" b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　</a:t>
            </a:r>
            <a:r>
              <a:rPr lang="en-US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      　刘子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骥</a:t>
            </a:r>
            <a:r>
              <a:rPr lang="en-US" sz="3200" b="1" u="sng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sz="3200" b="1" u="sng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  <a:sym typeface="+mn-ea"/>
              </a:rPr>
              <a:t>  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1" name="CustomShape 2"/>
          <p:cNvSpPr/>
          <p:nvPr/>
        </p:nvSpPr>
        <p:spPr>
          <a:xfrm>
            <a:off x="2040395" y="632745"/>
            <a:ext cx="2057040" cy="403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shě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yǎn 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　tiáo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jiàn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　yì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2" name="CustomShape 3"/>
          <p:cNvSpPr/>
          <p:nvPr/>
        </p:nvSpPr>
        <p:spPr>
          <a:xfrm>
            <a:off x="6350050" y="1422465"/>
            <a:ext cx="2358000" cy="333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huò 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qiānmò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yāo huán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jùn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宋体" panose="02010600030101010101" pitchFamily="2" charset="-122"/>
              </a:rPr>
              <a:t>  jì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3" name="Line 4"/>
          <p:cNvSpPr/>
          <p:nvPr/>
        </p:nvSpPr>
        <p:spPr>
          <a:xfrm>
            <a:off x="4009610" y="1511350"/>
            <a:ext cx="360" cy="383544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7" dur="500"/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12" dur="500"/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17" dur="500"/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22" dur="500"/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27" dur="500"/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32" dur="500"/>
                                        <p:tgtEl>
                                          <p:spTgt spid="111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37" dur="500"/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42" dur="500"/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47" dur="500"/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52" dur="500"/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57" dur="500"/>
                                        <p:tgtEl>
                                          <p:spTgt spid="112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252720" y="1526400"/>
            <a:ext cx="8819640" cy="518436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    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晋太元中，武陵人捕鱼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为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业.缘溪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行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，忘路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之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远近。忽逢桃花林，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夹岸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数百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步，中无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杂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树，芳草鲜美，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落英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缤纷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，渔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人甚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异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之。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复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前行，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欲</a:t>
            </a:r>
            <a:r>
              <a:rPr lang="zh-CN" sz="3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sz="3400" b="1" u="sng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穷</a:t>
            </a:r>
            <a:r>
              <a:rPr lang="zh-CN" sz="3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其林。 </a:t>
            </a:r>
            <a:r>
              <a:rPr lang="zh-CN" sz="3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　　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  <a:p>
            <a:pPr marL="342900" indent="-342900">
              <a:lnSpc>
                <a:spcPct val="90000"/>
              </a:lnSpc>
              <a:spcBef>
                <a:spcPts val="680"/>
              </a:spcBef>
            </a:pPr>
            <a:r>
              <a:rPr lang="zh-CN" sz="3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           </a:t>
            </a:r>
            <a:endParaRPr lang="zh-CN" sz="3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5481460" y="1009480"/>
            <a:ext cx="208728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作为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6" name="CustomShape 3"/>
          <p:cNvSpPr/>
          <p:nvPr/>
        </p:nvSpPr>
        <p:spPr>
          <a:xfrm>
            <a:off x="413280" y="5572800"/>
            <a:ext cx="8499240" cy="5169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意动用法（以……为异）对……感到惊奇、奇怪</a:t>
            </a:r>
            <a:endParaRPr lang="en-US" sz="2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7" name="CustomShape 4"/>
          <p:cNvSpPr/>
          <p:nvPr/>
        </p:nvSpPr>
        <p:spPr>
          <a:xfrm>
            <a:off x="5264280" y="4382280"/>
            <a:ext cx="252072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黑体" panose="02010600030101010101" charset="-122"/>
              </a:rPr>
              <a:t>走到尽头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8" name="CustomShape 5"/>
          <p:cNvSpPr/>
          <p:nvPr/>
        </p:nvSpPr>
        <p:spPr>
          <a:xfrm>
            <a:off x="3809160" y="4471200"/>
            <a:ext cx="108072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想要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19" name="CustomShape 6"/>
          <p:cNvSpPr/>
          <p:nvPr/>
        </p:nvSpPr>
        <p:spPr>
          <a:xfrm>
            <a:off x="5294160" y="2106360"/>
            <a:ext cx="352872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夹着溪水的两岸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0" name="CustomShape 7"/>
          <p:cNvSpPr/>
          <p:nvPr/>
        </p:nvSpPr>
        <p:spPr>
          <a:xfrm>
            <a:off x="1800000" y="3283200"/>
            <a:ext cx="14396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别的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1" name="CustomShape 8"/>
          <p:cNvSpPr/>
          <p:nvPr/>
        </p:nvSpPr>
        <p:spPr>
          <a:xfrm>
            <a:off x="2232000" y="2106360"/>
            <a:ext cx="57600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的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2" name="CustomShape 9"/>
          <p:cNvSpPr/>
          <p:nvPr/>
        </p:nvSpPr>
        <p:spPr>
          <a:xfrm>
            <a:off x="252720" y="2106360"/>
            <a:ext cx="20156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划船前行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3" name="CustomShape 10"/>
          <p:cNvSpPr/>
          <p:nvPr/>
        </p:nvSpPr>
        <p:spPr>
          <a:xfrm>
            <a:off x="413385" y="248920"/>
            <a:ext cx="2919730" cy="7613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学习第1段</a:t>
            </a:r>
            <a:endParaRPr lang="en-US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repl"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380365" y="263525"/>
            <a:ext cx="1329690" cy="625475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zh-CN" sz="38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思考：</a:t>
            </a:r>
            <a:endParaRPr lang="zh-CN" sz="3800" b="0" strike="noStrike" spc="-1">
              <a:solidFill>
                <a:srgbClr val="FF33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280080" y="462240"/>
            <a:ext cx="8625600" cy="10818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p>
            <a:pPr>
              <a:lnSpc>
                <a:spcPct val="100000"/>
              </a:lnSpc>
            </a:pPr>
            <a:r>
              <a:rPr lang="zh-CN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    1、本段写了一件什么事情? 这件事情的起因是什么？你能找出这件事的时间、地点、人物吗？</a:t>
            </a:r>
            <a:endParaRPr lang="zh-CN" sz="3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545400" y="1458360"/>
            <a:ext cx="511308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事件：渔人发现桃花林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4935240" y="1458720"/>
            <a:ext cx="380772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起因：忘路之远近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8" name="CustomShape 5"/>
          <p:cNvSpPr/>
          <p:nvPr/>
        </p:nvSpPr>
        <p:spPr>
          <a:xfrm>
            <a:off x="508680" y="2042280"/>
            <a:ext cx="32396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时间：晋太元中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29" name="CustomShape 6"/>
          <p:cNvSpPr/>
          <p:nvPr/>
        </p:nvSpPr>
        <p:spPr>
          <a:xfrm>
            <a:off x="3502800" y="2042280"/>
            <a:ext cx="296316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地点：武陵郡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0" name="CustomShape 7"/>
          <p:cNvSpPr/>
          <p:nvPr/>
        </p:nvSpPr>
        <p:spPr>
          <a:xfrm>
            <a:off x="6457680" y="2042280"/>
            <a:ext cx="2447640" cy="5778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人物：渔人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1" name="CustomShape 8"/>
          <p:cNvSpPr/>
          <p:nvPr/>
        </p:nvSpPr>
        <p:spPr>
          <a:xfrm>
            <a:off x="151920" y="2625840"/>
            <a:ext cx="8753760" cy="14918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   2、请找出描写挑花林自然景色的句子？面对着如此美景，渔人反应怎么样？并思考，渔人为什么有这样的表现？</a:t>
            </a:r>
            <a:endParaRPr lang="en-US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2" name="CustomShape 9"/>
          <p:cNvSpPr/>
          <p:nvPr/>
        </p:nvSpPr>
        <p:spPr>
          <a:xfrm>
            <a:off x="544680" y="3951720"/>
            <a:ext cx="8028000" cy="106524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楷体_GB2312" panose="02010609030101010101" charset="-122"/>
                <a:ea typeface="楷体_GB2312" panose="02010609030101010101" charset="-122"/>
              </a:rPr>
              <a:t>桃林自然景色：忽逢桃花林，夹岸数百步，中无杂树，芳草鲜美，落英缤纷。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3" name="CustomShape 10"/>
          <p:cNvSpPr/>
          <p:nvPr/>
        </p:nvSpPr>
        <p:spPr>
          <a:xfrm>
            <a:off x="545400" y="5611320"/>
            <a:ext cx="3693960" cy="577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 panose="020B0604020202020204"/>
                <a:ea typeface="宋体" panose="02010600030101010101" pitchFamily="2" charset="-122"/>
              </a:rPr>
              <a:t>风景独特、幽美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134" name="CustomShape 11"/>
          <p:cNvSpPr/>
          <p:nvPr/>
        </p:nvSpPr>
        <p:spPr>
          <a:xfrm>
            <a:off x="542160" y="5027760"/>
            <a:ext cx="8101080" cy="106452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渔人反应</a:t>
            </a:r>
            <a:r>
              <a:rPr lang="en-US" sz="3200" b="0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：</a:t>
            </a:r>
            <a:r>
              <a:rPr lang="en-US" sz="3200" b="1" strike="noStrike" spc="-1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黑体" panose="02010600030101010101" charset="-122"/>
                <a:ea typeface="黑体" panose="02010600030101010101" charset="-122"/>
              </a:rPr>
              <a:t>渔人甚异之。复前行，欲穷其林。</a:t>
            </a:r>
            <a:endParaRPr lang="en-US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2838</Words>
  <Application>WPS 演示</Application>
  <PresentationFormat/>
  <Paragraphs>326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Arial</vt:lpstr>
      <vt:lpstr>Symbol</vt:lpstr>
      <vt:lpstr>Garamond</vt:lpstr>
      <vt:lpstr>黑体</vt:lpstr>
      <vt:lpstr>楷体_GB2312</vt:lpstr>
      <vt:lpstr>华文新魏</vt:lpstr>
      <vt:lpstr>隶书</vt:lpstr>
      <vt:lpstr>微软雅黑</vt:lpstr>
      <vt:lpstr>Arial Unicode MS</vt:lpstr>
      <vt:lpstr>DejaVu Sans</vt:lpstr>
      <vt:lpstr>Courier New</vt:lpstr>
      <vt:lpstr>Calibri</vt:lpstr>
      <vt:lpstr>Lucida Sans Unicode</vt:lpstr>
      <vt:lpstr>幼圆</vt:lpstr>
      <vt:lpstr>方正舒体</vt:lpstr>
      <vt:lpstr>Verdana</vt:lpstr>
      <vt:lpstr>华文楷体</vt:lpstr>
      <vt:lpstr>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jkzyw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jkzyw</dc:title>
  <dc:creator>jkzyw</dc:creator>
  <cp:lastModifiedBy> 夜阑听雨</cp:lastModifiedBy>
  <cp:revision>48</cp:revision>
  <cp:lastPrinted>2011-02-03T12:05:00Z</cp:lastPrinted>
  <dcterms:created xsi:type="dcterms:W3CDTF">2003-03-16T12:48:00Z</dcterms:created>
  <dcterms:modified xsi:type="dcterms:W3CDTF">2018-04-08T09:48:43Z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jkzyw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KSOProductBuildVer">
    <vt:lpwstr>2052-10.1.0.7224</vt:lpwstr>
  </property>
  <property fmtid="{D5CDD505-2E9C-101B-9397-08002B2CF9AE}" pid="7" name="LinksUpToDate">
    <vt:bool>false</vt:bool>
  </property>
  <property fmtid="{D5CDD505-2E9C-101B-9397-08002B2CF9AE}" pid="8" name="MMClips">
    <vt:i4>1</vt:i4>
  </property>
  <property fmtid="{D5CDD505-2E9C-101B-9397-08002B2CF9AE}" pid="9" name="Notes">
    <vt:i4>0</vt:i4>
  </property>
  <property fmtid="{D5CDD505-2E9C-101B-9397-08002B2CF9AE}" pid="10" name="PresentationFormat">
    <vt:lpwstr>在屏幕上显示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21</vt:i4>
  </property>
</Properties>
</file>