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73" r:id="rId5"/>
    <p:sldId id="283" r:id="rId6"/>
    <p:sldId id="263" r:id="rId7"/>
    <p:sldId id="264" r:id="rId8"/>
    <p:sldId id="284" r:id="rId9"/>
    <p:sldId id="265" r:id="rId10"/>
    <p:sldId id="266" r:id="rId11"/>
    <p:sldId id="275" r:id="rId12"/>
    <p:sldId id="276" r:id="rId13"/>
    <p:sldId id="277" r:id="rId14"/>
    <p:sldId id="274" r:id="rId15"/>
    <p:sldId id="282" r:id="rId16"/>
    <p:sldId id="279" r:id="rId17"/>
    <p:sldId id="270" r:id="rId18"/>
    <p:sldId id="272" r:id="rId19"/>
    <p:sldId id="271" r:id="rId20"/>
    <p:sldId id="280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6002791-FDC4-4419-BDF1-A760BFCA746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64D91-5455-4F33-A51C-612B14E0D0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E78C5-49DF-45F9-A6CB-569E78A435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b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733800" y="-2800350"/>
            <a:ext cx="12877800" cy="9658350"/>
          </a:xfrm>
          <a:prstGeom prst="rect">
            <a:avLst/>
          </a:prstGeom>
          <a:noFill/>
        </p:spPr>
      </p:pic>
      <p:pic>
        <p:nvPicPr>
          <p:cNvPr id="35843" name="Picture 3" descr="{6873312E-EB3A-41CA-941F-1FC282962E65}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2574925"/>
            <a:ext cx="1905000" cy="1311275"/>
          </a:xfrm>
          <a:prstGeom prst="rect">
            <a:avLst/>
          </a:prstGeom>
          <a:noFill/>
        </p:spPr>
      </p:pic>
      <p:pic>
        <p:nvPicPr>
          <p:cNvPr id="35844" name="Picture 4" descr="{6873312E-EB3A-41CA-941F-1FC282962E65}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3124200"/>
            <a:ext cx="1828800" cy="1219200"/>
          </a:xfrm>
          <a:prstGeom prst="rect">
            <a:avLst/>
          </a:prstGeom>
          <a:noFill/>
        </p:spPr>
      </p:pic>
      <p:sp>
        <p:nvSpPr>
          <p:cNvPr id="35845" name="WordArt 5"/>
          <p:cNvSpPr>
            <a:spLocks noChangeArrowheads="1" noChangeShapeType="1" noTextEdit="1"/>
          </p:cNvSpPr>
          <p:nvPr/>
        </p:nvSpPr>
        <p:spPr bwMode="auto">
          <a:xfrm>
            <a:off x="609600" y="457200"/>
            <a:ext cx="5410200" cy="2971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4400" kern="10" dirty="0">
                <a:ln w="9525">
                  <a:noFill/>
                  <a:round/>
                  <a:headEnd/>
                  <a:tailEnd/>
                </a:ln>
                <a:solidFill>
                  <a:srgbClr val="3366FF"/>
                </a:solidFill>
                <a:effectLst>
                  <a:outerShdw dist="53882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阿西莫夫短文两篇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207375" cy="1143000"/>
          </a:xfrm>
        </p:spPr>
        <p:txBody>
          <a:bodyPr/>
          <a:lstStyle/>
          <a:p>
            <a:pPr eaLnBrk="1" hangingPunct="1"/>
            <a:r>
              <a:rPr lang="en-US" altLang="zh-CN" sz="4800" b="1" dirty="0" smtClean="0">
                <a:latin typeface="经典行书简" pitchFamily="49" charset="-122"/>
                <a:ea typeface="经典行书简" pitchFamily="49" charset="-122"/>
              </a:rPr>
              <a:t>4</a:t>
            </a:r>
            <a:r>
              <a:rPr lang="en-US" altLang="zh-CN" sz="4800" b="1" dirty="0" smtClean="0">
                <a:latin typeface="经典行书简" pitchFamily="49" charset="-122"/>
                <a:ea typeface="经典行书简" pitchFamily="49" charset="-122"/>
              </a:rPr>
              <a:t>. </a:t>
            </a:r>
            <a:r>
              <a:rPr lang="zh-CN" altLang="en-US" sz="4800" b="1" dirty="0" smtClean="0">
                <a:latin typeface="经典行书简" pitchFamily="49" charset="-122"/>
                <a:ea typeface="经典行书简" pitchFamily="49" charset="-122"/>
              </a:rPr>
              <a:t>什么是</a:t>
            </a:r>
            <a:r>
              <a:rPr lang="zh-CN" altLang="en-US" sz="4800" b="1" dirty="0" smtClean="0">
                <a:ea typeface="经典行书简" pitchFamily="49" charset="-122"/>
              </a:rPr>
              <a:t>“</a:t>
            </a:r>
            <a:r>
              <a:rPr lang="zh-CN" altLang="en-US" sz="4800" b="1" dirty="0" smtClean="0">
                <a:latin typeface="经典行书简" pitchFamily="49" charset="-122"/>
                <a:ea typeface="经典行书简" pitchFamily="49" charset="-122"/>
              </a:rPr>
              <a:t>板块构造</a:t>
            </a:r>
            <a:r>
              <a:rPr lang="zh-CN" altLang="en-US" sz="4800" b="1" dirty="0" smtClean="0">
                <a:ea typeface="经典行书简" pitchFamily="49" charset="-122"/>
              </a:rPr>
              <a:t>”</a:t>
            </a:r>
            <a:r>
              <a:rPr lang="zh-CN" altLang="en-US" sz="4800" b="1" dirty="0" smtClean="0">
                <a:latin typeface="经典行书简" pitchFamily="49" charset="-122"/>
                <a:ea typeface="经典行书简" pitchFamily="49" charset="-122"/>
              </a:rPr>
              <a:t>理论？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468313" y="1916113"/>
            <a:ext cx="8424862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几十年前，人们发现地壳是由一些紧密拼合在一起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但又在缓慢移动的大板块构成的。一些板块被拉开，而另一些则挤压在一起，一个板块也许会缓慢地向另一个板块下面俯冲。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zh-CN" sz="6000" b="1" dirty="0" smtClean="0">
                <a:latin typeface="+mn-ea"/>
                <a:ea typeface="+mn-ea"/>
              </a:rPr>
              <a:t/>
            </a:r>
            <a:br>
              <a:rPr lang="en-US" altLang="zh-CN" sz="6000" b="1" dirty="0" smtClean="0">
                <a:latin typeface="+mn-ea"/>
                <a:ea typeface="+mn-ea"/>
              </a:rPr>
            </a:br>
            <a:r>
              <a:rPr lang="en-US" altLang="zh-CN" sz="6000" b="1" dirty="0" smtClean="0">
                <a:latin typeface="+mn-ea"/>
                <a:ea typeface="+mn-ea"/>
              </a:rPr>
              <a:t/>
            </a:r>
            <a:br>
              <a:rPr lang="en-US" altLang="zh-CN" sz="6000" b="1" dirty="0" smtClean="0">
                <a:latin typeface="+mn-ea"/>
                <a:ea typeface="+mn-ea"/>
              </a:rPr>
            </a:br>
            <a:r>
              <a:rPr lang="en-US" altLang="zh-CN" sz="6000" b="1" dirty="0" smtClean="0">
                <a:latin typeface="+mn-ea"/>
                <a:ea typeface="+mn-ea"/>
              </a:rPr>
              <a:t/>
            </a:r>
            <a:br>
              <a:rPr lang="en-US" altLang="zh-CN" sz="6000" b="1" dirty="0" smtClean="0">
                <a:latin typeface="+mn-ea"/>
                <a:ea typeface="+mn-ea"/>
              </a:rPr>
            </a:br>
            <a:r>
              <a:rPr lang="zh-CN" altLang="en-US" sz="6000" b="1" dirty="0" smtClean="0">
                <a:latin typeface="+mn-ea"/>
                <a:ea typeface="+mn-ea"/>
              </a:rPr>
              <a:t>想一想：</a:t>
            </a:r>
            <a:br>
              <a:rPr lang="zh-CN" altLang="en-US" sz="6000" b="1" dirty="0" smtClean="0">
                <a:latin typeface="+mn-ea"/>
                <a:ea typeface="+mn-ea"/>
              </a:rPr>
            </a:br>
            <a:r>
              <a:rPr lang="en-US" altLang="zh-CN" sz="6000" b="1" dirty="0" smtClean="0">
                <a:latin typeface="+mn-ea"/>
                <a:ea typeface="+mn-ea"/>
              </a:rPr>
              <a:t/>
            </a:r>
            <a:br>
              <a:rPr lang="en-US" altLang="zh-CN" sz="6000" b="1" dirty="0" smtClean="0">
                <a:latin typeface="+mn-ea"/>
                <a:ea typeface="+mn-ea"/>
              </a:rPr>
            </a:br>
            <a:r>
              <a:rPr lang="zh-CN" altLang="en-US" sz="6000" b="1" dirty="0" smtClean="0">
                <a:latin typeface="+mn-ea"/>
                <a:ea typeface="+mn-ea"/>
              </a:rPr>
              <a:t>这篇文章告诉我们一个什么道理？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714348" y="2989263"/>
            <a:ext cx="2293965" cy="1006475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r>
              <a:rPr lang="zh-CN" altLang="en-US" sz="4400" dirty="0" smtClean="0">
                <a:ea typeface="华文行楷" pitchFamily="2" charset="-122"/>
              </a:rPr>
              <a:t>恐龙</a:t>
            </a:r>
            <a:r>
              <a:rPr lang="zh-CN" altLang="en-US" sz="4400" dirty="0" smtClean="0">
                <a:ea typeface="华文行楷" pitchFamily="2" charset="-122"/>
              </a:rPr>
              <a:t>化石</a:t>
            </a:r>
            <a:endParaRPr lang="zh-CN" altLang="en-US" sz="2800" dirty="0" smtClean="0"/>
          </a:p>
        </p:txBody>
      </p:sp>
      <p:pic>
        <p:nvPicPr>
          <p:cNvPr id="28675" name="Picture 3" descr="南极洲！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/>
          <a:srcRect/>
          <a:stretch>
            <a:fillRect/>
          </a:stretch>
        </p:blipFill>
        <p:spPr>
          <a:xfrm>
            <a:off x="5508625" y="0"/>
            <a:ext cx="3635375" cy="2187575"/>
          </a:xfrm>
          <a:noFill/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975350" y="2971800"/>
            <a:ext cx="3168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4400" dirty="0">
                <a:latin typeface="Arial" charset="0"/>
                <a:ea typeface="华文行楷" pitchFamily="2" charset="-122"/>
              </a:rPr>
              <a:t>板块理论</a:t>
            </a:r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3352800" y="3352800"/>
            <a:ext cx="1779588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1476375" y="3716338"/>
            <a:ext cx="0" cy="1296987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468313" y="4953000"/>
            <a:ext cx="19446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4400" dirty="0">
                <a:latin typeface="Arial" charset="0"/>
                <a:ea typeface="华文行楷" pitchFamily="2" charset="-122"/>
              </a:rPr>
              <a:t>生物学</a:t>
            </a:r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7308850" y="3573463"/>
            <a:ext cx="0" cy="129540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6400800" y="4800600"/>
            <a:ext cx="19351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4400" dirty="0">
                <a:latin typeface="Arial" charset="0"/>
                <a:ea typeface="华文行楷" pitchFamily="2" charset="-122"/>
              </a:rPr>
              <a:t>地质学</a:t>
            </a:r>
          </a:p>
        </p:txBody>
      </p:sp>
      <p:sp>
        <p:nvSpPr>
          <p:cNvPr id="26634" name="Line 10"/>
          <p:cNvSpPr>
            <a:spLocks noChangeShapeType="1"/>
          </p:cNvSpPr>
          <p:nvPr/>
        </p:nvSpPr>
        <p:spPr bwMode="auto">
          <a:xfrm flipV="1">
            <a:off x="2819400" y="5257800"/>
            <a:ext cx="29718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8683" name="Picture 11" descr="c0000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3635375" cy="2276475"/>
          </a:xfrm>
          <a:noFill/>
        </p:spPr>
      </p:pic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2700338" y="4724400"/>
            <a:ext cx="33845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紧密联系 相互影响</a:t>
            </a:r>
          </a:p>
          <a:p>
            <a:pPr>
              <a:spcBef>
                <a:spcPct val="50000"/>
              </a:spcBef>
            </a:pP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  不同科学领域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 autoUpdateAnimBg="0"/>
      <p:bldP spid="26628" grpId="0" autoUpdateAnimBg="0"/>
      <p:bldP spid="26629" grpId="0" animBg="1"/>
      <p:bldP spid="26630" grpId="0" animBg="1"/>
      <p:bldP spid="26631" grpId="0" autoUpdateAnimBg="0"/>
      <p:bldP spid="26632" grpId="0" animBg="1"/>
      <p:bldP spid="26633" grpId="0" autoUpdateAnimBg="0"/>
      <p:bldP spid="26634" grpId="0" animBg="1"/>
      <p:bldP spid="2663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南极洲！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-304800" y="0"/>
            <a:ext cx="9982200" cy="6934200"/>
          </a:xfrm>
          <a:noFill/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611188" y="1268413"/>
            <a:ext cx="828198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600">
                <a:solidFill>
                  <a:srgbClr val="FFFF00"/>
                </a:solidFill>
                <a:latin typeface="Arial" charset="0"/>
                <a:ea typeface="华文行楷" pitchFamily="2" charset="-122"/>
              </a:rPr>
              <a:t>“</a:t>
            </a:r>
            <a:r>
              <a:rPr kumimoji="0" lang="zh-CN" altLang="en-US" sz="3600">
                <a:solidFill>
                  <a:srgbClr val="FFFF00"/>
                </a:solidFill>
                <a:latin typeface="Arial" charset="0"/>
                <a:ea typeface="华文行楷" pitchFamily="2" charset="-122"/>
              </a:rPr>
              <a:t>不同科学领域之间是紧密相连的。在一个科学领域的发现肯定会对其他领域产生影响。”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3429000" y="3640138"/>
            <a:ext cx="3048000" cy="192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0" lang="zh-CN" altLang="en-US" sz="3600">
                <a:solidFill>
                  <a:srgbClr val="0000FF"/>
                </a:solidFill>
                <a:latin typeface="Arial" charset="0"/>
                <a:ea typeface="黑体" pitchFamily="49" charset="-122"/>
              </a:rPr>
              <a:t>议论</a:t>
            </a:r>
          </a:p>
          <a:p>
            <a:r>
              <a:rPr kumimoji="0" lang="zh-CN" altLang="en-US" sz="2800">
                <a:solidFill>
                  <a:srgbClr val="FF3300"/>
                </a:solidFill>
                <a:latin typeface="Arial" charset="0"/>
                <a:ea typeface="黑体" pitchFamily="49" charset="-122"/>
              </a:rPr>
              <a:t> 是全篇行文的逻辑基础，起到总领全文的作用。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  <p:bldP spid="3789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2354263" cy="1371600"/>
          </a:xfrm>
        </p:spPr>
        <p:txBody>
          <a:bodyPr/>
          <a:lstStyle/>
          <a:p>
            <a:pPr algn="l" eaLnBrk="1" hangingPunct="1"/>
            <a:r>
              <a:rPr lang="zh-CN" altLang="en-US" sz="3600" b="1" dirty="0" smtClean="0">
                <a:latin typeface="+mn-ea"/>
                <a:ea typeface="+mn-ea"/>
              </a:rPr>
              <a:t>发现问题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819400"/>
            <a:ext cx="2447925" cy="838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dirty="0" smtClean="0">
                <a:ea typeface="经典行书简" pitchFamily="49" charset="-122"/>
              </a:rPr>
              <a:t>找出答案</a:t>
            </a:r>
            <a:r>
              <a:rPr lang="zh-CN" altLang="en-US" sz="3600" b="1" dirty="0" smtClean="0"/>
              <a:t> 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323850" y="4464050"/>
            <a:ext cx="2160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 dirty="0">
                <a:latin typeface="Arial" charset="0"/>
                <a:ea typeface="经典行书简" pitchFamily="49" charset="-122"/>
              </a:rPr>
              <a:t>得出结论</a:t>
            </a:r>
            <a:r>
              <a:rPr kumimoji="0" lang="zh-CN" altLang="en-US" sz="1800" dirty="0">
                <a:latin typeface="Arial" charset="0"/>
              </a:rPr>
              <a:t> </a:t>
            </a:r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2514600" y="303213"/>
            <a:ext cx="63722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南极发现恐龙</a:t>
            </a:r>
            <a:r>
              <a:rPr kumimoji="0" lang="en-US" altLang="zh-CN" sz="2800" b="1" dirty="0">
                <a:latin typeface="Arial" charset="0"/>
                <a:ea typeface="楷体_GB2312" pitchFamily="49" charset="-122"/>
              </a:rPr>
              <a:t>—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恐龙并不适应南极气候</a:t>
            </a:r>
            <a:r>
              <a:rPr kumimoji="0" lang="en-US" altLang="zh-CN" sz="2800" b="1" dirty="0">
                <a:latin typeface="Arial" charset="0"/>
                <a:ea typeface="楷体_GB2312" pitchFamily="49" charset="-122"/>
              </a:rPr>
              <a:t>—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它们是如何越过大洋到另一个大陆上去的呢？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514600" y="1989138"/>
            <a:ext cx="6264275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是大陆在漂移而不是恐龙自己在迁移</a:t>
            </a:r>
            <a:r>
              <a:rPr kumimoji="0" lang="en-US" altLang="zh-CN" sz="2800" b="1" dirty="0">
                <a:latin typeface="Arial" charset="0"/>
                <a:ea typeface="楷体_GB2312" pitchFamily="49" charset="-122"/>
              </a:rPr>
              <a:t>——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提出大陆板块构造理论</a:t>
            </a:r>
            <a:r>
              <a:rPr kumimoji="0" lang="en-US" altLang="zh-CN" sz="2800" b="1" dirty="0">
                <a:latin typeface="Arial" charset="0"/>
                <a:ea typeface="楷体_GB2312" pitchFamily="49" charset="-122"/>
              </a:rPr>
              <a:t>——“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泛大陆</a:t>
            </a:r>
            <a:r>
              <a:rPr kumimoji="0" lang="zh-CN" altLang="en-US" sz="2800" b="1" dirty="0">
                <a:latin typeface="Arial" charset="0"/>
                <a:ea typeface="楷体_GB2312" pitchFamily="49" charset="-122"/>
              </a:rPr>
              <a:t>”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形成时，恐龙在不同地区舒适地生活</a:t>
            </a:r>
            <a:r>
              <a:rPr kumimoji="0" lang="en-US" altLang="zh-CN" sz="2800" b="1" dirty="0">
                <a:latin typeface="Arial" charset="0"/>
                <a:ea typeface="楷体_GB2312" pitchFamily="49" charset="-122"/>
              </a:rPr>
              <a:t>——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后来</a:t>
            </a:r>
            <a:r>
              <a:rPr kumimoji="0" lang="zh-CN" altLang="en-US" sz="2800" b="1" dirty="0">
                <a:latin typeface="Arial" charset="0"/>
                <a:ea typeface="楷体_GB2312" pitchFamily="49" charset="-122"/>
              </a:rPr>
              <a:t>“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泛大陆</a:t>
            </a:r>
            <a:r>
              <a:rPr kumimoji="0" lang="zh-CN" altLang="en-US" sz="2800" b="1" dirty="0">
                <a:latin typeface="Arial" charset="0"/>
                <a:ea typeface="楷体_GB2312" pitchFamily="49" charset="-122"/>
              </a:rPr>
              <a:t>”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又分成四个部分</a:t>
            </a:r>
            <a:r>
              <a:rPr kumimoji="0" lang="en-US" altLang="zh-CN" sz="2800" b="1" dirty="0">
                <a:latin typeface="Arial" charset="0"/>
                <a:ea typeface="楷体_GB2312" pitchFamily="49" charset="-122"/>
              </a:rPr>
              <a:t>——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所以每一块大陆都携带着自己的恐龙而去。</a:t>
            </a:r>
          </a:p>
        </p:txBody>
      </p:sp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2514600" y="4464050"/>
            <a:ext cx="67325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2800" b="1" dirty="0">
                <a:latin typeface="Arial" charset="0"/>
                <a:ea typeface="楷体_GB2312" pitchFamily="49" charset="-122"/>
              </a:rPr>
              <a:t>“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恐龙无处不有</a:t>
            </a:r>
            <a:r>
              <a:rPr kumimoji="0" lang="zh-CN" altLang="en-US" sz="2800" b="1" dirty="0">
                <a:latin typeface="Arial" charset="0"/>
                <a:ea typeface="楷体_GB2312" pitchFamily="49" charset="-122"/>
              </a:rPr>
              <a:t>”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是支持</a:t>
            </a:r>
            <a:r>
              <a:rPr kumimoji="0" lang="zh-CN" altLang="en-US" sz="2800" b="1" dirty="0">
                <a:latin typeface="Arial" charset="0"/>
                <a:ea typeface="楷体_GB2312" pitchFamily="49" charset="-122"/>
              </a:rPr>
              <a:t>“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板块构造理论</a:t>
            </a:r>
            <a:r>
              <a:rPr kumimoji="0" lang="zh-CN" altLang="en-US" sz="2800" b="1" dirty="0">
                <a:latin typeface="Arial" charset="0"/>
                <a:ea typeface="楷体_GB2312" pitchFamily="49" charset="-122"/>
              </a:rPr>
              <a:t>”</a:t>
            </a:r>
            <a:r>
              <a:rPr kumimoji="0" lang="zh-CN" altLang="en-US" sz="2800" b="1" dirty="0">
                <a:latin typeface="楷体_GB2312" pitchFamily="49" charset="-122"/>
                <a:ea typeface="楷体_GB2312" pitchFamily="49" charset="-122"/>
              </a:rPr>
              <a:t>的新的有力证据。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3124200" y="5715000"/>
            <a:ext cx="4343400" cy="762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0" lang="zh-CN" altLang="en-US" sz="4400" dirty="0">
              <a:solidFill>
                <a:srgbClr val="FF3300"/>
              </a:solidFill>
              <a:latin typeface="Arial" charset="0"/>
              <a:ea typeface="隶书" pitchFamily="49" charset="-122"/>
            </a:endParaRPr>
          </a:p>
        </p:txBody>
      </p:sp>
      <p:sp>
        <p:nvSpPr>
          <p:cNvPr id="40970" name="AutoShape 10"/>
          <p:cNvSpPr>
            <a:spLocks noChangeArrowheads="1"/>
          </p:cNvSpPr>
          <p:nvPr/>
        </p:nvSpPr>
        <p:spPr bwMode="auto">
          <a:xfrm>
            <a:off x="1066800" y="1524000"/>
            <a:ext cx="381000" cy="1066800"/>
          </a:xfrm>
          <a:prstGeom prst="downArrow">
            <a:avLst>
              <a:gd name="adj1" fmla="val 5000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40971" name="AutoShape 11"/>
          <p:cNvSpPr>
            <a:spLocks noChangeArrowheads="1"/>
          </p:cNvSpPr>
          <p:nvPr/>
        </p:nvSpPr>
        <p:spPr bwMode="auto">
          <a:xfrm>
            <a:off x="1066800" y="3505200"/>
            <a:ext cx="381000" cy="1128713"/>
          </a:xfrm>
          <a:prstGeom prst="downArrow">
            <a:avLst>
              <a:gd name="adj1" fmla="val 50000"/>
              <a:gd name="adj2" fmla="val 740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utoUpdateAnimBg="0"/>
      <p:bldP spid="40963" grpId="0" build="p" autoUpdateAnimBg="0"/>
      <p:bldP spid="40964" grpId="0" autoUpdateAnimBg="0"/>
      <p:bldP spid="40965" grpId="0" autoUpdateAnimBg="0"/>
      <p:bldP spid="40966" grpId="0" autoUpdateAnimBg="0"/>
      <p:bldP spid="40967" grpId="0" autoUpdateAnimBg="0"/>
      <p:bldP spid="40969" grpId="0" animBg="1" autoUpdateAnimBg="0"/>
      <p:bldP spid="40970" grpId="0" animBg="1"/>
      <p:bldP spid="4097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143000" y="2428868"/>
            <a:ext cx="71628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 smtClean="0">
                <a:latin typeface="黑体" pitchFamily="49" charset="-122"/>
                <a:ea typeface="黑体" pitchFamily="49" charset="-122"/>
              </a:rPr>
              <a:t>文章采用的是</a:t>
            </a:r>
            <a:r>
              <a:rPr lang="zh-CN" altLang="en-US" sz="4400" u="sng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逻辑顺序</a:t>
            </a:r>
            <a:r>
              <a:rPr lang="zh-CN" altLang="en-US" sz="4400" dirty="0">
                <a:latin typeface="黑体" pitchFamily="49" charset="-122"/>
                <a:ea typeface="黑体" pitchFamily="49" charset="-122"/>
              </a:rPr>
              <a:t>，重在说明事理，在短小的篇幅内，将抽象的科学知识层层剖析，既严谨</a:t>
            </a:r>
            <a:r>
              <a:rPr lang="zh-CN" altLang="en-US" sz="4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又深入浅出</a:t>
            </a:r>
            <a:r>
              <a:rPr lang="zh-CN" altLang="en-US" sz="4400" dirty="0">
                <a:latin typeface="黑体" pitchFamily="49" charset="-122"/>
                <a:ea typeface="黑体" pitchFamily="49" charset="-122"/>
              </a:rPr>
              <a:t>地解释清楚。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714348" y="642918"/>
            <a:ext cx="50720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CN" altLang="en-US" sz="7200" dirty="0">
                <a:latin typeface="华文行楷" pitchFamily="2" charset="-122"/>
                <a:ea typeface="华文行楷" pitchFamily="2" charset="-122"/>
              </a:rPr>
              <a:t>说明顺序 </a:t>
            </a:r>
          </a:p>
        </p:txBody>
      </p:sp>
      <p:pic>
        <p:nvPicPr>
          <p:cNvPr id="31748" name="Picture 4" descr="小行星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0" y="7000900"/>
            <a:ext cx="9144000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utoUpdateAnimBg="0"/>
      <p:bldP spid="5017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1600200" y="2285992"/>
            <a:ext cx="6705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latin typeface="黑体" pitchFamily="49" charset="-122"/>
                <a:ea typeface="黑体" pitchFamily="49" charset="-122"/>
              </a:rPr>
              <a:t>都采用了多种说明方法</a:t>
            </a:r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1143000" y="3786190"/>
            <a:ext cx="688975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u="sng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举例子、作比较、打比方、</a:t>
            </a:r>
          </a:p>
          <a:p>
            <a:pPr algn="ctr"/>
            <a:r>
              <a:rPr lang="zh-CN" altLang="en-US" sz="4400" u="sng" dirty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列数字、作诠释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714348" y="411163"/>
            <a:ext cx="43577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CN" altLang="en-US" sz="7200" dirty="0">
                <a:latin typeface="华文行楷" pitchFamily="2" charset="-122"/>
                <a:ea typeface="华文行楷" pitchFamily="2" charset="-122"/>
              </a:rPr>
              <a:t>说明方法</a:t>
            </a:r>
          </a:p>
        </p:txBody>
      </p:sp>
      <p:pic>
        <p:nvPicPr>
          <p:cNvPr id="32773" name="Picture 5" descr="小行星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0" y="6857999"/>
            <a:ext cx="9144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  <p:bldP spid="51203" grpId="0" autoUpdateAnimBg="0"/>
      <p:bldP spid="5120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357188"/>
            <a:ext cx="7086600" cy="1008062"/>
          </a:xfrm>
        </p:spPr>
        <p:txBody>
          <a:bodyPr/>
          <a:lstStyle/>
          <a:p>
            <a:pPr eaLnBrk="1" hangingPunct="1"/>
            <a:r>
              <a:rPr lang="zh-CN" altLang="en-US" sz="4800" b="1" smtClean="0">
                <a:solidFill>
                  <a:schemeClr val="tx1"/>
                </a:solidFill>
                <a:ea typeface="隶书" pitchFamily="49" charset="-122"/>
              </a:rPr>
              <a:t>说明方法－举例子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857375"/>
            <a:ext cx="8001000" cy="41910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 dirty="0" smtClean="0">
                <a:latin typeface="+mn-ea"/>
              </a:rPr>
              <a:t>在文章中，作者举了许多例子来说明自己的观点。例如，</a:t>
            </a:r>
            <a:r>
              <a:rPr lang="en-US" altLang="zh-CN" sz="3600" b="1" dirty="0" smtClean="0">
                <a:latin typeface="+mn-ea"/>
              </a:rPr>
              <a:t>《</a:t>
            </a:r>
            <a:r>
              <a:rPr lang="zh-CN" altLang="en-US" sz="3600" b="1" dirty="0" smtClean="0">
                <a:latin typeface="+mn-ea"/>
              </a:rPr>
              <a:t>恐龙无处不在</a:t>
            </a:r>
            <a:r>
              <a:rPr lang="en-US" altLang="zh-CN" sz="3600" b="1" dirty="0" smtClean="0">
                <a:latin typeface="+mn-ea"/>
              </a:rPr>
              <a:t>》</a:t>
            </a:r>
            <a:r>
              <a:rPr lang="zh-CN" altLang="en-US" sz="3600" b="1" dirty="0" smtClean="0">
                <a:latin typeface="+mn-ea"/>
              </a:rPr>
              <a:t>中为了证明不仅南极大陆有恐龙化石这一说法，列举“在地球的其他大陆上也都发现有恐龙化石”，“说明恐龙确实遍布于世界各地”；举“南极也有自己的恐龙、两栖动物和其他在恐龙时代繁盛的植物和动物”的事实，说明南极不止只有恐龙化石，还有别的。说法严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476250"/>
            <a:ext cx="7086600" cy="838200"/>
          </a:xfrm>
        </p:spPr>
        <p:txBody>
          <a:bodyPr/>
          <a:lstStyle/>
          <a:p>
            <a:pPr eaLnBrk="1" hangingPunct="1"/>
            <a:r>
              <a:rPr lang="zh-CN" altLang="en-US" sz="4800" b="1" i="1" smtClean="0">
                <a:solidFill>
                  <a:schemeClr val="tx1"/>
                </a:solidFill>
                <a:ea typeface="隶书" pitchFamily="49" charset="-122"/>
              </a:rPr>
              <a:t>说明方法－打比方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1714500"/>
            <a:ext cx="8031163" cy="3960813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4400" b="1" dirty="0" smtClean="0">
                <a:latin typeface="+mn-ea"/>
              </a:rPr>
              <a:t>短文还运用了打比方的方法，使得语言既生动又明白如话，如</a:t>
            </a:r>
            <a:r>
              <a:rPr lang="en-US" altLang="zh-CN" sz="4400" b="1" dirty="0" smtClean="0">
                <a:latin typeface="+mn-ea"/>
              </a:rPr>
              <a:t>《</a:t>
            </a:r>
            <a:r>
              <a:rPr lang="zh-CN" altLang="en-US" sz="4400" b="1" dirty="0" smtClean="0">
                <a:latin typeface="+mn-ea"/>
              </a:rPr>
              <a:t>恐龙无处不有</a:t>
            </a:r>
            <a:r>
              <a:rPr lang="en-US" altLang="zh-CN" sz="4400" b="1" dirty="0" smtClean="0">
                <a:latin typeface="+mn-ea"/>
              </a:rPr>
              <a:t>》</a:t>
            </a:r>
            <a:r>
              <a:rPr lang="zh-CN" altLang="en-US" sz="4400" b="1" dirty="0" smtClean="0">
                <a:latin typeface="+mn-ea"/>
              </a:rPr>
              <a:t>中“位于南极中心部位的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南极洲</a:t>
            </a:r>
            <a:r>
              <a:rPr lang="zh-CN" altLang="en-US" sz="4400" b="1" dirty="0" smtClean="0">
                <a:latin typeface="+mn-ea"/>
              </a:rPr>
              <a:t>是全球的</a:t>
            </a:r>
            <a:r>
              <a:rPr lang="zh-CN" altLang="en-US" sz="4400" b="1" dirty="0" smtClean="0">
                <a:solidFill>
                  <a:srgbClr val="FF0000"/>
                </a:solidFill>
                <a:latin typeface="+mn-ea"/>
              </a:rPr>
              <a:t>大冰箱</a:t>
            </a:r>
            <a:r>
              <a:rPr lang="zh-CN" altLang="en-US" sz="4400" b="1" dirty="0" smtClean="0">
                <a:latin typeface="+mn-ea"/>
              </a:rPr>
              <a:t>”一句，形象地说明了南极洲寒冷的程度和南极洲在地球中的重要地位</a:t>
            </a:r>
            <a:r>
              <a:rPr lang="zh-CN" altLang="en-US" sz="4000" b="1" dirty="0" smtClean="0">
                <a:latin typeface="+mn-ea"/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500063"/>
            <a:ext cx="7086600" cy="838200"/>
          </a:xfrm>
        </p:spPr>
        <p:txBody>
          <a:bodyPr/>
          <a:lstStyle/>
          <a:p>
            <a:pPr eaLnBrk="1" hangingPunct="1"/>
            <a:r>
              <a:rPr lang="zh-CN" altLang="en-US" sz="4800" b="1" i="1" smtClean="0">
                <a:solidFill>
                  <a:schemeClr val="tx1"/>
                </a:solidFill>
                <a:ea typeface="隶书" pitchFamily="49" charset="-122"/>
              </a:rPr>
              <a:t>说明方法－作比较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785938"/>
            <a:ext cx="8077200" cy="41910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sz="2800" b="1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例如在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恐龙无处不有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中将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南极的恐龙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的命运</a:t>
            </a:r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与其他大陆的恐龙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进行比较。“这些生物的命运比其他同类要悲惨得多，因为板块把它们向南携带到了极地。”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klzyt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071538" y="928670"/>
            <a:ext cx="4410100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zh-CN" altLang="en-US" sz="7200" dirty="0">
                <a:latin typeface="华文行楷" pitchFamily="2" charset="-122"/>
                <a:ea typeface="华文行楷" pitchFamily="2" charset="-122"/>
              </a:rPr>
              <a:t>说明语言</a:t>
            </a: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048000" y="2857496"/>
            <a:ext cx="3048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准确简练</a:t>
            </a:r>
          </a:p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3300"/>
                </a:solidFill>
                <a:latin typeface="隶书" pitchFamily="49" charset="-122"/>
                <a:ea typeface="隶书" pitchFamily="49" charset="-122"/>
              </a:rPr>
              <a:t>浅显易懂</a:t>
            </a:r>
          </a:p>
        </p:txBody>
      </p:sp>
      <p:pic>
        <p:nvPicPr>
          <p:cNvPr id="33796" name="Picture 5" descr="小行星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0" y="6857999"/>
            <a:ext cx="9144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utoUpdateAnimBg="0"/>
      <p:bldP spid="5632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381000" y="533400"/>
            <a:ext cx="4681538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本文选自</a:t>
            </a:r>
            <a:r>
              <a:rPr lang="en-US" altLang="zh-CN" sz="3600" b="1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新疆域 </a:t>
            </a:r>
            <a:r>
              <a:rPr lang="en-US" altLang="zh-CN" sz="3600" b="1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，作者阿西莫夫（</a:t>
            </a:r>
            <a:r>
              <a:rPr lang="en-US" altLang="zh-CN" sz="3600" b="1">
                <a:latin typeface="隶书" pitchFamily="49" charset="-122"/>
                <a:ea typeface="隶书" pitchFamily="49" charset="-122"/>
              </a:rPr>
              <a:t>1920</a:t>
            </a:r>
            <a:r>
              <a:rPr lang="en-US" altLang="zh-CN" sz="3600" b="1">
                <a:latin typeface="Times New Roman"/>
                <a:ea typeface="隶书" pitchFamily="49" charset="-122"/>
              </a:rPr>
              <a:t>—</a:t>
            </a:r>
            <a:r>
              <a:rPr lang="en-US" altLang="zh-CN" sz="3600" b="1">
                <a:latin typeface="隶书" pitchFamily="49" charset="-122"/>
                <a:ea typeface="隶书" pitchFamily="49" charset="-122"/>
              </a:rPr>
              <a:t>1992</a:t>
            </a:r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），</a:t>
            </a:r>
            <a:r>
              <a:rPr lang="zh-CN" altLang="en-US" sz="36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美国著名的科普作家和科学幻想小说家</a:t>
            </a:r>
            <a:r>
              <a:rPr lang="zh-CN" altLang="en-US" sz="3600" b="1"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他发表的科幻小说和科普作品至今已有</a:t>
            </a:r>
            <a:r>
              <a:rPr lang="en-US" altLang="zh-CN" sz="3600" b="1"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300</a:t>
            </a:r>
            <a:r>
              <a:rPr lang="zh-CN" altLang="en-US" sz="3600" b="1"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多部，是公认的当今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美国科幻小说家的泰斗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4800" b="1">
                <a:latin typeface="隶书" pitchFamily="49" charset="-122"/>
                <a:ea typeface="隶书" pitchFamily="49" charset="-122"/>
              </a:rPr>
              <a:t>  </a:t>
            </a:r>
          </a:p>
        </p:txBody>
      </p:sp>
      <p:pic>
        <p:nvPicPr>
          <p:cNvPr id="31748" name="Picture 4" descr="阿西莫夫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381000"/>
            <a:ext cx="3346450" cy="55673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4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6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357188" y="1428750"/>
            <a:ext cx="82200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 b="1">
                <a:solidFill>
                  <a:srgbClr val="FF0000"/>
                </a:solidFill>
                <a:latin typeface="司马彦简行修正版" pitchFamily="2" charset="-122"/>
                <a:ea typeface="司马彦简行修正版" pitchFamily="2" charset="-122"/>
              </a:rPr>
              <a:t>恐龙无处不有 </a:t>
            </a:r>
          </a:p>
        </p:txBody>
      </p:sp>
      <p:sp>
        <p:nvSpPr>
          <p:cNvPr id="6" name="矩形 5"/>
          <p:cNvSpPr/>
          <p:nvPr/>
        </p:nvSpPr>
        <p:spPr>
          <a:xfrm>
            <a:off x="2643188" y="4357688"/>
            <a:ext cx="3275012" cy="101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阿西莫夫</a:t>
            </a:r>
            <a:endParaRPr lang="zh-CN" alt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214313" y="714375"/>
            <a:ext cx="60356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ea typeface="经典行书简" pitchFamily="49" charset="-122"/>
              </a:rPr>
              <a:t>初读</a:t>
            </a:r>
            <a:r>
              <a:rPr lang="zh-CN" altLang="en-US" sz="4800" b="1" dirty="0" smtClean="0">
                <a:ea typeface="经典行书简" pitchFamily="49" charset="-122"/>
              </a:rPr>
              <a:t>课文，感知文意</a:t>
            </a:r>
            <a:r>
              <a:rPr lang="en-US" altLang="zh-CN" sz="4800" b="1" dirty="0" smtClean="0">
                <a:ea typeface="经典行书简" pitchFamily="49" charset="-122"/>
              </a:rPr>
              <a:t>:</a:t>
            </a:r>
            <a:endParaRPr lang="zh-CN" altLang="en-US" sz="48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7188" y="1643051"/>
            <a:ext cx="742952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课文</a:t>
            </a:r>
            <a:r>
              <a:rPr lang="zh-CN" altLang="en-US" sz="4000" b="1" dirty="0" smtClean="0"/>
              <a:t>标题是</a:t>
            </a:r>
            <a:r>
              <a:rPr lang="en-US" altLang="zh-CN" sz="4000" b="1" dirty="0" smtClean="0"/>
              <a:t>《</a:t>
            </a:r>
            <a:r>
              <a:rPr lang="zh-CN" altLang="en-US" sz="4000" b="1" dirty="0" smtClean="0"/>
              <a:t>恐龙无处不有</a:t>
            </a:r>
            <a:r>
              <a:rPr lang="en-US" altLang="zh-CN" sz="4000" b="1" dirty="0" smtClean="0"/>
              <a:t>》</a:t>
            </a:r>
            <a:r>
              <a:rPr lang="zh-CN" altLang="en-US" sz="4000" b="1" dirty="0" smtClean="0"/>
              <a:t>，那么它的说明对象是否就是恐龙呢</a:t>
            </a:r>
            <a:r>
              <a:rPr lang="en-US" sz="4000" b="1" dirty="0" smtClean="0"/>
              <a:t>?</a:t>
            </a:r>
            <a:r>
              <a:rPr lang="en-US" sz="4400" dirty="0" smtClean="0"/>
              <a:t> </a:t>
            </a:r>
            <a:br>
              <a:rPr lang="en-US" sz="4400" dirty="0" smtClean="0"/>
            </a:br>
            <a:r>
              <a:rPr lang="en-US" altLang="zh-CN" sz="4400" b="1" dirty="0" smtClean="0"/>
              <a:t> </a:t>
            </a:r>
            <a:endParaRPr lang="en-US" altLang="zh-CN" sz="4400" b="1" dirty="0"/>
          </a:p>
        </p:txBody>
      </p:sp>
      <p:sp>
        <p:nvSpPr>
          <p:cNvPr id="6" name="矩形 5"/>
          <p:cNvSpPr/>
          <p:nvPr/>
        </p:nvSpPr>
        <p:spPr>
          <a:xfrm>
            <a:off x="428596" y="3571876"/>
            <a:ext cx="8215313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1" dirty="0" smtClean="0"/>
              <a:t>作者谈恐龙的灭绝，谈到恐龙化石无处不在，是为了证明另一项科学理论</a:t>
            </a:r>
            <a:r>
              <a:rPr lang="en-US" altLang="zh-CN" sz="4400" b="1" dirty="0" smtClean="0"/>
              <a:t>——</a:t>
            </a:r>
            <a:r>
              <a:rPr lang="en-US" sz="4400" b="1" dirty="0" smtClean="0"/>
              <a:t> </a:t>
            </a:r>
            <a:r>
              <a:rPr lang="zh-CN" altLang="en-US" sz="4400" b="1" dirty="0" smtClean="0"/>
              <a:t>板块构造理论的正确。</a:t>
            </a:r>
            <a:r>
              <a:rPr lang="en-US" sz="4400" b="1" dirty="0" smtClean="0"/>
              <a:t> </a:t>
            </a:r>
            <a:r>
              <a:rPr lang="en-US" sz="4400" dirty="0" smtClean="0"/>
              <a:t/>
            </a:r>
            <a:br>
              <a:rPr lang="en-US" sz="4400" dirty="0" smtClean="0"/>
            </a:br>
            <a:endParaRPr kumimoji="0" lang="zh-CN" altLang="en-US" sz="4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type="title"/>
          </p:nvPr>
        </p:nvSpPr>
        <p:spPr>
          <a:xfrm>
            <a:off x="500034" y="428625"/>
            <a:ext cx="6143668" cy="7715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sz="5400" b="1" dirty="0" smtClean="0">
                <a:ea typeface="经典行书简" pitchFamily="49" charset="-122"/>
              </a:rPr>
              <a:t>再读</a:t>
            </a:r>
            <a:r>
              <a:rPr lang="zh-CN" altLang="en-US" sz="5400" b="1" dirty="0" smtClean="0">
                <a:ea typeface="经典行书简" pitchFamily="49" charset="-122"/>
              </a:rPr>
              <a:t>课文，探究疑难：</a:t>
            </a:r>
            <a:endParaRPr lang="zh-CN" altLang="en-US" sz="5400" b="1" dirty="0" smtClean="0">
              <a:ea typeface="经典行书简" pitchFamily="49" charset="-122"/>
            </a:endParaRP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00063" y="1500174"/>
            <a:ext cx="8358187" cy="4524389"/>
          </a:xfrm>
        </p:spPr>
        <p:txBody>
          <a:bodyPr>
            <a:normAutofit lnSpcReduction="10000"/>
          </a:bodyPr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3600" b="1" dirty="0" smtClean="0">
                <a:latin typeface="经典行书简" pitchFamily="49" charset="-122"/>
                <a:ea typeface="经典行书简" pitchFamily="49" charset="-122"/>
              </a:rPr>
              <a:t>1.</a:t>
            </a:r>
            <a:r>
              <a:rPr lang="zh-CN" altLang="en-US" sz="3600" b="1" dirty="0" smtClean="0">
                <a:latin typeface="经典行书简" pitchFamily="49" charset="-122"/>
                <a:ea typeface="经典行书简" pitchFamily="49" charset="-122"/>
              </a:rPr>
              <a:t>为什么说恐龙无处不有？</a:t>
            </a:r>
          </a:p>
          <a:p>
            <a:pPr>
              <a:buNone/>
            </a:pPr>
            <a:endParaRPr lang="en-US" altLang="zh-CN" sz="3600" b="1" dirty="0" smtClean="0"/>
          </a:p>
          <a:p>
            <a:pPr>
              <a:buNone/>
            </a:pPr>
            <a:r>
              <a:rPr lang="en-US" altLang="zh-CN" sz="3600" b="1" dirty="0" smtClean="0"/>
              <a:t>2.</a:t>
            </a:r>
            <a:r>
              <a:rPr lang="zh-CN" altLang="en-US" sz="3600" b="1" dirty="0" smtClean="0"/>
              <a:t>作者</a:t>
            </a:r>
            <a:r>
              <a:rPr lang="zh-CN" altLang="en-US" sz="3600" b="1" dirty="0" smtClean="0"/>
              <a:t>由恐龙化石的发现联想到什么问题？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3600" b="1" dirty="0" smtClean="0">
              <a:latin typeface="经典行书简" pitchFamily="49" charset="-122"/>
              <a:ea typeface="经典行书简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dirty="0" smtClean="0">
                <a:latin typeface="经典行书简" pitchFamily="49" charset="-122"/>
                <a:ea typeface="经典行书简" pitchFamily="49" charset="-122"/>
              </a:rPr>
              <a:t>3</a:t>
            </a:r>
            <a:r>
              <a:rPr lang="en-US" altLang="zh-CN" sz="3600" b="1" dirty="0" smtClean="0">
                <a:latin typeface="经典行书简" pitchFamily="49" charset="-122"/>
                <a:ea typeface="经典行书简" pitchFamily="49" charset="-122"/>
              </a:rPr>
              <a:t>.</a:t>
            </a:r>
            <a:r>
              <a:rPr lang="zh-CN" altLang="en-US" sz="3600" b="1" dirty="0" smtClean="0">
                <a:latin typeface="经典行书简" pitchFamily="49" charset="-122"/>
                <a:ea typeface="经典行书简" pitchFamily="49" charset="-122"/>
              </a:rPr>
              <a:t>在南极发现恐龙化石说明了什么问题？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3600" b="1" dirty="0" smtClean="0">
              <a:latin typeface="经典行书简" pitchFamily="49" charset="-122"/>
              <a:ea typeface="经典行书简" pitchFamily="49" charset="-122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dirty="0" smtClean="0">
                <a:latin typeface="经典行书简" pitchFamily="49" charset="-122"/>
                <a:ea typeface="经典行书简" pitchFamily="49" charset="-122"/>
              </a:rPr>
              <a:t>4</a:t>
            </a:r>
            <a:r>
              <a:rPr lang="en-US" altLang="zh-CN" sz="3600" b="1" dirty="0" smtClean="0">
                <a:latin typeface="经典行书简" pitchFamily="49" charset="-122"/>
                <a:ea typeface="经典行书简" pitchFamily="49" charset="-122"/>
              </a:rPr>
              <a:t>.</a:t>
            </a:r>
            <a:r>
              <a:rPr lang="zh-CN" altLang="en-US" sz="3600" b="1" dirty="0" smtClean="0">
                <a:latin typeface="经典行书简" pitchFamily="49" charset="-122"/>
                <a:ea typeface="经典行书简" pitchFamily="49" charset="-122"/>
              </a:rPr>
              <a:t>什么是</a:t>
            </a:r>
            <a:r>
              <a:rPr lang="zh-CN" altLang="en-US" sz="3600" b="1" dirty="0" smtClean="0">
                <a:ea typeface="经典行书简" pitchFamily="49" charset="-122"/>
              </a:rPr>
              <a:t>“</a:t>
            </a:r>
            <a:r>
              <a:rPr lang="zh-CN" altLang="en-US" sz="3600" b="1" dirty="0" smtClean="0">
                <a:latin typeface="经典行书简" pitchFamily="49" charset="-122"/>
                <a:ea typeface="经典行书简" pitchFamily="49" charset="-122"/>
              </a:rPr>
              <a:t>板块构造</a:t>
            </a:r>
            <a:r>
              <a:rPr lang="zh-CN" altLang="en-US" sz="3600" b="1" dirty="0" smtClean="0">
                <a:ea typeface="经典行书简" pitchFamily="49" charset="-122"/>
              </a:rPr>
              <a:t>”</a:t>
            </a:r>
            <a:r>
              <a:rPr lang="zh-CN" altLang="en-US" sz="3600" b="1" dirty="0" smtClean="0">
                <a:latin typeface="经典行书简" pitchFamily="49" charset="-122"/>
                <a:ea typeface="经典行书简" pitchFamily="49" charset="-122"/>
              </a:rPr>
              <a:t>理论？ 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CN" sz="3600" b="1" dirty="0" smtClean="0"/>
          </a:p>
        </p:txBody>
      </p:sp>
      <p:pic>
        <p:nvPicPr>
          <p:cNvPr id="4100" name="Picture 2" descr="dizi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324975" cy="45719"/>
          </a:xfr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8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8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autoUpdateAnimBg="0"/>
      <p:bldP spid="77828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539750" y="1989138"/>
            <a:ext cx="799147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3600" b="1">
                <a:latin typeface="宋体" pitchFamily="2" charset="-122"/>
              </a:rPr>
              <a:t>1986</a:t>
            </a:r>
            <a:r>
              <a:rPr lang="zh-CN" altLang="en-US" sz="3600" b="1">
                <a:latin typeface="宋体" pitchFamily="2" charset="-122"/>
              </a:rPr>
              <a:t>年</a:t>
            </a:r>
            <a:r>
              <a:rPr lang="en-US" altLang="zh-CN" sz="3600" b="1">
                <a:latin typeface="宋体" pitchFamily="2" charset="-122"/>
              </a:rPr>
              <a:t>1</a:t>
            </a:r>
            <a:r>
              <a:rPr lang="zh-CN" altLang="en-US" sz="3600" b="1">
                <a:latin typeface="宋体" pitchFamily="2" charset="-122"/>
              </a:rPr>
              <a:t>月，阿根廷南极研究所的专家在南极发现一些化石骨骼，而这些骨骼属于鸟臀目恐龙。</a:t>
            </a:r>
            <a:br>
              <a:rPr lang="zh-CN" altLang="en-US" sz="3600" b="1">
                <a:latin typeface="宋体" pitchFamily="2" charset="-122"/>
              </a:rPr>
            </a:br>
            <a:r>
              <a:rPr lang="zh-CN" altLang="en-US" sz="3600" b="1">
                <a:latin typeface="宋体" pitchFamily="2" charset="-122"/>
              </a:rPr>
              <a:t>在地球的其他大陆上也都发现有恐龙化石。这些古老的爬行动物在南极的出现，说明恐龙确实遍布于世界各地。 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539750" y="765175"/>
            <a:ext cx="842486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en-US" altLang="zh-CN" sz="4800" b="1" dirty="0">
                <a:latin typeface="经典行书简" pitchFamily="49" charset="-122"/>
                <a:ea typeface="经典行书简" pitchFamily="49" charset="-122"/>
              </a:rPr>
              <a:t>1. </a:t>
            </a:r>
            <a:r>
              <a:rPr lang="zh-CN" altLang="en-US" sz="4800" b="1" dirty="0">
                <a:latin typeface="经典行书简" pitchFamily="49" charset="-122"/>
                <a:ea typeface="经典行书简" pitchFamily="49" charset="-122"/>
              </a:rPr>
              <a:t>为什么说恐龙无处</a:t>
            </a:r>
            <a:r>
              <a:rPr lang="zh-CN" altLang="en-US" sz="4800" b="1" dirty="0" smtClean="0">
                <a:latin typeface="经典行书简" pitchFamily="49" charset="-122"/>
                <a:ea typeface="经典行书简" pitchFamily="49" charset="-122"/>
              </a:rPr>
              <a:t>不</a:t>
            </a:r>
            <a:r>
              <a:rPr lang="zh-CN" altLang="en-US" sz="4800" b="1" dirty="0">
                <a:latin typeface="经典行书简" pitchFamily="49" charset="-122"/>
                <a:ea typeface="经典行书简" pitchFamily="49" charset="-122"/>
              </a:rPr>
              <a:t>有</a:t>
            </a:r>
            <a:r>
              <a:rPr lang="zh-CN" altLang="en-US" sz="4800" b="1" dirty="0" smtClean="0">
                <a:latin typeface="经典行书简" pitchFamily="49" charset="-122"/>
                <a:ea typeface="经典行书简" pitchFamily="49" charset="-122"/>
              </a:rPr>
              <a:t>？</a:t>
            </a:r>
            <a:endParaRPr lang="zh-CN" altLang="en-US" sz="4800" b="1" dirty="0">
              <a:latin typeface="经典行书简" pitchFamily="49" charset="-122"/>
              <a:ea typeface="经典行书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2"/>
          <p:cNvSpPr txBox="1">
            <a:spLocks noChangeArrowheads="1"/>
          </p:cNvSpPr>
          <p:nvPr/>
        </p:nvSpPr>
        <p:spPr bwMode="auto">
          <a:xfrm>
            <a:off x="457200" y="204788"/>
            <a:ext cx="184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3000" b="1"/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0" y="620713"/>
            <a:ext cx="9909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dirty="0"/>
              <a:t>2</a:t>
            </a:r>
            <a:r>
              <a:rPr lang="zh-CN" altLang="en-US" sz="3600" b="1" dirty="0"/>
              <a:t>、作者由恐龙化石的发现联想到什么问题？</a:t>
            </a:r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517525" y="838200"/>
            <a:ext cx="86264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3000" b="1"/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468313" y="1844675"/>
            <a:ext cx="79835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/>
              <a:t>第一、恐龙如何能在南极地区生存呢？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381000" y="3429000"/>
            <a:ext cx="8763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/>
              <a:t>第二、恐龙是如何越过大洋到另一个大陆上去的呢？</a:t>
            </a:r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755650" y="2708275"/>
            <a:ext cx="8388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恐龙这样的两栖动物不适应南极气候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autoUpdateAnimBg="0"/>
      <p:bldP spid="81923" grpId="0" autoUpdateAnimBg="0"/>
      <p:bldP spid="81924" grpId="0" autoUpdateAnimBg="0"/>
      <p:bldP spid="81925" grpId="0"/>
      <p:bldP spid="81926" grpId="0"/>
      <p:bldP spid="819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500438"/>
            <a:ext cx="7618413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说明是大陆在漂移而不是恐龙自己在迁移。</a:t>
            </a:r>
            <a:r>
              <a:rPr lang="zh-CN" altLang="en-US" b="1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908050"/>
            <a:ext cx="8064500" cy="16287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4000" b="1" dirty="0" smtClean="0">
                <a:latin typeface="经典行书简" pitchFamily="49" charset="-122"/>
                <a:ea typeface="经典行书简" pitchFamily="49" charset="-122"/>
              </a:rPr>
              <a:t>3</a:t>
            </a:r>
            <a:r>
              <a:rPr lang="en-US" altLang="zh-CN" sz="4000" b="1" dirty="0" smtClean="0">
                <a:latin typeface="经典行书简" pitchFamily="49" charset="-122"/>
                <a:ea typeface="经典行书简" pitchFamily="49" charset="-122"/>
              </a:rPr>
              <a:t>. </a:t>
            </a:r>
            <a:r>
              <a:rPr lang="zh-CN" altLang="en-US" sz="4000" b="1" dirty="0" smtClean="0">
                <a:latin typeface="经典行书简" pitchFamily="49" charset="-122"/>
                <a:ea typeface="经典行书简" pitchFamily="49" charset="-122"/>
              </a:rPr>
              <a:t>在南极发现恐龙化石说明了么问题？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750</Words>
  <PresentationFormat>全屏显示(4:3)</PresentationFormat>
  <Paragraphs>56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再读课文，探究疑难：</vt:lpstr>
      <vt:lpstr>幻灯片 7</vt:lpstr>
      <vt:lpstr>幻灯片 8</vt:lpstr>
      <vt:lpstr>    说明是大陆在漂移而不是恐龙自己在迁移。 </vt:lpstr>
      <vt:lpstr>4. 什么是“板块构造”理论？</vt:lpstr>
      <vt:lpstr>   想一想：  这篇文章告诉我们一个什么道理？</vt:lpstr>
      <vt:lpstr>幻灯片 12</vt:lpstr>
      <vt:lpstr>幻灯片 13</vt:lpstr>
      <vt:lpstr>发现问题</vt:lpstr>
      <vt:lpstr>幻灯片 15</vt:lpstr>
      <vt:lpstr>幻灯片 16</vt:lpstr>
      <vt:lpstr>说明方法－举例子</vt:lpstr>
      <vt:lpstr>说明方法－打比方</vt:lpstr>
      <vt:lpstr>说明方法－作比较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9</cp:revision>
  <dcterms:created xsi:type="dcterms:W3CDTF">2018-04-02T07:00:53Z</dcterms:created>
  <dcterms:modified xsi:type="dcterms:W3CDTF">2018-04-02T13:15:47Z</dcterms:modified>
</cp:coreProperties>
</file>