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3" r:id="rId6"/>
    <p:sldId id="267" r:id="rId7"/>
    <p:sldId id="270" r:id="rId8"/>
    <p:sldId id="268" r:id="rId9"/>
    <p:sldId id="269" r:id="rId10"/>
    <p:sldId id="271" r:id="rId11"/>
    <p:sldId id="272" r:id="rId12"/>
    <p:sldId id="273" r:id="rId13"/>
    <p:sldId id="277" r:id="rId14"/>
    <p:sldId id="274" r:id="rId15"/>
    <p:sldId id="278" r:id="rId16"/>
    <p:sldId id="275" r:id="rId17"/>
    <p:sldId id="276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FF3300"/>
    <a:srgbClr val="009900"/>
    <a:srgbClr val="0000CC"/>
    <a:srgbClr val="FFCC00"/>
    <a:srgbClr val="33CCCC"/>
    <a:srgbClr val="FF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4"/>
    <p:restoredTop sz="94660"/>
  </p:normalViewPr>
  <p:slideViewPr>
    <p:cSldViewPr showGuides="1">
      <p:cViewPr varScale="1">
        <p:scale>
          <a:sx n="71" d="100"/>
          <a:sy n="71" d="100"/>
        </p:scale>
        <p:origin x="-4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3.wav"/><Relationship Id="rId2" Type="http://schemas.openxmlformats.org/officeDocument/2006/relationships/image" Target="../media/image15.jpeg"/><Relationship Id="rId1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1.png"/><Relationship Id="rId3" Type="http://schemas.microsoft.com/office/2007/relationships/media" Target="file:///I:\&#26691;&#33457;&#28304;&#35760;\&#39640;&#23665;&#27969;&#27700;.wma" TargetMode="External"/><Relationship Id="rId2" Type="http://schemas.openxmlformats.org/officeDocument/2006/relationships/audio" Target="file:///I:\&#26691;&#33457;&#28304;&#35760;\&#39640;&#23665;&#27969;&#27700;.wma" TargetMode="Externa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20060522THDD1546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4098"/>
          <p:cNvSpPr/>
          <p:nvPr/>
        </p:nvSpPr>
        <p:spPr>
          <a:xfrm>
            <a:off x="1619250" y="1341438"/>
            <a:ext cx="5903913" cy="27368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3600" b="1">
                <a:ln w="3175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charset="0"/>
                <a:ea typeface="华文新魏" charset="0"/>
              </a:rPr>
              <a:t>桃花源记</a:t>
            </a:r>
            <a:endParaRPr lang="zh-CN" altLang="en-US" sz="3600" b="1">
              <a:ln w="3175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charset="0"/>
              <a:ea typeface="华文新魏" charset="0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3563938" y="3068638"/>
            <a:ext cx="2376487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陶渊明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447800" y="1066800"/>
            <a:ext cx="2438400" cy="46640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eaLnBrk="0" hangingPunct="0">
              <a:lnSpc>
                <a:spcPct val="125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25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25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25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25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25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0" y="178117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_GB2312" panose="02010609030101010101" pitchFamily="49" charset="-122"/>
              </a:rPr>
              <a:t>鲜美</a:t>
            </a:r>
            <a:endParaRPr lang="zh-CN" altLang="en-US" sz="4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2819400" y="1066800"/>
            <a:ext cx="2732088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鲜艳美丽。</a:t>
            </a:r>
            <a:endParaRPr lang="zh-CN" altLang="en-US" sz="4000" b="1" dirty="0">
              <a:solidFill>
                <a:srgbClr val="FF3399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0" y="3124200"/>
            <a:ext cx="1403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_GB2312" panose="02010609030101010101" pitchFamily="49" charset="-122"/>
              </a:rPr>
              <a:t>交通</a:t>
            </a:r>
            <a:endParaRPr lang="zh-CN" altLang="en-US" sz="4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2895600" y="2743200"/>
            <a:ext cx="2732088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交错相通。</a:t>
            </a:r>
            <a:endParaRPr lang="zh-CN" altLang="en-US" sz="4000" b="1" dirty="0">
              <a:solidFill>
                <a:srgbClr val="FF3399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3" name="矩形 19462"/>
          <p:cNvSpPr/>
          <p:nvPr/>
        </p:nvSpPr>
        <p:spPr>
          <a:xfrm>
            <a:off x="2916238" y="3581400"/>
            <a:ext cx="22225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交通运输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4" name="矩形 19463"/>
          <p:cNvSpPr/>
          <p:nvPr/>
        </p:nvSpPr>
        <p:spPr>
          <a:xfrm>
            <a:off x="2752725" y="1981200"/>
            <a:ext cx="477202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en-US" altLang="zh-CN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味道</a:t>
            </a:r>
            <a:r>
              <a:rPr lang="en-US" altLang="zh-CN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新鲜、可口。</a:t>
            </a:r>
            <a:endParaRPr lang="zh-CN" altLang="en-US" sz="40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5" name="矩形 19464"/>
          <p:cNvSpPr/>
          <p:nvPr/>
        </p:nvSpPr>
        <p:spPr>
          <a:xfrm>
            <a:off x="0" y="46482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_GB2312" panose="02010609030101010101" pitchFamily="49" charset="-122"/>
              </a:rPr>
              <a:t>妻子</a:t>
            </a:r>
            <a:endParaRPr lang="zh-CN" altLang="en-US" sz="4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6" name="矩形 19465"/>
          <p:cNvSpPr/>
          <p:nvPr/>
        </p:nvSpPr>
        <p:spPr>
          <a:xfrm>
            <a:off x="2895600" y="4267200"/>
            <a:ext cx="2732088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妻子儿女。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7" name="矩形 19466"/>
          <p:cNvSpPr/>
          <p:nvPr/>
        </p:nvSpPr>
        <p:spPr>
          <a:xfrm>
            <a:off x="2963863" y="5105400"/>
            <a:ext cx="528002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指男子的配偶，老婆。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8" name="矩形 19467"/>
          <p:cNvSpPr/>
          <p:nvPr/>
        </p:nvSpPr>
        <p:spPr>
          <a:xfrm>
            <a:off x="5181600" y="1219200"/>
            <a:ext cx="24765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芳草鲜美”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9" name="矩形 19468"/>
          <p:cNvSpPr/>
          <p:nvPr/>
        </p:nvSpPr>
        <p:spPr>
          <a:xfrm>
            <a:off x="5562600" y="2819400"/>
            <a:ext cx="24765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阡陌交通”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5410200" y="4343400"/>
            <a:ext cx="24765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妻子邑人”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71" name="左大括号 19470"/>
          <p:cNvSpPr/>
          <p:nvPr/>
        </p:nvSpPr>
        <p:spPr>
          <a:xfrm>
            <a:off x="1295400" y="15240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9472" name="左大括号 19471"/>
          <p:cNvSpPr/>
          <p:nvPr/>
        </p:nvSpPr>
        <p:spPr>
          <a:xfrm>
            <a:off x="1295400" y="29718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9473" name="左大括号 19472"/>
          <p:cNvSpPr/>
          <p:nvPr/>
        </p:nvSpPr>
        <p:spPr>
          <a:xfrm>
            <a:off x="1371600" y="44958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9474" name="矩形 19473"/>
          <p:cNvSpPr/>
          <p:nvPr/>
        </p:nvSpPr>
        <p:spPr>
          <a:xfrm>
            <a:off x="0" y="152400"/>
            <a:ext cx="2286000" cy="1066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辨一辨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46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946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94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3" grpId="0"/>
      <p:bldP spid="19465" grpId="0"/>
      <p:bldP spid="19467" grpId="0"/>
      <p:bldP spid="19468" grpId="0"/>
      <p:bldP spid="19469" grpId="0"/>
      <p:bldP spid="194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1295400" y="-76200"/>
            <a:ext cx="2362200" cy="48450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eaLnBrk="0" hangingPunct="0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0" hangingPunct="0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76200" y="6858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_GB2312" panose="02010609030101010101" pitchFamily="49" charset="-122"/>
              </a:rPr>
              <a:t>绝境</a:t>
            </a:r>
            <a:endParaRPr lang="zh-CN" altLang="en-US" sz="4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2578100" y="152400"/>
            <a:ext cx="45720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与世隔绝的地方。</a:t>
            </a:r>
            <a:endParaRPr lang="zh-CN" altLang="en-US" sz="4000" b="1" dirty="0">
              <a:solidFill>
                <a:srgbClr val="FF3399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2605088" y="914400"/>
            <a:ext cx="43434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没有出路的境地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-76200" y="2286000"/>
            <a:ext cx="1371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无论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2543175" y="1676400"/>
            <a:ext cx="426085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不要说，更不必说</a:t>
            </a:r>
            <a:endParaRPr lang="zh-CN" altLang="en-US" sz="4000" b="1" dirty="0">
              <a:solidFill>
                <a:srgbClr val="FF3399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8" name="矩形 20487"/>
          <p:cNvSpPr/>
          <p:nvPr/>
        </p:nvSpPr>
        <p:spPr>
          <a:xfrm>
            <a:off x="0" y="36576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如此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6675438" y="1752600"/>
            <a:ext cx="30099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无论魏晋”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2627313" y="2514600"/>
            <a:ext cx="256222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不管</a:t>
            </a:r>
            <a:r>
              <a:rPr lang="en-US" altLang="zh-CN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(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连词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)</a:t>
            </a:r>
            <a:endParaRPr lang="en-US" altLang="zh-CN" sz="4000" b="1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2700338" y="3276600"/>
            <a:ext cx="20574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像这样</a:t>
            </a:r>
            <a:endParaRPr lang="zh-CN" altLang="en-US" sz="4000" b="1" dirty="0">
              <a:solidFill>
                <a:srgbClr val="FF3399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2" name="矩形 20491"/>
          <p:cNvSpPr/>
          <p:nvPr/>
        </p:nvSpPr>
        <p:spPr>
          <a:xfrm>
            <a:off x="2735263" y="4098925"/>
            <a:ext cx="19812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这样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4932363" y="3352800"/>
            <a:ext cx="33528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说如此”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4" name="矩形 20493"/>
          <p:cNvSpPr/>
          <p:nvPr/>
        </p:nvSpPr>
        <p:spPr>
          <a:xfrm>
            <a:off x="6303963" y="228600"/>
            <a:ext cx="30924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来此绝境”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5" name="左大括号 20494"/>
          <p:cNvSpPr/>
          <p:nvPr/>
        </p:nvSpPr>
        <p:spPr>
          <a:xfrm>
            <a:off x="1219200" y="3810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0496" name="左大括号 20495"/>
          <p:cNvSpPr/>
          <p:nvPr/>
        </p:nvSpPr>
        <p:spPr>
          <a:xfrm>
            <a:off x="1143000" y="21336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0497" name="左大括号 20496"/>
          <p:cNvSpPr/>
          <p:nvPr/>
        </p:nvSpPr>
        <p:spPr>
          <a:xfrm>
            <a:off x="1219200" y="35052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rgbClr val="FFFF0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0498" name="文本框 20497"/>
          <p:cNvSpPr txBox="1"/>
          <p:nvPr/>
        </p:nvSpPr>
        <p:spPr>
          <a:xfrm>
            <a:off x="76200" y="54864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不足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99" name="左大括号 20498"/>
          <p:cNvSpPr/>
          <p:nvPr/>
        </p:nvSpPr>
        <p:spPr>
          <a:xfrm>
            <a:off x="1295400" y="5105400"/>
            <a:ext cx="76200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00" name="文本框 20499"/>
          <p:cNvSpPr txBox="1"/>
          <p:nvPr/>
        </p:nvSpPr>
        <p:spPr>
          <a:xfrm>
            <a:off x="1371600" y="4876800"/>
            <a:ext cx="19050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古义：</a:t>
            </a:r>
            <a:endParaRPr lang="zh-CN" altLang="en-US" sz="40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今义：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01" name="文本框 20500"/>
          <p:cNvSpPr txBox="1"/>
          <p:nvPr/>
        </p:nvSpPr>
        <p:spPr>
          <a:xfrm>
            <a:off x="2668588" y="4876800"/>
            <a:ext cx="2047875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不值得</a:t>
            </a:r>
            <a:endParaRPr lang="zh-CN" altLang="en-US" sz="4000" b="1" dirty="0">
              <a:solidFill>
                <a:srgbClr val="FF3399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02" name="文本框 20501"/>
          <p:cNvSpPr txBox="1"/>
          <p:nvPr/>
        </p:nvSpPr>
        <p:spPr>
          <a:xfrm>
            <a:off x="2732088" y="5791200"/>
            <a:ext cx="46482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不充足，不够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03" name="文本框 20502"/>
          <p:cNvSpPr txBox="1"/>
          <p:nvPr/>
        </p:nvSpPr>
        <p:spPr>
          <a:xfrm>
            <a:off x="4419600" y="4860925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不足为外人道也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48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04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049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4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4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9" grpId="0"/>
      <p:bldP spid="20493" grpId="0"/>
      <p:bldP spid="20494" grpId="0"/>
      <p:bldP spid="20501" grpId="0"/>
      <p:bldP spid="20502" grpId="0"/>
      <p:bldP spid="205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9" name="图片 24578" descr="SHE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762000"/>
            <a:ext cx="1806575" cy="327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椭圆形标注 24579"/>
          <p:cNvSpPr/>
          <p:nvPr/>
        </p:nvSpPr>
        <p:spPr>
          <a:xfrm>
            <a:off x="1981200" y="0"/>
            <a:ext cx="4419600" cy="1828800"/>
          </a:xfrm>
          <a:prstGeom prst="wedgeEllipseCallout">
            <a:avLst>
              <a:gd name="adj1" fmla="val -48708"/>
              <a:gd name="adj2" fmla="val 48352"/>
            </a:avLst>
          </a:prstGeom>
          <a:solidFill>
            <a:srgbClr val="00CCFF">
              <a:alpha val="50000"/>
            </a:srgbClr>
          </a:solidFill>
          <a:ln w="9525">
            <a:noFill/>
          </a:ln>
        </p:spPr>
        <p:txBody>
          <a:bodyPr/>
          <a:p>
            <a:pPr algn="ctr">
              <a:buClr>
                <a:schemeClr val="bg1"/>
              </a:buClr>
            </a:pPr>
            <a:r>
              <a:rPr lang="zh-CN" altLang="en-US" sz="3200" dirty="0">
                <a:solidFill>
                  <a:srgbClr val="FF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试一试：你能找到出自本文的几个成语？</a:t>
            </a:r>
            <a:endParaRPr lang="zh-CN" altLang="en-US" sz="3200" dirty="0">
              <a:solidFill>
                <a:srgbClr val="FF99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2514600" y="2362200"/>
            <a:ext cx="2419350" cy="7620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4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世外桃源</a:t>
            </a:r>
            <a:endParaRPr lang="zh-CN" altLang="en-US" sz="44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2362200" y="4357688"/>
            <a:ext cx="2622550" cy="8239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怡然自乐</a:t>
            </a:r>
            <a:endParaRPr lang="zh-CN" altLang="en-US" sz="4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3733800" y="5410200"/>
            <a:ext cx="2590800" cy="7620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44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无人问津</a:t>
            </a:r>
            <a:endParaRPr lang="zh-CN" altLang="en-US" sz="44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3733800" y="3276600"/>
            <a:ext cx="2622550" cy="8239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豁然开朗</a:t>
            </a:r>
            <a:endParaRPr lang="zh-CN" altLang="en-US" sz="4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 animBg="1"/>
      <p:bldP spid="24582" grpId="0" animBg="1"/>
      <p:bldP spid="24583" grpId="0" animBg="1"/>
      <p:bldP spid="245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ctrTitle"/>
          </p:nvPr>
        </p:nvSpPr>
        <p:spPr>
          <a:xfrm>
            <a:off x="0" y="228600"/>
            <a:ext cx="838200" cy="1143000"/>
          </a:xfrm>
        </p:spPr>
        <p:txBody>
          <a:bodyPr anchor="ctr"/>
          <a:p>
            <a:pPr defTabSz="914400">
              <a:buSzPct val="100000"/>
            </a:pPr>
            <a:r>
              <a:rPr lang="zh-CN" altLang="en-US" sz="3600" b="1" kern="1200" baseline="0" dirty="0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小结</a:t>
            </a:r>
            <a:endParaRPr lang="zh-CN" altLang="en-US" sz="3600" b="1" kern="1200" baseline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762000" y="381000"/>
            <a:ext cx="7696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CC99"/>
                </a:solidFill>
                <a:latin typeface="Times New Roman" panose="02020603050405020304" pitchFamily="18" charset="0"/>
              </a:rPr>
              <a:t>想 一想</a:t>
            </a:r>
            <a:r>
              <a:rPr lang="zh-CN" altLang="en-US" sz="4400" dirty="0">
                <a:solidFill>
                  <a:srgbClr val="FF66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 b="1" dirty="0">
                <a:solidFill>
                  <a:srgbClr val="FF66FF"/>
                </a:solidFill>
                <a:latin typeface="Times New Roman" panose="02020603050405020304" pitchFamily="18" charset="0"/>
                <a:ea typeface="华文新魏" pitchFamily="2" charset="-122"/>
              </a:rPr>
              <a:t>作者为什么要写桃花源</a:t>
            </a:r>
            <a:endParaRPr lang="zh-CN" altLang="en-US" sz="3600" b="1">
              <a:solidFill>
                <a:srgbClr val="FF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21508" name="图片 21507" descr="TGFA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457200"/>
            <a:ext cx="785813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矩形 21508"/>
          <p:cNvSpPr/>
          <p:nvPr/>
        </p:nvSpPr>
        <p:spPr>
          <a:xfrm>
            <a:off x="838200" y="160020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4000" b="1" i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课文中的桃花源是一个宁静安乐、虚无缥缈的理想社会。作者用此寄托自己的理想。</a:t>
            </a:r>
            <a:r>
              <a:rPr lang="zh-CN" altLang="en-US" sz="3600" u="sng" dirty="0">
                <a:solidFill>
                  <a:schemeClr val="accent2"/>
                </a:solidFill>
                <a:latin typeface="Times New Roman" panose="02020603050405020304" pitchFamily="18" charset="0"/>
              </a:rPr>
              <a:t>   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10" name="图片 21509" descr="f9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352800"/>
            <a:ext cx="67818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7" name="图片 25606" descr="扇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720975" cy="356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395288" y="2708275"/>
            <a:ext cx="80772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33CCCC"/>
                </a:solidFill>
                <a:latin typeface="华文新魏" pitchFamily="2" charset="-122"/>
                <a:ea typeface="华文新魏" pitchFamily="2" charset="-122"/>
              </a:rPr>
              <a:t>　  东晋末年，封建国家分裂，政权交替，战争频繁，民不聊生。东晋王朝极端腐败，对外一味投降，安于江左一隅第地。集团内部呼吸倾扎，军阀连年混战，赋税徭役繁重，加深了对人民的剥削和压榨。</a:t>
            </a:r>
            <a:endParaRPr lang="zh-CN" altLang="en-US" sz="4000" b="1" dirty="0">
              <a:solidFill>
                <a:srgbClr val="33CC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6" name="矩形 25605" descr="白色大理石"/>
          <p:cNvSpPr/>
          <p:nvPr/>
        </p:nvSpPr>
        <p:spPr>
          <a:xfrm>
            <a:off x="3203575" y="1125538"/>
            <a:ext cx="35290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 b="1" spc="72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历史舞台</a:t>
            </a:r>
            <a:endParaRPr lang="zh-CN" altLang="en-US" sz="3600" b="1" spc="72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107950" y="14128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一种理想，就是一种力！     （罗曼 罗兰）</a:t>
            </a:r>
            <a:r>
              <a:rPr lang="zh-CN" altLang="en-US" sz="3200" b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3200" b="1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34925" y="2344738"/>
            <a:ext cx="9677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生活中没有理想的人，是可怜的人。（屠格涅夫）</a:t>
            </a:r>
            <a:endParaRPr lang="zh-CN" altLang="en-US" sz="3200" b="1">
              <a:solidFill>
                <a:srgbClr val="FF0066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-36512" y="3429000"/>
            <a:ext cx="9144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世上最快乐的事，莫过于为理想而奋斗。</a:t>
            </a:r>
            <a:r>
              <a:rPr lang="zh-CN" altLang="en-US" sz="3000" b="1" dirty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（苏格拉底）</a:t>
            </a:r>
            <a:endParaRPr lang="zh-CN" altLang="en-US" sz="3000" b="1">
              <a:solidFill>
                <a:srgbClr val="FF0066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2987675" y="260350"/>
            <a:ext cx="2286000" cy="838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名人名言</a:t>
            </a:r>
            <a:endParaRPr lang="zh-CN" altLang="en-US" sz="3600">
              <a:ln w="1270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762000" y="5638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1116013" y="4652963"/>
            <a:ext cx="617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CC00"/>
                </a:solidFill>
                <a:latin typeface="Times New Roman" panose="02020603050405020304" pitchFamily="18" charset="0"/>
                <a:ea typeface="华文行楷" pitchFamily="2" charset="-122"/>
              </a:rPr>
              <a:t>你怎样评价陶渊明的理想</a:t>
            </a:r>
            <a:endParaRPr lang="zh-CN" altLang="en-US" sz="3600" b="1">
              <a:solidFill>
                <a:srgbClr val="00CC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22538" name="图片 22537" descr="TRFA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4724400"/>
            <a:ext cx="696913" cy="74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225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6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300"/>
                                        <p:tgtEl>
                                          <p:spTgt spid="2253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354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advAuto="1000" build="p"/>
      <p:bldP spid="22532" grpId="0" advAuto="1000" build="p"/>
      <p:bldP spid="22536" grpId="0"/>
      <p:bldP spid="225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图片 23555" descr="MIL55026_Thumbnail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555" name="标题 23554"/>
          <p:cNvSpPr>
            <a:spLocks noGrp="1"/>
          </p:cNvSpPr>
          <p:nvPr>
            <p:ph type="title"/>
          </p:nvPr>
        </p:nvSpPr>
        <p:spPr>
          <a:xfrm>
            <a:off x="1476375" y="620713"/>
            <a:ext cx="7416800" cy="4537075"/>
          </a:xfrm>
        </p:spPr>
        <p:txBody>
          <a:bodyPr anchor="ctr"/>
          <a:p>
            <a:r>
              <a:rPr lang="zh-CN" altLang="en-US" sz="18000" b="1" dirty="0">
                <a:solidFill>
                  <a:srgbClr val="CC00CC"/>
                </a:solidFill>
                <a:ea typeface="华文新魏" pitchFamily="2" charset="-122"/>
              </a:rPr>
              <a:t>再见！</a:t>
            </a:r>
            <a:endParaRPr lang="zh-CN" altLang="en-US" sz="18000" b="1" dirty="0">
              <a:solidFill>
                <a:srgbClr val="CC00CC"/>
              </a:solidFill>
              <a:ea typeface="华文新魏" pitchFamily="2" charset="-122"/>
            </a:endParaRPr>
          </a:p>
        </p:txBody>
      </p:sp>
      <p:pic>
        <p:nvPicPr>
          <p:cNvPr id="23557" name="高山流水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0465" fill="hold"/>
                                        <p:tgtEl>
                                          <p:spTgt spid="235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7"/>
                </p:tgtEl>
              </p:cMediaNode>
            </p:audio>
          </p:childTnLst>
        </p:cTn>
      </p:par>
    </p:tnLst>
    <p:bldLst>
      <p:bldP spid="235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5"/>
          <p:cNvPicPr>
            <a:picLocks noChangeAspect="1"/>
          </p:cNvPicPr>
          <p:nvPr/>
        </p:nvPicPr>
        <p:blipFill>
          <a:blip r:embed="rId1">
            <a:lum bright="58002" contrast="-75999"/>
          </a:blip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标题 5122"/>
          <p:cNvSpPr>
            <a:spLocks noGrp="1"/>
          </p:cNvSpPr>
          <p:nvPr>
            <p:ph type="title"/>
          </p:nvPr>
        </p:nvSpPr>
        <p:spPr>
          <a:xfrm>
            <a:off x="250825" y="0"/>
            <a:ext cx="8591550" cy="692150"/>
          </a:xfrm>
        </p:spPr>
        <p:txBody>
          <a:bodyPr anchor="ctr"/>
          <a:p>
            <a:pPr algn="l"/>
            <a:r>
              <a:rPr lang="zh-CN" altLang="en-US" sz="4800" b="1" dirty="0">
                <a:solidFill>
                  <a:srgbClr val="CC00CC"/>
                </a:solidFill>
                <a:ea typeface="华文新魏" pitchFamily="2" charset="-122"/>
              </a:rPr>
              <a:t>作者简介：</a:t>
            </a:r>
            <a:endParaRPr lang="zh-CN" altLang="en-US" sz="4800" b="1" dirty="0">
              <a:solidFill>
                <a:srgbClr val="CC00CC"/>
              </a:solidFill>
              <a:ea typeface="华文新魏" pitchFamily="2" charset="-122"/>
            </a:endParaRPr>
          </a:p>
        </p:txBody>
      </p:sp>
      <p:sp>
        <p:nvSpPr>
          <p:cNvPr id="5124" name="文本占位符 5123"/>
          <p:cNvSpPr>
            <a:spLocks noGrp="1"/>
          </p:cNvSpPr>
          <p:nvPr>
            <p:ph type="body" sz="half" idx="1"/>
          </p:nvPr>
        </p:nvSpPr>
        <p:spPr>
          <a:xfrm>
            <a:off x="301625" y="1052513"/>
            <a:ext cx="3983038" cy="5545137"/>
          </a:xfrm>
        </p:spPr>
        <p:txBody>
          <a:bodyPr/>
          <a:p>
            <a:pPr>
              <a:buNone/>
            </a:pPr>
            <a:r>
              <a:rPr lang="en-US" altLang="zh-CN" sz="2800" b="1" dirty="0">
                <a:solidFill>
                  <a:srgbClr val="0066FF"/>
                </a:solidFill>
                <a:ea typeface="华文行楷" pitchFamily="2" charset="-122"/>
              </a:rPr>
              <a:t>           </a:t>
            </a:r>
            <a:r>
              <a:rPr lang="zh-CN" altLang="en-US" sz="2800" b="1" dirty="0">
                <a:solidFill>
                  <a:srgbClr val="0066FF"/>
                </a:solidFill>
                <a:ea typeface="华文行楷" pitchFamily="2" charset="-122"/>
              </a:rPr>
              <a:t>陶渊明，东晋诗人。名潜，字元亮。少时颇有壮志，博学能文，任性不羁。但由于当时社会动荡不安，他空有才智却难以施展。他曾做过小官，因“不为五斗米折腰”，弃官回乡从此过起了田园式的隐居生活。后人称其为“靖节先生”。</a:t>
            </a:r>
            <a:endParaRPr lang="zh-CN" altLang="en-US" sz="2800" b="1" dirty="0">
              <a:solidFill>
                <a:srgbClr val="0066FF"/>
              </a:solidFill>
              <a:ea typeface="华文行楷" pitchFamily="2" charset="-122"/>
            </a:endParaRPr>
          </a:p>
        </p:txBody>
      </p:sp>
      <p:pic>
        <p:nvPicPr>
          <p:cNvPr id="5125" name="内容占位符 5124" descr="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32363" y="620713"/>
            <a:ext cx="3937000" cy="57610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24">
                                            <p:txEl>
                                              <p:charRg st="0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1258888" y="1700213"/>
            <a:ext cx="7416800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</a:t>
            </a:r>
            <a:r>
              <a:rPr lang="en-US" altLang="zh-CN" sz="2800" b="1" dirty="0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桃花源记</a:t>
            </a:r>
            <a:r>
              <a:rPr lang="en-US" altLang="zh-CN" sz="2800" b="1" dirty="0"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</a:rPr>
              <a:t>选自</a:t>
            </a:r>
            <a:r>
              <a:rPr lang="en-US" altLang="zh-CN" sz="2800" b="1" dirty="0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陶渊明集</a:t>
            </a:r>
            <a:r>
              <a:rPr lang="en-US" altLang="zh-CN" sz="2800" b="1" dirty="0"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</a:rPr>
              <a:t>，是陶渊明所作的</a:t>
            </a:r>
            <a:r>
              <a:rPr lang="en-US" altLang="zh-CN" sz="2800" b="1" dirty="0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桃花源诗并记</a:t>
            </a:r>
            <a:r>
              <a:rPr lang="en-US" altLang="zh-CN" sz="2800" b="1" dirty="0"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</a:rPr>
              <a:t>中的“记”。此文包括“记”和“诗”两个部分。“记”是“诗”的序言，是一篇优美的散文；“诗”是对所记的桃源世界的歌颂和赞美，并对桃花源社会作了一些补充。两者相互结合，共同构成了一个与现实世界相对立的为作者所向往的理想社会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pic>
        <p:nvPicPr>
          <p:cNvPr id="6147" name="图片 6146" descr="Winrarcryst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3337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1187450" y="4868863"/>
            <a:ext cx="748982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　　</a:t>
            </a:r>
            <a:r>
              <a:rPr lang="zh-CN" altLang="en-US" sz="2800" b="1" dirty="0">
                <a:latin typeface="Arial" panose="020B0604020202020204" pitchFamily="34" charset="0"/>
              </a:rPr>
              <a:t>“记”是古代的一种不定体</a:t>
            </a:r>
            <a:r>
              <a:rPr lang="en-US" altLang="zh-CN" sz="2800" b="1" dirty="0"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可以叙事、写景、状物，也可以说明，目的在于抒发作者的情操和抱负，或阐述作者对某些问题的观点。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403350" y="620713"/>
            <a:ext cx="30972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</a:rPr>
              <a:t>关于作品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179388" y="476250"/>
            <a:ext cx="563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endParaRPr lang="zh-CN" altLang="en-US" sz="3200" b="1">
              <a:solidFill>
                <a:srgbClr val="8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3962400" y="4114800"/>
            <a:ext cx="48768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通读全文，说说桃花源的印象</a:t>
            </a:r>
            <a:endParaRPr lang="zh-CN" altLang="en-US" sz="3200" b="1" dirty="0">
              <a:solidFill>
                <a:srgbClr val="800000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pic>
        <p:nvPicPr>
          <p:cNvPr id="9220" name="图片 9219" descr="渔人处处志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381000"/>
            <a:ext cx="32766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寻找桃花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971800"/>
            <a:ext cx="327025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28600" y="457200"/>
            <a:ext cx="4127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>
                <a:solidFill>
                  <a:srgbClr val="0066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华文行楷" pitchFamily="2" charset="-122"/>
              </a:rPr>
              <a:t>桃源之印象（一）</a:t>
            </a:r>
            <a:endParaRPr lang="zh-CN" altLang="en-US" sz="3600" b="1">
              <a:solidFill>
                <a:srgbClr val="0066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14339" name="图片 14338" descr="lys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628775"/>
            <a:ext cx="54864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矩形 14339"/>
          <p:cNvSpPr/>
          <p:nvPr/>
        </p:nvSpPr>
        <p:spPr>
          <a:xfrm>
            <a:off x="7162800" y="3352800"/>
            <a:ext cx="1981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  </a:t>
            </a:r>
            <a:r>
              <a:rPr lang="zh-CN" altLang="en-US" sz="4000" b="1" i="1" dirty="0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花  树 </a:t>
            </a:r>
            <a:endParaRPr lang="zh-CN" altLang="en-US" sz="4000" b="1" i="1" dirty="0">
              <a:solidFill>
                <a:schemeClr val="accent2"/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 b="1" i="1" dirty="0">
                <a:solidFill>
                  <a:schemeClr val="accent2"/>
                </a:solidFill>
                <a:latin typeface="方正舒体" pitchFamily="2" charset="-122"/>
                <a:ea typeface="方正舒体" pitchFamily="2" charset="-122"/>
              </a:rPr>
              <a:t> 土 地</a:t>
            </a:r>
            <a:endParaRPr lang="zh-CN" altLang="en-US" sz="4000" b="1" i="1">
              <a:solidFill>
                <a:schemeClr val="accent2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7092950" y="5300663"/>
            <a:ext cx="1403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i="1" dirty="0">
                <a:solidFill>
                  <a:srgbClr val="9999FF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zh-CN" altLang="en-US" sz="4000" b="1" i="1" dirty="0">
                <a:solidFill>
                  <a:srgbClr val="CC00FF"/>
                </a:solidFill>
                <a:latin typeface="Times New Roman" panose="02020603050405020304" pitchFamily="18" charset="0"/>
                <a:ea typeface="华文行楷" pitchFamily="2" charset="-122"/>
              </a:rPr>
              <a:t>屋舍</a:t>
            </a:r>
            <a:endParaRPr lang="zh-CN" altLang="en-US" sz="4000" b="1" i="1" dirty="0">
              <a:solidFill>
                <a:srgbClr val="CC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4342" name="矩形 14341"/>
          <p:cNvSpPr/>
          <p:nvPr/>
        </p:nvSpPr>
        <p:spPr>
          <a:xfrm>
            <a:off x="6477000" y="22860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4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美在</a:t>
            </a:r>
            <a:r>
              <a:rPr lang="zh-CN" altLang="en-US" sz="4400" b="1" i="1" dirty="0">
                <a:solidFill>
                  <a:srgbClr val="00CC00"/>
                </a:solidFill>
                <a:latin typeface="Times New Roman" panose="02020603050405020304" pitchFamily="18" charset="0"/>
              </a:rPr>
              <a:t>环境</a:t>
            </a:r>
            <a:endParaRPr lang="zh-CN" altLang="en-US" sz="4400" b="1" i="1" dirty="0">
              <a:solidFill>
                <a:srgbClr val="00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3" name="矩形 14342"/>
          <p:cNvSpPr/>
          <p:nvPr/>
        </p:nvSpPr>
        <p:spPr>
          <a:xfrm>
            <a:off x="5651500" y="476250"/>
            <a:ext cx="1012825" cy="914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rgbClr val="99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endParaRPr lang="zh-CN" altLang="en-US" sz="3600" b="1" i="1">
              <a:ln w="12700" cap="flat" cmpd="sng">
                <a:solidFill>
                  <a:srgbClr val="99CC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YYP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2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1" grpId="0"/>
      <p:bldP spid="143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228600" y="404813"/>
            <a:ext cx="8915400" cy="180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桃花源风景真是美不胜收，你头脑中浮现了怎样的画面？请选一个景点，用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美，你看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的句式给大家描绘一番。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525463" y="2349500"/>
            <a:ext cx="8150225" cy="4060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例如：这里的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桑竹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美，你看，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青翠茂盛，在阳光下熠熠生辉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en-US" altLang="zh-CN" sz="2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、这里的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美，你看，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平坦如砥，一望无垠，就像是一块偌大的毡子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en-US" altLang="zh-CN" sz="2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、这里的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屋舍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美，你看，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排列得整整齐齐，炊烟袅袅升起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en-US" altLang="zh-CN" sz="2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、这里的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田池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美，你看，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田地肥沃，庄稼茁壮生长；池水清澈，鱼儿悠然自乐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en-US" altLang="zh-CN" sz="2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、这里的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阡陌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美，你看，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它们交错相通，将田地划成整齐的方块，像一个巨大的棋盘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endParaRPr lang="en-US" altLang="zh-CN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2743200" y="297180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3657600" y="3200400"/>
            <a:ext cx="3276600" cy="22891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chemeClr val="bg1"/>
                </a:solidFill>
                <a:latin typeface="Times New Roman" panose="02020603050405020304" pitchFamily="18" charset="0"/>
              </a:rPr>
              <a:t>１１１１１１１１１１１１１１１１１１１１１１</a:t>
            </a:r>
            <a:endParaRPr lang="zh-CN" altLang="en-US" sz="36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4" name="图片 15363" descr="h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667000"/>
            <a:ext cx="47244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1371600" y="914400"/>
            <a:ext cx="838200" cy="990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奇</a:t>
            </a:r>
            <a:endParaRPr lang="zh-CN" altLang="en-US" sz="36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2362200" y="0"/>
            <a:ext cx="3917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2400" dirty="0">
                <a:solidFill>
                  <a:srgbClr val="0066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华文行楷" pitchFamily="2" charset="-122"/>
              </a:rPr>
              <a:t>桃源之印象（二）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2667000" y="8382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FF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山洞</a:t>
            </a:r>
            <a:endParaRPr lang="zh-CN" altLang="en-US" sz="2800" b="1" dirty="0">
              <a:solidFill>
                <a:srgbClr val="FF66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4495800" y="838200"/>
            <a:ext cx="3733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i="1" dirty="0">
                <a:solidFill>
                  <a:srgbClr val="FF3300"/>
                </a:solidFill>
                <a:latin typeface="Times New Roman" panose="02020603050405020304" pitchFamily="18" charset="0"/>
              </a:rPr>
              <a:t>初极狭</a:t>
            </a: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800" i="1" dirty="0">
                <a:solidFill>
                  <a:srgbClr val="FF3300"/>
                </a:solidFill>
                <a:latin typeface="Times New Roman" panose="02020603050405020304" pitchFamily="18" charset="0"/>
              </a:rPr>
              <a:t>才通人</a:t>
            </a:r>
            <a:endParaRPr lang="zh-CN" altLang="en-US" sz="2800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6927850" y="838200"/>
            <a:ext cx="2216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i="1" dirty="0">
                <a:solidFill>
                  <a:srgbClr val="FF3300"/>
                </a:solidFill>
                <a:latin typeface="Times New Roman" panose="02020603050405020304" pitchFamily="18" charset="0"/>
              </a:rPr>
              <a:t>豁然开朗</a:t>
            </a:r>
            <a:endParaRPr lang="zh-CN" altLang="en-US" sz="2800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2590800" y="13716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i="1" dirty="0">
                <a:solidFill>
                  <a:srgbClr val="FF5050"/>
                </a:solidFill>
                <a:latin typeface="Times New Roman" panose="02020603050405020304" pitchFamily="18" charset="0"/>
              </a:rPr>
              <a:t>桃花</a:t>
            </a:r>
            <a:endParaRPr lang="zh-CN" altLang="en-US" sz="3200" b="1" i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1" name="矩形 15370"/>
          <p:cNvSpPr/>
          <p:nvPr/>
        </p:nvSpPr>
        <p:spPr>
          <a:xfrm>
            <a:off x="4495800" y="1447800"/>
            <a:ext cx="381000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600" b="1" i="1" dirty="0">
                <a:solidFill>
                  <a:srgbClr val="FF3399"/>
                </a:solidFill>
                <a:latin typeface="Times New Roman" panose="02020603050405020304" pitchFamily="18" charset="0"/>
              </a:rPr>
              <a:t>中无杂树    落英缤纷</a:t>
            </a:r>
            <a:endParaRPr lang="zh-CN" altLang="en-US" sz="2600" b="1" i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2" name="文本框 15371"/>
          <p:cNvSpPr txBox="1"/>
          <p:nvPr/>
        </p:nvSpPr>
        <p:spPr>
          <a:xfrm>
            <a:off x="2667000" y="19812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结局</a:t>
            </a:r>
            <a:endParaRPr lang="zh-CN" altLang="en-US" sz="2800" b="1">
              <a:solidFill>
                <a:srgbClr val="FF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3" name="矩形 15372"/>
          <p:cNvSpPr/>
          <p:nvPr/>
        </p:nvSpPr>
        <p:spPr>
          <a:xfrm>
            <a:off x="4419600" y="1981200"/>
            <a:ext cx="3117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i="1" dirty="0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遂迷，不复得路</a:t>
            </a:r>
            <a:r>
              <a:rPr lang="zh-CN" altLang="en-US" sz="2800" b="1" dirty="0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YYP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68" grpId="0"/>
      <p:bldP spid="15369" grpId="0"/>
      <p:bldP spid="15370" grpId="0"/>
      <p:bldP spid="15371" grpId="0"/>
      <p:bldP spid="15372" grpId="0"/>
      <p:bldP spid="153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228600" y="304800"/>
            <a:ext cx="1828800" cy="1295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3600">
              <a:ln w="1270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2743200" y="471488"/>
            <a:ext cx="4375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4000" b="1" i="1" dirty="0">
                <a:solidFill>
                  <a:srgbClr val="0066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000" b="1" i="1" dirty="0">
                <a:solidFill>
                  <a:srgbClr val="0066FF"/>
                </a:solidFill>
                <a:latin typeface="Times New Roman" panose="02020603050405020304" pitchFamily="18" charset="0"/>
                <a:ea typeface="华文行楷" pitchFamily="2" charset="-122"/>
              </a:rPr>
              <a:t>桃源之印象（三）</a:t>
            </a:r>
            <a:endParaRPr lang="zh-CN" altLang="en-US" sz="4000" b="1" i="1" dirty="0">
              <a:solidFill>
                <a:srgbClr val="0066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16388" name="图片 16387" descr="Image00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76400"/>
            <a:ext cx="5464175" cy="471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990600" y="31242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i="1" dirty="0">
                <a:solidFill>
                  <a:srgbClr val="FF66FF"/>
                </a:solidFill>
                <a:latin typeface="Times New Roman" panose="02020603050405020304" pitchFamily="18" charset="0"/>
                <a:ea typeface="华文新魏" pitchFamily="2" charset="-122"/>
              </a:rPr>
              <a:t>安定</a:t>
            </a:r>
            <a:endParaRPr lang="zh-CN" altLang="en-US" sz="4400" b="1" i="1">
              <a:solidFill>
                <a:srgbClr val="FF66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533400" y="3886200"/>
            <a:ext cx="16764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500" b="1" i="1" dirty="0">
                <a:solidFill>
                  <a:srgbClr val="FF5050"/>
                </a:solidFill>
                <a:latin typeface="Times New Roman" panose="02020603050405020304" pitchFamily="18" charset="0"/>
              </a:rPr>
              <a:t>幸福</a:t>
            </a:r>
            <a:endParaRPr lang="zh-CN" altLang="en-US" sz="3500" b="1" i="1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1066800" y="4572000"/>
            <a:ext cx="13716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500" b="1" i="1" dirty="0">
                <a:solidFill>
                  <a:srgbClr val="00CC00"/>
                </a:solidFill>
                <a:latin typeface="Times New Roman" panose="02020603050405020304" pitchFamily="18" charset="0"/>
                <a:ea typeface="华文中宋" pitchFamily="2" charset="-122"/>
              </a:rPr>
              <a:t>自由</a:t>
            </a:r>
            <a:endParaRPr lang="zh-CN" altLang="en-US" sz="3500" b="1" i="1">
              <a:solidFill>
                <a:srgbClr val="00CC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838200" y="23622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i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和平</a:t>
            </a:r>
            <a:endParaRPr lang="zh-CN" altLang="en-US" sz="4400" b="1" i="1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914400" y="56388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YYP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0" grpId="0"/>
      <p:bldP spid="16391" grpId="0"/>
      <p:bldP spid="16392" grpId="0"/>
      <p:bldP spid="163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7" name="文本框 18436"/>
          <p:cNvSpPr txBox="1"/>
          <p:nvPr/>
        </p:nvSpPr>
        <p:spPr>
          <a:xfrm>
            <a:off x="647700" y="620713"/>
            <a:ext cx="7885113" cy="597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男人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虽种植劳累，但他们乐，乐在不必服兵役，免受战乱之苦，能安居乐业。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女人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虽采桑养蚕，织布缝衣，忙得不亦乐乎，但她们乐，乐在没有压迫，没有剥削，过和平安定的生活。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老人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（黄发）“怡然自乐”，乐在老有所养，丰衣足食。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小孩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（垂髫）“怡然自乐”，乐在和平安乐，无忧无虑。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渔人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乐，乐在受人热情相邀，盛情款待，乐在桃源中人民主平等，和谐亲密。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1350</Words>
  <Application>WPS 演示</Application>
  <PresentationFormat>在屏幕上显示</PresentationFormat>
  <Paragraphs>186</Paragraphs>
  <Slides>16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黑体</vt:lpstr>
      <vt:lpstr>楷体_GB2312</vt:lpstr>
      <vt:lpstr>华文新魏</vt:lpstr>
      <vt:lpstr>隶书</vt:lpstr>
      <vt:lpstr>华文新魏</vt:lpstr>
      <vt:lpstr>华文行楷</vt:lpstr>
      <vt:lpstr>微软雅黑</vt:lpstr>
      <vt:lpstr>Arial Unicode MS</vt:lpstr>
      <vt:lpstr>Calibri</vt:lpstr>
      <vt:lpstr>方正舒体</vt:lpstr>
      <vt:lpstr>华文中宋</vt:lpstr>
      <vt:lpstr>Segoe Print</vt:lpstr>
      <vt:lpstr>默认设计模板</vt:lpstr>
      <vt:lpstr>PowerPoint 演示文稿</vt:lpstr>
      <vt:lpstr>作者简介：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</vt:lpstr>
      <vt:lpstr>PowerPoint 演示文稿</vt:lpstr>
      <vt:lpstr>PowerPoint 演示文稿</vt:lpstr>
      <vt:lpstr>再见！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我心畅扬</cp:lastModifiedBy>
  <cp:revision>19</cp:revision>
  <dcterms:created xsi:type="dcterms:W3CDTF">2008-10-21T11:18:00Z</dcterms:created>
  <dcterms:modified xsi:type="dcterms:W3CDTF">2018-03-26T01:46:53Z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