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7"/>
  </p:notesMasterIdLst>
  <p:sldIdLst>
    <p:sldId id="410" r:id="rId4"/>
    <p:sldId id="514" r:id="rId5"/>
    <p:sldId id="322" r:id="rId6"/>
    <p:sldId id="386" r:id="rId8"/>
    <p:sldId id="341" r:id="rId9"/>
    <p:sldId id="323" r:id="rId10"/>
    <p:sldId id="324" r:id="rId11"/>
    <p:sldId id="457" r:id="rId12"/>
    <p:sldId id="357" r:id="rId13"/>
    <p:sldId id="540" r:id="rId14"/>
    <p:sldId id="539" r:id="rId15"/>
    <p:sldId id="498" r:id="rId16"/>
    <p:sldId id="499" r:id="rId17"/>
    <p:sldId id="500" r:id="rId18"/>
    <p:sldId id="412" r:id="rId19"/>
    <p:sldId id="413" r:id="rId20"/>
    <p:sldId id="554" r:id="rId21"/>
    <p:sldId id="490" r:id="rId22"/>
    <p:sldId id="488" r:id="rId23"/>
    <p:sldId id="329" r:id="rId24"/>
    <p:sldId id="406" r:id="rId25"/>
    <p:sldId id="407" r:id="rId26"/>
    <p:sldId id="321" r:id="rId27"/>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ww.xkb1.com" initials="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80808"/>
    <a:srgbClr val="0033CC"/>
    <a:srgbClr val="333300"/>
    <a:srgbClr val="993300"/>
    <a:srgbClr val="8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2786"/>
    <p:restoredTop sz="90929"/>
  </p:normalViewPr>
  <p:slideViewPr>
    <p:cSldViewPr showGuides="1">
      <p:cViewPr varScale="1">
        <p:scale>
          <a:sx n="50" d="100"/>
          <a:sy n="50" d="100"/>
        </p:scale>
        <p:origin x="-114" y="-60"/>
      </p:cViewPr>
      <p:guideLst>
        <p:guide orient="horz" pos="218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45006" cy="45006"/>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p:sp>
        <p:nvSpPr>
          <p:cNvPr id="19458" name="矩形 19457"/>
          <p:cNvSpPr/>
          <p:nvPr/>
        </p:nvSpPr>
        <p:spPr>
          <a:xfrm>
            <a:off x="0" y="2438400"/>
            <a:ext cx="9144000" cy="3352800"/>
          </a:xfrm>
          <a:prstGeom prst="rect">
            <a:avLst/>
          </a:prstGeom>
          <a:solidFill>
            <a:srgbClr val="FF0000">
              <a:alpha val="50000"/>
            </a:srgbClr>
          </a:solidFill>
          <a:ln w="9525">
            <a:noFill/>
          </a:ln>
        </p:spPr>
        <p:txBody>
          <a:bodyPr wrap="none" anchor="ctr"/>
          <a:p>
            <a:pPr lvl="0" algn="ctr"/>
            <a:endParaRPr lang="zh-CN" altLang="en-US">
              <a:latin typeface="Times New Roman" panose="02020603050405020304" pitchFamily="18" charset="0"/>
              <a:ea typeface="Times New Roman" panose="02020603050405020304" pitchFamily="18" charset="0"/>
            </a:endParaRPr>
          </a:p>
        </p:txBody>
      </p:sp>
      <p:sp>
        <p:nvSpPr>
          <p:cNvPr id="19459" name="日期占位符 19458"/>
          <p:cNvSpPr>
            <a:spLocks noGrp="1"/>
          </p:cNvSpPr>
          <p:nvPr>
            <p:ph type="dt" sz="half" idx="2"/>
          </p:nvPr>
        </p:nvSpPr>
        <p:spPr>
          <a:xfrm>
            <a:off x="685800" y="6248400"/>
            <a:ext cx="1905000" cy="457200"/>
          </a:xfrm>
          <a:prstGeom prst="rect">
            <a:avLst/>
          </a:prstGeom>
          <a:noFill/>
          <a:ln w="9525">
            <a:noFill/>
          </a:ln>
        </p:spPr>
        <p:txBody>
          <a:bodyPr anchor="t"/>
          <a:lstStyle>
            <a:lvl1pPr>
              <a:defRPr sz="1400"/>
            </a:lvl1pPr>
          </a:lstStyle>
          <a:p>
            <a:endParaRPr lang="zh-CN" altLang="en-US" dirty="0">
              <a:latin typeface="Times New Roman" panose="02020603050405020304" pitchFamily="18" charset="0"/>
              <a:ea typeface="宋体" panose="02010600030101010101" pitchFamily="2" charset="-122"/>
            </a:endParaRPr>
          </a:p>
        </p:txBody>
      </p:sp>
      <p:sp>
        <p:nvSpPr>
          <p:cNvPr id="19460" name="页脚占位符 19459"/>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vl1pPr>
          </a:lstStyle>
          <a:p>
            <a:endParaRPr lang="en-US" altLang="zh-CN" dirty="0">
              <a:latin typeface="Times New Roman" panose="02020603050405020304" pitchFamily="18" charset="0"/>
              <a:ea typeface="宋体" panose="02010600030101010101" pitchFamily="2" charset="-122"/>
            </a:endParaRPr>
          </a:p>
        </p:txBody>
      </p:sp>
      <p:sp>
        <p:nvSpPr>
          <p:cNvPr id="19461" name="灯片编号占位符 19460"/>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lvl1pPr>
          </a:lstStyle>
          <a:p>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
        <p:nvSpPr>
          <p:cNvPr id="19462" name="标题 19461"/>
          <p:cNvSpPr>
            <a:spLocks noGrp="1"/>
          </p:cNvSpPr>
          <p:nvPr>
            <p:ph type="ctrTitle" sz="quarter"/>
          </p:nvPr>
        </p:nvSpPr>
        <p:spPr>
          <a:xfrm>
            <a:off x="685800" y="2286000"/>
            <a:ext cx="7772400" cy="1143000"/>
          </a:xfrm>
          <a:prstGeom prst="rect">
            <a:avLst/>
          </a:prstGeom>
          <a:noFill/>
          <a:ln w="9525">
            <a:noFill/>
          </a:ln>
        </p:spPr>
        <p:txBody>
          <a:bodyPr anchor="ctr"/>
          <a:lstStyle>
            <a:lvl1pPr lvl="0">
              <a:defRPr sz="4800" b="0"/>
            </a:lvl1pPr>
          </a:lstStyle>
          <a:p>
            <a:pPr lvl="0"/>
            <a:r>
              <a:rPr lang="zh-CN" altLang="en-US" dirty="0"/>
              <a:t>单击此处编辑母版标题样式</a:t>
            </a:r>
            <a:endParaRPr lang="zh-CN" altLang="en-US" dirty="0"/>
          </a:p>
        </p:txBody>
      </p:sp>
      <p:sp>
        <p:nvSpPr>
          <p:cNvPr id="19463" name="副标题 19462"/>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b="1"/>
            </a:lvl1pPr>
            <a:lvl2pPr marL="457200" lvl="1" indent="0" algn="ctr">
              <a:buNone/>
              <a:defRPr b="1"/>
            </a:lvl2pPr>
            <a:lvl3pPr marL="914400" lvl="2" indent="0" algn="ctr">
              <a:buNone/>
              <a:defRPr b="1"/>
            </a:lvl3pPr>
            <a:lvl4pPr marL="1371600" lvl="3" indent="0" algn="ctr">
              <a:buNone/>
              <a:defRPr b="1"/>
            </a:lvl4pPr>
            <a:lvl5pPr marL="1828800" lvl="4" indent="0" algn="ctr">
              <a:buNone/>
              <a:defRPr b="1"/>
            </a:lvl5pPr>
          </a:lstStyle>
          <a:p>
            <a:pPr lvl="0"/>
            <a:r>
              <a:rPr lang="zh-CN" altLang="en-US" dirty="0"/>
              <a:t>单击此处编辑母版副标题样式</a:t>
            </a:r>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spTree>
      <p:nvGrpSpPr>
        <p:cNvPr id="1" name=""/>
        <p:cNvGrpSpPr/>
        <p:nvPr/>
      </p:nvGrpSpPr>
      <p:grpSpPr>
        <a:xfrm>
          <a:off x="0" y="0"/>
          <a:ext cx="0" cy="0"/>
          <a:chOff x="0" y="0"/>
          <a:chExt cx="0" cy="0"/>
        </a:xfrm>
      </p:grpSpPr>
      <p:sp>
        <p:nvSpPr>
          <p:cNvPr id="19458" name="矩形 19457"/>
          <p:cNvSpPr/>
          <p:nvPr/>
        </p:nvSpPr>
        <p:spPr>
          <a:xfrm>
            <a:off x="0" y="2438400"/>
            <a:ext cx="9144000" cy="3352800"/>
          </a:xfrm>
          <a:prstGeom prst="rect">
            <a:avLst/>
          </a:prstGeom>
          <a:solidFill>
            <a:srgbClr val="FF0000">
              <a:alpha val="50000"/>
            </a:srgbClr>
          </a:solidFill>
          <a:ln w="9525">
            <a:noFill/>
          </a:ln>
        </p:spPr>
        <p:txBody>
          <a:bodyPr wrap="none" anchor="ctr"/>
          <a:lstStyle/>
          <a:p>
            <a:pPr lvl="0" algn="ctr"/>
            <a:endParaRPr lang="zh-CN" altLang="en-US">
              <a:latin typeface="Times New Roman" panose="02020603050405020304" pitchFamily="18" charset="0"/>
              <a:ea typeface="Times New Roman" panose="02020603050405020304" pitchFamily="18" charset="0"/>
            </a:endParaRPr>
          </a:p>
        </p:txBody>
      </p:sp>
      <p:sp>
        <p:nvSpPr>
          <p:cNvPr id="19459" name="日期占位符 19458"/>
          <p:cNvSpPr>
            <a:spLocks noGrp="1"/>
          </p:cNvSpPr>
          <p:nvPr>
            <p:ph type="dt" sz="half" idx="2"/>
          </p:nvPr>
        </p:nvSpPr>
        <p:spPr>
          <a:xfrm>
            <a:off x="685800" y="6248400"/>
            <a:ext cx="1905000" cy="457200"/>
          </a:xfrm>
          <a:prstGeom prst="rect">
            <a:avLst/>
          </a:prstGeom>
          <a:noFill/>
          <a:ln w="9525">
            <a:noFill/>
          </a:ln>
        </p:spPr>
        <p:txBody>
          <a:bodyPr anchor="t"/>
          <a:lstStyle>
            <a:lvl1pPr>
              <a:defRPr sz="1400"/>
            </a:lvl1pPr>
          </a:lstStyle>
          <a:p>
            <a:endParaRPr lang="zh-CN" altLang="en-US" dirty="0">
              <a:latin typeface="Times New Roman" panose="02020603050405020304" pitchFamily="18" charset="0"/>
              <a:ea typeface="宋体" panose="02010600030101010101" pitchFamily="2" charset="-122"/>
            </a:endParaRPr>
          </a:p>
        </p:txBody>
      </p:sp>
      <p:sp>
        <p:nvSpPr>
          <p:cNvPr id="19460" name="页脚占位符 19459"/>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vl1pPr>
          </a:lstStyle>
          <a:p>
            <a:endParaRPr lang="en-US" altLang="zh-CN" dirty="0">
              <a:latin typeface="Times New Roman" panose="02020603050405020304" pitchFamily="18" charset="0"/>
              <a:ea typeface="宋体" panose="02010600030101010101" pitchFamily="2" charset="-122"/>
            </a:endParaRPr>
          </a:p>
        </p:txBody>
      </p:sp>
      <p:sp>
        <p:nvSpPr>
          <p:cNvPr id="19461" name="灯片编号占位符 19460"/>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lvl1pPr>
          </a:lstStyle>
          <a:p>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
        <p:nvSpPr>
          <p:cNvPr id="19462" name="标题 19461"/>
          <p:cNvSpPr>
            <a:spLocks noGrp="1"/>
          </p:cNvSpPr>
          <p:nvPr>
            <p:ph type="ctrTitle" sz="quarter"/>
          </p:nvPr>
        </p:nvSpPr>
        <p:spPr>
          <a:xfrm>
            <a:off x="685800" y="2286000"/>
            <a:ext cx="7772400" cy="1143000"/>
          </a:xfrm>
          <a:prstGeom prst="rect">
            <a:avLst/>
          </a:prstGeom>
          <a:noFill/>
          <a:ln w="9525">
            <a:noFill/>
          </a:ln>
        </p:spPr>
        <p:txBody>
          <a:bodyPr anchor="ctr"/>
          <a:lstStyle>
            <a:lvl1pPr lvl="0">
              <a:defRPr sz="4800" b="0"/>
            </a:lvl1pPr>
          </a:lstStyle>
          <a:p>
            <a:pPr lvl="0"/>
            <a:r>
              <a:rPr lang="zh-CN" altLang="en-US" dirty="0"/>
              <a:t>单击此处编辑母版标题样式</a:t>
            </a:r>
            <a:endParaRPr lang="zh-CN" altLang="en-US" dirty="0"/>
          </a:p>
        </p:txBody>
      </p:sp>
      <p:sp>
        <p:nvSpPr>
          <p:cNvPr id="19463" name="副标题 19462"/>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b="1"/>
            </a:lvl1pPr>
            <a:lvl2pPr marL="457200" lvl="1" indent="0" algn="ctr">
              <a:buNone/>
              <a:defRPr b="1"/>
            </a:lvl2pPr>
            <a:lvl3pPr marL="914400" lvl="2" indent="0" algn="ctr">
              <a:buNone/>
              <a:defRPr b="1"/>
            </a:lvl3pPr>
            <a:lvl4pPr marL="1371600" lvl="3" indent="0" algn="ctr">
              <a:buNone/>
              <a:defRPr b="1"/>
            </a:lvl4pPr>
            <a:lvl5pPr marL="1828800" lvl="4" indent="0" algn="ctr">
              <a:buNone/>
              <a:defRPr b="1"/>
            </a:lvl5pPr>
          </a:lstStyle>
          <a:p>
            <a:pPr lvl="0"/>
            <a:r>
              <a:rPr lang="zh-CN" altLang="en-US" dirty="0"/>
              <a:t>单击此处编辑母版副标题样式</a:t>
            </a:r>
            <a:endParaRPr lang="zh-CN" altLang="en-US" dirty="0"/>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9" name="灯片编号占位符 8"/>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5" name="灯片编号占位符 4"/>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9" name="灯片编号占位符 8"/>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5" name="灯片编号占位符 4"/>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lang="en-US" altLang="zh-CN" dirty="0">
              <a:latin typeface="Times New Roman" panose="02020603050405020304" pitchFamily="18" charset="0"/>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8434" name="日期占位符 18433"/>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a:endParaRPr lang="zh-CN" altLang="en-US" dirty="0">
              <a:latin typeface="Times New Roman" panose="02020603050405020304" pitchFamily="18" charset="0"/>
              <a:ea typeface="宋体" panose="02010600030101010101" pitchFamily="2" charset="-122"/>
            </a:endParaRPr>
          </a:p>
        </p:txBody>
      </p:sp>
      <p:sp>
        <p:nvSpPr>
          <p:cNvPr id="18435" name="页脚占位符 18434"/>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a:endParaRPr lang="en-US" altLang="zh-CN" dirty="0">
              <a:latin typeface="Times New Roman" panose="02020603050405020304" pitchFamily="18" charset="0"/>
              <a:ea typeface="宋体" panose="02010600030101010101" pitchFamily="2" charset="-122"/>
            </a:endParaRPr>
          </a:p>
        </p:txBody>
      </p:sp>
      <p:sp>
        <p:nvSpPr>
          <p:cNvPr id="18436" name="灯片编号占位符 18435"/>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
        <p:nvSpPr>
          <p:cNvPr id="18437" name="标题 18436"/>
          <p:cNvSpPr>
            <a:spLocks noGrp="1"/>
          </p:cNvSpPr>
          <p:nvPr>
            <p:ph type="title"/>
          </p:nvPr>
        </p:nvSpPr>
        <p:spPr>
          <a:xfrm>
            <a:off x="685800" y="609600"/>
            <a:ext cx="77724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8438" name="文本占位符 18437"/>
          <p:cNvSpPr>
            <a:spLocks noGrp="1"/>
          </p:cNvSpPr>
          <p:nvPr>
            <p:ph type="body" idx="1"/>
          </p:nvPr>
        </p:nvSpPr>
        <p:spPr>
          <a:xfrm>
            <a:off x="685800" y="1981200"/>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6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30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6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18434" name="日期占位符 18433"/>
          <p:cNvSpPr>
            <a:spLocks noGrp="1"/>
          </p:cNvSpPr>
          <p:nvPr>
            <p:ph type="dt" sz="half" idx="2"/>
          </p:nvPr>
        </p:nvSpPr>
        <p:spPr>
          <a:xfrm>
            <a:off x="685800" y="6248400"/>
            <a:ext cx="1905000" cy="457200"/>
          </a:xfrm>
          <a:prstGeom prst="rect">
            <a:avLst/>
          </a:prstGeom>
          <a:noFill/>
          <a:ln w="9525">
            <a:noFill/>
          </a:ln>
        </p:spPr>
        <p:txBody>
          <a:bodyPr/>
          <a:lstStyle>
            <a:lvl1pPr>
              <a:defRPr sz="1400"/>
            </a:lvl1pPr>
          </a:lstStyle>
          <a:p>
            <a:pPr lvl="0"/>
            <a:endParaRPr lang="zh-CN" altLang="en-US" dirty="0">
              <a:latin typeface="Times New Roman" panose="02020603050405020304" pitchFamily="18" charset="0"/>
              <a:ea typeface="宋体" panose="02010600030101010101" pitchFamily="2" charset="-122"/>
            </a:endParaRPr>
          </a:p>
        </p:txBody>
      </p:sp>
      <p:sp>
        <p:nvSpPr>
          <p:cNvPr id="18435" name="页脚占位符 18434"/>
          <p:cNvSpPr>
            <a:spLocks noGrp="1"/>
          </p:cNvSpPr>
          <p:nvPr>
            <p:ph type="ftr" sz="quarter" idx="3"/>
          </p:nvPr>
        </p:nvSpPr>
        <p:spPr>
          <a:xfrm>
            <a:off x="3124200" y="6248400"/>
            <a:ext cx="2895600" cy="457200"/>
          </a:xfrm>
          <a:prstGeom prst="rect">
            <a:avLst/>
          </a:prstGeom>
          <a:noFill/>
          <a:ln w="9525">
            <a:noFill/>
          </a:ln>
        </p:spPr>
        <p:txBody>
          <a:bodyPr/>
          <a:lstStyle>
            <a:lvl1pPr algn="ctr">
              <a:defRPr sz="1400"/>
            </a:lvl1pPr>
          </a:lstStyle>
          <a:p>
            <a:pPr lvl="0"/>
            <a:endParaRPr lang="en-US" altLang="zh-CN" dirty="0">
              <a:latin typeface="Times New Roman" panose="02020603050405020304" pitchFamily="18" charset="0"/>
              <a:ea typeface="宋体" panose="02010600030101010101" pitchFamily="2" charset="-122"/>
            </a:endParaRPr>
          </a:p>
        </p:txBody>
      </p:sp>
      <p:sp>
        <p:nvSpPr>
          <p:cNvPr id="18436" name="灯片编号占位符 18435"/>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vl1pPr>
          </a:lstStyle>
          <a:p>
            <a:pPr lvl="0"/>
            <a:fld id="{9A0DB2DC-4C9A-4742-B13C-FB6460FD3503}" type="slidenum">
              <a:rPr lang="en-US" altLang="zh-CN" dirty="0">
                <a:latin typeface="Times New Roman" panose="02020603050405020304" pitchFamily="18" charset="0"/>
                <a:ea typeface="宋体" panose="02010600030101010101" pitchFamily="2" charset="-122"/>
              </a:rPr>
            </a:fld>
            <a:endParaRPr lang="en-US" altLang="zh-CN" dirty="0">
              <a:latin typeface="Times New Roman" panose="02020603050405020304" pitchFamily="18" charset="0"/>
              <a:ea typeface="宋体" panose="02010600030101010101" pitchFamily="2" charset="-122"/>
            </a:endParaRPr>
          </a:p>
        </p:txBody>
      </p:sp>
      <p:sp>
        <p:nvSpPr>
          <p:cNvPr id="18437" name="标题 18436"/>
          <p:cNvSpPr>
            <a:spLocks noGrp="1"/>
          </p:cNvSpPr>
          <p:nvPr>
            <p:ph type="title"/>
          </p:nvPr>
        </p:nvSpPr>
        <p:spPr>
          <a:xfrm>
            <a:off x="685800" y="609600"/>
            <a:ext cx="77724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8438" name="文本占位符 18437"/>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6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30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6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2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xml"/><Relationship Id="rId4" Type="http://schemas.openxmlformats.org/officeDocument/2006/relationships/image" Target="../media/image3.png"/><Relationship Id="rId3" Type="http://schemas.microsoft.com/office/2007/relationships/media" Target="file:///F:\&#21326;&#35821;&#32676;&#26143;%20-%20&#27491;&#26376;&#21313;&#20116;&#38393;&#33457;&#28783;%20(Live).mp3" TargetMode="External"/><Relationship Id="rId2" Type="http://schemas.openxmlformats.org/officeDocument/2006/relationships/audio" Target="file:///F:\&#21326;&#35821;&#32676;&#26143;%20-%20&#27491;&#26376;&#21313;&#20116;&#38393;&#33457;&#28783;%20(Live).mp3" TargetMode="Externa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media" Target="file:///F:\&#32431;&#38899;&#20048;%20-%20&#27491;&#26376;&#21313;&#20116;&#38393;&#33457;&#28783;%20(&#21794;&#21584;).mp3" TargetMode="External"/><Relationship Id="rId3" Type="http://schemas.openxmlformats.org/officeDocument/2006/relationships/audio" Target="file:///F:\&#32431;&#38899;&#20048;%20-%20&#27491;&#26376;&#21313;&#20116;&#38393;&#33457;&#28783;%20(&#21794;&#21584;).mp3" TargetMode="External"/><Relationship Id="rId2" Type="http://schemas.openxmlformats.org/officeDocument/2006/relationships/image" Target="../media/image11.png"/><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image" Target="../media/image5.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64770" y="-3810"/>
            <a:ext cx="9171305" cy="6884035"/>
          </a:xfrm>
          <a:prstGeom prst="rect">
            <a:avLst/>
          </a:prstGeom>
        </p:spPr>
      </p:pic>
      <p:pic>
        <p:nvPicPr>
          <p:cNvPr id="5" name="华语群星 - 正月十五闹花灯 (Live)">
            <a:hlinkClick r:id="" action="ppaction://media"/>
          </p:cNvPr>
          <p:cNvPicPr/>
          <p:nvPr>
            <a:audioFile r:link="rId2"/>
            <p:extLst>
              <p:ext uri="{DAA4B4D4-6D71-4841-9C94-3DE7FCFB9230}">
                <p14:media xmlns:p14="http://schemas.microsoft.com/office/powerpoint/2010/main" r:link="rId3"/>
              </p:ext>
            </p:extLst>
          </p:nvPr>
        </p:nvPicPr>
        <p:blipFill>
          <a:blip r:embed="rId4"/>
          <a:stretch>
            <a:fillRect/>
          </a:stretch>
        </p:blipFill>
        <p:spPr>
          <a:xfrm>
            <a:off x="8046085" y="6153785"/>
            <a:ext cx="619125" cy="619125"/>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2259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p:tgtEl>
                        <p:sldTgt/>
                      </p:tgtEl>
                    </p:cond>
                    <p:cond evt="onPrev">
                      <p:tgtEl>
                        <p:sldTgt/>
                      </p:tgtEl>
                    </p:cond>
                    <p:cond evt="onStopAudio">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5800" y="402590"/>
            <a:ext cx="7772400" cy="1350010"/>
          </a:xfrm>
        </p:spPr>
        <p:txBody>
          <a:bodyPr/>
          <a:p>
            <a:r>
              <a:rPr lang="zh-CN" altLang="zh-CN" sz="3200" dirty="0">
                <a:latin typeface="Calibri" panose="020F0502020204030204" charset="0"/>
                <a:sym typeface="+mn-ea"/>
              </a:rPr>
              <a:t>第①自然段叙写了“我”小时候喜欢火、光的情景，请说说这样写的作用。</a:t>
            </a:r>
            <a:br>
              <a:rPr lang="zh-CN" altLang="zh-CN" b="1" dirty="0">
                <a:latin typeface="Calibri" panose="020F0502020204030204" charset="0"/>
              </a:rPr>
            </a:br>
            <a:endParaRPr lang="zh-CN" altLang="en-US"/>
          </a:p>
        </p:txBody>
      </p:sp>
      <p:sp>
        <p:nvSpPr>
          <p:cNvPr id="3" name="内容占位符 2"/>
          <p:cNvSpPr>
            <a:spLocks noGrp="1"/>
          </p:cNvSpPr>
          <p:nvPr>
            <p:ph idx="1"/>
          </p:nvPr>
        </p:nvSpPr>
        <p:spPr/>
        <p:txBody>
          <a:bodyPr/>
          <a:p>
            <a:r>
              <a:rPr lang="en-US" altLang="zh-CN" b="1" dirty="0">
                <a:solidFill>
                  <a:srgbClr val="FF0000"/>
                </a:solidFill>
                <a:latin typeface="宋体" panose="02010600030101010101" pitchFamily="2" charset="-122"/>
                <a:sym typeface="+mn-ea"/>
              </a:rPr>
              <a:t>1</a:t>
            </a:r>
            <a:r>
              <a:rPr lang="zh-CN" altLang="en-US" b="1" dirty="0">
                <a:solidFill>
                  <a:srgbClr val="FF0000"/>
                </a:solidFill>
                <a:latin typeface="宋体" panose="02010600030101010101" pitchFamily="2" charset="-122"/>
                <a:sym typeface="+mn-ea"/>
              </a:rPr>
              <a:t>、</a:t>
            </a:r>
            <a:r>
              <a:rPr lang="zh-CN" altLang="zh-CN" b="1" dirty="0">
                <a:solidFill>
                  <a:srgbClr val="FF0000"/>
                </a:solidFill>
                <a:latin typeface="宋体" panose="02010600030101010101" pitchFamily="2" charset="-122"/>
                <a:sym typeface="+mn-ea"/>
              </a:rPr>
              <a:t>丰富了文章内容，增添了情趣，避免叙述的呆板和结构的单调，引起读者的阅读兴趣</a:t>
            </a:r>
            <a:endParaRPr lang="zh-CN" altLang="zh-CN" b="1" dirty="0">
              <a:solidFill>
                <a:srgbClr val="FF0000"/>
              </a:solidFill>
              <a:latin typeface="宋体" panose="02010600030101010101" pitchFamily="2" charset="-122"/>
              <a:sym typeface="+mn-ea"/>
            </a:endParaRPr>
          </a:p>
          <a:p>
            <a:r>
              <a:rPr lang="en-US" altLang="zh-CN" b="1" dirty="0">
                <a:solidFill>
                  <a:srgbClr val="FF0000"/>
                </a:solidFill>
                <a:latin typeface="宋体" panose="02010600030101010101" pitchFamily="2" charset="-122"/>
                <a:sym typeface="+mn-ea"/>
              </a:rPr>
              <a:t>2</a:t>
            </a:r>
            <a:r>
              <a:rPr lang="zh-CN" altLang="en-US" b="1" dirty="0">
                <a:solidFill>
                  <a:srgbClr val="FF0000"/>
                </a:solidFill>
                <a:latin typeface="宋体" panose="02010600030101010101" pitchFamily="2" charset="-122"/>
                <a:sym typeface="+mn-ea"/>
              </a:rPr>
              <a:t>、</a:t>
            </a:r>
            <a:r>
              <a:rPr lang="zh-CN" altLang="zh-CN" b="1" dirty="0">
                <a:solidFill>
                  <a:srgbClr val="FF0000"/>
                </a:solidFill>
                <a:latin typeface="宋体" panose="02010600030101010101" pitchFamily="2" charset="-122"/>
                <a:sym typeface="+mn-ea"/>
              </a:rPr>
              <a:t>引出下文，为下文叙述喜爱灯笼作铺垫。</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5800" y="609600"/>
            <a:ext cx="7772400" cy="1143000"/>
          </a:xfrm>
        </p:spPr>
        <p:txBody>
          <a:bodyPr/>
          <a:p>
            <a:r>
              <a:rPr lang="zh-CN" altLang="en-US">
                <a:solidFill>
                  <a:srgbClr val="FF0000"/>
                </a:solidFill>
              </a:rPr>
              <a:t>文章围绕</a:t>
            </a:r>
            <a:r>
              <a:rPr lang="en-US" altLang="zh-CN">
                <a:solidFill>
                  <a:srgbClr val="FF0000"/>
                </a:solidFill>
              </a:rPr>
              <a:t>“</a:t>
            </a:r>
            <a:r>
              <a:rPr lang="zh-CN" altLang="en-US">
                <a:solidFill>
                  <a:srgbClr val="FF0000"/>
                </a:solidFill>
              </a:rPr>
              <a:t>灯笼</a:t>
            </a:r>
            <a:r>
              <a:rPr lang="en-US" altLang="zh-CN">
                <a:solidFill>
                  <a:srgbClr val="FF0000"/>
                </a:solidFill>
              </a:rPr>
              <a:t>”</a:t>
            </a:r>
            <a:r>
              <a:rPr lang="zh-CN" altLang="en-US">
                <a:solidFill>
                  <a:srgbClr val="FF0000"/>
                </a:solidFill>
              </a:rPr>
              <a:t>写了哪几个生活片段？</a:t>
            </a:r>
            <a:endParaRPr lang="zh-CN" altLang="en-US">
              <a:solidFill>
                <a:srgbClr val="FF0000"/>
              </a:solidFill>
            </a:endParaRPr>
          </a:p>
        </p:txBody>
      </p:sp>
      <p:sp>
        <p:nvSpPr>
          <p:cNvPr id="3" name="内容占位符 2"/>
          <p:cNvSpPr>
            <a:spLocks noGrp="1"/>
          </p:cNvSpPr>
          <p:nvPr>
            <p:ph idx="1"/>
          </p:nvPr>
        </p:nvSpPr>
        <p:spPr/>
        <p:txBody>
          <a:bodyPr/>
          <a:p>
            <a:r>
              <a:rPr lang="en-US" altLang="zh-CN" sz="4000" b="1">
                <a:solidFill>
                  <a:srgbClr val="FF0000"/>
                </a:solidFill>
              </a:rPr>
              <a:t>1</a:t>
            </a:r>
            <a:r>
              <a:rPr lang="zh-CN" altLang="en-US" sz="4000" b="1">
                <a:solidFill>
                  <a:srgbClr val="FF0000"/>
                </a:solidFill>
              </a:rPr>
              <a:t>、打着灯笼接祖父。</a:t>
            </a:r>
            <a:endParaRPr lang="zh-CN" altLang="en-US" sz="4000" b="1">
              <a:solidFill>
                <a:srgbClr val="FF0000"/>
              </a:solidFill>
            </a:endParaRPr>
          </a:p>
          <a:p>
            <a:r>
              <a:rPr lang="en-US" altLang="zh-CN" sz="4000" b="1">
                <a:solidFill>
                  <a:srgbClr val="FF0000"/>
                </a:solidFill>
              </a:rPr>
              <a:t>2</a:t>
            </a:r>
            <a:r>
              <a:rPr lang="zh-CN" altLang="en-US" sz="4000" b="1">
                <a:solidFill>
                  <a:srgbClr val="FF0000"/>
                </a:solidFill>
              </a:rPr>
              <a:t>、挑着灯笼上学。</a:t>
            </a:r>
            <a:endParaRPr lang="zh-CN" altLang="en-US" sz="4000" b="1">
              <a:solidFill>
                <a:srgbClr val="FF0000"/>
              </a:solidFill>
            </a:endParaRPr>
          </a:p>
          <a:p>
            <a:r>
              <a:rPr lang="en-US" altLang="zh-CN" sz="4000" b="1">
                <a:solidFill>
                  <a:srgbClr val="FF0000"/>
                </a:solidFill>
              </a:rPr>
              <a:t>3</a:t>
            </a:r>
            <a:r>
              <a:rPr lang="zh-CN" altLang="en-US" sz="4000" b="1">
                <a:solidFill>
                  <a:srgbClr val="FF0000"/>
                </a:solidFill>
              </a:rPr>
              <a:t>、跟着龙灯跑半夜。</a:t>
            </a:r>
            <a:endParaRPr lang="zh-CN" altLang="en-US" sz="4000" b="1">
              <a:solidFill>
                <a:srgbClr val="FF0000"/>
              </a:solidFill>
            </a:endParaRPr>
          </a:p>
          <a:p>
            <a:r>
              <a:rPr lang="en-US" altLang="zh-CN" sz="4000" b="1">
                <a:solidFill>
                  <a:srgbClr val="FF0000"/>
                </a:solidFill>
              </a:rPr>
              <a:t>4</a:t>
            </a:r>
            <a:r>
              <a:rPr lang="zh-CN" altLang="en-US" sz="4000" b="1">
                <a:solidFill>
                  <a:srgbClr val="FF0000"/>
                </a:solidFill>
              </a:rPr>
              <a:t>、族姊远嫁挂灯笼。</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27125" y="1457960"/>
            <a:ext cx="7180580" cy="1076325"/>
          </a:xfrm>
          <a:prstGeom prst="rect">
            <a:avLst/>
          </a:prstGeom>
          <a:noFill/>
        </p:spPr>
        <p:txBody>
          <a:bodyPr wrap="square" rtlCol="0">
            <a:spAutoFit/>
          </a:bodyPr>
          <a:p>
            <a:r>
              <a:rPr lang="zh-CN" altLang="en-US" sz="3200" b="1">
                <a:solidFill>
                  <a:schemeClr val="bg1"/>
                </a:solidFill>
              </a:rPr>
              <a:t>课文以《灯笼》为题，写了与灯笼相关的事件，可分为哪几个方面？</a:t>
            </a:r>
            <a:endParaRPr lang="zh-CN" altLang="en-US" sz="3200" b="1">
              <a:solidFill>
                <a:schemeClr val="bg1"/>
              </a:solidFill>
            </a:endParaRPr>
          </a:p>
        </p:txBody>
      </p:sp>
      <p:sp>
        <p:nvSpPr>
          <p:cNvPr id="3" name="文本框 2"/>
          <p:cNvSpPr txBox="1"/>
          <p:nvPr/>
        </p:nvSpPr>
        <p:spPr>
          <a:xfrm>
            <a:off x="278130" y="3436620"/>
            <a:ext cx="7701280" cy="1198880"/>
          </a:xfrm>
          <a:prstGeom prst="rect">
            <a:avLst/>
          </a:prstGeom>
          <a:noFill/>
        </p:spPr>
        <p:txBody>
          <a:bodyPr wrap="square" rtlCol="0">
            <a:spAutoFit/>
          </a:bodyPr>
          <a:p>
            <a:r>
              <a:rPr lang="en-US" altLang="zh-CN" sz="3600">
                <a:solidFill>
                  <a:srgbClr val="000000"/>
                </a:solidFill>
              </a:rPr>
              <a:t>1</a:t>
            </a:r>
            <a:r>
              <a:rPr lang="zh-CN" altLang="en-US" sz="3600">
                <a:solidFill>
                  <a:srgbClr val="000000"/>
                </a:solidFill>
              </a:rPr>
              <a:t>、乡村生活类  </a:t>
            </a:r>
            <a:r>
              <a:rPr lang="en-US" altLang="zh-CN" sz="3600">
                <a:solidFill>
                  <a:srgbClr val="000000"/>
                </a:solidFill>
              </a:rPr>
              <a:t>2</a:t>
            </a:r>
            <a:r>
              <a:rPr lang="zh-CN" altLang="en-US" sz="3600">
                <a:solidFill>
                  <a:srgbClr val="000000"/>
                </a:solidFill>
              </a:rPr>
              <a:t>、乡村艺术表演类  </a:t>
            </a:r>
            <a:r>
              <a:rPr lang="en-US" altLang="zh-CN" sz="3600">
                <a:solidFill>
                  <a:srgbClr val="000000"/>
                </a:solidFill>
              </a:rPr>
              <a:t>3</a:t>
            </a:r>
            <a:r>
              <a:rPr lang="zh-CN" altLang="en-US" sz="3600">
                <a:solidFill>
                  <a:srgbClr val="000000"/>
                </a:solidFill>
              </a:rPr>
              <a:t>、乡村年节表演类</a:t>
            </a:r>
            <a:r>
              <a:rPr lang="en-US" altLang="zh-CN" sz="3600">
                <a:solidFill>
                  <a:srgbClr val="000000"/>
                </a:solidFill>
              </a:rPr>
              <a:t>4</a:t>
            </a:r>
            <a:r>
              <a:rPr lang="zh-CN" altLang="en-US" sz="3600">
                <a:solidFill>
                  <a:srgbClr val="000000"/>
                </a:solidFill>
              </a:rPr>
              <a:t>、历史文化类</a:t>
            </a:r>
            <a:endParaRPr lang="zh-CN" altLang="en-US" sz="360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000" fill="hold"/>
                                        <p:tgtEl>
                                          <p:spTgt spid="3"/>
                                        </p:tgtEl>
                                        <p:attrNameLst>
                                          <p:attrName>ppt_x</p:attrName>
                                        </p:attrNameLst>
                                      </p:cBhvr>
                                      <p:tavLst>
                                        <p:tav tm="0">
                                          <p:val>
                                            <p:strVal val="#ppt_x"/>
                                          </p:val>
                                        </p:tav>
                                        <p:tav tm="100000">
                                          <p:val>
                                            <p:strVal val="#ppt_x"/>
                                          </p:val>
                                        </p:tav>
                                      </p:tavLst>
                                    </p:anim>
                                    <p:anim calcmode="lin" valueType="num">
                                      <p:cBhvr additive="base">
                                        <p:cTn id="13"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a:t>
            </a:r>
            <a:r>
              <a:rPr lang="zh-CN" altLang="en-US"/>
              <a:t>灯笼</a:t>
            </a:r>
            <a:r>
              <a:rPr lang="en-US" altLang="zh-CN"/>
              <a:t>”</a:t>
            </a:r>
            <a:r>
              <a:rPr lang="zh-CN" altLang="en-US"/>
              <a:t>在全文中起怎样的作用？</a:t>
            </a:r>
            <a:endParaRPr lang="zh-CN" altLang="en-US"/>
          </a:p>
        </p:txBody>
      </p:sp>
      <p:sp>
        <p:nvSpPr>
          <p:cNvPr id="3" name="内容占位符 2"/>
          <p:cNvSpPr>
            <a:spLocks noGrp="1"/>
          </p:cNvSpPr>
          <p:nvPr>
            <p:ph idx="1"/>
          </p:nvPr>
        </p:nvSpPr>
        <p:spPr/>
        <p:txBody>
          <a:bodyPr/>
          <a:p>
            <a:r>
              <a:rPr lang="en-US" altLang="zh-CN">
                <a:solidFill>
                  <a:schemeClr val="bg1"/>
                </a:solidFill>
              </a:rPr>
              <a:t>1</a:t>
            </a:r>
            <a:r>
              <a:rPr lang="zh-CN" altLang="en-US">
                <a:solidFill>
                  <a:schemeClr val="bg1"/>
                </a:solidFill>
              </a:rPr>
              <a:t>、线索</a:t>
            </a:r>
            <a:endParaRPr lang="zh-CN" altLang="en-US">
              <a:solidFill>
                <a:schemeClr val="bg1"/>
              </a:solidFill>
            </a:endParaRPr>
          </a:p>
          <a:p>
            <a:r>
              <a:rPr lang="en-US" altLang="zh-CN">
                <a:solidFill>
                  <a:schemeClr val="bg1"/>
                </a:solidFill>
              </a:rPr>
              <a:t>2</a:t>
            </a:r>
            <a:r>
              <a:rPr lang="zh-CN" altLang="en-US">
                <a:solidFill>
                  <a:schemeClr val="bg1"/>
                </a:solidFill>
              </a:rPr>
              <a:t>、寄托作者对故乡和故乡亲人的怀念，引发作者对国家的责任担当意识。</a:t>
            </a:r>
            <a:endParaRPr lang="zh-CN" altLang="en-US">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3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3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作者表达的情感，在全文各段中有怎样的变化？</a:t>
            </a:r>
            <a:endParaRPr lang="zh-CN" altLang="en-US"/>
          </a:p>
        </p:txBody>
      </p:sp>
      <p:sp>
        <p:nvSpPr>
          <p:cNvPr id="3" name="内容占位符 2"/>
          <p:cNvSpPr>
            <a:spLocks noGrp="1"/>
          </p:cNvSpPr>
          <p:nvPr>
            <p:ph idx="1"/>
          </p:nvPr>
        </p:nvSpPr>
        <p:spPr/>
        <p:txBody>
          <a:bodyPr/>
          <a:p>
            <a:r>
              <a:rPr lang="zh-CN" altLang="en-US">
                <a:solidFill>
                  <a:schemeClr val="bg1"/>
                </a:solidFill>
              </a:rPr>
              <a:t>有两种感情基调：深情、激情。</a:t>
            </a:r>
            <a:endParaRPr lang="zh-CN" altLang="en-US">
              <a:solidFill>
                <a:schemeClr val="bg1"/>
              </a:solidFill>
            </a:endParaRPr>
          </a:p>
          <a:p>
            <a:r>
              <a:rPr lang="zh-CN" altLang="en-US">
                <a:solidFill>
                  <a:schemeClr val="bg1"/>
                </a:solidFill>
              </a:rPr>
              <a:t>对大部分段落描写早年乡村生活，充满深情；到最后延伸到历史人物和历史事件，表达出激情，尤其是最后一句</a:t>
            </a:r>
            <a:r>
              <a:rPr lang="en-US" altLang="zh-CN">
                <a:solidFill>
                  <a:schemeClr val="bg1"/>
                </a:solidFill>
              </a:rPr>
              <a:t>“</a:t>
            </a:r>
            <a:r>
              <a:rPr lang="zh-CN" altLang="en-US">
                <a:solidFill>
                  <a:schemeClr val="bg1"/>
                </a:solidFill>
              </a:rPr>
              <a:t>数燎原的一把烈火</a:t>
            </a:r>
            <a:r>
              <a:rPr lang="en-US" altLang="zh-CN">
                <a:solidFill>
                  <a:schemeClr val="bg1"/>
                </a:solidFill>
              </a:rPr>
              <a:t>”表</a:t>
            </a:r>
            <a:r>
              <a:rPr lang="zh-CN" altLang="en-US">
                <a:solidFill>
                  <a:schemeClr val="bg1"/>
                </a:solidFill>
              </a:rPr>
              <a:t>现出最高亢、最激越的感情。</a:t>
            </a:r>
            <a:endParaRPr lang="zh-CN" altLang="en-US">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6419" y="1088636"/>
            <a:ext cx="7505264" cy="6370975"/>
          </a:xfrm>
          <a:prstGeom prst="rect">
            <a:avLst/>
          </a:prstGeom>
          <a:noFill/>
          <a:ln w="9525">
            <a:noFill/>
          </a:ln>
        </p:spPr>
        <p:txBody>
          <a:bodyPr wrap="square">
            <a:spAutoFit/>
          </a:bodyPr>
          <a:lstStyle/>
          <a:p>
            <a:r>
              <a:rPr lang="en-US" altLang="zh-CN" sz="3200" dirty="0">
                <a:solidFill>
                  <a:srgbClr val="0033CC"/>
                </a:solidFill>
                <a:latin typeface="宋体" panose="02010600030101010101" pitchFamily="2" charset="-122"/>
                <a:ea typeface="宋体" panose="02010600030101010101" pitchFamily="2" charset="-122"/>
                <a:cs typeface="宋体" panose="02010600030101010101" pitchFamily="2" charset="-122"/>
              </a:rPr>
              <a:t>1. </a:t>
            </a:r>
            <a:r>
              <a:rPr lang="zh-CN" altLang="en-US" sz="3200" dirty="0">
                <a:solidFill>
                  <a:srgbClr val="0033CC"/>
                </a:solidFill>
                <a:latin typeface="宋体" panose="02010600030101010101" pitchFamily="2" charset="-122"/>
                <a:ea typeface="宋体" panose="02010600030101010101" pitchFamily="2" charset="-122"/>
                <a:cs typeface="宋体" panose="02010600030101010101" pitchFamily="2" charset="-122"/>
              </a:rPr>
              <a:t>结合全文，简析作者喜爱灯笼的原因是什么？</a:t>
            </a:r>
            <a:endParaRPr lang="zh-CN" altLang="en-US" sz="3200" dirty="0">
              <a:solidFill>
                <a:srgbClr val="0033CC"/>
              </a:solidFill>
              <a:latin typeface="宋体" panose="02010600030101010101" pitchFamily="2" charset="-122"/>
              <a:ea typeface="宋体" panose="02010600030101010101" pitchFamily="2" charset="-122"/>
              <a:cs typeface="宋体" panose="02010600030101010101" pitchFamily="2" charset="-122"/>
            </a:endParaRPr>
          </a:p>
          <a:p>
            <a:endParaRPr lang="en-US" altLang="zh-CN" sz="32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rPr>
              <a:t>①</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灯笼寄托着祖父、母亲等亲人的慈爱和牵挂，也寄托着作者对亲人的感激之情；</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rPr>
              <a:t>②</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许多乡情民俗与灯笼结下太多的缘分，给作者留下很多美好的回忆；</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rPr>
              <a:t>③</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灯笼能为夜行人指路，温暖他人；</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rPr>
              <a:t>④</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记录、传承着家族历史；</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r>
              <a:rPr lang="en-US" altLang="zh-CN" sz="3200" b="1" dirty="0">
                <a:solidFill>
                  <a:srgbClr val="000000"/>
                </a:solidFill>
                <a:latin typeface="宋体" panose="02010600030101010101" pitchFamily="2" charset="-122"/>
                <a:ea typeface="宋体" panose="02010600030101010101" pitchFamily="2" charset="-122"/>
                <a:cs typeface="宋体" panose="02010600030101010101" pitchFamily="2" charset="-122"/>
              </a:rPr>
              <a:t>⑤</a:t>
            </a:r>
            <a:r>
              <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rPr>
              <a:t>引发作者联想起古代将领挑灯看剑，抗击敌人的情景，激发爱国热情。</a:t>
            </a:r>
            <a:endParaRPr lang="zh-CN" altLang="en-US" sz="3200" b="1"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463876" y="380750"/>
            <a:ext cx="2250350" cy="707886"/>
          </a:xfrm>
          <a:prstGeom prst="rect">
            <a:avLst/>
          </a:prstGeom>
          <a:noFill/>
        </p:spPr>
        <p:txBody>
          <a:bodyPr wrap="square" rtlCol="0">
            <a:spAutoFit/>
          </a:bodyPr>
          <a:lstStyle/>
          <a:p>
            <a:r>
              <a:rPr lang="zh-CN" altLang="en-US" sz="4000" b="1" dirty="0">
                <a:solidFill>
                  <a:srgbClr val="C00000"/>
                </a:solidFill>
                <a:latin typeface="华文行楷" panose="02010800040101010101" charset="-122"/>
                <a:ea typeface="华文行楷" panose="02010800040101010101" charset="-122"/>
              </a:rPr>
              <a:t>合作探究</a:t>
            </a:r>
            <a:endParaRPr lang="zh-CN" altLang="en-US" sz="4000" b="1" dirty="0">
              <a:solidFill>
                <a:srgbClr val="C00000"/>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0">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0">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0">
                                            <p:txEl>
                                              <p:pRg st="4" end="4"/>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0">
                                            <p:txEl>
                                              <p:pRg st="5" end="5"/>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1080" y="1133643"/>
            <a:ext cx="8146266" cy="6494085"/>
          </a:xfrm>
          <a:prstGeom prst="rect">
            <a:avLst/>
          </a:prstGeom>
          <a:noFill/>
        </p:spPr>
        <p:txBody>
          <a:bodyPr wrap="square" rtlCol="0" anchor="t">
            <a:spAutoFit/>
          </a:bodyPr>
          <a:lstStyle/>
          <a:p>
            <a:r>
              <a:rPr lang="zh-CN" altLang="en-US" sz="3200" b="1" dirty="0">
                <a:solidFill>
                  <a:srgbClr val="0033CC"/>
                </a:solidFill>
                <a:latin typeface="宋体" panose="02010600030101010101" pitchFamily="2" charset="-122"/>
                <a:cs typeface="宋体" panose="02010600030101010101" pitchFamily="2" charset="-122"/>
                <a:sym typeface="+mn-ea"/>
              </a:rPr>
              <a:t>2. 文章结尾一段所表现的作者的观点态度是什么？请结合文章，进行分析并评价。</a:t>
            </a:r>
            <a:endParaRPr lang="zh-CN" altLang="en-US" sz="3200" b="1" dirty="0">
              <a:solidFill>
                <a:srgbClr val="0033CC"/>
              </a:solidFill>
              <a:latin typeface="宋体" panose="02010600030101010101" pitchFamily="2" charset="-122"/>
              <a:cs typeface="宋体" panose="02010600030101010101" pitchFamily="2" charset="-122"/>
              <a:sym typeface="+mn-ea"/>
            </a:endParaRPr>
          </a:p>
          <a:p>
            <a:endParaRPr lang="en-US" altLang="zh-CN" sz="3200" b="1" dirty="0" smtClean="0">
              <a:solidFill>
                <a:srgbClr val="000000"/>
              </a:solidFill>
              <a:latin typeface="宋体" panose="02010600030101010101" pitchFamily="2" charset="-122"/>
              <a:cs typeface="宋体" panose="02010600030101010101" pitchFamily="2" charset="-122"/>
              <a:sym typeface="+mn-ea"/>
            </a:endParaRPr>
          </a:p>
          <a:p>
            <a:r>
              <a:rPr lang="en-US" altLang="zh-CN" sz="3200" b="1" dirty="0">
                <a:solidFill>
                  <a:srgbClr val="000000"/>
                </a:solidFill>
                <a:latin typeface="宋体" panose="02010600030101010101" pitchFamily="2" charset="-122"/>
                <a:cs typeface="宋体" panose="02010600030101010101" pitchFamily="2" charset="-122"/>
                <a:sym typeface="+mn-ea"/>
              </a:rPr>
              <a:t> </a:t>
            </a:r>
            <a:r>
              <a:rPr lang="en-US" altLang="zh-CN" sz="3200" b="1" dirty="0" smtClean="0">
                <a:solidFill>
                  <a:srgbClr val="000000"/>
                </a:solidFill>
                <a:latin typeface="宋体" panose="02010600030101010101" pitchFamily="2" charset="-122"/>
                <a:cs typeface="宋体" panose="02010600030101010101" pitchFamily="2" charset="-122"/>
                <a:sym typeface="+mn-ea"/>
              </a:rPr>
              <a:t>   </a:t>
            </a:r>
            <a:r>
              <a:rPr lang="zh-CN" altLang="en-US" sz="3200" b="1" dirty="0" smtClean="0">
                <a:solidFill>
                  <a:srgbClr val="000000"/>
                </a:solidFill>
                <a:latin typeface="宋体" panose="02010600030101010101" pitchFamily="2" charset="-122"/>
                <a:cs typeface="宋体" panose="02010600030101010101" pitchFamily="2" charset="-122"/>
                <a:sym typeface="+mn-ea"/>
              </a:rPr>
              <a:t>作者</a:t>
            </a:r>
            <a:r>
              <a:rPr lang="zh-CN" altLang="en-US" sz="3200" b="1" dirty="0">
                <a:solidFill>
                  <a:srgbClr val="000000"/>
                </a:solidFill>
                <a:latin typeface="宋体" panose="02010600030101010101" pitchFamily="2" charset="-122"/>
                <a:cs typeface="宋体" panose="02010600030101010101" pitchFamily="2" charset="-122"/>
                <a:sym typeface="+mn-ea"/>
              </a:rPr>
              <a:t>热烈赞颂古代将军塞外点兵，挑灯看剑，英勇杀敌的气概；他们激发了作者的爱国情怀，作者热切希望冲上前线，奋勇杀敌，打击日寇；同时表达了对时局的担忧和对未来的期望，希望有更强大的力量，有更具凝聚力的精神，团结抗战，打败敌人，保卫好自己的家园。作者的爱国情怀值得肯定，这种情感在我们今天也是不可缺少的。</a:t>
            </a:r>
            <a:endParaRPr lang="zh-CN" altLang="en-US" sz="3200" b="1" dirty="0">
              <a:solidFill>
                <a:srgbClr val="000000"/>
              </a:solidFill>
              <a:latin typeface="宋体" panose="02010600030101010101" pitchFamily="2" charset="-122"/>
              <a:cs typeface="宋体" panose="02010600030101010101" pitchFamily="2" charset="-122"/>
              <a:sym typeface="+mn-ea"/>
            </a:endParaRPr>
          </a:p>
          <a:p>
            <a:endParaRPr lang="zh-CN" altLang="en-US" sz="3200" dirty="0">
              <a:solidFill>
                <a:srgbClr val="000000"/>
              </a:solidFill>
              <a:latin typeface="宋体" panose="02010600030101010101" pitchFamily="2" charset="-122"/>
              <a:cs typeface="宋体" panose="02010600030101010101" pitchFamily="2" charset="-122"/>
              <a:sym typeface="+mn-ea"/>
            </a:endParaRPr>
          </a:p>
          <a:p>
            <a:r>
              <a:rPr lang="zh-CN" altLang="en-US" sz="3200" dirty="0">
                <a:solidFill>
                  <a:srgbClr val="000000"/>
                </a:solidFill>
                <a:latin typeface="宋体" panose="02010600030101010101" pitchFamily="2" charset="-122"/>
                <a:cs typeface="宋体" panose="02010600030101010101" pitchFamily="2" charset="-122"/>
                <a:sym typeface="+mn-ea"/>
              </a:rPr>
              <a:t>   </a:t>
            </a:r>
            <a:endParaRPr lang="zh-CN" altLang="en-US" sz="3200" b="1" dirty="0">
              <a:solidFill>
                <a:srgbClr val="000000"/>
              </a:solidFill>
              <a:latin typeface="宋体" panose="02010600030101010101" pitchFamily="2" charset="-122"/>
              <a:cs typeface="宋体" panose="02010600030101010101" pitchFamily="2" charset="-122"/>
              <a:sym typeface="+mn-ea"/>
            </a:endParaRPr>
          </a:p>
        </p:txBody>
      </p:sp>
      <p:sp>
        <p:nvSpPr>
          <p:cNvPr id="3" name="文本框 2"/>
          <p:cNvSpPr txBox="1"/>
          <p:nvPr/>
        </p:nvSpPr>
        <p:spPr>
          <a:xfrm>
            <a:off x="3356811" y="278510"/>
            <a:ext cx="2554805" cy="707886"/>
          </a:xfrm>
          <a:prstGeom prst="rect">
            <a:avLst/>
          </a:prstGeom>
          <a:noFill/>
        </p:spPr>
        <p:txBody>
          <a:bodyPr wrap="square" rtlCol="0" anchor="t">
            <a:spAutoFit/>
          </a:bodyPr>
          <a:lstStyle/>
          <a:p>
            <a:r>
              <a:rPr lang="zh-CN" altLang="en-US" sz="4000" b="1" dirty="0">
                <a:solidFill>
                  <a:srgbClr val="C00000"/>
                </a:solidFill>
                <a:latin typeface="华文行楷" panose="02010800040101010101" charset="-122"/>
                <a:ea typeface="华文行楷" panose="02010800040101010101" charset="-122"/>
                <a:sym typeface="+mn-ea"/>
              </a:rPr>
              <a:t>合作探究</a:t>
            </a:r>
            <a:endParaRPr lang="zh-CN" altLang="en-US" sz="4000" b="1" dirty="0">
              <a:solidFill>
                <a:srgbClr val="C00000"/>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solidFill>
                  <a:schemeClr val="accent2"/>
                </a:solidFill>
              </a:rPr>
              <a:t>“</a:t>
            </a:r>
            <a:r>
              <a:rPr lang="zh-CN" altLang="en-US">
                <a:solidFill>
                  <a:schemeClr val="accent2"/>
                </a:solidFill>
              </a:rPr>
              <a:t>记忆的网里挤着的就都是</a:t>
            </a:r>
            <a:r>
              <a:rPr lang="en-US" altLang="zh-CN">
                <a:solidFill>
                  <a:schemeClr val="accent2"/>
                </a:solidFill>
              </a:rPr>
              <a:t>”</a:t>
            </a:r>
            <a:r>
              <a:rPr lang="zh-CN" altLang="en-US">
                <a:solidFill>
                  <a:schemeClr val="accent2"/>
                </a:solidFill>
              </a:rPr>
              <a:t>一句中的</a:t>
            </a:r>
            <a:r>
              <a:rPr lang="en-US" altLang="zh-CN">
                <a:solidFill>
                  <a:schemeClr val="accent2"/>
                </a:solidFill>
                <a:sym typeface="+mn-ea"/>
              </a:rPr>
              <a:t>“</a:t>
            </a:r>
            <a:r>
              <a:rPr lang="zh-CN" altLang="en-US">
                <a:solidFill>
                  <a:schemeClr val="accent2"/>
                </a:solidFill>
                <a:sym typeface="+mn-ea"/>
              </a:rPr>
              <a:t>挤</a:t>
            </a:r>
            <a:r>
              <a:rPr lang="en-US" altLang="zh-CN">
                <a:solidFill>
                  <a:schemeClr val="accent2"/>
                </a:solidFill>
                <a:sym typeface="+mn-ea"/>
              </a:rPr>
              <a:t>”</a:t>
            </a:r>
            <a:r>
              <a:rPr lang="zh-CN" altLang="en-US">
                <a:solidFill>
                  <a:schemeClr val="accent2"/>
                </a:solidFill>
                <a:sym typeface="+mn-ea"/>
              </a:rPr>
              <a:t>字有何妙处？</a:t>
            </a:r>
            <a:endParaRPr lang="zh-CN" altLang="en-US">
              <a:solidFill>
                <a:schemeClr val="accent2"/>
              </a:solidFill>
              <a:sym typeface="+mn-ea"/>
            </a:endParaRPr>
          </a:p>
        </p:txBody>
      </p:sp>
      <p:sp>
        <p:nvSpPr>
          <p:cNvPr id="3" name="内容占位符 2"/>
          <p:cNvSpPr>
            <a:spLocks noGrp="1"/>
          </p:cNvSpPr>
          <p:nvPr>
            <p:ph idx="1"/>
          </p:nvPr>
        </p:nvSpPr>
        <p:spPr>
          <a:xfrm>
            <a:off x="685800" y="2665095"/>
            <a:ext cx="7772400" cy="3430905"/>
          </a:xfrm>
        </p:spPr>
        <p:txBody>
          <a:bodyPr/>
          <a:p>
            <a:endParaRPr lang="en-US" altLang="zh-CN" sz="4400">
              <a:solidFill>
                <a:srgbClr val="FF0000"/>
              </a:solidFill>
              <a:sym typeface="+mn-ea"/>
            </a:endParaRPr>
          </a:p>
          <a:p>
            <a:endParaRPr lang="en-US" altLang="zh-CN" sz="4400">
              <a:solidFill>
                <a:srgbClr val="FF0000"/>
              </a:solidFill>
              <a:sym typeface="+mn-ea"/>
            </a:endParaRPr>
          </a:p>
          <a:p>
            <a:r>
              <a:rPr lang="en-US" altLang="zh-CN" sz="4400">
                <a:solidFill>
                  <a:srgbClr val="FF0000"/>
                </a:solidFill>
                <a:sym typeface="+mn-ea"/>
              </a:rPr>
              <a:t>“</a:t>
            </a:r>
            <a:r>
              <a:rPr lang="zh-CN" altLang="en-US" sz="4400">
                <a:solidFill>
                  <a:srgbClr val="FF0000"/>
                </a:solidFill>
                <a:sym typeface="+mn-ea"/>
              </a:rPr>
              <a:t>挤</a:t>
            </a:r>
            <a:r>
              <a:rPr lang="en-US" altLang="zh-CN" sz="4400">
                <a:solidFill>
                  <a:srgbClr val="FF0000"/>
                </a:solidFill>
                <a:sym typeface="+mn-ea"/>
              </a:rPr>
              <a:t>”</a:t>
            </a:r>
            <a:r>
              <a:rPr lang="zh-CN" altLang="en-US" sz="4400">
                <a:solidFill>
                  <a:srgbClr val="FF0000"/>
                </a:solidFill>
                <a:sym typeface="+mn-ea"/>
              </a:rPr>
              <a:t>字形象地写出作者对灯笼的记忆实在是多的情态。</a:t>
            </a:r>
            <a:endParaRPr lang="zh-CN" altLang="en-US" sz="4400">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3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8" name="图片 4" descr="图片1"/>
          <p:cNvPicPr>
            <a:picLocks noChangeAspect="1"/>
          </p:cNvPicPr>
          <p:nvPr/>
        </p:nvPicPr>
        <p:blipFill>
          <a:blip r:embed="rId1"/>
          <a:stretch>
            <a:fillRect/>
          </a:stretch>
        </p:blipFill>
        <p:spPr>
          <a:xfrm>
            <a:off x="6350" y="1588"/>
            <a:ext cx="9131300" cy="6854825"/>
          </a:xfrm>
          <a:prstGeom prst="rect">
            <a:avLst/>
          </a:prstGeom>
          <a:noFill/>
          <a:ln w="9525">
            <a:noFill/>
          </a:ln>
        </p:spPr>
      </p:pic>
      <p:sp>
        <p:nvSpPr>
          <p:cNvPr id="4099" name="文本框 1"/>
          <p:cNvSpPr txBox="1"/>
          <p:nvPr/>
        </p:nvSpPr>
        <p:spPr>
          <a:xfrm>
            <a:off x="447675" y="171450"/>
            <a:ext cx="3632200" cy="644525"/>
          </a:xfrm>
          <a:prstGeom prst="rect">
            <a:avLst/>
          </a:prstGeom>
          <a:noFill/>
          <a:ln w="9525">
            <a:noFill/>
          </a:ln>
        </p:spPr>
        <p:txBody>
          <a:bodyPr>
            <a:spAutoFit/>
          </a:bodyPr>
          <a:p>
            <a:r>
              <a:rPr lang="zh-CN" altLang="en-US" sz="3600" b="1" dirty="0">
                <a:solidFill>
                  <a:srgbClr val="2E75B6"/>
                </a:solidFill>
                <a:latin typeface="黑体" panose="02010609060101010101" pitchFamily="49" charset="-122"/>
                <a:ea typeface="黑体" panose="02010609060101010101" pitchFamily="49" charset="-122"/>
                <a:sym typeface="宋体" panose="02010600030101010101" pitchFamily="2" charset="-122"/>
              </a:rPr>
              <a:t>考点链接</a:t>
            </a:r>
            <a:endParaRPr lang="zh-CN" altLang="en-US" sz="3600" b="1" dirty="0">
              <a:solidFill>
                <a:srgbClr val="2E75B6"/>
              </a:solidFill>
              <a:latin typeface="黑体" panose="02010609060101010101" pitchFamily="49" charset="-122"/>
              <a:ea typeface="黑体" panose="02010609060101010101" pitchFamily="49" charset="-122"/>
              <a:sym typeface="宋体" panose="02010600030101010101" pitchFamily="2" charset="-122"/>
            </a:endParaRPr>
          </a:p>
        </p:txBody>
      </p:sp>
      <p:graphicFrame>
        <p:nvGraphicFramePr>
          <p:cNvPr id="5" name="表格 4"/>
          <p:cNvGraphicFramePr/>
          <p:nvPr/>
        </p:nvGraphicFramePr>
        <p:xfrm>
          <a:off x="463550" y="815975"/>
          <a:ext cx="8216900" cy="5638800"/>
        </p:xfrm>
        <a:graphic>
          <a:graphicData uri="http://schemas.openxmlformats.org/drawingml/2006/table">
            <a:tbl>
              <a:tblPr firstRow="1" bandRow="1">
                <a:tableStyleId>{5940675A-B579-460E-94D1-54222C63F5DA}</a:tableStyleId>
              </a:tblPr>
              <a:tblGrid>
                <a:gridCol w="838835"/>
                <a:gridCol w="7377430"/>
              </a:tblGrid>
              <a:tr h="5638800">
                <a:tc>
                  <a:txBody>
                    <a:bodyPr/>
                    <a:lstStyle/>
                    <a:p>
                      <a:pPr algn="ctr">
                        <a:buNone/>
                      </a:pPr>
                      <a:r>
                        <a:rPr lang="zh-CN" altLang="en-US" sz="2800" b="1">
                          <a:solidFill>
                            <a:schemeClr val="bg1"/>
                          </a:solidFill>
                          <a:latin typeface="黑体" panose="02010609060101010101" pitchFamily="49" charset="-122"/>
                          <a:ea typeface="黑体" panose="02010609060101010101" pitchFamily="49" charset="-122"/>
                        </a:rPr>
                        <a:t>考点链接</a:t>
                      </a:r>
                      <a:endParaRPr lang="zh-CN" altLang="en-US" sz="2800" b="1">
                        <a:solidFill>
                          <a:schemeClr val="bg1"/>
                        </a:solidFill>
                        <a:latin typeface="黑体" panose="02010609060101010101" pitchFamily="49" charset="-122"/>
                        <a:ea typeface="黑体" panose="02010609060101010101" pitchFamily="49" charset="-122"/>
                      </a:endParaRPr>
                    </a:p>
                  </a:txBody>
                  <a:tcPr anchor="ctr">
                    <a:solidFill>
                      <a:schemeClr val="accent1">
                        <a:lumMod val="40000"/>
                        <a:lumOff val="60000"/>
                      </a:schemeClr>
                    </a:solidFill>
                  </a:tcPr>
                </a:tc>
                <a:tc>
                  <a:txBody>
                    <a:bodyPr/>
                    <a:lstStyle/>
                    <a:p>
                      <a:pPr>
                        <a:buNone/>
                      </a:pPr>
                      <a:r>
                        <a:rPr lang="zh-CN" altLang="en-US" sz="2800" b="1">
                          <a:solidFill>
                            <a:srgbClr val="FF0000"/>
                          </a:solidFill>
                        </a:rPr>
                        <a:t>【考点1】抓住线索，理清写作思路</a:t>
                      </a:r>
                      <a:endParaRPr lang="zh-CN" altLang="en-US" sz="2800" b="1">
                        <a:solidFill>
                          <a:srgbClr val="FF0000"/>
                        </a:solidFill>
                      </a:endParaRPr>
                    </a:p>
                    <a:p>
                      <a:pPr>
                        <a:buNone/>
                      </a:pPr>
                      <a:endParaRPr lang="zh-CN" altLang="en-US" sz="2800" b="1">
                        <a:solidFill>
                          <a:srgbClr val="FF0000"/>
                        </a:solidFill>
                      </a:endParaRPr>
                    </a:p>
                    <a:p>
                      <a:pPr>
                        <a:buNone/>
                      </a:pPr>
                      <a:r>
                        <a:rPr lang="zh-CN" altLang="en-US" sz="2800" b="1">
                          <a:solidFill>
                            <a:srgbClr val="FF0000"/>
                          </a:solidFill>
                        </a:rPr>
                        <a:t>    文章以“灯笼”为线索，抒写了与灯笼相关的回忆，由灯笼联想起亲人的关爱，再又想到历史上英雄人物的壮烈事迹。作者喜欢灯笼的过程也是一个感情与认识不断深化的过程。</a:t>
                      </a:r>
                      <a:endParaRPr lang="zh-CN" altLang="en-US" sz="2800" b="1">
                        <a:solidFill>
                          <a:srgbClr val="FF0000"/>
                        </a:solidFill>
                      </a:endParaRPr>
                    </a:p>
                    <a:p>
                      <a:pPr>
                        <a:buNone/>
                      </a:pPr>
                      <a:endParaRPr lang="zh-CN" altLang="en-US" sz="2800" b="1">
                        <a:solidFill>
                          <a:srgbClr val="FF0000"/>
                        </a:solidFill>
                      </a:endParaRPr>
                    </a:p>
                    <a:p>
                      <a:pPr>
                        <a:buNone/>
                      </a:pPr>
                      <a:r>
                        <a:rPr lang="zh-CN" altLang="en-US" sz="2800" b="1">
                          <a:solidFill>
                            <a:srgbClr val="FF0000"/>
                          </a:solidFill>
                        </a:rPr>
                        <a:t>【考点2】体会散文的人文色彩</a:t>
                      </a:r>
                      <a:endParaRPr lang="zh-CN" altLang="en-US" sz="2800" b="1">
                        <a:solidFill>
                          <a:srgbClr val="FF0000"/>
                        </a:solidFill>
                      </a:endParaRPr>
                    </a:p>
                    <a:p>
                      <a:pPr>
                        <a:buNone/>
                      </a:pPr>
                      <a:endParaRPr lang="zh-CN" altLang="en-US" sz="2800" b="1">
                        <a:solidFill>
                          <a:srgbClr val="FF0000"/>
                        </a:solidFill>
                      </a:endParaRPr>
                    </a:p>
                    <a:p>
                      <a:pPr>
                        <a:buNone/>
                      </a:pPr>
                      <a:r>
                        <a:rPr lang="zh-CN" altLang="en-US" sz="2800" b="1">
                          <a:solidFill>
                            <a:srgbClr val="FF0000"/>
                          </a:solidFill>
                        </a:rPr>
                        <a:t>    作者在散文中掺杂历史逸闻趣事，如穿插唐明皇东宫的彩灯、元宵节的龙灯和宫灯的描写，富有浓烈的古典文化气息，使得文章知识丰富、情趣饱满，具有传统文人的悠闲心态和情调</a:t>
                      </a:r>
                      <a:r>
                        <a:rPr lang="zh-CN" altLang="en-US" sz="2800" b="1">
                          <a:solidFill>
                            <a:schemeClr val="tx1"/>
                          </a:solidFill>
                        </a:rPr>
                        <a:t>。</a:t>
                      </a:r>
                      <a:endParaRPr lang="zh-CN" altLang="en-US" sz="2800" b="1">
                        <a:solidFill>
                          <a:schemeClr val="tx1"/>
                        </a:solidFill>
                      </a:endParaRPr>
                    </a:p>
                  </a:txBody>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图片 4" descr="图片1"/>
          <p:cNvPicPr>
            <a:picLocks noChangeAspect="1"/>
          </p:cNvPicPr>
          <p:nvPr/>
        </p:nvPicPr>
        <p:blipFill>
          <a:blip r:embed="rId1"/>
          <a:stretch>
            <a:fillRect/>
          </a:stretch>
        </p:blipFill>
        <p:spPr>
          <a:xfrm>
            <a:off x="3175" y="-4762"/>
            <a:ext cx="9131300" cy="6854825"/>
          </a:xfrm>
          <a:prstGeom prst="rect">
            <a:avLst/>
          </a:prstGeom>
          <a:noFill/>
          <a:ln w="9525">
            <a:noFill/>
          </a:ln>
        </p:spPr>
      </p:pic>
      <p:sp>
        <p:nvSpPr>
          <p:cNvPr id="5123" name="文本框 1"/>
          <p:cNvSpPr txBox="1"/>
          <p:nvPr/>
        </p:nvSpPr>
        <p:spPr>
          <a:xfrm>
            <a:off x="473075" y="196850"/>
            <a:ext cx="3632200" cy="644525"/>
          </a:xfrm>
          <a:prstGeom prst="rect">
            <a:avLst/>
          </a:prstGeom>
          <a:noFill/>
          <a:ln w="9525">
            <a:noFill/>
          </a:ln>
        </p:spPr>
        <p:txBody>
          <a:bodyPr>
            <a:spAutoFit/>
          </a:bodyPr>
          <a:p>
            <a:r>
              <a:rPr lang="zh-CN" altLang="en-US" sz="3600" b="1" dirty="0">
                <a:solidFill>
                  <a:srgbClr val="2E75B6"/>
                </a:solidFill>
                <a:latin typeface="黑体" panose="02010609060101010101" pitchFamily="49" charset="-122"/>
                <a:ea typeface="黑体" panose="02010609060101010101" pitchFamily="49" charset="-122"/>
                <a:sym typeface="宋体" panose="02010600030101010101" pitchFamily="2" charset="-122"/>
              </a:rPr>
              <a:t>考点链接</a:t>
            </a:r>
            <a:endParaRPr lang="zh-CN" altLang="en-US" sz="3600" b="1" dirty="0">
              <a:solidFill>
                <a:srgbClr val="2E75B6"/>
              </a:solidFill>
              <a:latin typeface="黑体" panose="02010609060101010101" pitchFamily="49" charset="-122"/>
              <a:ea typeface="黑体" panose="02010609060101010101" pitchFamily="49" charset="-122"/>
              <a:sym typeface="宋体" panose="02010600030101010101" pitchFamily="2" charset="-122"/>
            </a:endParaRPr>
          </a:p>
        </p:txBody>
      </p:sp>
      <p:graphicFrame>
        <p:nvGraphicFramePr>
          <p:cNvPr id="5124" name="表格 5123"/>
          <p:cNvGraphicFramePr/>
          <p:nvPr/>
        </p:nvGraphicFramePr>
        <p:xfrm>
          <a:off x="806450" y="1211263"/>
          <a:ext cx="7531100" cy="5638800"/>
        </p:xfrm>
        <a:graphic>
          <a:graphicData uri="http://schemas.openxmlformats.org/drawingml/2006/table">
            <a:tbl>
              <a:tblPr/>
              <a:tblGrid>
                <a:gridCol w="768350"/>
                <a:gridCol w="6762750"/>
              </a:tblGrid>
              <a:tr h="563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2800" b="1" dirty="0">
                          <a:solidFill>
                            <a:srgbClr val="080808"/>
                          </a:solidFill>
                          <a:latin typeface="黑体" panose="02010609060101010101" pitchFamily="49" charset="-122"/>
                          <a:ea typeface="黑体" panose="02010609060101010101" pitchFamily="49" charset="-122"/>
                        </a:rPr>
                        <a:t>考点链接</a:t>
                      </a:r>
                      <a:endParaRPr lang="zh-CN" altLang="en-US" sz="2800" b="1" dirty="0">
                        <a:solidFill>
                          <a:srgbClr val="080808"/>
                        </a:solidFill>
                        <a:latin typeface="黑体" panose="02010609060101010101" pitchFamily="49" charset="-122"/>
                        <a:ea typeface="黑体" panose="02010609060101010101" pitchFamily="49"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E4F3F4"/>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zh-CN" altLang="en-US" sz="2800" b="1" dirty="0">
                          <a:solidFill>
                            <a:srgbClr val="FF0000"/>
                          </a:solidFill>
                          <a:latin typeface="Arial" panose="020B0604020202020204" pitchFamily="34" charset="0"/>
                        </a:rPr>
                        <a:t>【考点</a:t>
                      </a:r>
                      <a:r>
                        <a:rPr lang="en-US" altLang="zh-CN" sz="2800" b="1" dirty="0">
                          <a:solidFill>
                            <a:srgbClr val="FF0000"/>
                          </a:solidFill>
                          <a:latin typeface="Arial" panose="020B0604020202020204" pitchFamily="34" charset="0"/>
                        </a:rPr>
                        <a:t>3</a:t>
                      </a:r>
                      <a:r>
                        <a:rPr lang="zh-CN" altLang="en-US" sz="2800" b="1" dirty="0">
                          <a:solidFill>
                            <a:srgbClr val="FF0000"/>
                          </a:solidFill>
                          <a:latin typeface="Arial" panose="020B0604020202020204" pitchFamily="34" charset="0"/>
                        </a:rPr>
                        <a:t>】善于借用典故，融入诗词佳句，感情丰富</a:t>
                      </a:r>
                      <a:endParaRPr lang="zh-CN" altLang="en-US" sz="2800" b="1" dirty="0">
                        <a:solidFill>
                          <a:srgbClr val="FF0000"/>
                        </a:solidFill>
                        <a:latin typeface="Arial" panose="020B0604020202020204" pitchFamily="34" charset="0"/>
                      </a:endParaRPr>
                    </a:p>
                    <a:p>
                      <a:pPr lvl="0" eaLnBrk="1" hangingPunct="1">
                        <a:buNone/>
                      </a:pPr>
                      <a:endParaRPr lang="zh-CN" altLang="en-US" sz="2800" b="1" dirty="0">
                        <a:solidFill>
                          <a:srgbClr val="FF0000"/>
                        </a:solidFill>
                        <a:latin typeface="Arial" panose="020B0604020202020204" pitchFamily="34" charset="0"/>
                      </a:endParaRPr>
                    </a:p>
                    <a:p>
                      <a:pPr lvl="0" eaLnBrk="1" hangingPunct="1">
                        <a:buNone/>
                      </a:pPr>
                      <a:r>
                        <a:rPr lang="zh-CN" altLang="en-US" sz="2800" b="1" dirty="0">
                          <a:solidFill>
                            <a:srgbClr val="FF0000"/>
                          </a:solidFill>
                          <a:latin typeface="Arial" panose="020B0604020202020204" pitchFamily="34" charset="0"/>
                        </a:rPr>
                        <a:t>    </a:t>
                      </a:r>
                      <a:r>
                        <a:rPr lang="zh-CN" altLang="en-US" sz="2800" b="1" dirty="0">
                          <a:solidFill>
                            <a:srgbClr val="0033CC"/>
                          </a:solidFill>
                          <a:latin typeface="Arial" panose="020B0604020202020204" pitchFamily="34" charset="0"/>
                        </a:rPr>
                        <a:t>（</a:t>
                      </a:r>
                      <a:r>
                        <a:rPr lang="en-US" altLang="zh-CN" sz="2800" b="1" dirty="0">
                          <a:solidFill>
                            <a:srgbClr val="0033CC"/>
                          </a:solidFill>
                          <a:latin typeface="Arial" panose="020B0604020202020204" pitchFamily="34" charset="0"/>
                        </a:rPr>
                        <a:t>1</a:t>
                      </a:r>
                      <a:r>
                        <a:rPr lang="zh-CN" altLang="en-US" sz="2800" b="1" dirty="0">
                          <a:solidFill>
                            <a:srgbClr val="0033CC"/>
                          </a:solidFill>
                          <a:latin typeface="Arial" panose="020B0604020202020204" pitchFamily="34" charset="0"/>
                        </a:rPr>
                        <a:t>）雪夜入蔡：指唐代大将李愬雪夜谋袭蔡州擒藩镇吴元济的故事，表达的是对保家卫国英雄的仰慕之情。</a:t>
                      </a:r>
                      <a:endParaRPr lang="zh-CN" altLang="en-US" sz="2800" b="1" dirty="0">
                        <a:solidFill>
                          <a:srgbClr val="0033CC"/>
                        </a:solidFill>
                        <a:latin typeface="Arial" panose="020B0604020202020204" pitchFamily="34" charset="0"/>
                      </a:endParaRPr>
                    </a:p>
                    <a:p>
                      <a:pPr lvl="0" eaLnBrk="1" hangingPunct="1">
                        <a:buNone/>
                      </a:pPr>
                      <a:endParaRPr lang="zh-CN" altLang="en-US" sz="2800" b="1" dirty="0">
                        <a:solidFill>
                          <a:srgbClr val="0033CC"/>
                        </a:solidFill>
                        <a:latin typeface="Arial" panose="020B0604020202020204" pitchFamily="34" charset="0"/>
                      </a:endParaRPr>
                    </a:p>
                    <a:p>
                      <a:pPr lvl="0" eaLnBrk="1" hangingPunct="1">
                        <a:buNone/>
                      </a:pPr>
                      <a:r>
                        <a:rPr lang="zh-CN" altLang="en-US" sz="2800" b="1" dirty="0">
                          <a:solidFill>
                            <a:srgbClr val="0033CC"/>
                          </a:solidFill>
                          <a:latin typeface="Arial" panose="020B0604020202020204" pitchFamily="34" charset="0"/>
                        </a:rPr>
                        <a:t>    （</a:t>
                      </a:r>
                      <a:r>
                        <a:rPr lang="en-US" altLang="zh-CN" sz="2800" b="1" dirty="0">
                          <a:solidFill>
                            <a:srgbClr val="0033CC"/>
                          </a:solidFill>
                          <a:latin typeface="Arial" panose="020B0604020202020204" pitchFamily="34" charset="0"/>
                        </a:rPr>
                        <a:t>2</a:t>
                      </a:r>
                      <a:r>
                        <a:rPr lang="zh-CN" altLang="en-US" sz="2800" b="1" dirty="0">
                          <a:solidFill>
                            <a:srgbClr val="0033CC"/>
                          </a:solidFill>
                          <a:latin typeface="Arial" panose="020B0604020202020204" pitchFamily="34" charset="0"/>
                        </a:rPr>
                        <a:t>）挑灯看剑：其典故源自辛弃疾的一首词，表达的是杀敌卫国、抵御外辱的主题。</a:t>
                      </a:r>
                      <a:endParaRPr lang="zh-CN" altLang="en-US" sz="2800" b="1" dirty="0">
                        <a:solidFill>
                          <a:srgbClr val="0033CC"/>
                        </a:solidFill>
                        <a:latin typeface="Arial" panose="020B0604020202020204" pitchFamily="34" charset="0"/>
                      </a:endParaRPr>
                    </a:p>
                    <a:p>
                      <a:pPr lvl="0" eaLnBrk="1" hangingPunct="1">
                        <a:buNone/>
                      </a:pPr>
                      <a:r>
                        <a:rPr lang="zh-CN" altLang="en-US" sz="2800" b="1" dirty="0">
                          <a:solidFill>
                            <a:srgbClr val="0033CC"/>
                          </a:solidFill>
                          <a:latin typeface="Arial" panose="020B0604020202020204" pitchFamily="34" charset="0"/>
                        </a:rPr>
                        <a:t>    （</a:t>
                      </a:r>
                      <a:r>
                        <a:rPr lang="en-US" altLang="zh-CN" sz="2800" b="1" dirty="0">
                          <a:solidFill>
                            <a:srgbClr val="0033CC"/>
                          </a:solidFill>
                          <a:latin typeface="Arial" panose="020B0604020202020204" pitchFamily="34" charset="0"/>
                        </a:rPr>
                        <a:t>3</a:t>
                      </a:r>
                      <a:r>
                        <a:rPr lang="zh-CN" altLang="en-US" sz="2800" b="1" dirty="0">
                          <a:solidFill>
                            <a:srgbClr val="0033CC"/>
                          </a:solidFill>
                          <a:latin typeface="Arial" panose="020B0604020202020204" pitchFamily="34" charset="0"/>
                        </a:rPr>
                        <a:t>）“灯笼又不够了”，应该数“燎原的一把烈火”：鲜明地表达抗敌卫国的感情。 </a:t>
                      </a:r>
                      <a:endParaRPr lang="zh-CN" altLang="en-US" sz="2800" b="1" dirty="0">
                        <a:solidFill>
                          <a:srgbClr val="0033CC"/>
                        </a:solidFill>
                        <a:latin typeface="Arial" panose="020B0604020202020204" pitchFamily="34" charset="0"/>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秦淮灯会人气爆棚 夜金陵再现流光溢彩</a:t>
            </a:r>
            <a:endParaRPr lang="zh-CN" altLang="en-US"/>
          </a:p>
        </p:txBody>
      </p:sp>
      <p:pic>
        <p:nvPicPr>
          <p:cNvPr id="4" name="图片 2" descr="IMG_256"/>
          <p:cNvPicPr>
            <a:picLocks noChangeAspect="1"/>
          </p:cNvPicPr>
          <p:nvPr>
            <p:ph idx="1"/>
          </p:nvPr>
        </p:nvPicPr>
        <p:blipFill>
          <a:blip r:embed="rId1"/>
          <a:stretch>
            <a:fillRect/>
          </a:stretch>
        </p:blipFill>
        <p:spPr>
          <a:xfrm>
            <a:off x="20955" y="1859915"/>
            <a:ext cx="9133205" cy="4975860"/>
          </a:xfrm>
          <a:prstGeom prst="rect">
            <a:avLst/>
          </a:prstGeom>
          <a:noFill/>
          <a:ln w="9525">
            <a:noFill/>
          </a:ln>
        </p:spPr>
      </p:pic>
      <p:sp>
        <p:nvSpPr>
          <p:cNvPr id="3" name="文本框 2"/>
          <p:cNvSpPr txBox="1"/>
          <p:nvPr/>
        </p:nvSpPr>
        <p:spPr>
          <a:xfrm>
            <a:off x="20320" y="2145030"/>
            <a:ext cx="9134475" cy="3046095"/>
          </a:xfrm>
          <a:prstGeom prst="rect">
            <a:avLst/>
          </a:prstGeom>
          <a:noFill/>
        </p:spPr>
        <p:txBody>
          <a:bodyPr wrap="square" rtlCol="0">
            <a:spAutoFit/>
          </a:bodyPr>
          <a:p>
            <a:r>
              <a:rPr lang="zh-CN" altLang="en-US"/>
              <a:t>正月里，秦淮河畔花灯如潮，“家家走桥，人人看灯”。对于南京人来说，过年不到夫子庙观灯，等于没有过年；而到夫子庙不买盏灯，等于没过好年。历史上，秦淮灯会主要分布在南京秦淮河流域，20世纪以后主要集中在夫子庙地区。随着十里秦淮河全线贯通，秦淮灯彩串联起整个沿线旅游景观带。春节期间，南京夫子庙灯火璀璨，游人如织，人们或是在岸边行走，观看秦淮灯彩，或是择一艘画舫顺流而下，感受秦淮河的美妙夜景，或是买一盏传统的秦淮花灯，感受浓浓的节日氛围。</a:t>
            </a:r>
            <a:endParaRPr lang="zh-CN" altLang="en-US"/>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6640" y="1744980"/>
            <a:ext cx="7300595" cy="2676525"/>
          </a:xfrm>
          <a:prstGeom prst="rect">
            <a:avLst/>
          </a:prstGeom>
          <a:noFill/>
        </p:spPr>
        <p:txBody>
          <a:bodyPr wrap="square" rtlCol="0">
            <a:spAutoFit/>
          </a:bodyPr>
          <a:p>
            <a:r>
              <a:rPr lang="en-US" altLang="zh-CN" sz="2100" b="1" dirty="0">
                <a:solidFill>
                  <a:srgbClr val="0033CC"/>
                </a:solidFill>
                <a:latin typeface="楷体" panose="02010609060101010101" charset="-122"/>
                <a:ea typeface="楷体" panose="02010609060101010101" charset="-122"/>
                <a:cs typeface="+mn-ea"/>
              </a:rPr>
              <a:t>    </a:t>
            </a:r>
            <a:r>
              <a:rPr lang="zh-CN" altLang="en-US" sz="2100" b="1" dirty="0">
                <a:solidFill>
                  <a:srgbClr val="0033CC"/>
                </a:solidFill>
                <a:latin typeface="楷体" panose="02010609060101010101" charset="-122"/>
                <a:ea typeface="楷体" panose="02010609060101010101" charset="-122"/>
                <a:cs typeface="+mn-ea"/>
              </a:rPr>
              <a:t>《灯笼》的作者吴伯箫在回忆童年生活的篇章里，流露着爱国主义的情感。爱国主义是对祖国的一种深厚感情，是一个民族的一种神圣美好的心理情感，蕴藏于每个公民的感情世界之中。这种情感集中表现为：对养育自己成长的祖国山河、文化、历史的热爱；关心祖国的前途和命运，把个人的命运同祖国的命运紧密地联系在一起；强烈的民族自尊心和自豪感以及对祖国的无限忠诚和为祖国的独立富强而英勇献身的精神等。我们每个人都要做一个爱国的人。</a:t>
            </a:r>
            <a:endParaRPr lang="zh-CN" altLang="en-US" sz="2100" b="1" dirty="0">
              <a:solidFill>
                <a:srgbClr val="0033CC"/>
              </a:solidFill>
              <a:latin typeface="楷体" panose="02010609060101010101" charset="-122"/>
              <a:ea typeface="楷体" panose="02010609060101010101" charset="-122"/>
              <a:cs typeface="+mn-ea"/>
            </a:endParaRPr>
          </a:p>
        </p:txBody>
      </p:sp>
      <p:sp>
        <p:nvSpPr>
          <p:cNvPr id="4" name="文本框 3"/>
          <p:cNvSpPr txBox="1"/>
          <p:nvPr/>
        </p:nvSpPr>
        <p:spPr>
          <a:xfrm>
            <a:off x="1327785" y="1134745"/>
            <a:ext cx="1560195" cy="460375"/>
          </a:xfrm>
          <a:prstGeom prst="rect">
            <a:avLst/>
          </a:prstGeom>
          <a:solidFill>
            <a:srgbClr val="00B050"/>
          </a:solidFill>
          <a:ln>
            <a:solidFill>
              <a:schemeClr val="accent1"/>
            </a:solidFill>
          </a:ln>
        </p:spPr>
        <p:txBody>
          <a:bodyPr wrap="square" rtlCol="0">
            <a:spAutoFit/>
          </a:bodyPr>
          <a:p>
            <a:r>
              <a:rPr lang="zh-CN" altLang="en-US">
                <a:ln w="22225">
                  <a:solidFill>
                    <a:schemeClr val="accent2"/>
                  </a:solidFill>
                  <a:prstDash val="solid"/>
                </a:ln>
                <a:solidFill>
                  <a:schemeClr val="accent2">
                    <a:lumMod val="40000"/>
                    <a:lumOff val="60000"/>
                  </a:schemeClr>
                </a:solidFill>
                <a:effectLst/>
              </a:rPr>
              <a:t>读后感悟</a:t>
            </a:r>
            <a:endParaRPr lang="zh-CN" altLang="en-US">
              <a:ln w="22225">
                <a:solidFill>
                  <a:schemeClr val="accent2"/>
                </a:solidFill>
                <a:prstDash val="solid"/>
              </a:ln>
              <a:solidFill>
                <a:schemeClr val="accent2">
                  <a:lumMod val="40000"/>
                  <a:lumOff val="60000"/>
                </a:schemeClr>
              </a:solidFill>
              <a:effectLst/>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edg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3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n w="22225">
                  <a:solidFill>
                    <a:schemeClr val="accent2"/>
                  </a:solidFill>
                  <a:prstDash val="solid"/>
                </a:ln>
                <a:solidFill>
                  <a:schemeClr val="accent2">
                    <a:lumMod val="40000"/>
                    <a:lumOff val="60000"/>
                  </a:schemeClr>
                </a:solidFill>
                <a:effectLst/>
                <a:sym typeface="+mn-ea"/>
              </a:rPr>
              <a:t>破阵子·为陈同甫赋壮词以寄之</a:t>
            </a:r>
            <a:r>
              <a:rPr lang="zh-CN" altLang="en-US" sz="2800">
                <a:sym typeface="+mn-ea"/>
              </a:rPr>
              <a:t>【作者】辛弃疾 【朝代】宋</a:t>
            </a:r>
            <a:endParaRPr lang="zh-CN" altLang="en-US" sz="2800">
              <a:ln w="22225">
                <a:solidFill>
                  <a:schemeClr val="accent2"/>
                </a:solidFill>
                <a:prstDash val="solid"/>
              </a:ln>
              <a:solidFill>
                <a:schemeClr val="accent2">
                  <a:lumMod val="40000"/>
                  <a:lumOff val="60000"/>
                </a:schemeClr>
              </a:solidFill>
              <a:effectLst/>
              <a:sym typeface="+mn-ea"/>
            </a:endParaRPr>
          </a:p>
        </p:txBody>
      </p:sp>
      <p:sp>
        <p:nvSpPr>
          <p:cNvPr id="3" name="内容占位符 2"/>
          <p:cNvSpPr>
            <a:spLocks noGrp="1"/>
          </p:cNvSpPr>
          <p:nvPr>
            <p:ph idx="1"/>
          </p:nvPr>
        </p:nvSpPr>
        <p:spPr/>
        <p:txBody>
          <a:bodyPr/>
          <a:p>
            <a:pPr marL="0" indent="0">
              <a:buNone/>
            </a:pPr>
            <a:r>
              <a:rPr lang="zh-CN" altLang="en-US"/>
              <a:t> </a:t>
            </a:r>
            <a:r>
              <a:rPr lang="zh-CN" altLang="en-US">
                <a:solidFill>
                  <a:srgbClr val="FF0000"/>
                </a:solidFill>
              </a:rPr>
              <a:t>醉里挑灯看剑，梦回吹角连营。八百里分麾下炙，五十弦翻塞外声，沙场秋点兵。</a:t>
            </a:r>
            <a:endParaRPr lang="zh-CN" altLang="en-US">
              <a:solidFill>
                <a:srgbClr val="FF0000"/>
              </a:solidFill>
            </a:endParaRPr>
          </a:p>
          <a:p>
            <a:r>
              <a:rPr lang="zh-CN" altLang="en-US">
                <a:solidFill>
                  <a:srgbClr val="FF0000"/>
                </a:solidFill>
              </a:rPr>
              <a:t>马作的卢飞快，弓如霹雳弦惊。了却君王天下事，赢得生前身后名。可怜白发生！</a:t>
            </a:r>
            <a:endParaRPr lang="zh-CN" altLang="en-US">
              <a:solidFill>
                <a:srgbClr val="FF0000"/>
              </a:solidFill>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000000"/>
                </a:solidFill>
                <a:sym typeface="+mn-ea"/>
              </a:rPr>
              <a:t>送友人     李白</a:t>
            </a:r>
            <a:r>
              <a:rPr lang="zh-CN" altLang="en-US">
                <a:sym typeface="+mn-ea"/>
              </a:rPr>
              <a:t> </a:t>
            </a:r>
            <a:endParaRPr lang="zh-CN" altLang="en-US"/>
          </a:p>
        </p:txBody>
      </p:sp>
      <p:sp>
        <p:nvSpPr>
          <p:cNvPr id="3" name="内容占位符 2"/>
          <p:cNvSpPr>
            <a:spLocks noGrp="1"/>
          </p:cNvSpPr>
          <p:nvPr>
            <p:ph idx="1"/>
          </p:nvPr>
        </p:nvSpPr>
        <p:spPr/>
        <p:txBody>
          <a:bodyPr/>
          <a:p>
            <a:r>
              <a:rPr lang="zh-CN" altLang="en-US">
                <a:solidFill>
                  <a:schemeClr val="bg1"/>
                </a:solidFill>
              </a:rPr>
              <a:t>青山横北郭，白水绕东城。</a:t>
            </a:r>
            <a:endParaRPr lang="zh-CN" altLang="en-US">
              <a:solidFill>
                <a:schemeClr val="bg1"/>
              </a:solidFill>
            </a:endParaRPr>
          </a:p>
          <a:p>
            <a:r>
              <a:rPr lang="zh-CN" altLang="en-US">
                <a:solidFill>
                  <a:schemeClr val="bg1"/>
                </a:solidFill>
              </a:rPr>
              <a:t>此地一为别，孤蓬万里征。</a:t>
            </a:r>
            <a:endParaRPr lang="zh-CN" altLang="en-US">
              <a:solidFill>
                <a:schemeClr val="bg1"/>
              </a:solidFill>
            </a:endParaRPr>
          </a:p>
          <a:p>
            <a:r>
              <a:rPr lang="zh-CN" altLang="en-US">
                <a:solidFill>
                  <a:schemeClr val="bg1"/>
                </a:solidFill>
              </a:rPr>
              <a:t>浮云游子意，落日故人情。</a:t>
            </a:r>
            <a:endParaRPr lang="zh-CN" altLang="en-US">
              <a:solidFill>
                <a:schemeClr val="bg1"/>
              </a:solidFill>
            </a:endParaRPr>
          </a:p>
          <a:p>
            <a:r>
              <a:rPr lang="zh-CN" altLang="en-US">
                <a:solidFill>
                  <a:schemeClr val="bg1"/>
                </a:solidFill>
              </a:rPr>
              <a:t>挥手自兹去，萧萧班马鸣。</a:t>
            </a:r>
            <a:endParaRPr lang="zh-CN" altLang="en-US">
              <a:solidFill>
                <a:schemeClr val="bg1"/>
              </a:solidFill>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p:cNvSpPr>
          <p:nvPr>
            <p:ph type="title"/>
          </p:nvPr>
        </p:nvSpPr>
        <p:spPr>
          <a:xfrm>
            <a:off x="4450080" y="5645150"/>
            <a:ext cx="4556125" cy="885190"/>
          </a:xfrm>
        </p:spPr>
        <p:txBody>
          <a:bodyPr anchor="b"/>
          <a:p>
            <a:r>
              <a:rPr lang="zh-CN" altLang="en-US" sz="4800" dirty="0">
                <a:effectLst>
                  <a:outerShdw blurRad="38100" dist="38100" dir="2700000">
                    <a:srgbClr val="FFFFFF"/>
                  </a:outerShdw>
                </a:effectLst>
                <a:ea typeface="楷体_GB2312" panose="02010609030101010101" pitchFamily="49" charset="-122"/>
              </a:rPr>
              <a:t>再           见</a:t>
            </a:r>
            <a:endParaRPr lang="zh-CN" altLang="en-US" sz="4800" dirty="0">
              <a:effectLst>
                <a:outerShdw blurRad="38100" dist="38100" dir="2700000">
                  <a:srgbClr val="FFFFFF"/>
                </a:outerShdw>
              </a:effectLst>
              <a:ea typeface="楷体_GB2312" panose="02010609030101010101" pitchFamily="49" charset="-122"/>
            </a:endParaRPr>
          </a:p>
        </p:txBody>
      </p:sp>
      <p:pic>
        <p:nvPicPr>
          <p:cNvPr id="25615" name="图片 25614" descr="Ar_012">
            <a:hlinkClick r:id="" action="ppaction://hlinkshowjump?jump=previousslide"/>
          </p:cNvPr>
          <p:cNvPicPr>
            <a:picLocks noChangeAspect="1"/>
          </p:cNvPicPr>
          <p:nvPr/>
        </p:nvPicPr>
        <p:blipFill>
          <a:blip r:embed="rId1"/>
          <a:stretch>
            <a:fillRect/>
          </a:stretch>
        </p:blipFill>
        <p:spPr>
          <a:xfrm>
            <a:off x="8610600" y="5867400"/>
            <a:ext cx="395288" cy="173038"/>
          </a:xfrm>
          <a:prstGeom prst="rect">
            <a:avLst/>
          </a:prstGeom>
          <a:noFill/>
          <a:ln w="9525">
            <a:noFill/>
          </a:ln>
        </p:spPr>
      </p:pic>
      <p:pic>
        <p:nvPicPr>
          <p:cNvPr id="4" name="图片 3"/>
          <p:cNvPicPr>
            <a:picLocks noChangeAspect="1"/>
          </p:cNvPicPr>
          <p:nvPr/>
        </p:nvPicPr>
        <p:blipFill>
          <a:blip r:embed="rId2"/>
          <a:stretch>
            <a:fillRect/>
          </a:stretch>
        </p:blipFill>
        <p:spPr>
          <a:xfrm>
            <a:off x="8890" y="-635"/>
            <a:ext cx="9159240" cy="5645150"/>
          </a:xfrm>
          <a:prstGeom prst="rect">
            <a:avLst/>
          </a:prstGeom>
        </p:spPr>
      </p:pic>
      <p:pic>
        <p:nvPicPr>
          <p:cNvPr id="5" name="纯音乐 - 正月十五闹花灯 (唢呐)">
            <a:hlinkClick r:id="" action="ppaction://media"/>
          </p:cNvPr>
          <p:cNvPicPr/>
          <p:nvPr>
            <a:audioFile r:link="rId3"/>
            <p:extLst>
              <p:ext uri="{DAA4B4D4-6D71-4841-9C94-3DE7FCFB9230}">
                <p14:media xmlns:p14="http://schemas.microsoft.com/office/powerpoint/2010/main" r:link="rId4"/>
              </p:ext>
            </p:extLst>
          </p:nvPr>
        </p:nvPicPr>
        <p:blipFill>
          <a:blip r:embed="rId5"/>
          <a:stretch>
            <a:fillRect/>
          </a:stretch>
        </p:blipFill>
        <p:spPr>
          <a:xfrm>
            <a:off x="3035300" y="5867400"/>
            <a:ext cx="619125" cy="619125"/>
          </a:xfrm>
          <a:prstGeom prst="rect">
            <a:avLst/>
          </a:prstGeom>
        </p:spPr>
      </p:pic>
    </p:spTree>
  </p:cSld>
  <p:clrMapOvr>
    <a:masterClrMapping/>
  </p:clrMapOvr>
  <p:transition spd="slow" advTm="29000">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5602"/>
                                        </p:tgtEl>
                                        <p:attrNameLst>
                                          <p:attrName>style.visibility</p:attrName>
                                        </p:attrNameLst>
                                      </p:cBhvr>
                                      <p:to>
                                        <p:strVal val="visible"/>
                                      </p:to>
                                    </p:set>
                                    <p:anim calcmode="lin" valueType="num">
                                      <p:cBhvr>
                                        <p:cTn id="7" dur="5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602"/>
                                        </p:tgtEl>
                                        <p:attrNameLst>
                                          <p:attrName>ppt_y</p:attrName>
                                        </p:attrNameLst>
                                      </p:cBhvr>
                                      <p:tavLst>
                                        <p:tav tm="0">
                                          <p:val>
                                            <p:strVal val="#ppt_y"/>
                                          </p:val>
                                        </p:tav>
                                        <p:tav tm="100000">
                                          <p:val>
                                            <p:strVal val="#ppt_y"/>
                                          </p:val>
                                        </p:tav>
                                      </p:tavLst>
                                    </p:anim>
                                    <p:anim calcmode="lin" valueType="num">
                                      <p:cBhvr>
                                        <p:cTn id="9" dur="5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602"/>
                                        </p:tgtEl>
                                      </p:cBhvr>
                                    </p:animEffect>
                                  </p:childTnLst>
                                </p:cTn>
                              </p:par>
                            </p:childTnLst>
                          </p:cTn>
                        </p:par>
                        <p:par>
                          <p:cTn id="12" fill="hold">
                            <p:stCondLst>
                              <p:cond delay="1100"/>
                            </p:stCondLst>
                            <p:childTnLst>
                              <p:par>
                                <p:cTn id="13" presetID="1" presetClass="mediacall" presetSubtype="0" fill="hold" nodeType="afterEffect">
                                  <p:stCondLst>
                                    <p:cond delay="0"/>
                                  </p:stCondLst>
                                  <p:childTnLst>
                                    <p:cmd type="call" cmd="playFrom(0.0)">
                                      <p:cBhvr additive="base">
                                        <p:cTn id="14" dur="14808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1">
                  <p:stCondLst>
                    <p:cond delay="indefinite"/>
                  </p:stCondLst>
                  <p:endCondLst>
                    <p:cond evt="onNext">
                      <p:tgtEl>
                        <p:sldTgt/>
                      </p:tgtEl>
                    </p:cond>
                    <p:cond evt="onPrev">
                      <p:tgtEl>
                        <p:sldTgt/>
                      </p:tgtEl>
                    </p:cond>
                    <p:cond evt="onStopAudio">
                      <p:tgtEl>
                        <p:sldTgt/>
                      </p:tgtEl>
                    </p:cond>
                  </p:endCondLst>
                </p:cTn>
                <p:tgtEl>
                  <p:spTgt spid="5"/>
                </p:tgtEl>
              </p:cMediaNode>
            </p:audio>
          </p:childTnLst>
        </p:cTn>
      </p:par>
    </p:tnLst>
    <p:bldLst>
      <p:bldP spid="2560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p:sp>
        <p:nvSpPr>
          <p:cNvPr id="2" name="文本框 1"/>
          <p:cNvSpPr txBox="1"/>
          <p:nvPr/>
        </p:nvSpPr>
        <p:spPr>
          <a:xfrm>
            <a:off x="3191510" y="1442720"/>
            <a:ext cx="2192655" cy="783590"/>
          </a:xfrm>
          <a:prstGeom prst="rect">
            <a:avLst/>
          </a:prstGeom>
          <a:noFill/>
        </p:spPr>
        <p:txBody>
          <a:bodyPr wrap="square" rtlCol="0">
            <a:spAutoFit/>
          </a:bodyPr>
          <a:p>
            <a:r>
              <a:rPr lang="zh-CN" altLang="en-US" sz="4500">
                <a:ln w="22225">
                  <a:solidFill>
                    <a:schemeClr val="accent2"/>
                  </a:solidFill>
                  <a:prstDash val="solid"/>
                </a:ln>
                <a:solidFill>
                  <a:srgbClr val="00B050"/>
                </a:solidFill>
                <a:effectLst/>
              </a:rPr>
              <a:t>灯      笼</a:t>
            </a:r>
            <a:endParaRPr lang="zh-CN" altLang="en-US" sz="4500">
              <a:ln w="22225">
                <a:solidFill>
                  <a:schemeClr val="accent2"/>
                </a:solidFill>
                <a:prstDash val="solid"/>
              </a:ln>
              <a:solidFill>
                <a:srgbClr val="00B050"/>
              </a:solidFill>
              <a:effectLst/>
            </a:endParaRPr>
          </a:p>
        </p:txBody>
      </p:sp>
      <p:sp>
        <p:nvSpPr>
          <p:cNvPr id="4" name="文本框 3"/>
          <p:cNvSpPr txBox="1"/>
          <p:nvPr/>
        </p:nvSpPr>
        <p:spPr>
          <a:xfrm>
            <a:off x="6120130" y="1870710"/>
            <a:ext cx="675005" cy="1866265"/>
          </a:xfrm>
          <a:prstGeom prst="rect">
            <a:avLst/>
          </a:prstGeom>
          <a:noFill/>
        </p:spPr>
        <p:txBody>
          <a:bodyPr vert="eaVert" wrap="square" rtlCol="0">
            <a:spAutoFit/>
          </a:bodyPr>
          <a:p>
            <a:r>
              <a:rPr lang="zh-CN" altLang="en-US" sz="3200">
                <a:solidFill>
                  <a:srgbClr val="00B050"/>
                </a:solidFill>
                <a:latin typeface="楷体" panose="02010609060101010101" charset="-122"/>
                <a:ea typeface="楷体" panose="02010609060101010101" charset="-122"/>
              </a:rPr>
              <a:t>吴伯萧</a:t>
            </a:r>
            <a:endParaRPr lang="zh-CN" altLang="en-US" sz="3200">
              <a:solidFill>
                <a:srgbClr val="00B050"/>
              </a:solidFill>
              <a:latin typeface="楷体" panose="02010609060101010101" charset="-122"/>
              <a:ea typeface="楷体" panose="02010609060101010101" charset="-122"/>
            </a:endParaRPr>
          </a:p>
        </p:txBody>
      </p:sp>
      <p:pic>
        <p:nvPicPr>
          <p:cNvPr id="6" name="图片 5"/>
          <p:cNvPicPr>
            <a:picLocks noChangeAspect="1"/>
          </p:cNvPicPr>
          <p:nvPr/>
        </p:nvPicPr>
        <p:blipFill>
          <a:blip r:embed="rId2"/>
          <a:stretch>
            <a:fillRect/>
          </a:stretch>
        </p:blipFill>
        <p:spPr>
          <a:xfrm>
            <a:off x="3231515" y="2343785"/>
            <a:ext cx="2152650" cy="2286000"/>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1"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752215" y="784543"/>
            <a:ext cx="5080000" cy="5631180"/>
          </a:xfrm>
          <a:prstGeom prst="rect">
            <a:avLst/>
          </a:prstGeom>
          <a:noFill/>
          <a:ln w="9525">
            <a:noFill/>
          </a:ln>
        </p:spPr>
        <p:txBody>
          <a:bodyPr>
            <a:spAutoFit/>
          </a:bodyPr>
          <a:p>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rPr>
              <a:t>灯笼</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rPr>
              <a:t> 灯笼是一种笼状灯具。其外层多以细篾或铁丝等制骨架，而蒙以纸或纱类等透明物，内燃灯烛。供照明、装饰或玩赏。灯笼，又称灯彩，是一种古老的中国传统工艺品。起源于</a:t>
            </a:r>
            <a:r>
              <a:rPr lang="en-US" altLang="zh-CN">
                <a:solidFill>
                  <a:srgbClr val="000000"/>
                </a:solidFill>
                <a:latin typeface="宋体" panose="02010600030101010101" pitchFamily="2" charset="-122"/>
                <a:ea typeface="宋体" panose="02010600030101010101" pitchFamily="2" charset="-122"/>
                <a:cs typeface="宋体" panose="02010600030101010101" pitchFamily="2" charset="-122"/>
              </a:rPr>
              <a:t>2000</a:t>
            </a: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rPr>
              <a:t>多年前的西汉时期，每年的农历正月十五元宵节前后，人们都挂起象征团圆意义的红灯笼，来营造一种喜庆的氛围。后来灯笼就成了中国人喜庆的象征。经过历代灯彩艺人的继承和发展，形成了丰富多彩的品种和高超的工艺水平。从种类上分，有宫灯、纱灯、吊灯等等。从造型上分，有人物、山水、花鸟、龙凤、鱼虫等等，除此之外还有专供人们赏玩的走马灯。</a:t>
            </a:r>
            <a:endPar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426710" y="324485"/>
            <a:ext cx="1501775" cy="460375"/>
          </a:xfrm>
          <a:prstGeom prst="rect">
            <a:avLst/>
          </a:prstGeom>
          <a:solidFill>
            <a:srgbClr val="993300"/>
          </a:solidFill>
        </p:spPr>
        <p:txBody>
          <a:bodyPr wrap="square" rtlCol="0">
            <a:spAutoFit/>
          </a:bodyPr>
          <a:p>
            <a:r>
              <a:rPr lang="zh-CN" altLang="en-US" b="1">
                <a:solidFill>
                  <a:srgbClr val="00B050"/>
                </a:solidFill>
              </a:rPr>
              <a:t>知识链接</a:t>
            </a:r>
            <a:endParaRPr lang="zh-CN" altLang="en-US" b="1">
              <a:solidFill>
                <a:srgbClr val="00B050"/>
              </a:solidFill>
            </a:endParaRPr>
          </a:p>
        </p:txBody>
      </p:sp>
      <p:pic>
        <p:nvPicPr>
          <p:cNvPr id="3" name="图片 2"/>
          <p:cNvPicPr>
            <a:picLocks noChangeAspect="1"/>
          </p:cNvPicPr>
          <p:nvPr/>
        </p:nvPicPr>
        <p:blipFill>
          <a:blip r:embed="rId1"/>
          <a:srcRect r="1581" b="10061"/>
          <a:stretch>
            <a:fillRect/>
          </a:stretch>
        </p:blipFill>
        <p:spPr>
          <a:xfrm>
            <a:off x="453390" y="1064260"/>
            <a:ext cx="3083560" cy="1884680"/>
          </a:xfrm>
          <a:prstGeom prst="rect">
            <a:avLst/>
          </a:prstGeom>
        </p:spPr>
      </p:pic>
      <p:pic>
        <p:nvPicPr>
          <p:cNvPr id="4" name="图片 3"/>
          <p:cNvPicPr>
            <a:picLocks noChangeAspect="1"/>
          </p:cNvPicPr>
          <p:nvPr/>
        </p:nvPicPr>
        <p:blipFill>
          <a:blip r:embed="rId2"/>
          <a:srcRect r="1059" b="9444"/>
          <a:stretch>
            <a:fillRect/>
          </a:stretch>
        </p:blipFill>
        <p:spPr>
          <a:xfrm>
            <a:off x="391160" y="3171190"/>
            <a:ext cx="3208020" cy="19634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青玉案·元夕</a:t>
            </a:r>
            <a:endParaRPr lang="zh-CN" altLang="en-US"/>
          </a:p>
        </p:txBody>
      </p:sp>
      <p:sp>
        <p:nvSpPr>
          <p:cNvPr id="3" name="内容占位符 2"/>
          <p:cNvSpPr>
            <a:spLocks noGrp="1"/>
          </p:cNvSpPr>
          <p:nvPr>
            <p:ph idx="1"/>
          </p:nvPr>
        </p:nvSpPr>
        <p:spPr/>
        <p:txBody>
          <a:bodyPr/>
          <a:p>
            <a:r>
              <a:rPr lang="zh-CN" altLang="en-US"/>
              <a:t>【作者】辛弃疾 【朝代】宋 </a:t>
            </a:r>
            <a:endParaRPr lang="zh-CN" altLang="en-US"/>
          </a:p>
          <a:p>
            <a:r>
              <a:rPr lang="zh-CN" altLang="en-US"/>
              <a:t>东风夜放花千树。更吹落、星如雨。宝马雕车香满路。凤箫声动，玉壶光转，一夜鱼龙舞。</a:t>
            </a:r>
            <a:endParaRPr lang="zh-CN" altLang="en-US"/>
          </a:p>
          <a:p>
            <a:r>
              <a:rPr lang="zh-CN" altLang="en-US"/>
              <a:t>蛾儿雪柳黄金缕。笑语盈盈暗香去。众里寻他千百度。蓦然回首，那人却在，灯火阑珊处。</a:t>
            </a:r>
            <a:endParaRPr lang="zh-CN" altLang="en-US"/>
          </a:p>
          <a:p>
            <a:endParaRPr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261904" y="2136458"/>
            <a:ext cx="5660708" cy="1938020"/>
          </a:xfrm>
          <a:prstGeom prst="rect">
            <a:avLst/>
          </a:prstGeom>
          <a:noFill/>
        </p:spPr>
        <p:txBody>
          <a:bodyPr wrap="square" rtlCol="0" anchor="t">
            <a:spAutoFit/>
          </a:bodyPr>
          <a:lstStyle/>
          <a:p>
            <a:pPr algn="l" fontAlgn="auto">
              <a:lnSpc>
                <a:spcPct val="100000"/>
              </a:lnSpc>
            </a:pPr>
            <a:r>
              <a:rPr b="1" noProof="1">
                <a:solidFill>
                  <a:srgbClr val="339933"/>
                </a:solidFill>
                <a:uFillTx/>
                <a:latin typeface="楷体" panose="02010609060101010101" charset="-122"/>
                <a:ea typeface="楷体" panose="02010609060101010101" charset="-122"/>
                <a:cs typeface="+mn-cs"/>
                <a:sym typeface="+mn-ea"/>
              </a:rPr>
              <a:t>1.准确认读并理解重点字词。</a:t>
            </a:r>
            <a:endParaRPr b="1" noProof="1">
              <a:solidFill>
                <a:srgbClr val="339933"/>
              </a:solidFill>
              <a:uFillTx/>
              <a:latin typeface="楷体" panose="02010609060101010101" charset="-122"/>
              <a:ea typeface="楷体" panose="02010609060101010101" charset="-122"/>
              <a:cs typeface="+mn-cs"/>
              <a:sym typeface="+mn-ea"/>
            </a:endParaRPr>
          </a:p>
          <a:p>
            <a:pPr algn="l" fontAlgn="auto">
              <a:lnSpc>
                <a:spcPct val="100000"/>
              </a:lnSpc>
            </a:pPr>
            <a:r>
              <a:rPr b="1" noProof="1">
                <a:solidFill>
                  <a:srgbClr val="339933"/>
                </a:solidFill>
                <a:uFillTx/>
                <a:latin typeface="楷体" panose="02010609060101010101" charset="-122"/>
                <a:ea typeface="楷体" panose="02010609060101010101" charset="-122"/>
                <a:cs typeface="+mn-cs"/>
                <a:sym typeface="+mn-ea"/>
              </a:rPr>
              <a:t>2.了解作者自由的散文笔法，体会作者在文中寄寓的情思。</a:t>
            </a:r>
            <a:endParaRPr b="1" noProof="1">
              <a:solidFill>
                <a:srgbClr val="339933"/>
              </a:solidFill>
              <a:uFillTx/>
              <a:latin typeface="楷体" panose="02010609060101010101" charset="-122"/>
              <a:ea typeface="楷体" panose="02010609060101010101" charset="-122"/>
              <a:cs typeface="+mn-cs"/>
              <a:sym typeface="+mn-ea"/>
            </a:endParaRPr>
          </a:p>
          <a:p>
            <a:pPr algn="l" fontAlgn="auto">
              <a:lnSpc>
                <a:spcPct val="100000"/>
              </a:lnSpc>
            </a:pPr>
            <a:r>
              <a:rPr b="1" noProof="1">
                <a:solidFill>
                  <a:srgbClr val="339933"/>
                </a:solidFill>
                <a:uFillTx/>
                <a:latin typeface="楷体" panose="02010609060101010101" charset="-122"/>
                <a:ea typeface="楷体" panose="02010609060101010101" charset="-122"/>
                <a:cs typeface="+mn-cs"/>
                <a:sym typeface="+mn-ea"/>
              </a:rPr>
              <a:t>3.学习作者如何根据需要综合运用多种表达方式，品味作品富有表现力的语言。</a:t>
            </a:r>
            <a:endParaRPr b="1" noProof="1">
              <a:solidFill>
                <a:srgbClr val="339933"/>
              </a:solidFill>
              <a:uFillTx/>
              <a:latin typeface="楷体" panose="02010609060101010101" charset="-122"/>
              <a:ea typeface="楷体" panose="02010609060101010101" charset="-122"/>
              <a:cs typeface="+mn-cs"/>
              <a:sym typeface="+mn-ea"/>
            </a:endParaRPr>
          </a:p>
        </p:txBody>
      </p:sp>
      <p:sp>
        <p:nvSpPr>
          <p:cNvPr id="2" name="文本框 1"/>
          <p:cNvSpPr txBox="1"/>
          <p:nvPr/>
        </p:nvSpPr>
        <p:spPr>
          <a:xfrm>
            <a:off x="1377315" y="1460500"/>
            <a:ext cx="2038350" cy="583565"/>
          </a:xfrm>
          <a:prstGeom prst="rect">
            <a:avLst/>
          </a:prstGeom>
          <a:noFill/>
        </p:spPr>
        <p:txBody>
          <a:bodyPr wrap="square" rtlCol="0">
            <a:spAutoFit/>
          </a:bodyPr>
          <a:p>
            <a:r>
              <a:rPr lang="zh-CN" altLang="en-US" sz="3200" b="1"/>
              <a:t>教学目标</a:t>
            </a:r>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文本框 135169"/>
          <p:cNvSpPr txBox="1"/>
          <p:nvPr/>
        </p:nvSpPr>
        <p:spPr>
          <a:xfrm>
            <a:off x="3018155" y="1916430"/>
            <a:ext cx="5333365" cy="2767965"/>
          </a:xfrm>
          <a:prstGeom prst="rect">
            <a:avLst/>
          </a:prstGeom>
          <a:noFill/>
          <a:ln w="9525">
            <a:noFill/>
          </a:ln>
        </p:spPr>
        <p:txBody>
          <a:bodyPr wrap="square" anchor="t">
            <a:spAutoFit/>
          </a:bodyPr>
          <a:p>
            <a:pPr>
              <a:lnSpc>
                <a:spcPct val="120000"/>
              </a:lnSpc>
            </a:pPr>
            <a:r>
              <a:rPr lang="zh-CN" altLang="en-US" sz="2500" b="1" dirty="0">
                <a:solidFill>
                  <a:srgbClr val="000000"/>
                </a:solidFill>
                <a:latin typeface="华文楷体" panose="02010600040101010101" pitchFamily="2" charset="-122"/>
                <a:ea typeface="宋体" panose="02010600030101010101" pitchFamily="2" charset="-122"/>
              </a:rPr>
              <a:t>  </a:t>
            </a:r>
            <a:r>
              <a:rPr lang="zh-CN" altLang="en-US" dirty="0">
                <a:solidFill>
                  <a:srgbClr val="080808"/>
                </a:solidFill>
                <a:latin typeface="方正行楷简体" panose="03000509000000000000" charset="-122"/>
                <a:ea typeface="方正行楷简体" panose="03000509000000000000" charset="-122"/>
                <a:sym typeface="+mn-ea"/>
              </a:rPr>
              <a:t>吴伯萧（1906—1982）原名熙成，笔名山屋、山荪，是我国当代著名文学家和教育家。他的作品主要收集在《羽书》、《黑红点》、《北极星》、《忘年》、《吴伯萧散文集》中。 代表作《记一辆纺车》《菜园小记》。</a:t>
            </a:r>
            <a:endParaRPr lang="zh-CN" altLang="en-US" dirty="0">
              <a:solidFill>
                <a:srgbClr val="080808"/>
              </a:solidFill>
              <a:latin typeface="方正行楷简体" panose="03000509000000000000" charset="-122"/>
              <a:ea typeface="方正行楷简体" panose="03000509000000000000" charset="-122"/>
              <a:sym typeface="+mn-ea"/>
            </a:endParaRPr>
          </a:p>
        </p:txBody>
      </p:sp>
      <p:pic>
        <p:nvPicPr>
          <p:cNvPr id="2" name="图片 1"/>
          <p:cNvPicPr>
            <a:picLocks noChangeAspect="1"/>
          </p:cNvPicPr>
          <p:nvPr/>
        </p:nvPicPr>
        <p:blipFill>
          <a:blip r:embed="rId1"/>
          <a:stretch>
            <a:fillRect/>
          </a:stretch>
        </p:blipFill>
        <p:spPr>
          <a:xfrm>
            <a:off x="619125" y="1916430"/>
            <a:ext cx="1630680" cy="2294255"/>
          </a:xfrm>
          <a:prstGeom prst="rect">
            <a:avLst/>
          </a:prstGeom>
        </p:spPr>
      </p:pic>
      <p:sp>
        <p:nvSpPr>
          <p:cNvPr id="3" name="文本框 2"/>
          <p:cNvSpPr txBox="1"/>
          <p:nvPr/>
        </p:nvSpPr>
        <p:spPr>
          <a:xfrm>
            <a:off x="3018155" y="1254760"/>
            <a:ext cx="2038350" cy="583565"/>
          </a:xfrm>
          <a:prstGeom prst="rect">
            <a:avLst/>
          </a:prstGeom>
          <a:noFill/>
        </p:spPr>
        <p:txBody>
          <a:bodyPr wrap="square" rtlCol="0">
            <a:spAutoFit/>
          </a:bodyPr>
          <a:p>
            <a:r>
              <a:rPr lang="zh-CN" altLang="en-US" sz="3200" b="1"/>
              <a:t>作者介绍</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1" nodeType="clickEffect">
                                  <p:stCondLst>
                                    <p:cond delay="0"/>
                                  </p:stCondLst>
                                  <p:childTnLst>
                                    <p:set>
                                      <p:cBhvr>
                                        <p:cTn id="6" dur="1" fill="hold">
                                          <p:stCondLst>
                                            <p:cond delay="0"/>
                                          </p:stCondLst>
                                        </p:cTn>
                                        <p:tgtEl>
                                          <p:spTgt spid="135170"/>
                                        </p:tgtEl>
                                        <p:attrNameLst>
                                          <p:attrName>style.visibility</p:attrName>
                                        </p:attrNameLst>
                                      </p:cBhvr>
                                      <p:to>
                                        <p:strVal val="visible"/>
                                      </p:to>
                                    </p:set>
                                    <p:animEffect transition="in" filter="wedge">
                                      <p:cBhvr>
                                        <p:cTn id="7" dur="2000"/>
                                        <p:tgtEl>
                                          <p:spTgt spid="135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0715" y="1633855"/>
            <a:ext cx="7861935" cy="2676525"/>
          </a:xfrm>
          <a:prstGeom prst="rect">
            <a:avLst/>
          </a:prstGeom>
          <a:noFill/>
          <a:ln w="9525">
            <a:noFill/>
          </a:ln>
        </p:spPr>
        <p:txBody>
          <a:bodyPr wrap="square">
            <a:spAutoFit/>
          </a:bodyPr>
          <a:p>
            <a:r>
              <a:rPr lang="zh-CN" altLang="en-US" sz="2800">
                <a:solidFill>
                  <a:srgbClr val="080808"/>
                </a:solidFill>
                <a:latin typeface="楷体" panose="02010609060101010101" charset="-122"/>
                <a:ea typeface="楷体" panose="02010609060101010101" charset="-122"/>
                <a:cs typeface="宋体" panose="02010600030101010101" pitchFamily="2" charset="-122"/>
              </a:rPr>
              <a:t>焚身</a:t>
            </a:r>
            <a:r>
              <a:rPr lang="en-US" altLang="zh-CN" sz="2800">
                <a:solidFill>
                  <a:srgbClr val="080808"/>
                </a:solidFill>
                <a:latin typeface="楷体" panose="02010609060101010101" charset="-122"/>
                <a:ea typeface="楷体" panose="02010609060101010101" charset="-122"/>
                <a:cs typeface="宋体" panose="02010600030101010101" pitchFamily="2" charset="-122"/>
              </a:rPr>
              <a:t>(fén)      </a:t>
            </a:r>
            <a:r>
              <a:rPr lang="zh-CN" altLang="en-US" sz="2800">
                <a:solidFill>
                  <a:srgbClr val="080808"/>
                </a:solidFill>
                <a:latin typeface="楷体" panose="02010609060101010101" charset="-122"/>
                <a:ea typeface="楷体" panose="02010609060101010101" charset="-122"/>
                <a:cs typeface="宋体" panose="02010600030101010101" pitchFamily="2" charset="-122"/>
              </a:rPr>
              <a:t>溺炕</a:t>
            </a:r>
            <a:r>
              <a:rPr lang="en-US" altLang="zh-CN" sz="2800">
                <a:solidFill>
                  <a:srgbClr val="080808"/>
                </a:solidFill>
                <a:latin typeface="楷体" panose="02010609060101010101" charset="-122"/>
                <a:ea typeface="楷体" panose="02010609060101010101" charset="-122"/>
                <a:cs typeface="Calibri" panose="020F0502020204030204" charset="0"/>
              </a:rPr>
              <a:t>(nìao)       </a:t>
            </a:r>
            <a:r>
              <a:rPr lang="zh-CN" altLang="en-US" sz="2800">
                <a:solidFill>
                  <a:srgbClr val="080808"/>
                </a:solidFill>
                <a:latin typeface="楷体" panose="02010609060101010101" charset="-122"/>
                <a:ea typeface="楷体" panose="02010609060101010101" charset="-122"/>
                <a:cs typeface="宋体" panose="02010600030101010101" pitchFamily="2" charset="-122"/>
              </a:rPr>
              <a:t>神龛</a:t>
            </a:r>
            <a:r>
              <a:rPr lang="en-US" altLang="zh-CN" sz="2800">
                <a:solidFill>
                  <a:srgbClr val="080808"/>
                </a:solidFill>
                <a:latin typeface="楷体" panose="02010609060101010101" charset="-122"/>
                <a:ea typeface="楷体" panose="02010609060101010101" charset="-122"/>
                <a:cs typeface="Calibri" panose="020F0502020204030204" charset="0"/>
              </a:rPr>
              <a:t>(k</a:t>
            </a:r>
            <a:r>
              <a:rPr lang="en-US" altLang="zh-CN" sz="2800">
                <a:solidFill>
                  <a:srgbClr val="080808"/>
                </a:solidFill>
                <a:latin typeface="楷体" panose="02010609060101010101" charset="-122"/>
                <a:ea typeface="楷体" panose="02010609060101010101" charset="-122"/>
                <a:cs typeface="宋体" panose="02010600030101010101" pitchFamily="2" charset="-122"/>
              </a:rPr>
              <a:t>ā</a:t>
            </a:r>
            <a:r>
              <a:rPr lang="en-US" altLang="zh-CN" sz="2800">
                <a:solidFill>
                  <a:srgbClr val="080808"/>
                </a:solidFill>
                <a:latin typeface="楷体" panose="02010609060101010101" charset="-122"/>
                <a:ea typeface="楷体" panose="02010609060101010101" charset="-122"/>
                <a:cs typeface="Calibri" panose="020F0502020204030204" charset="0"/>
              </a:rPr>
              <a:t>n)</a:t>
            </a:r>
            <a:r>
              <a:rPr lang="zh-CN" altLang="en-US" sz="2800">
                <a:solidFill>
                  <a:srgbClr val="080808"/>
                </a:solidFill>
                <a:latin typeface="楷体" panose="02010609060101010101" charset="-122"/>
                <a:ea typeface="楷体" panose="02010609060101010101" charset="-122"/>
                <a:cs typeface="宋体" panose="02010600030101010101" pitchFamily="2" charset="-122"/>
              </a:rPr>
              <a:t>皎洁</a:t>
            </a:r>
            <a:r>
              <a:rPr lang="en-US" altLang="zh-CN" sz="2800">
                <a:solidFill>
                  <a:srgbClr val="080808"/>
                </a:solidFill>
                <a:latin typeface="楷体" panose="02010609060101010101" charset="-122"/>
                <a:ea typeface="楷体" panose="02010609060101010101" charset="-122"/>
                <a:cs typeface="Calibri" panose="020F0502020204030204" charset="0"/>
              </a:rPr>
              <a:t>(jiǎo)     </a:t>
            </a:r>
            <a:r>
              <a:rPr lang="zh-CN" altLang="en-US" sz="2800">
                <a:solidFill>
                  <a:srgbClr val="080808"/>
                </a:solidFill>
                <a:latin typeface="楷体" panose="02010609060101010101" charset="-122"/>
                <a:ea typeface="楷体" panose="02010609060101010101" charset="-122"/>
                <a:cs typeface="宋体" panose="02010600030101010101" pitchFamily="2" charset="-122"/>
              </a:rPr>
              <a:t>犬吠</a:t>
            </a:r>
            <a:r>
              <a:rPr lang="en-US" altLang="zh-CN" sz="2800">
                <a:solidFill>
                  <a:srgbClr val="080808"/>
                </a:solidFill>
                <a:latin typeface="楷体" panose="02010609060101010101" charset="-122"/>
                <a:ea typeface="楷体" panose="02010609060101010101" charset="-122"/>
                <a:cs typeface="Calibri" panose="020F0502020204030204" charset="0"/>
              </a:rPr>
              <a:t>(fèi)      </a:t>
            </a:r>
            <a:r>
              <a:rPr lang="zh-CN" altLang="en-US" sz="2800">
                <a:solidFill>
                  <a:srgbClr val="080808"/>
                </a:solidFill>
                <a:latin typeface="楷体" panose="02010609060101010101" charset="-122"/>
                <a:ea typeface="楷体" panose="02010609060101010101" charset="-122"/>
                <a:cs typeface="宋体" panose="02010600030101010101" pitchFamily="2" charset="-122"/>
              </a:rPr>
              <a:t>乡绅（</a:t>
            </a:r>
            <a:r>
              <a:rPr lang="en-US" altLang="zh-CN" sz="2800">
                <a:solidFill>
                  <a:srgbClr val="080808"/>
                </a:solidFill>
                <a:latin typeface="楷体" panose="02010609060101010101" charset="-122"/>
                <a:ea typeface="楷体" panose="02010609060101010101" charset="-122"/>
                <a:cs typeface="Calibri" panose="020F0502020204030204" charset="0"/>
              </a:rPr>
              <a:t>sh</a:t>
            </a:r>
            <a:r>
              <a:rPr lang="en-US" altLang="zh-CN" sz="2800">
                <a:solidFill>
                  <a:srgbClr val="080808"/>
                </a:solidFill>
                <a:latin typeface="楷体" panose="02010609060101010101" charset="-122"/>
                <a:ea typeface="楷体" panose="02010609060101010101" charset="-122"/>
                <a:cs typeface="宋体" panose="02010600030101010101" pitchFamily="2" charset="-122"/>
              </a:rPr>
              <a:t>ē</a:t>
            </a:r>
            <a:r>
              <a:rPr lang="en-US" altLang="zh-CN" sz="2800">
                <a:solidFill>
                  <a:srgbClr val="080808"/>
                </a:solidFill>
                <a:latin typeface="楷体" panose="02010609060101010101" charset="-122"/>
                <a:ea typeface="楷体" panose="02010609060101010101" charset="-122"/>
                <a:cs typeface="Calibri" panose="020F0502020204030204" charset="0"/>
              </a:rPr>
              <a:t>n</a:t>
            </a:r>
            <a:r>
              <a:rPr lang="zh-CN" altLang="en-US" sz="2800">
                <a:solidFill>
                  <a:srgbClr val="080808"/>
                </a:solidFill>
                <a:latin typeface="楷体" panose="02010609060101010101" charset="-122"/>
                <a:ea typeface="楷体" panose="02010609060101010101" charset="-122"/>
                <a:cs typeface="宋体" panose="02010600030101010101" pitchFamily="2" charset="-122"/>
              </a:rPr>
              <a:t>）斡旋</a:t>
            </a:r>
            <a:r>
              <a:rPr lang="en-US" altLang="zh-CN" sz="2800">
                <a:solidFill>
                  <a:srgbClr val="080808"/>
                </a:solidFill>
                <a:latin typeface="楷体" panose="02010609060101010101" charset="-122"/>
                <a:ea typeface="楷体" panose="02010609060101010101" charset="-122"/>
                <a:cs typeface="Calibri" panose="020F0502020204030204" charset="0"/>
              </a:rPr>
              <a:t>(wò)       </a:t>
            </a:r>
            <a:r>
              <a:rPr lang="zh-CN" altLang="en-US" sz="2800">
                <a:solidFill>
                  <a:srgbClr val="080808"/>
                </a:solidFill>
                <a:latin typeface="楷体" panose="02010609060101010101" charset="-122"/>
                <a:ea typeface="楷体" panose="02010609060101010101" charset="-122"/>
                <a:cs typeface="宋体" panose="02010600030101010101" pitchFamily="2" charset="-122"/>
              </a:rPr>
              <a:t>怅惘（</a:t>
            </a:r>
            <a:r>
              <a:rPr lang="en-US" altLang="zh-CN" sz="2800">
                <a:solidFill>
                  <a:srgbClr val="080808"/>
                </a:solidFill>
                <a:latin typeface="楷体" panose="02010609060101010101" charset="-122"/>
                <a:ea typeface="楷体" panose="02010609060101010101" charset="-122"/>
                <a:cs typeface="Calibri" panose="020F0502020204030204" charset="0"/>
              </a:rPr>
              <a:t>chàng  wǎng</a:t>
            </a:r>
            <a:r>
              <a:rPr lang="zh-CN" altLang="en-US" sz="2800">
                <a:solidFill>
                  <a:srgbClr val="080808"/>
                </a:solidFill>
                <a:latin typeface="楷体" panose="02010609060101010101" charset="-122"/>
                <a:ea typeface="楷体" panose="02010609060101010101" charset="-122"/>
                <a:cs typeface="宋体" panose="02010600030101010101" pitchFamily="2" charset="-122"/>
              </a:rPr>
              <a:t>）</a:t>
            </a:r>
            <a:endParaRPr lang="zh-CN" altLang="en-US" sz="2800">
              <a:solidFill>
                <a:srgbClr val="080808"/>
              </a:solidFill>
              <a:latin typeface="楷体" panose="02010609060101010101" charset="-122"/>
              <a:ea typeface="楷体" panose="02010609060101010101" charset="-122"/>
              <a:cs typeface="宋体" panose="02010600030101010101" pitchFamily="2" charset="-122"/>
            </a:endParaRPr>
          </a:p>
          <a:p>
            <a:r>
              <a:rPr lang="zh-CN" altLang="en-US" sz="2800">
                <a:solidFill>
                  <a:srgbClr val="080808"/>
                </a:solidFill>
                <a:latin typeface="楷体" panose="02010609060101010101" charset="-122"/>
                <a:ea typeface="楷体" panose="02010609060101010101" charset="-122"/>
                <a:cs typeface="宋体" panose="02010600030101010101" pitchFamily="2" charset="-122"/>
              </a:rPr>
              <a:t>锵然（</a:t>
            </a:r>
            <a:r>
              <a:rPr lang="en-US" altLang="zh-CN" sz="2800">
                <a:solidFill>
                  <a:srgbClr val="080808"/>
                </a:solidFill>
                <a:latin typeface="楷体" panose="02010609060101010101" charset="-122"/>
                <a:ea typeface="楷体" panose="02010609060101010101" charset="-122"/>
                <a:cs typeface="Calibri" panose="020F0502020204030204" charset="0"/>
              </a:rPr>
              <a:t>qi</a:t>
            </a:r>
            <a:r>
              <a:rPr lang="en-US" altLang="zh-CN" sz="2800">
                <a:solidFill>
                  <a:srgbClr val="080808"/>
                </a:solidFill>
                <a:latin typeface="楷体" panose="02010609060101010101" charset="-122"/>
                <a:ea typeface="楷体" panose="02010609060101010101" charset="-122"/>
                <a:cs typeface="宋体" panose="02010600030101010101" pitchFamily="2" charset="-122"/>
              </a:rPr>
              <a:t>ā</a:t>
            </a:r>
            <a:r>
              <a:rPr lang="en-US" altLang="zh-CN" sz="2800">
                <a:solidFill>
                  <a:srgbClr val="080808"/>
                </a:solidFill>
                <a:latin typeface="楷体" panose="02010609060101010101" charset="-122"/>
                <a:ea typeface="楷体" panose="02010609060101010101" charset="-122"/>
                <a:cs typeface="Calibri" panose="020F0502020204030204" charset="0"/>
              </a:rPr>
              <a:t>ng</a:t>
            </a:r>
            <a:r>
              <a:rPr lang="zh-CN" altLang="en-US" sz="2800">
                <a:solidFill>
                  <a:srgbClr val="080808"/>
                </a:solidFill>
                <a:latin typeface="楷体" panose="02010609060101010101" charset="-122"/>
                <a:ea typeface="楷体" panose="02010609060101010101" charset="-122"/>
                <a:cs typeface="宋体" panose="02010600030101010101" pitchFamily="2" charset="-122"/>
              </a:rPr>
              <a:t>）  裴公（</a:t>
            </a:r>
            <a:r>
              <a:rPr lang="en-US" altLang="zh-CN" sz="2800">
                <a:solidFill>
                  <a:srgbClr val="080808"/>
                </a:solidFill>
                <a:latin typeface="楷体" panose="02010609060101010101" charset="-122"/>
                <a:ea typeface="楷体" panose="02010609060101010101" charset="-122"/>
                <a:cs typeface="Calibri" panose="020F0502020204030204" charset="0"/>
              </a:rPr>
              <a:t>péi</a:t>
            </a:r>
            <a:r>
              <a:rPr lang="zh-CN" altLang="en-US" sz="2800">
                <a:solidFill>
                  <a:srgbClr val="080808"/>
                </a:solidFill>
                <a:latin typeface="楷体" panose="02010609060101010101" charset="-122"/>
                <a:ea typeface="楷体" panose="02010609060101010101" charset="-122"/>
                <a:cs typeface="宋体" panose="02010600030101010101" pitchFamily="2" charset="-122"/>
              </a:rPr>
              <a:t>）    燎原（</a:t>
            </a:r>
            <a:r>
              <a:rPr lang="en-US" altLang="zh-CN" sz="2800">
                <a:solidFill>
                  <a:srgbClr val="080808"/>
                </a:solidFill>
                <a:latin typeface="楷体" panose="02010609060101010101" charset="-122"/>
                <a:ea typeface="楷体" panose="02010609060101010101" charset="-122"/>
                <a:cs typeface="Calibri" panose="020F0502020204030204" charset="0"/>
              </a:rPr>
              <a:t>liáo</a:t>
            </a:r>
            <a:r>
              <a:rPr lang="zh-CN" altLang="en-US" sz="2800">
                <a:solidFill>
                  <a:srgbClr val="080808"/>
                </a:solidFill>
                <a:latin typeface="楷体" panose="02010609060101010101" charset="-122"/>
                <a:ea typeface="楷体" panose="02010609060101010101" charset="-122"/>
                <a:cs typeface="宋体" panose="02010600030101010101" pitchFamily="2" charset="-122"/>
              </a:rPr>
              <a:t>）司马懿</a:t>
            </a:r>
            <a:r>
              <a:rPr lang="en-US" altLang="zh-CN" sz="2800">
                <a:solidFill>
                  <a:srgbClr val="080808"/>
                </a:solidFill>
                <a:latin typeface="楷体" panose="02010609060101010101" charset="-122"/>
                <a:ea typeface="楷体" panose="02010609060101010101" charset="-122"/>
                <a:cs typeface="Calibri" panose="020F0502020204030204" charset="0"/>
              </a:rPr>
              <a:t>(yì)     </a:t>
            </a:r>
            <a:r>
              <a:rPr lang="zh-CN" altLang="en-US" sz="2800">
                <a:solidFill>
                  <a:srgbClr val="080808"/>
                </a:solidFill>
                <a:latin typeface="楷体" panose="02010609060101010101" charset="-122"/>
                <a:ea typeface="楷体" panose="02010609060101010101" charset="-122"/>
                <a:cs typeface="宋体" panose="02010600030101010101" pitchFamily="2" charset="-122"/>
              </a:rPr>
              <a:t>熙熙然（</a:t>
            </a:r>
            <a:r>
              <a:rPr lang="en-US" altLang="zh-CN" sz="2800">
                <a:solidFill>
                  <a:srgbClr val="080808"/>
                </a:solidFill>
                <a:latin typeface="楷体" panose="02010609060101010101" charset="-122"/>
                <a:ea typeface="楷体" panose="02010609060101010101" charset="-122"/>
                <a:cs typeface="Calibri" panose="020F0502020204030204" charset="0"/>
              </a:rPr>
              <a:t>x</a:t>
            </a:r>
            <a:r>
              <a:rPr lang="en-US" altLang="zh-CN" sz="2800">
                <a:solidFill>
                  <a:srgbClr val="080808"/>
                </a:solidFill>
                <a:latin typeface="楷体" panose="02010609060101010101" charset="-122"/>
                <a:ea typeface="楷体" panose="02010609060101010101" charset="-122"/>
                <a:cs typeface="宋体" panose="02010600030101010101" pitchFamily="2" charset="-122"/>
              </a:rPr>
              <a:t>ī</a:t>
            </a:r>
            <a:r>
              <a:rPr lang="zh-CN" altLang="en-US" sz="2800">
                <a:solidFill>
                  <a:srgbClr val="080808"/>
                </a:solidFill>
                <a:latin typeface="楷体" panose="02010609060101010101" charset="-122"/>
                <a:ea typeface="楷体" panose="02010609060101010101" charset="-122"/>
                <a:cs typeface="宋体" panose="02010600030101010101" pitchFamily="2" charset="-122"/>
              </a:rPr>
              <a:t>）             星阑（</a:t>
            </a:r>
            <a:r>
              <a:rPr lang="en-US" altLang="zh-CN" sz="2800">
                <a:solidFill>
                  <a:srgbClr val="080808"/>
                </a:solidFill>
                <a:latin typeface="楷体" panose="02010609060101010101" charset="-122"/>
                <a:ea typeface="楷体" panose="02010609060101010101" charset="-122"/>
                <a:cs typeface="Calibri" panose="020F0502020204030204" charset="0"/>
              </a:rPr>
              <a:t>lán</a:t>
            </a:r>
            <a:r>
              <a:rPr lang="zh-CN" altLang="en-US" sz="2800">
                <a:solidFill>
                  <a:srgbClr val="080808"/>
                </a:solidFill>
                <a:latin typeface="楷体" panose="02010609060101010101" charset="-122"/>
                <a:ea typeface="楷体" panose="02010609060101010101" charset="-122"/>
                <a:cs typeface="宋体" panose="02010600030101010101" pitchFamily="2" charset="-122"/>
              </a:rPr>
              <a:t>）霍骠姚（</a:t>
            </a:r>
            <a:r>
              <a:rPr lang="en-US" altLang="zh-CN" sz="2800">
                <a:solidFill>
                  <a:srgbClr val="080808"/>
                </a:solidFill>
                <a:latin typeface="楷体" panose="02010609060101010101" charset="-122"/>
                <a:ea typeface="楷体" panose="02010609060101010101" charset="-122"/>
                <a:cs typeface="Calibri" panose="020F0502020204030204" charset="0"/>
              </a:rPr>
              <a:t>piào</a:t>
            </a:r>
            <a:r>
              <a:rPr lang="zh-CN" altLang="en-US" sz="2800">
                <a:solidFill>
                  <a:srgbClr val="080808"/>
                </a:solidFill>
                <a:latin typeface="楷体" panose="02010609060101010101" charset="-122"/>
                <a:ea typeface="楷体" panose="02010609060101010101" charset="-122"/>
                <a:cs typeface="宋体" panose="02010600030101010101" pitchFamily="2" charset="-122"/>
              </a:rPr>
              <a:t>）</a:t>
            </a:r>
            <a:endParaRPr lang="zh-CN" altLang="en-US" sz="2800">
              <a:solidFill>
                <a:srgbClr val="080808"/>
              </a:solidFill>
              <a:latin typeface="楷体" panose="02010609060101010101" charset="-122"/>
              <a:ea typeface="楷体" panose="02010609060101010101" charset="-122"/>
              <a:cs typeface="宋体" panose="02010600030101010101" pitchFamily="2" charset="-122"/>
            </a:endParaRPr>
          </a:p>
        </p:txBody>
      </p:sp>
      <p:sp>
        <p:nvSpPr>
          <p:cNvPr id="2" name="文本框 1"/>
          <p:cNvSpPr txBox="1"/>
          <p:nvPr/>
        </p:nvSpPr>
        <p:spPr>
          <a:xfrm>
            <a:off x="3834130" y="868680"/>
            <a:ext cx="1138555" cy="583565"/>
          </a:xfrm>
          <a:prstGeom prst="rect">
            <a:avLst/>
          </a:prstGeom>
          <a:noFill/>
        </p:spPr>
        <p:txBody>
          <a:bodyPr wrap="square" rtlCol="0">
            <a:spAutoFit/>
          </a:bodyPr>
          <a:p>
            <a:r>
              <a:rPr lang="en-US" altLang="zh-CN" sz="3200" b="1" dirty="0">
                <a:solidFill>
                  <a:srgbClr val="C00000"/>
                </a:solidFill>
                <a:latin typeface="华文行楷" panose="02010800040101010101" charset="-122"/>
                <a:ea typeface="华文行楷" panose="02010800040101010101" charset="-122"/>
              </a:rPr>
              <a:t>正音</a:t>
            </a:r>
            <a:endParaRPr lang="en-US" altLang="zh-CN" sz="3200" b="1" dirty="0">
              <a:solidFill>
                <a:srgbClr val="C00000"/>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fade">
                                      <p:cBhvr>
                                        <p:cTn id="7" dur="800" decel="100000"/>
                                        <p:tgtEl>
                                          <p:spTgt spid="100">
                                            <p:txEl>
                                              <p:pRg st="0" end="0"/>
                                            </p:txEl>
                                          </p:spTgt>
                                        </p:tgtEl>
                                      </p:cBhvr>
                                    </p:animEffect>
                                    <p:anim calcmode="lin" valueType="num">
                                      <p:cBhvr>
                                        <p:cTn id="8" dur="800" decel="100000" fill="hold"/>
                                        <p:tgtEl>
                                          <p:spTgt spid="100">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100">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100">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0">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0">
                                            <p:txEl>
                                              <p:pRg st="0" end="0"/>
                                            </p:txEl>
                                          </p:spTgt>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100">
                                            <p:txEl>
                                              <p:pRg st="1" end="1"/>
                                            </p:txEl>
                                          </p:spTgt>
                                        </p:tgtEl>
                                        <p:attrNameLst>
                                          <p:attrName>style.visibility</p:attrName>
                                        </p:attrNameLst>
                                      </p:cBhvr>
                                      <p:to>
                                        <p:strVal val="visible"/>
                                      </p:to>
                                    </p:set>
                                    <p:animEffect transition="in" filter="fade">
                                      <p:cBhvr>
                                        <p:cTn id="15" dur="800" decel="100000"/>
                                        <p:tgtEl>
                                          <p:spTgt spid="100">
                                            <p:txEl>
                                              <p:pRg st="1" end="1"/>
                                            </p:txEl>
                                          </p:spTgt>
                                        </p:tgtEl>
                                      </p:cBhvr>
                                    </p:animEffect>
                                    <p:anim calcmode="lin" valueType="num">
                                      <p:cBhvr>
                                        <p:cTn id="16" dur="800" decel="100000" fill="hold"/>
                                        <p:tgtEl>
                                          <p:spTgt spid="100">
                                            <p:txEl>
                                              <p:pRg st="1" end="1"/>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100">
                                            <p:txEl>
                                              <p:pRg st="1" end="1"/>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100">
                                            <p:txEl>
                                              <p:pRg st="1" end="1"/>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00">
                                            <p:txEl>
                                              <p:pRg st="1" end="1"/>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00">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文本框 1"/>
          <p:cNvSpPr txBox="1"/>
          <p:nvPr/>
        </p:nvSpPr>
        <p:spPr>
          <a:xfrm>
            <a:off x="406400" y="184150"/>
            <a:ext cx="3632200" cy="644525"/>
          </a:xfrm>
          <a:prstGeom prst="rect">
            <a:avLst/>
          </a:prstGeom>
          <a:noFill/>
          <a:ln w="9525">
            <a:noFill/>
          </a:ln>
        </p:spPr>
        <p:txBody>
          <a:bodyPr>
            <a:spAutoFit/>
          </a:bodyPr>
          <a:p>
            <a:r>
              <a:rPr lang="zh-CN" altLang="en-US" sz="3600" b="1" dirty="0">
                <a:solidFill>
                  <a:srgbClr val="2E75B6"/>
                </a:solidFill>
                <a:latin typeface="黑体" panose="02010609060101010101" pitchFamily="49" charset="-122"/>
                <a:ea typeface="黑体" panose="02010609060101010101" pitchFamily="49" charset="-122"/>
                <a:sym typeface="宋体" panose="02010600030101010101" pitchFamily="2" charset="-122"/>
              </a:rPr>
              <a:t>名师导学</a:t>
            </a:r>
            <a:endParaRPr lang="zh-CN" altLang="en-US" sz="3600" b="1" dirty="0">
              <a:solidFill>
                <a:srgbClr val="2E75B6"/>
              </a:solidFill>
              <a:latin typeface="黑体" panose="02010609060101010101" pitchFamily="49" charset="-122"/>
              <a:ea typeface="黑体" panose="02010609060101010101" pitchFamily="49" charset="-122"/>
              <a:sym typeface="宋体" panose="02010600030101010101" pitchFamily="2" charset="-122"/>
            </a:endParaRPr>
          </a:p>
        </p:txBody>
      </p:sp>
      <p:sp>
        <p:nvSpPr>
          <p:cNvPr id="7171" name="文本框 3"/>
          <p:cNvSpPr txBox="1"/>
          <p:nvPr/>
        </p:nvSpPr>
        <p:spPr>
          <a:xfrm>
            <a:off x="406400" y="828675"/>
            <a:ext cx="8016875" cy="4399915"/>
          </a:xfrm>
          <a:prstGeom prst="rect">
            <a:avLst/>
          </a:prstGeom>
          <a:noFill/>
          <a:ln w="9525">
            <a:noFill/>
          </a:ln>
        </p:spPr>
        <p:txBody>
          <a:bodyPr>
            <a:spAutoFit/>
          </a:bodyPr>
          <a:p>
            <a:r>
              <a:rPr lang="en-US" altLang="zh-CN" sz="2800" b="1" dirty="0">
                <a:solidFill>
                  <a:srgbClr val="FF0000"/>
                </a:solidFill>
                <a:latin typeface="黑体" panose="02010609060101010101" pitchFamily="49" charset="-122"/>
                <a:ea typeface="黑体" panose="02010609060101010101" pitchFamily="49" charset="-122"/>
              </a:rPr>
              <a:t>1.</a:t>
            </a:r>
            <a:r>
              <a:rPr lang="zh-CN" altLang="en-US" sz="2800" b="1" dirty="0">
                <a:solidFill>
                  <a:srgbClr val="FF0000"/>
                </a:solidFill>
                <a:latin typeface="黑体" panose="02010609060101010101" pitchFamily="49" charset="-122"/>
                <a:ea typeface="黑体" panose="02010609060101010101" pitchFamily="49" charset="-122"/>
              </a:rPr>
              <a:t>背景解读</a:t>
            </a:r>
            <a:endParaRPr lang="zh-CN" altLang="en-US" sz="2800" b="1" dirty="0">
              <a:solidFill>
                <a:srgbClr val="FF0000"/>
              </a:solidFill>
              <a:latin typeface="黑体" panose="02010609060101010101" pitchFamily="49" charset="-122"/>
              <a:ea typeface="黑体" panose="02010609060101010101" pitchFamily="49" charset="-122"/>
            </a:endParaRPr>
          </a:p>
          <a:p>
            <a:endParaRPr lang="zh-CN" altLang="en-US" sz="2800" b="1" dirty="0">
              <a:latin typeface="Calibri" panose="020F0502020204030204" charset="0"/>
            </a:endParaRPr>
          </a:p>
          <a:p>
            <a:r>
              <a:rPr lang="zh-CN" altLang="en-US" sz="2800" b="1" dirty="0">
                <a:latin typeface="Calibri" panose="020F0502020204030204" charset="0"/>
              </a:rPr>
              <a:t>    </a:t>
            </a:r>
            <a:r>
              <a:rPr lang="zh-CN" altLang="en-US" sz="2800" b="1" dirty="0">
                <a:solidFill>
                  <a:srgbClr val="0033CC"/>
                </a:solidFill>
                <a:latin typeface="Calibri" panose="020F0502020204030204" charset="0"/>
              </a:rPr>
              <a:t>本文写于二十世纪三十年代。这个时期，强邻虎视眈眈，大兵压境，蚕食我国大片领土。在国民党统治下，中国人民过着屈辱且贫困的生活，群众的反抗斗争风起云涌。吴伯箫这一时期的散文，表现了他对生活的热爱，对祖国乡土的深情眷恋，对现实的不满，也透露出人民被压抑着的愤怒情绪，回荡着爱国主义的激越旋律。即使在回忆童年生活的篇章里，这一旋律也时常跳跃而出。 </a:t>
            </a:r>
            <a:endParaRPr lang="zh-CN" altLang="en-US" sz="2800" b="1" dirty="0">
              <a:solidFill>
                <a:srgbClr val="0033CC"/>
              </a:solidFill>
              <a:latin typeface="Calibri" panose="020F0502020204030204" charset="0"/>
            </a:endParaRPr>
          </a:p>
        </p:txBody>
      </p:sp>
    </p:spTree>
  </p:cSld>
  <p:clrMapOvr>
    <a:masterClrMapping/>
  </p:clrMapOvr>
</p:sld>
</file>

<file path=ppt/tags/tag1.xml><?xml version="1.0" encoding="utf-8"?>
<p:tagLst xmlns:p="http://schemas.openxmlformats.org/presentationml/2006/main">
  <p:tag name="KSO_WM_BEAUTIFY_FLAG" val="#wm#"/>
  <p:tag name="KSO_WM_TEMPLATE_CATEGORY" val="custom"/>
  <p:tag name="KSO_WM_TEMPLATE_INDEX" val="160539"/>
</p:tagLst>
</file>

<file path=ppt/tags/tag2.xml><?xml version="1.0" encoding="utf-8"?>
<p:tagLst xmlns:p="http://schemas.openxmlformats.org/presentationml/2006/main">
  <p:tag name="KSO_WM_BEAUTIFY_FLAG" val="#wm#"/>
  <p:tag name="KSO_WM_TEMPLATE_CATEGORY" val="custom"/>
  <p:tag name="KSO_WM_TEMPLATE_INDEX" val="160539"/>
</p:tagLst>
</file>

<file path=ppt/tags/tag3.xml><?xml version="1.0" encoding="utf-8"?>
<p:tagLst xmlns:p="http://schemas.openxmlformats.org/presentationml/2006/main">
  <p:tag name="KSO_WM_TEMPLATE_THUMBS_INDEX" val="1、4、5、9、12、15、23、26、31、32、33、34、35、36"/>
  <p:tag name="KSO_WM_TEMPLATE_CATEGORY" val="custom"/>
  <p:tag name="KSO_WM_TEMPLATE_INDEX" val="160539"/>
  <p:tag name="KSO_WM_TAG_VERSION" val="1.0"/>
  <p:tag name="KSO_WM_SLIDE_ID" val="custom160534_1"/>
  <p:tag name="KSO_WM_SLIDE_INDEX" val="1"/>
  <p:tag name="KSO_WM_SLIDE_ITEM_CNT" val="2"/>
  <p:tag name="KSO_WM_SLIDE_LAYOUT" val="a_b"/>
  <p:tag name="KSO_WM_SLIDE_LAYOUT_CNT" val="1_1"/>
  <p:tag name="KSO_WM_SLIDE_TYPE" val="title"/>
  <p:tag name="KSO_WM_BEAUTIFY_FLAG" val="#wm#"/>
</p:tagLst>
</file>

<file path=ppt/tags/tag4.xml><?xml version="1.0" encoding="utf-8"?>
<p:tagLst xmlns:p="http://schemas.openxmlformats.org/presentationml/2006/main">
  <p:tag name="KSO_WM_BEAUTIFY_FLAG" val="#wm#"/>
  <p:tag name="KSO_WM_TEMPLATE_CATEGORY" val="custom"/>
  <p:tag name="KSO_WM_TEMPLATE_INDEX" val="160539"/>
</p:tagLst>
</file>

<file path=ppt/tags/tag5.xml><?xml version="1.0" encoding="utf-8"?>
<p:tagLst xmlns:p="http://schemas.openxmlformats.org/presentationml/2006/main">
  <p:tag name="KSO_WM_TEMPLATE_CATEGORY" val="custom"/>
  <p:tag name="KSO_WM_TEMPLATE_INDEX" val="160539"/>
</p:tagLst>
</file>

<file path=ppt/tags/tag6.xml><?xml version="1.0" encoding="utf-8"?>
<p:tagLst xmlns:p="http://schemas.openxmlformats.org/presentationml/2006/main">
  <p:tag name="KSO_WM_BEAUTIFY_FLAG" val="#wm#"/>
  <p:tag name="KSO_WM_TEMPLATE_CATEGORY" val="custom"/>
  <p:tag name="KSO_WM_TEMPLATE_INDEX" val="160539"/>
</p:tagLst>
</file>

<file path=ppt/tags/tag7.xml><?xml version="1.0" encoding="utf-8"?>
<p:tagLst xmlns:p="http://schemas.openxmlformats.org/presentationml/2006/main">
  <p:tag name="KSO_WM_BEAUTIFY_FLAG" val="#wm#"/>
  <p:tag name="KSO_WM_TEMPLATE_CATEGORY" val="custom"/>
  <p:tag name="KSO_WM_TEMPLATE_INDEX" val="160539"/>
</p:tagLst>
</file>

<file path=ppt/tags/tag8.xml><?xml version="1.0" encoding="utf-8"?>
<p:tagLst xmlns:p="http://schemas.openxmlformats.org/presentationml/2006/main">
  <p:tag name="KSO_WM_BEAUTIFY_FLAG" val="#wm#"/>
  <p:tag name="KSO_WM_TEMPLATE_CATEGORY" val="custom"/>
  <p:tag name="KSO_WM_TEMPLATE_INDEX" val="160539"/>
</p:tagLst>
</file>

<file path=ppt/theme/theme1.xml><?xml version="1.0" encoding="utf-8"?>
<a:theme xmlns:a="http://schemas.openxmlformats.org/drawingml/2006/main" name="CDESIGNC">
  <a:themeElements>
    <a:clrScheme name="">
      <a:dk1>
        <a:srgbClr val="FFFF00"/>
      </a:dk1>
      <a:lt1>
        <a:srgbClr val="FF0000"/>
      </a:lt1>
      <a:dk2>
        <a:srgbClr val="FFFF00"/>
      </a:dk2>
      <a:lt2>
        <a:srgbClr val="C0C0C0"/>
      </a:lt2>
      <a:accent1>
        <a:srgbClr val="33CC33"/>
      </a:accent1>
      <a:accent2>
        <a:srgbClr val="0000FF"/>
      </a:accent2>
      <a:accent3>
        <a:srgbClr val="FFAAAA"/>
      </a:accent3>
      <a:accent4>
        <a:srgbClr val="DCDC00"/>
      </a:accent4>
      <a:accent5>
        <a:srgbClr val="ADE2AD"/>
      </a:accent5>
      <a:accent6>
        <a:srgbClr val="0000E5"/>
      </a:accent6>
      <a:hlink>
        <a:srgbClr val="0099FF"/>
      </a:hlink>
      <a:folHlink>
        <a:srgbClr val="FF99FF"/>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0000"/>
        </a:lt1>
        <a:dk2>
          <a:srgbClr val="000000"/>
        </a:dk2>
        <a:lt2>
          <a:srgbClr val="C0C0C0"/>
        </a:lt2>
        <a:accent1>
          <a:srgbClr val="FEE002"/>
        </a:accent1>
        <a:accent2>
          <a:srgbClr val="3333CC"/>
        </a:accent2>
        <a:accent3>
          <a:srgbClr val="FFAAAA"/>
        </a:accent3>
        <a:accent4>
          <a:srgbClr val="000000"/>
        </a:accent4>
        <a:accent5>
          <a:srgbClr val="FFEDAA"/>
        </a:accent5>
        <a:accent6>
          <a:srgbClr val="2D2DB7"/>
        </a:accent6>
        <a:hlink>
          <a:srgbClr val="0099FF"/>
        </a:hlink>
        <a:folHlink>
          <a:srgbClr val="FF99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DESIGNC">
  <a:themeElements>
    <a:clrScheme name="">
      <a:dk1>
        <a:srgbClr val="FFFF00"/>
      </a:dk1>
      <a:lt1>
        <a:srgbClr val="FF0000"/>
      </a:lt1>
      <a:dk2>
        <a:srgbClr val="FFFF00"/>
      </a:dk2>
      <a:lt2>
        <a:srgbClr val="C0C0C0"/>
      </a:lt2>
      <a:accent1>
        <a:srgbClr val="33CC33"/>
      </a:accent1>
      <a:accent2>
        <a:srgbClr val="0000FF"/>
      </a:accent2>
      <a:accent3>
        <a:srgbClr val="FFAAAA"/>
      </a:accent3>
      <a:accent4>
        <a:srgbClr val="DCDC00"/>
      </a:accent4>
      <a:accent5>
        <a:srgbClr val="ADE2AD"/>
      </a:accent5>
      <a:accent6>
        <a:srgbClr val="0000E5"/>
      </a:accent6>
      <a:hlink>
        <a:srgbClr val="0099FF"/>
      </a:hlink>
      <a:folHlink>
        <a:srgbClr val="FF99FF"/>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0000"/>
        </a:lt1>
        <a:dk2>
          <a:srgbClr val="000000"/>
        </a:dk2>
        <a:lt2>
          <a:srgbClr val="C0C0C0"/>
        </a:lt2>
        <a:accent1>
          <a:srgbClr val="FEE002"/>
        </a:accent1>
        <a:accent2>
          <a:srgbClr val="3333CC"/>
        </a:accent2>
        <a:accent3>
          <a:srgbClr val="FFAAAA"/>
        </a:accent3>
        <a:accent4>
          <a:srgbClr val="000000"/>
        </a:accent4>
        <a:accent5>
          <a:srgbClr val="FFEDAA"/>
        </a:accent5>
        <a:accent6>
          <a:srgbClr val="2D2DB7"/>
        </a:accent6>
        <a:hlink>
          <a:srgbClr val="0099FF"/>
        </a:hlink>
        <a:folHlink>
          <a:srgbClr val="FF99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Designs\CDESIGNC.POT</Template>
  <TotalTime>0</TotalTime>
  <Words>2678</Words>
  <Application>WPS 演示</Application>
  <PresentationFormat>屏幕显示</PresentationFormat>
  <Paragraphs>131</Paragraphs>
  <Slides>23</Slides>
  <Notes>0</Notes>
  <HiddenSlides>0</HiddenSlides>
  <MMClips>1</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23</vt:i4>
      </vt:variant>
    </vt:vector>
  </HeadingPairs>
  <TitlesOfParts>
    <vt:vector size="39" baseType="lpstr">
      <vt:lpstr>Arial</vt:lpstr>
      <vt:lpstr>宋体</vt:lpstr>
      <vt:lpstr>Wingdings</vt:lpstr>
      <vt:lpstr>Times New Roman</vt:lpstr>
      <vt:lpstr>楷体</vt:lpstr>
      <vt:lpstr>华文楷体</vt:lpstr>
      <vt:lpstr>方正行楷简体</vt:lpstr>
      <vt:lpstr>Calibri</vt:lpstr>
      <vt:lpstr>华文行楷</vt:lpstr>
      <vt:lpstr>黑体</vt:lpstr>
      <vt:lpstr>微软雅黑</vt:lpstr>
      <vt:lpstr>Arial Unicode MS</vt:lpstr>
      <vt:lpstr>楷体_GB2312</vt:lpstr>
      <vt:lpstr>新宋体</vt:lpstr>
      <vt:lpstr>CDESIGNC</vt:lpstr>
      <vt:lpstr>1_CDESIGNC</vt:lpstr>
      <vt:lpstr>PowerPoint 演示文稿</vt:lpstr>
      <vt:lpstr>秦淮灯会人气爆棚 夜金陵再现流光溢彩</vt:lpstr>
      <vt:lpstr>PowerPoint 演示文稿</vt:lpstr>
      <vt:lpstr>PowerPoint 演示文稿</vt:lpstr>
      <vt:lpstr>青玉案·元夕</vt:lpstr>
      <vt:lpstr>PowerPoint 演示文稿</vt:lpstr>
      <vt:lpstr>PowerPoint 演示文稿</vt:lpstr>
      <vt:lpstr>PowerPoint 演示文稿</vt:lpstr>
      <vt:lpstr>PowerPoint 演示文稿</vt:lpstr>
      <vt:lpstr>第①自然段叙写了“我”小时候喜欢火、光的情景，请说说这样写的作用。 </vt:lpstr>
      <vt:lpstr>文章围绕“灯笼”写了哪几个生活片段？</vt:lpstr>
      <vt:lpstr>PowerPoint 演示文稿</vt:lpstr>
      <vt:lpstr>“灯笼”在全文中起怎样的作用？</vt:lpstr>
      <vt:lpstr>作者表达的情感，在全文各段中有怎样的变化？</vt:lpstr>
      <vt:lpstr>PowerPoint 演示文稿</vt:lpstr>
      <vt:lpstr>PowerPoint 演示文稿</vt:lpstr>
      <vt:lpstr>“记忆的网里挤着的就都是”一句中的“挤”字有何妙处？</vt:lpstr>
      <vt:lpstr>PowerPoint 演示文稿</vt:lpstr>
      <vt:lpstr>PowerPoint 演示文稿</vt:lpstr>
      <vt:lpstr>PowerPoint 演示文稿</vt:lpstr>
      <vt:lpstr>破阵子·为陈同甫赋壮词以寄之【作者】辛弃疾 【朝代】宋</vt:lpstr>
      <vt:lpstr>送友人     李白 </vt:lpstr>
      <vt:lpstr>再           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1111</cp:lastModifiedBy>
  <cp:revision>87</cp:revision>
  <dcterms:created xsi:type="dcterms:W3CDTF">2018-02-26T06:42:00Z</dcterms:created>
  <dcterms:modified xsi:type="dcterms:W3CDTF">2018-03-13T06:53:33Z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