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1" r:id="rId4"/>
    <p:sldId id="257" r:id="rId5"/>
    <p:sldId id="258" r:id="rId6"/>
    <p:sldId id="259" r:id="rId7"/>
    <p:sldId id="260" r:id="rId8"/>
    <p:sldId id="265" r:id="rId9"/>
    <p:sldId id="272" r:id="rId10"/>
    <p:sldId id="273" r:id="rId11"/>
    <p:sldId id="262" r:id="rId12"/>
    <p:sldId id="274" r:id="rId13"/>
    <p:sldId id="275" r:id="rId14"/>
    <p:sldId id="276" r:id="rId15"/>
    <p:sldId id="264" r:id="rId16"/>
    <p:sldId id="278" r:id="rId1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86000" y="508635"/>
            <a:ext cx="9144000" cy="1704340"/>
          </a:xfrm>
        </p:spPr>
        <p:txBody>
          <a:bodyPr>
            <a:noAutofit/>
          </a:bodyPr>
          <a:p>
            <a:r>
              <a:rPr lang="zh-CN" altLang="en-US" sz="7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4、灯笼</a:t>
            </a:r>
            <a:endParaRPr lang="zh-CN" altLang="en-US" sz="7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99300" y="2568575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吴伯箫</a:t>
            </a:r>
            <a:endParaRPr lang="zh-CN" altLang="en-US" sz="3200" b="1"/>
          </a:p>
        </p:txBody>
      </p:sp>
      <p:pic>
        <p:nvPicPr>
          <p:cNvPr id="7" name="图片 6" descr="8796114_14443471000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7415" y="2149475"/>
            <a:ext cx="3446780" cy="38246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16880" y="5513705"/>
            <a:ext cx="43002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0070C0"/>
                </a:solidFill>
              </a:rPr>
              <a:t>云浮市云城区河口中学  钟浩洪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三、合作探究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en-US" altLang="zh-CN" sz="3200" b="1">
                <a:latin typeface="+mn-ea"/>
                <a:sym typeface="+mn-ea"/>
              </a:rPr>
              <a:t>1</a:t>
            </a:r>
            <a:r>
              <a:rPr lang="zh-CN" altLang="zh-CN" sz="3200" b="1">
                <a:latin typeface="+mn-ea"/>
                <a:sym typeface="+mn-ea"/>
              </a:rPr>
              <a:t>.第1自然段叙述了什么事情？有何作用？</a:t>
            </a:r>
            <a:endParaRPr lang="zh-CN" altLang="zh-CN" sz="3200" b="1">
              <a:latin typeface="+mn-ea"/>
            </a:endParaRPr>
          </a:p>
          <a:p>
            <a:pPr marL="0" indent="0">
              <a:buNone/>
            </a:pPr>
            <a:endParaRPr lang="zh-CN" altLang="zh-CN" sz="3200" b="1">
              <a:latin typeface="+mn-ea"/>
            </a:endParaRPr>
          </a:p>
          <a:p>
            <a:pPr marL="0" indent="0">
              <a:buNone/>
            </a:pPr>
            <a:r>
              <a:rPr lang="en-US" altLang="zh-CN" sz="3200" b="1">
                <a:latin typeface="+mn-ea"/>
                <a:sym typeface="+mn-ea"/>
              </a:rPr>
              <a:t>2</a:t>
            </a:r>
            <a:r>
              <a:rPr lang="zh-CN" altLang="zh-CN" sz="3200" b="1">
                <a:latin typeface="+mn-ea"/>
                <a:sym typeface="+mn-ea"/>
              </a:rPr>
              <a:t>.第10自然段写了哪些名将？有何作用？</a:t>
            </a:r>
            <a:endParaRPr lang="zh-CN" altLang="zh-CN" sz="3200" b="1">
              <a:latin typeface="+mn-ea"/>
            </a:endParaRPr>
          </a:p>
          <a:p>
            <a:pPr marL="0" indent="0">
              <a:buNone/>
            </a:pPr>
            <a:r>
              <a:rPr lang="zh-CN" altLang="zh-CN" sz="3200" b="1">
                <a:latin typeface="+mn-ea"/>
                <a:sym typeface="+mn-ea"/>
              </a:rPr>
              <a:t> </a:t>
            </a:r>
            <a:endParaRPr lang="zh-CN" altLang="zh-CN" sz="3200" b="1">
              <a:latin typeface="+mn-ea"/>
            </a:endParaRPr>
          </a:p>
          <a:p>
            <a:pPr marL="0" indent="0">
              <a:buNone/>
            </a:pPr>
            <a:r>
              <a:rPr lang="en-US" altLang="zh-CN" sz="3200" b="1">
                <a:latin typeface="+mn-ea"/>
                <a:sym typeface="+mn-ea"/>
              </a:rPr>
              <a:t>3</a:t>
            </a:r>
            <a:r>
              <a:rPr lang="zh-CN" altLang="zh-CN" sz="3200" b="1">
                <a:latin typeface="+mn-ea"/>
                <a:sym typeface="+mn-ea"/>
              </a:rPr>
              <a:t>.最后一自然段表达“我”强烈情感的句子是哪一句？表 </a:t>
            </a:r>
            <a:endParaRPr lang="zh-CN" altLang="zh-CN" sz="3200" b="1">
              <a:latin typeface="+mn-ea"/>
            </a:endParaRPr>
          </a:p>
          <a:p>
            <a:pPr marL="0" indent="0">
              <a:buNone/>
            </a:pPr>
            <a:r>
              <a:rPr lang="zh-CN" altLang="zh-CN" sz="3200" b="1">
                <a:latin typeface="+mn-ea"/>
                <a:sym typeface="+mn-ea"/>
              </a:rPr>
              <a:t>  达了“我”怎样的情怀？</a:t>
            </a:r>
            <a:endParaRPr lang="en-US" altLang="zh-CN" sz="3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 b="1"/>
              <a:t>4</a:t>
            </a:r>
            <a:r>
              <a:rPr lang="zh-CN" altLang="en-US" sz="3200" b="1"/>
              <a:t>、你是如何理解这篇文章的主旨的？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959485"/>
            <a:ext cx="10515600" cy="1325563"/>
          </a:xfrm>
        </p:spPr>
        <p:txBody>
          <a:bodyPr/>
          <a:p>
            <a:r>
              <a:rPr lang="en-US" altLang="zh-CN" b="1">
                <a:latin typeface="+mn-ea"/>
                <a:sym typeface="+mn-ea"/>
              </a:rPr>
              <a:t>1</a:t>
            </a:r>
            <a:r>
              <a:rPr lang="zh-CN" altLang="en-US" b="1">
                <a:latin typeface="+mn-ea"/>
                <a:sym typeface="+mn-ea"/>
              </a:rPr>
              <a:t>、</a:t>
            </a:r>
            <a:r>
              <a:rPr lang="zh-CN" altLang="zh-CN" b="1">
                <a:latin typeface="+mn-ea"/>
                <a:sym typeface="+mn-ea"/>
              </a:rPr>
              <a:t>第1自然段叙述了什么事情？有何作用？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71625" y="2827020"/>
            <a:ext cx="8084820" cy="8604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 b="1">
                <a:solidFill>
                  <a:srgbClr val="FF0000"/>
                </a:solidFill>
              </a:rPr>
              <a:t>-----------</a:t>
            </a:r>
            <a:r>
              <a:rPr lang="zh-CN" altLang="en-US" sz="3200" b="1">
                <a:solidFill>
                  <a:srgbClr val="FF0000"/>
                </a:solidFill>
              </a:rPr>
              <a:t>玩火坑灯，燃滴滴金，放焰火，点烛</a:t>
            </a:r>
            <a:endParaRPr lang="zh-CN" altLang="en-US" sz="3200" b="1">
              <a:solidFill>
                <a:srgbClr val="FF0000"/>
              </a:solidFill>
            </a:endParaRPr>
          </a:p>
          <a:p>
            <a:pPr algn="l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76600" y="4183380"/>
            <a:ext cx="467423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2060"/>
                </a:solidFill>
                <a:sym typeface="+mn-ea"/>
              </a:rPr>
              <a:t>引出下方，为下方做铺垫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atin typeface="+mn-ea"/>
                <a:sym typeface="+mn-ea"/>
              </a:rPr>
              <a:t>2</a:t>
            </a:r>
            <a:r>
              <a:rPr lang="zh-CN" altLang="en-US" b="1">
                <a:latin typeface="+mn-ea"/>
                <a:sym typeface="+mn-ea"/>
              </a:rPr>
              <a:t>、</a:t>
            </a:r>
            <a:r>
              <a:rPr lang="zh-CN" altLang="zh-CN" b="1">
                <a:latin typeface="+mn-ea"/>
                <a:sym typeface="+mn-ea"/>
              </a:rPr>
              <a:t>第10自然段写了哪些名将？有何作用？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7565" y="2339340"/>
            <a:ext cx="53594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</a:rPr>
              <a:t>         </a:t>
            </a:r>
            <a:r>
              <a:rPr lang="zh-CN" altLang="en-US" sz="3600" b="1">
                <a:solidFill>
                  <a:srgbClr val="FF0000"/>
                </a:solidFill>
              </a:rPr>
              <a:t>霍嫖姚，李广，裴公。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8200" y="3817620"/>
            <a:ext cx="10309225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 b="1">
                <a:solidFill>
                  <a:srgbClr val="002060"/>
                </a:solidFill>
                <a:sym typeface="+mn-ea"/>
              </a:rPr>
              <a:t>引述历史上保家卫国的名将，表达自己做“灯笼下的</a:t>
            </a:r>
            <a:endParaRPr lang="zh-CN" altLang="en-US" sz="3200" b="1">
              <a:solidFill>
                <a:srgbClr val="00206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sym typeface="+mn-ea"/>
              </a:rPr>
              <a:t>马前卒”的誓愿。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096645"/>
            <a:ext cx="10515600" cy="1325563"/>
          </a:xfrm>
        </p:spPr>
        <p:txBody>
          <a:bodyPr>
            <a:normAutofit fontScale="90000"/>
          </a:bodyPr>
          <a:p>
            <a:r>
              <a:rPr lang="en-US" altLang="zh-CN" b="1">
                <a:latin typeface="+mn-ea"/>
                <a:sym typeface="+mn-ea"/>
              </a:rPr>
              <a:t>3</a:t>
            </a:r>
            <a:r>
              <a:rPr lang="zh-CN" altLang="zh-CN" b="1">
                <a:latin typeface="+mn-ea"/>
                <a:sym typeface="+mn-ea"/>
              </a:rPr>
              <a:t>.最后一自然段表达“我”强烈情感的句子是 </a:t>
            </a:r>
            <a:br>
              <a:rPr lang="zh-CN" altLang="zh-CN" b="1">
                <a:latin typeface="+mn-ea"/>
                <a:sym typeface="+mn-ea"/>
              </a:rPr>
            </a:br>
            <a:r>
              <a:rPr lang="zh-CN" altLang="zh-CN" b="1">
                <a:latin typeface="+mn-ea"/>
                <a:sym typeface="+mn-ea"/>
              </a:rPr>
              <a:t>  哪一句？表 达了“我”怎样的情怀？</a:t>
            </a:r>
            <a:br>
              <a:rPr lang="en-US" altLang="zh-CN" b="1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4920" y="2952115"/>
            <a:ext cx="10515600" cy="1151890"/>
          </a:xfrm>
        </p:spPr>
        <p:txBody>
          <a:bodyPr/>
          <a:p>
            <a:pPr marL="0" indent="0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应该数火把，数探海灯，数燎原的一把烈火！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4920" y="4225925"/>
            <a:ext cx="1019302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>
                <a:solidFill>
                  <a:srgbClr val="002060"/>
                </a:solidFill>
              </a:rPr>
              <a:t>——</a:t>
            </a:r>
            <a:r>
              <a:rPr lang="zh-CN" altLang="en-US" sz="3600" b="1">
                <a:solidFill>
                  <a:srgbClr val="002060"/>
                </a:solidFill>
              </a:rPr>
              <a:t>作者热切希望冲上前线奋勇杀敌，打击日寇，</a:t>
            </a:r>
            <a:endParaRPr lang="zh-CN" altLang="en-US" sz="3600" b="1">
              <a:solidFill>
                <a:srgbClr val="002060"/>
              </a:solidFill>
            </a:endParaRPr>
          </a:p>
          <a:p>
            <a:pPr algn="l"/>
            <a:r>
              <a:rPr lang="zh-CN" altLang="en-US" sz="3600" b="1">
                <a:solidFill>
                  <a:srgbClr val="002060"/>
                </a:solidFill>
              </a:rPr>
              <a:t>也表达了对时局的担忧和对未来的期望。</a:t>
            </a:r>
            <a:endParaRPr lang="zh-CN" altLang="en-US" sz="36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sym typeface="+mn-ea"/>
              </a:rPr>
              <a:t>4</a:t>
            </a:r>
            <a:r>
              <a:rPr lang="zh-CN" altLang="en-US" b="1">
                <a:sym typeface="+mn-ea"/>
              </a:rPr>
              <a:t>、你是如何理解这篇文章的主旨的？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auto">
              <a:buNone/>
            </a:pPr>
            <a:r>
              <a:rPr lang="en-US" altLang="zh-CN" sz="3600" b="1"/>
              <a:t>        </a:t>
            </a:r>
            <a:r>
              <a:rPr lang="zh-CN" altLang="en-US" sz="3600" b="1">
                <a:solidFill>
                  <a:srgbClr val="FF0000"/>
                </a:solidFill>
              </a:rPr>
              <a:t>本文回忆了“我”关于灯笼的一些记忆，从文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indent="0" fontAlgn="auto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化层面及个人情感层面表达了灯笼对于他乃至民族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indent="0" fontAlgn="auto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的重要意义，表达了“我”对时局的担忧和对未来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indent="0" fontAlgn="auto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的期望，希望有更强大的力量，有更具凝聚力的精</a:t>
            </a:r>
            <a:endParaRPr lang="zh-CN" altLang="en-US" sz="3600" b="1">
              <a:solidFill>
                <a:srgbClr val="FF0000"/>
              </a:solidFill>
            </a:endParaRPr>
          </a:p>
          <a:p>
            <a:pPr marL="0" indent="0" fontAlgn="auto">
              <a:buNone/>
            </a:pPr>
            <a:r>
              <a:rPr lang="zh-CN" altLang="en-US" sz="3600" b="1">
                <a:solidFill>
                  <a:srgbClr val="FF0000"/>
                </a:solidFill>
              </a:rPr>
              <a:t>神，团结抗战，打败敌人，保卫好自己的家园。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83285"/>
            <a:ext cx="10515600" cy="1325563"/>
          </a:xfrm>
        </p:spPr>
        <p:txBody>
          <a:bodyPr>
            <a:normAutofit/>
          </a:bodyPr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四、拓展延伸（</a:t>
            </a:r>
            <a:r>
              <a:rPr lang="zh-CN" altLang="en-US" sz="5400" b="1">
                <a:sym typeface="+mn-ea"/>
              </a:rPr>
              <a:t>比较阅读</a:t>
            </a:r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633345"/>
            <a:ext cx="10515600" cy="2217420"/>
          </a:xfrm>
        </p:spPr>
        <p:txBody>
          <a:bodyPr>
            <a:noAutofit/>
          </a:bodyPr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4400"/>
              <a:t>       </a:t>
            </a:r>
            <a:r>
              <a:rPr lang="en-US" altLang="zh-CN" sz="4400" b="1"/>
              <a:t>  </a:t>
            </a:r>
            <a:r>
              <a:rPr lang="zh-CN" altLang="en-US" sz="4400" b="1"/>
              <a:t>阅读《土地的誓言》，并将它与本文</a:t>
            </a:r>
            <a:r>
              <a:rPr lang="zh-CN" altLang="en-US" sz="4400" b="1">
                <a:sym typeface="+mn-ea"/>
              </a:rPr>
              <a:t>进行</a:t>
            </a:r>
            <a:r>
              <a:rPr lang="zh-CN" altLang="en-US" sz="4400" b="1"/>
              <a:t>比较，说说两文的异同。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51890" y="279400"/>
            <a:ext cx="9144000" cy="1064895"/>
          </a:xfrm>
        </p:spPr>
        <p:txBody>
          <a:bodyPr>
            <a:noAutofit/>
          </a:bodyPr>
          <a:p>
            <a:endParaRPr lang="zh-CN" altLang="en-US" sz="6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5945" y="1016635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5400" b="1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学习目标</a:t>
            </a:r>
            <a:endParaRPr lang="zh-CN" altLang="en-US" sz="5400" b="1">
              <a:solidFill>
                <a:srgbClr val="00206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5945" y="2334260"/>
            <a:ext cx="9825990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3600" b="1">
                <a:latin typeface="+mn-ea"/>
                <a:sym typeface="+mn-ea"/>
              </a:rPr>
              <a:t>1.积累文中重点字词，识记有关文学常识。</a:t>
            </a:r>
            <a:endParaRPr lang="zh-CN" altLang="en-US" sz="3600" b="1">
              <a:latin typeface="+mn-ea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>
                <a:latin typeface="+mn-ea"/>
                <a:sym typeface="+mn-ea"/>
              </a:rPr>
              <a:t>2.反复阅读课文，掌握课文内容。</a:t>
            </a:r>
            <a:endParaRPr lang="zh-CN" altLang="en-US" sz="3600" b="1">
              <a:latin typeface="+mn-ea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600" b="1">
                <a:latin typeface="+mn-ea"/>
                <a:sym typeface="+mn-ea"/>
              </a:rPr>
              <a:t>3</a:t>
            </a:r>
            <a:r>
              <a:rPr lang="zh-CN" altLang="en-US" sz="3600" b="1">
                <a:latin typeface="+mn-ea"/>
                <a:sym typeface="+mn-ea"/>
              </a:rPr>
              <a:t>.深入理解文章题目“灯笼”的含义，体会作者</a:t>
            </a:r>
            <a:endParaRPr lang="zh-CN" altLang="en-US" sz="3600" b="1">
              <a:latin typeface="+mn-ea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3600" b="1">
                <a:latin typeface="+mn-ea"/>
                <a:sym typeface="+mn-ea"/>
              </a:rPr>
              <a:t>  的爱国情怀。</a:t>
            </a:r>
            <a:endParaRPr lang="zh-CN" altLang="en-US" sz="3600" b="1">
              <a:latin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写作背景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/>
              <a:t>        </a:t>
            </a:r>
            <a:r>
              <a:rPr lang="zh-CN" altLang="en-US" sz="3200" b="1"/>
              <a:t>本文写于20世纪三十年代，那是中华民族一个多灾多难的时代，作者以“灯笼”为题，从文化及情感两方面表达了灯笼对于他乃至民族的重要意义，最后跳出个人情感圈子，升华为家国情怀的表达，呈现了一个执著追求革命和艺术的知识分子与时代共命运、与人民同呼吸的内心世界。</a:t>
            </a:r>
            <a:endParaRPr lang="zh-CN" altLang="en-US" sz="32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一、预习检查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1005"/>
            <a:ext cx="10515600" cy="4351338"/>
          </a:xfrm>
        </p:spPr>
        <p:txBody>
          <a:bodyPr/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（一）、读准读音</a:t>
            </a:r>
            <a:endParaRPr lang="zh-CN" altLang="en-US" sz="3200" b="1"/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 争讼（            ）  领域（            ）      斡旋（                 ）</a:t>
            </a:r>
            <a:endParaRPr lang="zh-CN" altLang="en-US" sz="3200" b="1"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静穆（             ）  思慕（             ）     怅惘（                         ） </a:t>
            </a:r>
            <a:endParaRPr lang="zh-CN" altLang="en-US" sz="3200" b="1"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en-US" sz="3200" b="1">
                <a:sym typeface="+mn-ea"/>
              </a:rPr>
              <a:t>褪色（             ）熙熙然（          ）</a:t>
            </a:r>
            <a:endParaRPr lang="zh-CN" altLang="en-US" sz="3200" b="1"/>
          </a:p>
          <a:p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2385060" y="2827655"/>
            <a:ext cx="99885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sònɡ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61940" y="2827655"/>
            <a:ext cx="5930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yù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96300" y="2827655"/>
            <a:ext cx="16109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wò xuán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8875" y="3709670"/>
            <a:ext cx="8089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ｍù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96300" y="3709670"/>
            <a:ext cx="22383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chànɡ wǎnɡ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85060" y="4524375"/>
            <a:ext cx="6413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tuì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rot="21420000">
            <a:off x="5650230" y="4501515"/>
            <a:ext cx="469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</a:rPr>
              <a:t>xī</a:t>
            </a:r>
            <a:endParaRPr lang="zh-CN" altLang="en-US" sz="3200" b="1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0685" y="3709670"/>
            <a:ext cx="8089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>
                <a:solidFill>
                  <a:srgbClr val="0070C0"/>
                </a:solidFill>
                <a:sym typeface="+mn-ea"/>
              </a:rPr>
              <a:t>ｍù</a:t>
            </a:r>
            <a:endParaRPr lang="zh-CN" altLang="en-US" sz="3200" b="1">
              <a:solidFill>
                <a:srgbClr val="0070C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36320"/>
          </a:xfrm>
        </p:spPr>
        <p:txBody>
          <a:bodyPr/>
          <a:p>
            <a:r>
              <a:rPr lang="zh-CN" altLang="en-US" b="1">
                <a:solidFill>
                  <a:schemeClr val="tx1"/>
                </a:solidFill>
                <a:sym typeface="+mn-ea"/>
              </a:rPr>
              <a:t>（二）、结合语境体会词语含义</a:t>
            </a:r>
            <a:endParaRPr lang="zh-CN" altLang="en-US" b="1">
              <a:solidFill>
                <a:schemeClr val="tx1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9560" y="1551305"/>
            <a:ext cx="10515600" cy="4854575"/>
          </a:xfrm>
        </p:spPr>
        <p:txBody>
          <a:bodyPr>
            <a:noAutofit/>
          </a:bodyPr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斡        旋：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静        穆：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思        慕：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怅       惘：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褪       色：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熙 熙 然：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暖 融 融：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马 前 卒：</a:t>
            </a:r>
            <a:endParaRPr lang="zh-CN" altLang="en-US" b="1">
              <a:solidFill>
                <a:schemeClr val="tx1"/>
              </a:solidFill>
            </a:endParaRP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b="1">
                <a:solidFill>
                  <a:schemeClr val="tx1"/>
                </a:solidFill>
              </a:rPr>
              <a:t>人情世故：</a:t>
            </a: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94560" y="1660525"/>
            <a:ext cx="1713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调解周旋。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86000" y="212598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安静而严肃。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4560" y="269240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怀念；追慕。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4560" y="3244850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0070C0"/>
                </a:solidFill>
              </a:rPr>
              <a:t>因失意而事重重心。</a:t>
            </a:r>
            <a:endParaRPr lang="zh-CN" altLang="en-US" sz="2800" b="1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94560" y="3794760"/>
            <a:ext cx="69164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比喻某种情景、意识、本色等逐渐淡漠以至忘记。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93620" y="4410710"/>
            <a:ext cx="26314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温和欢乐的样子。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94560" y="4960620"/>
            <a:ext cx="38557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形容温暖宜人；温暖舒适。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4560" y="5494020"/>
            <a:ext cx="50800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比喻没有目的地为人奔走效力的人。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6000" y="6037580"/>
            <a:ext cx="47739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0070C0"/>
                </a:solidFill>
              </a:rPr>
              <a:t>指为人处世的方法、道理和经验。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二、自读课文，整体感知文意。</a:t>
            </a:r>
            <a:endParaRPr lang="zh-CN" altLang="en-US" sz="4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957560" cy="435165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 altLang="zh-CN" sz="3200" b="1">
                <a:latin typeface="+mn-ea"/>
              </a:rPr>
              <a:t>1</a:t>
            </a:r>
            <a:r>
              <a:rPr lang="zh-CN" altLang="en-US" sz="3200" b="1">
                <a:latin typeface="+mn-ea"/>
              </a:rPr>
              <a:t>、文章文章写了有关灯笼的那些事</a:t>
            </a:r>
            <a:r>
              <a:rPr lang="en-US" altLang="zh-CN" sz="3200" b="1">
                <a:latin typeface="+mn-ea"/>
              </a:rPr>
              <a:t>?</a:t>
            </a:r>
            <a:r>
              <a:rPr lang="zh-CN" altLang="zh-CN" sz="3200" b="1">
                <a:latin typeface="+mn-ea"/>
              </a:rPr>
              <a:t>满含了怎样的感情？</a:t>
            </a:r>
            <a:endParaRPr lang="zh-CN" altLang="zh-CN" sz="3200" b="1">
              <a:latin typeface="+mn-ea"/>
            </a:endParaRPr>
          </a:p>
          <a:p>
            <a:pPr marL="0" indent="0">
              <a:buNone/>
            </a:pPr>
            <a:endParaRPr lang="en-US" altLang="zh-CN" sz="3200" b="1">
              <a:latin typeface="+mn-ea"/>
            </a:endParaRPr>
          </a:p>
          <a:p>
            <a:pPr marL="0" indent="0">
              <a:buNone/>
            </a:pPr>
            <a:r>
              <a:rPr lang="en-US" altLang="zh-CN" sz="3200" b="1">
                <a:sym typeface="+mn-ea"/>
              </a:rPr>
              <a:t>2</a:t>
            </a:r>
            <a:r>
              <a:rPr lang="zh-CN" altLang="en-US" sz="3200" b="1">
                <a:sym typeface="+mn-ea"/>
              </a:rPr>
              <a:t>、请以</a:t>
            </a:r>
            <a:r>
              <a:rPr lang="en-US" altLang="zh-CN" sz="3200" b="1">
                <a:sym typeface="+mn-ea"/>
              </a:rPr>
              <a:t>“</a:t>
            </a:r>
            <a:r>
              <a:rPr lang="zh-CN" altLang="en-US" sz="3200" b="1">
                <a:sym typeface="+mn-ea"/>
              </a:rPr>
              <a:t>我喜欢</a:t>
            </a:r>
            <a:r>
              <a:rPr lang="zh-CN" altLang="en-US" sz="3200" b="1" u="sng">
                <a:sym typeface="+mn-ea"/>
              </a:rPr>
              <a:t>                     </a:t>
            </a:r>
            <a:r>
              <a:rPr lang="zh-CN" altLang="en-US" sz="3200" b="1">
                <a:sym typeface="+mn-ea"/>
              </a:rPr>
              <a:t>，因为</a:t>
            </a:r>
            <a:r>
              <a:rPr lang="zh-CN" altLang="en-US" sz="3200" b="1" u="sng">
                <a:sym typeface="+mn-ea"/>
              </a:rPr>
              <a:t>                      </a:t>
            </a:r>
            <a:r>
              <a:rPr lang="en-US" altLang="zh-CN" sz="3200" b="1">
                <a:sym typeface="+mn-ea"/>
              </a:rPr>
              <a:t>”</a:t>
            </a:r>
            <a:r>
              <a:rPr lang="zh-CN" altLang="en-US" sz="3200" b="1">
                <a:sym typeface="+mn-ea"/>
              </a:rPr>
              <a:t>的句式，来表达你对文中的某个词语、某句话或某件事的理解或感悟。</a:t>
            </a:r>
            <a:endParaRPr lang="en-US" altLang="zh-CN" sz="3200" b="1">
              <a:latin typeface="+mn-ea"/>
            </a:endParaRPr>
          </a:p>
          <a:p>
            <a:pPr marL="0" indent="0">
              <a:buNone/>
            </a:pPr>
            <a:endParaRPr lang="en-US" altLang="zh-CN" sz="3200" b="1">
              <a:latin typeface="+mn-ea"/>
            </a:endParaRPr>
          </a:p>
          <a:p>
            <a:pPr marL="0" indent="0">
              <a:buNone/>
            </a:pPr>
            <a:endParaRPr lang="en-US" altLang="zh-CN" sz="3200" b="1">
              <a:latin typeface="+mn-ea"/>
            </a:endParaRPr>
          </a:p>
          <a:p>
            <a:pPr marL="0" indent="0">
              <a:buNone/>
            </a:pPr>
            <a:endParaRPr lang="zh-CN" altLang="zh-CN" sz="3200" b="1">
              <a:latin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b="1">
                <a:latin typeface="+mn-ea"/>
                <a:sym typeface="+mn-ea"/>
              </a:rPr>
              <a:t>1</a:t>
            </a:r>
            <a:r>
              <a:rPr lang="zh-CN" altLang="en-US" b="1">
                <a:latin typeface="+mn-ea"/>
                <a:sym typeface="+mn-ea"/>
              </a:rPr>
              <a:t>、文章文章写了有关灯笼的那些事</a:t>
            </a:r>
            <a:r>
              <a:rPr lang="en-US" altLang="zh-CN" b="1">
                <a:latin typeface="+mn-ea"/>
                <a:sym typeface="+mn-ea"/>
              </a:rPr>
              <a:t>?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43730" y="2722245"/>
            <a:ext cx="1792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祖孙情笃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02480" y="324421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</a:rPr>
              <a:t>母子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深</a:t>
            </a:r>
            <a:r>
              <a:rPr lang="zh-CN" altLang="en-US" sz="2400" b="1">
                <a:solidFill>
                  <a:srgbClr val="FF0000"/>
                </a:solidFill>
              </a:rPr>
              <a:t>情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50340" y="1400175"/>
            <a:ext cx="582866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 b="1"/>
              <a:t>一（</a:t>
            </a:r>
            <a:r>
              <a:rPr lang="en-US" altLang="zh-CN" sz="2800" b="1"/>
              <a:t>1</a:t>
            </a:r>
            <a:r>
              <a:rPr lang="zh-CN" altLang="en-US" sz="2800" b="1"/>
              <a:t>、</a:t>
            </a:r>
            <a:r>
              <a:rPr lang="en-US" altLang="zh-CN" sz="2800" b="1"/>
              <a:t>2</a:t>
            </a:r>
            <a:r>
              <a:rPr lang="zh-CN" altLang="en-US" sz="2800" b="1"/>
              <a:t>）小时候喜欢灯笼的原因。</a:t>
            </a:r>
            <a:endParaRPr lang="zh-CN" altLang="en-US" sz="2800" b="1"/>
          </a:p>
          <a:p>
            <a:pPr fontAlgn="auto">
              <a:lnSpc>
                <a:spcPct val="150000"/>
              </a:lnSpc>
            </a:pPr>
            <a:r>
              <a:rPr lang="zh-CN" altLang="en-US" sz="2800" b="1"/>
              <a:t>二（</a:t>
            </a:r>
            <a:r>
              <a:rPr lang="en-US" altLang="zh-CN" sz="2800" b="1"/>
              <a:t>3---12</a:t>
            </a:r>
            <a:r>
              <a:rPr lang="zh-CN" altLang="en-US" sz="2800" b="1"/>
              <a:t>）有关灯笼的回忆和联想。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1302385" y="2783840"/>
            <a:ext cx="625475" cy="390017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118360" y="278384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挑灯笼接祖父</a:t>
            </a:r>
            <a:endParaRPr lang="zh-CN" altLang="en-US" sz="2400" b="1"/>
          </a:p>
        </p:txBody>
      </p:sp>
      <p:sp>
        <p:nvSpPr>
          <p:cNvPr id="14" name="文本框 13"/>
          <p:cNvSpPr txBox="1"/>
          <p:nvPr/>
        </p:nvSpPr>
        <p:spPr>
          <a:xfrm>
            <a:off x="2118360" y="3244850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挑灯笼上下灯学</a:t>
            </a:r>
            <a:endParaRPr lang="zh-CN" altLang="en-US" sz="2400" b="1"/>
          </a:p>
        </p:txBody>
      </p:sp>
      <p:sp>
        <p:nvSpPr>
          <p:cNvPr id="15" name="文本框 14"/>
          <p:cNvSpPr txBox="1"/>
          <p:nvPr/>
        </p:nvSpPr>
        <p:spPr>
          <a:xfrm>
            <a:off x="2232660" y="3771900"/>
            <a:ext cx="18669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 b="1"/>
              <a:t>村口高</a:t>
            </a:r>
            <a:r>
              <a:rPr lang="zh-CN" altLang="en-US" sz="2400" b="1"/>
              <a:t>挂红灯</a:t>
            </a:r>
            <a:endParaRPr lang="zh-CN" altLang="en-US" sz="2400" b="1"/>
          </a:p>
        </p:txBody>
      </p:sp>
      <p:sp>
        <p:nvSpPr>
          <p:cNvPr id="16" name="文本框 15"/>
          <p:cNvSpPr txBox="1"/>
          <p:nvPr/>
        </p:nvSpPr>
        <p:spPr>
          <a:xfrm>
            <a:off x="2118360" y="4381500"/>
            <a:ext cx="29375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元宵看龙灯伴小灯眠</a:t>
            </a:r>
            <a:endParaRPr lang="zh-CN" altLang="en-US" sz="2400" b="1"/>
          </a:p>
        </p:txBody>
      </p:sp>
      <p:sp>
        <p:nvSpPr>
          <p:cNvPr id="18" name="文本框 17"/>
          <p:cNvSpPr txBox="1"/>
          <p:nvPr/>
        </p:nvSpPr>
        <p:spPr>
          <a:xfrm>
            <a:off x="2270760" y="4780280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族姊远嫁兴衰</a:t>
            </a:r>
            <a:endParaRPr lang="zh-CN" altLang="en-US" sz="2400" b="1"/>
          </a:p>
        </p:txBody>
      </p:sp>
      <p:sp>
        <p:nvSpPr>
          <p:cNvPr id="19" name="文本框 18"/>
          <p:cNvSpPr txBox="1"/>
          <p:nvPr/>
        </p:nvSpPr>
        <p:spPr>
          <a:xfrm>
            <a:off x="2424430" y="519430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纱灯描红</a:t>
            </a:r>
            <a:endParaRPr lang="zh-CN" altLang="en-US" sz="2400" b="1"/>
          </a:p>
        </p:txBody>
      </p:sp>
      <p:sp>
        <p:nvSpPr>
          <p:cNvPr id="20" name="文本框 19"/>
          <p:cNvSpPr txBox="1"/>
          <p:nvPr/>
        </p:nvSpPr>
        <p:spPr>
          <a:xfrm>
            <a:off x="2270760" y="5686425"/>
            <a:ext cx="20193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对宫灯的想象</a:t>
            </a:r>
            <a:endParaRPr lang="zh-CN" altLang="en-US" sz="2400" b="1"/>
          </a:p>
        </p:txBody>
      </p:sp>
      <p:sp>
        <p:nvSpPr>
          <p:cNvPr id="21" name="文本框 20"/>
          <p:cNvSpPr txBox="1"/>
          <p:nvPr/>
        </p:nvSpPr>
        <p:spPr>
          <a:xfrm>
            <a:off x="2118360" y="6193790"/>
            <a:ext cx="56921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/>
              <a:t>联想爱国名将挑灯看剑、抗击敌人的情景</a:t>
            </a:r>
            <a:endParaRPr lang="zh-CN" altLang="en-US" sz="2400" b="1"/>
          </a:p>
        </p:txBody>
      </p:sp>
      <p:sp>
        <p:nvSpPr>
          <p:cNvPr id="22" name="文本框 21"/>
          <p:cNvSpPr txBox="1"/>
          <p:nvPr/>
        </p:nvSpPr>
        <p:spPr>
          <a:xfrm>
            <a:off x="4602480" y="3817620"/>
            <a:ext cx="232537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村民淳朴、善良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13985" y="438150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由衷喜爱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41495" y="519430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FF0000"/>
                </a:solidFill>
                <a:sym typeface="+mn-ea"/>
              </a:rPr>
              <a:t>由衷喜爱</a:t>
            </a:r>
            <a:endParaRPr lang="zh-CN" altLang="en-US" sz="2400"/>
          </a:p>
        </p:txBody>
      </p:sp>
      <p:sp>
        <p:nvSpPr>
          <p:cNvPr id="26" name="文本框 25"/>
          <p:cNvSpPr txBox="1"/>
          <p:nvPr/>
        </p:nvSpPr>
        <p:spPr>
          <a:xfrm>
            <a:off x="8071485" y="6193790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家国情怀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043160" y="6239510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0070C0"/>
                </a:solidFill>
              </a:rPr>
              <a:t>感情升华</a:t>
            </a:r>
            <a:endParaRPr lang="zh-CN" altLang="en-US" sz="2400" b="1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3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5" grpId="0"/>
      <p:bldP spid="6" grpId="0"/>
      <p:bldP spid="22" grpId="0"/>
      <p:bldP spid="24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54685"/>
            <a:ext cx="10515600" cy="1325563"/>
          </a:xfrm>
        </p:spPr>
        <p:txBody>
          <a:bodyPr>
            <a:normAutofit fontScale="90000"/>
          </a:bodyPr>
          <a:p>
            <a:r>
              <a:rPr lang="en-US" altLang="zh-CN" b="1">
                <a:sym typeface="+mn-ea"/>
              </a:rPr>
              <a:t>1</a:t>
            </a:r>
            <a:r>
              <a:rPr lang="zh-CN" altLang="en-US" b="1">
                <a:sym typeface="+mn-ea"/>
              </a:rPr>
              <a:t>、请以</a:t>
            </a:r>
            <a:r>
              <a:rPr lang="en-US" altLang="zh-CN" b="1">
                <a:sym typeface="+mn-ea"/>
              </a:rPr>
              <a:t>“</a:t>
            </a:r>
            <a:r>
              <a:rPr lang="zh-CN" altLang="en-US" b="1">
                <a:sym typeface="+mn-ea"/>
              </a:rPr>
              <a:t>我喜欢</a:t>
            </a:r>
            <a:r>
              <a:rPr lang="zh-CN" altLang="en-US" b="1" u="sng">
                <a:sym typeface="+mn-ea"/>
              </a:rPr>
              <a:t>                     </a:t>
            </a:r>
            <a:r>
              <a:rPr lang="zh-CN" altLang="en-US" b="1">
                <a:sym typeface="+mn-ea"/>
              </a:rPr>
              <a:t>（句、事、词语），因为</a:t>
            </a:r>
            <a:r>
              <a:rPr lang="zh-CN" altLang="en-US" b="1" u="sng">
                <a:sym typeface="+mn-ea"/>
              </a:rPr>
              <a:t>                      </a:t>
            </a:r>
            <a:r>
              <a:rPr lang="en-US" altLang="zh-CN" b="1">
                <a:sym typeface="+mn-ea"/>
              </a:rPr>
              <a:t>”</a:t>
            </a:r>
            <a:r>
              <a:rPr lang="zh-CN" altLang="en-US" b="1">
                <a:sym typeface="+mn-ea"/>
              </a:rPr>
              <a:t>的句式，来表达你对文中的某个词语、某句话、某件事的理解和赏析。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970" y="2221865"/>
            <a:ext cx="10515600" cy="680085"/>
          </a:xfrm>
        </p:spPr>
        <p:txBody>
          <a:bodyPr/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07110" y="2901950"/>
            <a:ext cx="103905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/>
              <a:t>真的，灯笼的缘结得太多了，记忆的网里挤着的就都是。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922655" y="3989070"/>
            <a:ext cx="1034669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</a:rPr>
              <a:t>--------</a:t>
            </a:r>
            <a:r>
              <a:rPr lang="zh-CN" altLang="en-US" sz="2800" b="1">
                <a:solidFill>
                  <a:srgbClr val="FF0000"/>
                </a:solidFill>
              </a:rPr>
              <a:t>“挤着”，运用拟人手法形象地表达出了“我”与“灯笼”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之间结下的缘分之多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7640"/>
          </a:xfrm>
        </p:spPr>
        <p:txBody>
          <a:bodyPr>
            <a:normAutofit fontScale="90000"/>
          </a:bodyPr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6760" y="1155065"/>
            <a:ext cx="10515600" cy="1075690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3600" b="1"/>
              <a:t>唉，壮，于今灯笼又不够了。应该数火把，数探海灯，数燎原的一把烈火！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548005" y="2644140"/>
            <a:ext cx="1071435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</a:rPr>
              <a:t>---------</a:t>
            </a:r>
            <a:r>
              <a:rPr lang="zh-CN" altLang="en-US" sz="2800" b="1">
                <a:solidFill>
                  <a:srgbClr val="FF0000"/>
                </a:solidFill>
              </a:rPr>
              <a:t>作者热烈赞颂古代将军塞外点兵，挑灯看剑，英勇杀敌的气概；他们激发了自己的爱国情怀，作者热切希望冲上前线，奋勇杀敌，打击日寇；同时表达了对时局的担忧和对未来的期望，希望有更强大的力量，有更具凝聚力的精神，团结抗战，打败敌人，保卫好自己的家园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1746</Words>
  <Application>WPS 演示</Application>
  <PresentationFormat>宽屏</PresentationFormat>
  <Paragraphs>170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Calibri</vt:lpstr>
      <vt:lpstr>Arial Unicode MS</vt:lpstr>
      <vt:lpstr>Calibri Light</vt:lpstr>
      <vt:lpstr>Office 主题</vt:lpstr>
      <vt:lpstr>4、灯笼</vt:lpstr>
      <vt:lpstr>PowerPoint 演示文稿</vt:lpstr>
      <vt:lpstr>写作背景</vt:lpstr>
      <vt:lpstr>一、预习检查</vt:lpstr>
      <vt:lpstr>（二）、结合语境体会词语含义</vt:lpstr>
      <vt:lpstr>二、自读课文，整体感知文意。</vt:lpstr>
      <vt:lpstr>1、文章文章写了有关灯笼的那些事?</vt:lpstr>
      <vt:lpstr>1、请以“我喜欢                     （句、事、词语），因为                      ”的句式，来表达你对文中的某个词语、某句话、某件事的理解和赏析。</vt:lpstr>
      <vt:lpstr>PowerPoint 演示文稿</vt:lpstr>
      <vt:lpstr>三、合作探究</vt:lpstr>
      <vt:lpstr>1、第1自然段叙述了什么事情？有何作用？</vt:lpstr>
      <vt:lpstr>2、第10自然段写了哪些名将？有何作用？</vt:lpstr>
      <vt:lpstr>3.最后一自然段表达“我”强烈情感的句子是    哪一句？表 达了“我”怎样的情怀？ </vt:lpstr>
      <vt:lpstr>4、你是如何理解这篇文章的主旨的？</vt:lpstr>
      <vt:lpstr>四、拓展延伸（比较阅读）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</cp:revision>
  <dcterms:created xsi:type="dcterms:W3CDTF">2018-03-06T00:50:00Z</dcterms:created>
  <dcterms:modified xsi:type="dcterms:W3CDTF">2018-03-06T14:12:58Z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