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5" r:id="rId2"/>
    <p:sldId id="320" r:id="rId3"/>
    <p:sldId id="321" r:id="rId4"/>
    <p:sldId id="324" r:id="rId5"/>
    <p:sldId id="329" r:id="rId6"/>
    <p:sldId id="328" r:id="rId7"/>
    <p:sldId id="327" r:id="rId8"/>
    <p:sldId id="326" r:id="rId9"/>
    <p:sldId id="335" r:id="rId10"/>
    <p:sldId id="334" r:id="rId11"/>
    <p:sldId id="333" r:id="rId12"/>
    <p:sldId id="332" r:id="rId13"/>
    <p:sldId id="331" r:id="rId14"/>
    <p:sldId id="330" r:id="rId15"/>
    <p:sldId id="291" r:id="rId16"/>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pPr>
                <a:defRPr/>
              </a:pPr>
              <a:t>2016/12/13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0"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7" r:id="rId1"/>
    <p:sldLayoutId id="2147483656" r:id="rId2"/>
    <p:sldLayoutId id="2147483655" r:id="rId3"/>
    <p:sldLayoutId id="2147483654" r:id="rId4"/>
    <p:sldLayoutId id="2147483653" r:id="rId5"/>
    <p:sldLayoutId id="2147483652" r:id="rId6"/>
    <p:sldLayoutId id="2147483660" r:id="rId7"/>
    <p:sldLayoutId id="2147483658" r:id="rId8"/>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2051720" y="908720"/>
            <a:ext cx="4826962" cy="147732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骆驼祥子</a:t>
            </a:r>
            <a:r>
              <a:rPr kumimoji="0" lang="zh-CN" altLang="zh-CN"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en-US" altLang="zh-CN"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圈点与批注</a:t>
            </a:r>
            <a:endParaRPr kumimoji="0" lang="en-US" altLang="zh-CN"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ctr" defTabSz="914400" rtl="0" eaLnBrk="1" fontAlgn="base" latinLnBrk="0" hangingPunct="1">
              <a:lnSpc>
                <a:spcPct val="150000"/>
              </a:lnSpc>
              <a:spcBef>
                <a:spcPct val="0"/>
              </a:spcBef>
              <a:spcAft>
                <a:spcPct val="0"/>
              </a:spcAft>
              <a:buClrTx/>
              <a:buSzTx/>
              <a:buFontTx/>
              <a:buNone/>
              <a:tabLst/>
            </a:pPr>
            <a:r>
              <a:rPr lang="en-US" altLang="zh-CN" sz="2800" b="1" dirty="0" smtClean="0">
                <a:latin typeface="微软雅黑" pitchFamily="34" charset="-122"/>
                <a:ea typeface="微软雅黑" pitchFamily="34" charset="-122"/>
                <a:cs typeface="Times New Roman" pitchFamily="18" charset="0"/>
              </a:rPr>
              <a:t>              ----</a:t>
            </a:r>
            <a:r>
              <a:rPr lang="zh-CN" altLang="en-US" sz="2800" b="1" dirty="0" smtClean="0">
                <a:latin typeface="微软雅黑" pitchFamily="34" charset="-122"/>
                <a:ea typeface="微软雅黑" pitchFamily="34" charset="-122"/>
                <a:cs typeface="Times New Roman" pitchFamily="18" charset="0"/>
              </a:rPr>
              <a:t>名著导读</a:t>
            </a:r>
            <a:endParaRPr kumimoji="0" lang="zh-CN" altLang="en-US" sz="2800" b="1" i="0" u="none" strike="noStrike" cap="none" normalizeH="0" baseline="0" dirty="0" smtClean="0">
              <a:ln>
                <a:noFill/>
              </a:ln>
              <a:effectLst/>
              <a:latin typeface="微软雅黑" pitchFamily="34" charset="-122"/>
              <a:ea typeface="微软雅黑" pitchFamily="34" charset="-122"/>
              <a:cs typeface="宋体" pitchFamily="2" charset="-122"/>
            </a:endParaRPr>
          </a:p>
        </p:txBody>
      </p:sp>
      <p:pic>
        <p:nvPicPr>
          <p:cNvPr id="15362" name="Picture 2" descr="C:\Users\Administrator\Desktop\t01aa2bf115e094b382.jpg"/>
          <p:cNvPicPr>
            <a:picLocks noChangeAspect="1" noChangeArrowheads="1"/>
          </p:cNvPicPr>
          <p:nvPr/>
        </p:nvPicPr>
        <p:blipFill>
          <a:blip r:embed="rId2" cstate="print"/>
          <a:srcRect/>
          <a:stretch>
            <a:fillRect/>
          </a:stretch>
        </p:blipFill>
        <p:spPr bwMode="auto">
          <a:xfrm>
            <a:off x="1547664" y="2420888"/>
            <a:ext cx="6624736" cy="3456384"/>
          </a:xfrm>
          <a:prstGeom prst="rect">
            <a:avLst/>
          </a:prstGeom>
          <a:noFill/>
        </p:spPr>
      </p:pic>
      <p:sp>
        <p:nvSpPr>
          <p:cNvPr id="4" name="矩形 3"/>
          <p:cNvSpPr/>
          <p:nvPr/>
        </p:nvSpPr>
        <p:spPr>
          <a:xfrm>
            <a:off x="899592" y="260648"/>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 calcmode="lin" valueType="num">
                                      <p:cBhvr>
                                        <p:cTn id="7" dur="500" fill="hold"/>
                                        <p:tgtEl>
                                          <p:spTgt spid="15361"/>
                                        </p:tgtEl>
                                        <p:attrNameLst>
                                          <p:attrName>ppt_w</p:attrName>
                                        </p:attrNameLst>
                                      </p:cBhvr>
                                      <p:tavLst>
                                        <p:tav tm="0">
                                          <p:val>
                                            <p:fltVal val="0"/>
                                          </p:val>
                                        </p:tav>
                                        <p:tav tm="100000">
                                          <p:val>
                                            <p:strVal val="#ppt_w"/>
                                          </p:val>
                                        </p:tav>
                                      </p:tavLst>
                                    </p:anim>
                                    <p:anim calcmode="lin" valueType="num">
                                      <p:cBhvr>
                                        <p:cTn id="8" dur="500" fill="hold"/>
                                        <p:tgtEl>
                                          <p:spTgt spid="15361"/>
                                        </p:tgtEl>
                                        <p:attrNameLst>
                                          <p:attrName>ppt_h</p:attrName>
                                        </p:attrNameLst>
                                      </p:cBhvr>
                                      <p:tavLst>
                                        <p:tav tm="0">
                                          <p:val>
                                            <p:fltVal val="0"/>
                                          </p:val>
                                        </p:tav>
                                        <p:tav tm="100000">
                                          <p:val>
                                            <p:strVal val="#ppt_h"/>
                                          </p:val>
                                        </p:tav>
                                      </p:tavLst>
                                    </p:anim>
                                    <p:anim calcmode="lin" valueType="num">
                                      <p:cBhvr>
                                        <p:cTn id="9" dur="500" fill="hold"/>
                                        <p:tgtEl>
                                          <p:spTgt spid="15361"/>
                                        </p:tgtEl>
                                        <p:attrNameLst>
                                          <p:attrName>style.rotation</p:attrName>
                                        </p:attrNameLst>
                                      </p:cBhvr>
                                      <p:tavLst>
                                        <p:tav tm="0">
                                          <p:val>
                                            <p:fltVal val="360"/>
                                          </p:val>
                                        </p:tav>
                                        <p:tav tm="100000">
                                          <p:val>
                                            <p:fltVal val="0"/>
                                          </p:val>
                                        </p:tav>
                                      </p:tavLst>
                                    </p:anim>
                                    <p:animEffect transition="in" filter="fade">
                                      <p:cBhvr>
                                        <p:cTn id="10" dur="500"/>
                                        <p:tgtEl>
                                          <p:spTgt spid="15361"/>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15362"/>
                                        </p:tgtEl>
                                        <p:attrNameLst>
                                          <p:attrName>style.visibility</p:attrName>
                                        </p:attrNameLst>
                                      </p:cBhvr>
                                      <p:to>
                                        <p:strVal val="visible"/>
                                      </p:to>
                                    </p:set>
                                    <p:anim calcmode="lin" valueType="num">
                                      <p:cBhvr>
                                        <p:cTn id="15" dur="1000" fill="hold"/>
                                        <p:tgtEl>
                                          <p:spTgt spid="15362"/>
                                        </p:tgtEl>
                                        <p:attrNameLst>
                                          <p:attrName>ppt_x</p:attrName>
                                        </p:attrNameLst>
                                      </p:cBhvr>
                                      <p:tavLst>
                                        <p:tav tm="0">
                                          <p:val>
                                            <p:strVal val="#ppt_x-.2"/>
                                          </p:val>
                                        </p:tav>
                                        <p:tav tm="100000">
                                          <p:val>
                                            <p:strVal val="#ppt_x"/>
                                          </p:val>
                                        </p:tav>
                                      </p:tavLst>
                                    </p:anim>
                                    <p:anim calcmode="lin" valueType="num">
                                      <p:cBhvr>
                                        <p:cTn id="16" dur="1000" fill="hold"/>
                                        <p:tgtEl>
                                          <p:spTgt spid="15362"/>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sp>
        <p:nvSpPr>
          <p:cNvPr id="32769" name="Rectangle 1"/>
          <p:cNvSpPr>
            <a:spLocks noChangeArrowheads="1"/>
          </p:cNvSpPr>
          <p:nvPr/>
        </p:nvSpPr>
        <p:spPr bwMode="auto">
          <a:xfrm>
            <a:off x="539552" y="1329735"/>
            <a:ext cx="8136904"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专题四</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独特的“京味儿”</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作品对老北京的人情风俗、市井生活、北京人独特的语言习惯等做了细致入微的描绘</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阅读中你一定感觉到了其中散发着的浓浓“京味儿”吧。请选择一个角度</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摘抄一些片段</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说说其中是如何体现这一特点的。</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467544" y="1268760"/>
            <a:ext cx="8352928" cy="36004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770" name="Picture 2" descr="C:\Users\Administrator\Desktop\t01d9352af82d496002.jpg"/>
          <p:cNvPicPr>
            <a:picLocks noChangeAspect="1" noChangeArrowheads="1"/>
          </p:cNvPicPr>
          <p:nvPr/>
        </p:nvPicPr>
        <p:blipFill>
          <a:blip r:embed="rId3" cstate="print"/>
          <a:srcRect/>
          <a:stretch>
            <a:fillRect/>
          </a:stretch>
        </p:blipFill>
        <p:spPr bwMode="auto">
          <a:xfrm>
            <a:off x="5940152" y="3645024"/>
            <a:ext cx="2808312" cy="225591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2769">
                                            <p:txEl>
                                              <p:pRg st="1" end="1"/>
                                            </p:txEl>
                                          </p:spTgt>
                                        </p:tgtEl>
                                        <p:attrNameLst>
                                          <p:attrName>style.visibility</p:attrName>
                                        </p:attrNameLst>
                                      </p:cBhvr>
                                      <p:to>
                                        <p:strVal val="visible"/>
                                      </p:to>
                                    </p:set>
                                    <p:animEffect transition="in" filter="box(in)">
                                      <p:cBhvr>
                                        <p:cTn id="7" dur="500"/>
                                        <p:tgtEl>
                                          <p:spTgt spid="3276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32770"/>
                                        </p:tgtEl>
                                        <p:attrNameLst>
                                          <p:attrName>style.visibility</p:attrName>
                                        </p:attrNameLst>
                                      </p:cBhvr>
                                      <p:to>
                                        <p:strVal val="visible"/>
                                      </p:to>
                                    </p:set>
                                    <p:anim calcmode="lin" valueType="num">
                                      <p:cBhvr>
                                        <p:cTn id="12" dur="500" fill="hold"/>
                                        <p:tgtEl>
                                          <p:spTgt spid="32770"/>
                                        </p:tgtEl>
                                        <p:attrNameLst>
                                          <p:attrName>ppt_w</p:attrName>
                                        </p:attrNameLst>
                                      </p:cBhvr>
                                      <p:tavLst>
                                        <p:tav tm="0">
                                          <p:val>
                                            <p:fltVal val="0"/>
                                          </p:val>
                                        </p:tav>
                                        <p:tav tm="100000">
                                          <p:val>
                                            <p:strVal val="#ppt_w"/>
                                          </p:val>
                                        </p:tav>
                                      </p:tavLst>
                                    </p:anim>
                                    <p:anim calcmode="lin" valueType="num">
                                      <p:cBhvr>
                                        <p:cTn id="13" dur="500" fill="hold"/>
                                        <p:tgtEl>
                                          <p:spTgt spid="32770"/>
                                        </p:tgtEl>
                                        <p:attrNameLst>
                                          <p:attrName>ppt_h</p:attrName>
                                        </p:attrNameLst>
                                      </p:cBhvr>
                                      <p:tavLst>
                                        <p:tav tm="0">
                                          <p:val>
                                            <p:fltVal val="0"/>
                                          </p:val>
                                        </p:tav>
                                        <p:tav tm="100000">
                                          <p:val>
                                            <p:strVal val="#ppt_h"/>
                                          </p:val>
                                        </p:tav>
                                      </p:tavLst>
                                    </p:anim>
                                    <p:anim calcmode="lin" valueType="num">
                                      <p:cBhvr>
                                        <p:cTn id="14" dur="500" fill="hold"/>
                                        <p:tgtEl>
                                          <p:spTgt spid="32770"/>
                                        </p:tgtEl>
                                        <p:attrNameLst>
                                          <p:attrName>style.rotation</p:attrName>
                                        </p:attrNameLst>
                                      </p:cBhvr>
                                      <p:tavLst>
                                        <p:tav tm="0">
                                          <p:val>
                                            <p:fltVal val="360"/>
                                          </p:val>
                                        </p:tav>
                                        <p:tav tm="100000">
                                          <p:val>
                                            <p:fltVal val="0"/>
                                          </p:val>
                                        </p:tav>
                                      </p:tavLst>
                                    </p:anim>
                                    <p:animEffect transition="in" filter="fade">
                                      <p:cBhvr>
                                        <p:cTn id="15"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pic>
        <p:nvPicPr>
          <p:cNvPr id="33793" name="Picture 1" descr="C:\Users\Administrator\Desktop\21.023.png"/>
          <p:cNvPicPr>
            <a:picLocks noChangeAspect="1" noChangeArrowheads="1"/>
          </p:cNvPicPr>
          <p:nvPr/>
        </p:nvPicPr>
        <p:blipFill>
          <a:blip r:embed="rId3" cstate="print"/>
          <a:srcRect/>
          <a:stretch>
            <a:fillRect/>
          </a:stretch>
        </p:blipFill>
        <p:spPr bwMode="auto">
          <a:xfrm>
            <a:off x="323528" y="1556791"/>
            <a:ext cx="8426649" cy="3816425"/>
          </a:xfrm>
          <a:prstGeom prst="rect">
            <a:avLst/>
          </a:prstGeom>
          <a:noFill/>
        </p:spPr>
      </p:pic>
      <p:sp>
        <p:nvSpPr>
          <p:cNvPr id="33794" name="Rectangle 2"/>
          <p:cNvSpPr>
            <a:spLocks noChangeArrowheads="1"/>
          </p:cNvSpPr>
          <p:nvPr/>
        </p:nvSpPr>
        <p:spPr bwMode="auto">
          <a:xfrm>
            <a:off x="755576" y="1700808"/>
            <a:ext cx="7812360"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下面是对</a:t>
            </a:r>
            <a:r>
              <a:rPr kumimoji="0" lang="zh-CN"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骆驼祥子</a:t>
            </a:r>
            <a:r>
              <a:rPr kumimoji="0" lang="zh-CN"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中一些语句的批注。</a:t>
            </a:r>
            <a:endParaRPr kumimoji="0" 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示例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在与骆驼这个外号发生关系以前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是个年轻力壮的洋车夫。</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批注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小说开门见山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一开始就点明主人公祥子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以及祥子的身份。</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他就是这么一个人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就是在地狱里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仿佛也能做个好鬼。</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批注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这是祥子美好心灵最形象的说明。“地狱”和“好鬼”贴切地说明当时祥子生活环境的特征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以及祥子的社会角色。</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anim calcmode="lin" valueType="num">
                                      <p:cBhvr>
                                        <p:cTn id="7" dur="500" fill="hold"/>
                                        <p:tgtEl>
                                          <p:spTgt spid="3379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3794">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3794">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3794">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3794">
                                            <p:txEl>
                                              <p:pRg st="1" end="1"/>
                                            </p:txEl>
                                          </p:spTgt>
                                        </p:tgtEl>
                                        <p:attrNameLst>
                                          <p:attrName>style.visibility</p:attrName>
                                        </p:attrNameLst>
                                      </p:cBhvr>
                                      <p:to>
                                        <p:strVal val="visible"/>
                                      </p:to>
                                    </p:set>
                                    <p:anim calcmode="lin" valueType="num">
                                      <p:cBhvr>
                                        <p:cTn id="13" dur="500" fill="hold"/>
                                        <p:tgtEl>
                                          <p:spTgt spid="3379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3794">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33794">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33794">
                                            <p:txEl>
                                              <p:pRg st="1" end="1"/>
                                            </p:txEl>
                                          </p:spTgt>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33794">
                                            <p:txEl>
                                              <p:pRg st="2" end="2"/>
                                            </p:txEl>
                                          </p:spTgt>
                                        </p:tgtEl>
                                        <p:attrNameLst>
                                          <p:attrName>style.visibility</p:attrName>
                                        </p:attrNameLst>
                                      </p:cBhvr>
                                      <p:to>
                                        <p:strVal val="visible"/>
                                      </p:to>
                                    </p:set>
                                    <p:anim calcmode="lin" valueType="num">
                                      <p:cBhvr>
                                        <p:cTn id="19" dur="500" fill="hold"/>
                                        <p:tgtEl>
                                          <p:spTgt spid="33794">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3794">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33794">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33794">
                                            <p:txEl>
                                              <p:pRg st="2" end="2"/>
                                            </p:txEl>
                                          </p:spTgt>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33794">
                                            <p:txEl>
                                              <p:pRg st="3" end="3"/>
                                            </p:txEl>
                                          </p:spTgt>
                                        </p:tgtEl>
                                        <p:attrNameLst>
                                          <p:attrName>style.visibility</p:attrName>
                                        </p:attrNameLst>
                                      </p:cBhvr>
                                      <p:to>
                                        <p:strVal val="visible"/>
                                      </p:to>
                                    </p:set>
                                    <p:anim calcmode="lin" valueType="num">
                                      <p:cBhvr>
                                        <p:cTn id="25" dur="500" fill="hold"/>
                                        <p:tgtEl>
                                          <p:spTgt spid="33794">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3794">
                                            <p:txEl>
                                              <p:pRg st="3" end="3"/>
                                            </p:txEl>
                                          </p:spTgt>
                                        </p:tgtEl>
                                        <p:attrNameLst>
                                          <p:attrName>ppt_h</p:attrName>
                                        </p:attrNameLst>
                                      </p:cBhvr>
                                      <p:tavLst>
                                        <p:tav tm="0">
                                          <p:val>
                                            <p:fltVal val="0"/>
                                          </p:val>
                                        </p:tav>
                                        <p:tav tm="100000">
                                          <p:val>
                                            <p:strVal val="#ppt_h"/>
                                          </p:val>
                                        </p:tav>
                                      </p:tavLst>
                                    </p:anim>
                                    <p:anim calcmode="lin" valueType="num">
                                      <p:cBhvr>
                                        <p:cTn id="27" dur="500" fill="hold"/>
                                        <p:tgtEl>
                                          <p:spTgt spid="33794">
                                            <p:txEl>
                                              <p:pRg st="3" end="3"/>
                                            </p:txEl>
                                          </p:spTgt>
                                        </p:tgtEl>
                                        <p:attrNameLst>
                                          <p:attrName>style.rotation</p:attrName>
                                        </p:attrNameLst>
                                      </p:cBhvr>
                                      <p:tavLst>
                                        <p:tav tm="0">
                                          <p:val>
                                            <p:fltVal val="360"/>
                                          </p:val>
                                        </p:tav>
                                        <p:tav tm="100000">
                                          <p:val>
                                            <p:fltVal val="0"/>
                                          </p:val>
                                        </p:tav>
                                      </p:tavLst>
                                    </p:anim>
                                    <p:animEffect transition="in" filter="fade">
                                      <p:cBhvr>
                                        <p:cTn id="28" dur="500"/>
                                        <p:tgtEl>
                                          <p:spTgt spid="33794">
                                            <p:txEl>
                                              <p:pRg st="3" end="3"/>
                                            </p:txEl>
                                          </p:spTgt>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33794">
                                            <p:txEl>
                                              <p:pRg st="4" end="4"/>
                                            </p:txEl>
                                          </p:spTgt>
                                        </p:tgtEl>
                                        <p:attrNameLst>
                                          <p:attrName>style.visibility</p:attrName>
                                        </p:attrNameLst>
                                      </p:cBhvr>
                                      <p:to>
                                        <p:strVal val="visible"/>
                                      </p:to>
                                    </p:set>
                                    <p:anim calcmode="lin" valueType="num">
                                      <p:cBhvr>
                                        <p:cTn id="31" dur="500" fill="hold"/>
                                        <p:tgtEl>
                                          <p:spTgt spid="33794">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3794">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33794">
                                            <p:txEl>
                                              <p:pRg st="4" end="4"/>
                                            </p:txEl>
                                          </p:spTgt>
                                        </p:tgtEl>
                                        <p:attrNameLst>
                                          <p:attrName>style.rotation</p:attrName>
                                        </p:attrNameLst>
                                      </p:cBhvr>
                                      <p:tavLst>
                                        <p:tav tm="0">
                                          <p:val>
                                            <p:fltVal val="360"/>
                                          </p:val>
                                        </p:tav>
                                        <p:tav tm="100000">
                                          <p:val>
                                            <p:fltVal val="0"/>
                                          </p:val>
                                        </p:tav>
                                      </p:tavLst>
                                    </p:anim>
                                    <p:animEffect transition="in" filter="fade">
                                      <p:cBhvr>
                                        <p:cTn id="34" dur="500"/>
                                        <p:tgtEl>
                                          <p:spTgt spid="33794">
                                            <p:txEl>
                                              <p:pRg st="4" end="4"/>
                                            </p:txEl>
                                          </p:spTgt>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3794">
                                            <p:txEl>
                                              <p:pRg st="5" end="5"/>
                                            </p:txEl>
                                          </p:spTgt>
                                        </p:tgtEl>
                                        <p:attrNameLst>
                                          <p:attrName>style.visibility</p:attrName>
                                        </p:attrNameLst>
                                      </p:cBhvr>
                                      <p:to>
                                        <p:strVal val="visible"/>
                                      </p:to>
                                    </p:set>
                                    <p:anim calcmode="lin" valueType="num">
                                      <p:cBhvr>
                                        <p:cTn id="37" dur="500" fill="hold"/>
                                        <p:tgtEl>
                                          <p:spTgt spid="33794">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33794">
                                            <p:txEl>
                                              <p:pRg st="5" end="5"/>
                                            </p:txEl>
                                          </p:spTgt>
                                        </p:tgtEl>
                                        <p:attrNameLst>
                                          <p:attrName>ppt_h</p:attrName>
                                        </p:attrNameLst>
                                      </p:cBhvr>
                                      <p:tavLst>
                                        <p:tav tm="0">
                                          <p:val>
                                            <p:fltVal val="0"/>
                                          </p:val>
                                        </p:tav>
                                        <p:tav tm="100000">
                                          <p:val>
                                            <p:strVal val="#ppt_h"/>
                                          </p:val>
                                        </p:tav>
                                      </p:tavLst>
                                    </p:anim>
                                    <p:anim calcmode="lin" valueType="num">
                                      <p:cBhvr>
                                        <p:cTn id="39" dur="500" fill="hold"/>
                                        <p:tgtEl>
                                          <p:spTgt spid="33794">
                                            <p:txEl>
                                              <p:pRg st="5" end="5"/>
                                            </p:txEl>
                                          </p:spTgt>
                                        </p:tgtEl>
                                        <p:attrNameLst>
                                          <p:attrName>style.rotation</p:attrName>
                                        </p:attrNameLst>
                                      </p:cBhvr>
                                      <p:tavLst>
                                        <p:tav tm="0">
                                          <p:val>
                                            <p:fltVal val="360"/>
                                          </p:val>
                                        </p:tav>
                                        <p:tav tm="100000">
                                          <p:val>
                                            <p:fltVal val="0"/>
                                          </p:val>
                                        </p:tav>
                                      </p:tavLst>
                                    </p:anim>
                                    <p:animEffect transition="in" filter="fade">
                                      <p:cBhvr>
                                        <p:cTn id="40" dur="500"/>
                                        <p:tgtEl>
                                          <p:spTgt spid="3379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pic>
        <p:nvPicPr>
          <p:cNvPr id="34817" name="Picture 1" descr="C:\Users\Administrator\Desktop\课件图12\u=927143133,2882030021&amp;fm=21&amp;gp=0.jpg"/>
          <p:cNvPicPr>
            <a:picLocks noChangeAspect="1" noChangeArrowheads="1"/>
          </p:cNvPicPr>
          <p:nvPr/>
        </p:nvPicPr>
        <p:blipFill>
          <a:blip r:embed="rId3" cstate="print"/>
          <a:srcRect/>
          <a:stretch>
            <a:fillRect/>
          </a:stretch>
        </p:blipFill>
        <p:spPr bwMode="auto">
          <a:xfrm>
            <a:off x="467544" y="1268760"/>
            <a:ext cx="8424936" cy="4752528"/>
          </a:xfrm>
          <a:prstGeom prst="rect">
            <a:avLst/>
          </a:prstGeom>
          <a:noFill/>
        </p:spPr>
      </p:pic>
      <p:sp>
        <p:nvSpPr>
          <p:cNvPr id="34818" name="Rectangle 2"/>
          <p:cNvSpPr>
            <a:spLocks noChangeArrowheads="1"/>
          </p:cNvSpPr>
          <p:nvPr/>
        </p:nvSpPr>
        <p:spPr bwMode="auto">
          <a:xfrm>
            <a:off x="1043608" y="1772816"/>
            <a:ext cx="72008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头不很大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圆眼</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肉鼻子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两条眉毛很短很粗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头上永远剃得发亮。腮上没有多余的肉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他不甚注意他的模样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他爱自己的脸正如同他爱自己的身体</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都那么结实硬棒。</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批注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简洁而又传神的白描式肖像描写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干净简练又富有情趣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紧扣其个性特征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彰显了年轻的祥子憨厚壮实、乐观而又富有朝气与活力。</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他的腿很长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所以跨出去的每一步都很大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大脚在地上轻蹭两蹭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立马就能站住。</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批注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精细而又简洁地描写了祥子的跑法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步子大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腰坚稳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说站住立马就能站住。这些都说明了祥子经过两三个星期的练习之后已经成长为一个专业的车夫了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从中我们可以看出祥子既聪明又刻苦的品格。</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Effect transition="in" filter="slide(fromBottom)">
                                      <p:cBhvr>
                                        <p:cTn id="7" dur="500"/>
                                        <p:tgtEl>
                                          <p:spTgt spid="34818">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4818">
                                            <p:txEl>
                                              <p:pRg st="1" end="1"/>
                                            </p:txEl>
                                          </p:spTgt>
                                        </p:tgtEl>
                                        <p:attrNameLst>
                                          <p:attrName>style.visibility</p:attrName>
                                        </p:attrNameLst>
                                      </p:cBhvr>
                                      <p:to>
                                        <p:strVal val="visible"/>
                                      </p:to>
                                    </p:set>
                                    <p:animEffect transition="in" filter="slide(fromBottom)">
                                      <p:cBhvr>
                                        <p:cTn id="10" dur="500"/>
                                        <p:tgtEl>
                                          <p:spTgt spid="34818">
                                            <p:txEl>
                                              <p:pRg st="1" end="1"/>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34818">
                                            <p:txEl>
                                              <p:pRg st="2" end="2"/>
                                            </p:txEl>
                                          </p:spTgt>
                                        </p:tgtEl>
                                        <p:attrNameLst>
                                          <p:attrName>style.visibility</p:attrName>
                                        </p:attrNameLst>
                                      </p:cBhvr>
                                      <p:to>
                                        <p:strVal val="visible"/>
                                      </p:to>
                                    </p:set>
                                    <p:animEffect transition="in" filter="slide(fromBottom)">
                                      <p:cBhvr>
                                        <p:cTn id="13" dur="500"/>
                                        <p:tgtEl>
                                          <p:spTgt spid="34818">
                                            <p:txEl>
                                              <p:pRg st="2" end="2"/>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34818">
                                            <p:txEl>
                                              <p:pRg st="3" end="3"/>
                                            </p:txEl>
                                          </p:spTgt>
                                        </p:tgtEl>
                                        <p:attrNameLst>
                                          <p:attrName>style.visibility</p:attrName>
                                        </p:attrNameLst>
                                      </p:cBhvr>
                                      <p:to>
                                        <p:strVal val="visible"/>
                                      </p:to>
                                    </p:set>
                                    <p:animEffect transition="in" filter="slide(fromBottom)">
                                      <p:cBhvr>
                                        <p:cTn id="16" dur="500"/>
                                        <p:tgtEl>
                                          <p:spTgt spid="348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pic>
        <p:nvPicPr>
          <p:cNvPr id="35842" name="Picture 2" descr="C:\Users\Administrator\Desktop\课件图12\图片1_副本.jpg"/>
          <p:cNvPicPr>
            <a:picLocks noChangeAspect="1" noChangeArrowheads="1"/>
          </p:cNvPicPr>
          <p:nvPr/>
        </p:nvPicPr>
        <p:blipFill>
          <a:blip r:embed="rId3" cstate="print"/>
          <a:srcRect/>
          <a:stretch>
            <a:fillRect/>
          </a:stretch>
        </p:blipFill>
        <p:spPr bwMode="auto">
          <a:xfrm>
            <a:off x="251520" y="1412777"/>
            <a:ext cx="8640960" cy="4392488"/>
          </a:xfrm>
          <a:prstGeom prst="rect">
            <a:avLst/>
          </a:prstGeom>
          <a:noFill/>
        </p:spPr>
      </p:pic>
      <p:sp>
        <p:nvSpPr>
          <p:cNvPr id="35843" name="Rectangle 3"/>
          <p:cNvSpPr>
            <a:spLocks noChangeArrowheads="1"/>
          </p:cNvSpPr>
          <p:nvPr/>
        </p:nvSpPr>
        <p:spPr bwMode="auto">
          <a:xfrm>
            <a:off x="1115616" y="1988840"/>
            <a:ext cx="6552728"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外面的谣言他不大往心里去</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也和别人一样急忙收了车。</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批注</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山雨欲来风满楼。作者在看似描写祥子专心致志地拉车</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两耳不闻窗外事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却不露痕迹地介绍了动荡不定的时事。貌似闲笔</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实则大巧</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颇具匠心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暗示并推动情节发展。</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wedge">
                                      <p:cBhvr>
                                        <p:cTn id="7" dur="2000"/>
                                        <p:tgtEl>
                                          <p:spTgt spid="3584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5843">
                                            <p:txEl>
                                              <p:pRg st="1" end="1"/>
                                            </p:txEl>
                                          </p:spTgt>
                                        </p:tgtEl>
                                        <p:attrNameLst>
                                          <p:attrName>style.visibility</p:attrName>
                                        </p:attrNameLst>
                                      </p:cBhvr>
                                      <p:to>
                                        <p:strVal val="visible"/>
                                      </p:to>
                                    </p:set>
                                    <p:animEffect transition="in" filter="wedge">
                                      <p:cBhvr>
                                        <p:cTn id="10" dur="2000"/>
                                        <p:tgtEl>
                                          <p:spTgt spid="358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pic>
        <p:nvPicPr>
          <p:cNvPr id="36865" name="Picture 1" descr="C:\Users\Administrator\Desktop\课件图12\u=4127896679,1037023353&amp;fm=21&amp;gp=0.jpg"/>
          <p:cNvPicPr>
            <a:picLocks noChangeAspect="1" noChangeArrowheads="1"/>
          </p:cNvPicPr>
          <p:nvPr/>
        </p:nvPicPr>
        <p:blipFill>
          <a:blip r:embed="rId3" cstate="print"/>
          <a:srcRect/>
          <a:stretch>
            <a:fillRect/>
          </a:stretch>
        </p:blipFill>
        <p:spPr bwMode="auto">
          <a:xfrm>
            <a:off x="395536" y="1196752"/>
            <a:ext cx="8280920" cy="4392488"/>
          </a:xfrm>
          <a:prstGeom prst="rect">
            <a:avLst/>
          </a:prstGeom>
          <a:noFill/>
        </p:spPr>
      </p:pic>
      <p:sp>
        <p:nvSpPr>
          <p:cNvPr id="36866" name="Rectangle 2"/>
          <p:cNvSpPr>
            <a:spLocks noChangeArrowheads="1"/>
          </p:cNvSpPr>
          <p:nvPr/>
        </p:nvSpPr>
        <p:spPr bwMode="auto">
          <a:xfrm>
            <a:off x="899592" y="1556792"/>
            <a:ext cx="6948264"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拉了半年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他的希望更大了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希望多半落空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祥子也不例外。</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批注</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前几句写出了祥子的希望与开心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最后一句是过渡句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为下文祥子遭遇挫折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希望落空埋下伏笔。</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好吧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今天买上了新车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就算是生日吧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简直没什么不可以把人与车算在一块的地方。</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批注</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新车竟然给祥子带来新生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他对生活的要求就是这样简单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他就是这样易于满足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可见其原来的生活是多么窘困。</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6866">
                                            <p:txEl>
                                              <p:pRg st="0" end="0"/>
                                            </p:txEl>
                                          </p:spTgt>
                                        </p:tgtEl>
                                        <p:attrNameLst>
                                          <p:attrName>style.visibility</p:attrName>
                                        </p:attrNameLst>
                                      </p:cBhvr>
                                      <p:to>
                                        <p:strVal val="visible"/>
                                      </p:to>
                                    </p:set>
                                    <p:animEffect transition="in" filter="slide(fromBottom)">
                                      <p:cBhvr>
                                        <p:cTn id="7" dur="500"/>
                                        <p:tgtEl>
                                          <p:spTgt spid="36866">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6866">
                                            <p:txEl>
                                              <p:pRg st="1" end="1"/>
                                            </p:txEl>
                                          </p:spTgt>
                                        </p:tgtEl>
                                        <p:attrNameLst>
                                          <p:attrName>style.visibility</p:attrName>
                                        </p:attrNameLst>
                                      </p:cBhvr>
                                      <p:to>
                                        <p:strVal val="visible"/>
                                      </p:to>
                                    </p:set>
                                    <p:animEffect transition="in" filter="slide(fromBottom)">
                                      <p:cBhvr>
                                        <p:cTn id="10" dur="500"/>
                                        <p:tgtEl>
                                          <p:spTgt spid="3686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36866">
                                            <p:txEl>
                                              <p:pRg st="2" end="2"/>
                                            </p:txEl>
                                          </p:spTgt>
                                        </p:tgtEl>
                                        <p:attrNameLst>
                                          <p:attrName>style.visibility</p:attrName>
                                        </p:attrNameLst>
                                      </p:cBhvr>
                                      <p:to>
                                        <p:strVal val="visible"/>
                                      </p:to>
                                    </p:set>
                                    <p:animEffect transition="in" filter="slide(fromBottom)">
                                      <p:cBhvr>
                                        <p:cTn id="15" dur="500"/>
                                        <p:tgtEl>
                                          <p:spTgt spid="36866">
                                            <p:txEl>
                                              <p:pRg st="2" end="2"/>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36866">
                                            <p:txEl>
                                              <p:pRg st="3" end="3"/>
                                            </p:txEl>
                                          </p:spTgt>
                                        </p:tgtEl>
                                        <p:attrNameLst>
                                          <p:attrName>style.visibility</p:attrName>
                                        </p:attrNameLst>
                                      </p:cBhvr>
                                      <p:to>
                                        <p:strVal val="visible"/>
                                      </p:to>
                                    </p:set>
                                    <p:animEffect transition="in" filter="slide(fromBottom)">
                                      <p:cBhvr>
                                        <p:cTn id="18" dur="500"/>
                                        <p:tgtEl>
                                          <p:spTgt spid="3686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Administrator\Desktop\PPT模板结尾3副本.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等腰三角形 2"/>
          <p:cNvSpPr/>
          <p:nvPr/>
        </p:nvSpPr>
        <p:spPr>
          <a:xfrm>
            <a:off x="7956550" y="5084763"/>
            <a:ext cx="647700" cy="50482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292" name="TextBox 3"/>
          <p:cNvSpPr txBox="1">
            <a:spLocks noChangeArrowheads="1"/>
          </p:cNvSpPr>
          <p:nvPr/>
        </p:nvSpPr>
        <p:spPr bwMode="auto">
          <a:xfrm>
            <a:off x="7956550" y="5589588"/>
            <a:ext cx="696913" cy="400050"/>
          </a:xfrm>
          <a:prstGeom prst="rect">
            <a:avLst/>
          </a:prstGeom>
          <a:noFill/>
          <a:ln w="9525">
            <a:noFill/>
            <a:miter lim="800000"/>
            <a:headEnd/>
            <a:tailEnd/>
          </a:ln>
        </p:spPr>
        <p:txBody>
          <a:bodyPr wrap="none">
            <a:spAutoFit/>
          </a:bodyPr>
          <a:lstStyle/>
          <a:p>
            <a:r>
              <a:rPr lang="zh-CN" altLang="en-US" sz="2000" b="1">
                <a:solidFill>
                  <a:srgbClr val="FF0000"/>
                </a:solidFill>
                <a:latin typeface="微软雅黑" pitchFamily="34" charset="-122"/>
                <a:ea typeface="微软雅黑" pitchFamily="34" charset="-122"/>
              </a:rPr>
              <a:t>返回</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课前导入</a:t>
            </a:r>
            <a:endParaRPr lang="zh-CN" altLang="en-US" sz="2800" b="1" dirty="0">
              <a:latin typeface="微软雅黑" pitchFamily="34" charset="-122"/>
              <a:ea typeface="微软雅黑" pitchFamily="34" charset="-122"/>
            </a:endParaRPr>
          </a:p>
        </p:txBody>
      </p:sp>
      <p:sp>
        <p:nvSpPr>
          <p:cNvPr id="9" name="圆角矩形 8"/>
          <p:cNvSpPr/>
          <p:nvPr/>
        </p:nvSpPr>
        <p:spPr>
          <a:xfrm>
            <a:off x="755576" y="1844824"/>
            <a:ext cx="7920880" cy="3768419"/>
          </a:xfrm>
          <a:prstGeom prst="roundRect">
            <a:avLst>
              <a:gd name="adj" fmla="val 10006"/>
            </a:avLst>
          </a:prstGeom>
          <a:solidFill>
            <a:schemeClr val="accent2">
              <a:lumMod val="40000"/>
              <a:lumOff val="60000"/>
            </a:schemeClr>
          </a:solidFill>
          <a:ln w="25400" cap="flat" cmpd="sng" algn="ctr">
            <a:noFill/>
            <a:prstDash val="solid"/>
          </a:ln>
          <a:effectLst>
            <a:outerShdw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10" name="圆角矩形 9"/>
          <p:cNvSpPr/>
          <p:nvPr/>
        </p:nvSpPr>
        <p:spPr>
          <a:xfrm>
            <a:off x="1187624" y="2132856"/>
            <a:ext cx="7272808" cy="3144349"/>
          </a:xfrm>
          <a:prstGeom prst="roundRect">
            <a:avLst>
              <a:gd name="adj" fmla="val 10006"/>
            </a:avLst>
          </a:prstGeom>
          <a:solidFill>
            <a:sysClr val="window" lastClr="CCE8CF"/>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14337" name="Rectangle 1"/>
          <p:cNvSpPr>
            <a:spLocks noChangeArrowheads="1"/>
          </p:cNvSpPr>
          <p:nvPr/>
        </p:nvSpPr>
        <p:spPr bwMode="auto">
          <a:xfrm>
            <a:off x="1259632" y="2420888"/>
            <a:ext cx="468052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同学们</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近年来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中考越来越重视考生在阅读中形成自己的独特体验。今天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我们来了解一类常见题型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圈点批注题。</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14338" name="Picture 2" descr="C:\Users\Administrator\Desktop\课件图12\写做\u=3262708754,3255299931&amp;fm=21&amp;gp=0_副本.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34000" y="2204864"/>
            <a:ext cx="3810000" cy="282644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4337">
                                            <p:txEl>
                                              <p:pRg st="0" end="0"/>
                                            </p:txEl>
                                          </p:spTgt>
                                        </p:tgtEl>
                                        <p:attrNameLst>
                                          <p:attrName>style.visibility</p:attrName>
                                        </p:attrNameLst>
                                      </p:cBhvr>
                                      <p:to>
                                        <p:strVal val="visible"/>
                                      </p:to>
                                    </p:set>
                                    <p:anim calcmode="lin" valueType="num">
                                      <p:cBhvr>
                                        <p:cTn id="7" dur="1000" fill="hold"/>
                                        <p:tgtEl>
                                          <p:spTgt spid="1433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433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33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 calcmode="lin" valueType="num">
                                      <p:cBhvr>
                                        <p:cTn id="14" dur="500" fill="hold"/>
                                        <p:tgtEl>
                                          <p:spTgt spid="14338"/>
                                        </p:tgtEl>
                                        <p:attrNameLst>
                                          <p:attrName>ppt_w</p:attrName>
                                        </p:attrNameLst>
                                      </p:cBhvr>
                                      <p:tavLst>
                                        <p:tav tm="0">
                                          <p:val>
                                            <p:fltVal val="0"/>
                                          </p:val>
                                        </p:tav>
                                        <p:tav tm="100000">
                                          <p:val>
                                            <p:strVal val="#ppt_w"/>
                                          </p:val>
                                        </p:tav>
                                      </p:tavLst>
                                    </p:anim>
                                    <p:anim calcmode="lin" valueType="num">
                                      <p:cBhvr>
                                        <p:cTn id="15" dur="500" fill="hold"/>
                                        <p:tgtEl>
                                          <p:spTgt spid="14338"/>
                                        </p:tgtEl>
                                        <p:attrNameLst>
                                          <p:attrName>ppt_h</p:attrName>
                                        </p:attrNameLst>
                                      </p:cBhvr>
                                      <p:tavLst>
                                        <p:tav tm="0">
                                          <p:val>
                                            <p:fltVal val="0"/>
                                          </p:val>
                                        </p:tav>
                                        <p:tav tm="100000">
                                          <p:val>
                                            <p:strVal val="#ppt_h"/>
                                          </p:val>
                                        </p:tav>
                                      </p:tavLst>
                                    </p:anim>
                                    <p:anim calcmode="lin" valueType="num">
                                      <p:cBhvr>
                                        <p:cTn id="16" dur="500" fill="hold"/>
                                        <p:tgtEl>
                                          <p:spTgt spid="14338"/>
                                        </p:tgtEl>
                                        <p:attrNameLst>
                                          <p:attrName>style.rotation</p:attrName>
                                        </p:attrNameLst>
                                      </p:cBhvr>
                                      <p:tavLst>
                                        <p:tav tm="0">
                                          <p:val>
                                            <p:fltVal val="360"/>
                                          </p:val>
                                        </p:tav>
                                        <p:tav tm="100000">
                                          <p:val>
                                            <p:fltVal val="0"/>
                                          </p:val>
                                        </p:tav>
                                      </p:tavLst>
                                    </p:anim>
                                    <p:animEffect transition="in" filter="fade">
                                      <p:cBhvr>
                                        <p:cTn id="1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必备回顾</a:t>
            </a:r>
            <a:endParaRPr lang="zh-CN" altLang="en-US" sz="2800" b="1" dirty="0">
              <a:latin typeface="微软雅黑" pitchFamily="34" charset="-122"/>
              <a:ea typeface="微软雅黑" pitchFamily="34" charset="-122"/>
            </a:endParaRPr>
          </a:p>
        </p:txBody>
      </p:sp>
      <p:pic>
        <p:nvPicPr>
          <p:cNvPr id="9" name="图片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23528" y="1196752"/>
            <a:ext cx="8352928" cy="4896544"/>
          </a:xfrm>
          <a:prstGeom prst="rect">
            <a:avLst/>
          </a:prstGeom>
          <a:effectLst>
            <a:outerShdw blurRad="50800" dist="38100" dir="5400000" algn="t" rotWithShape="0">
              <a:prstClr val="black">
                <a:alpha val="40000"/>
              </a:prstClr>
            </a:outerShdw>
          </a:effectLst>
        </p:spPr>
      </p:pic>
      <p:sp>
        <p:nvSpPr>
          <p:cNvPr id="13314" name="Rectangle 2"/>
          <p:cNvSpPr>
            <a:spLocks noChangeArrowheads="1"/>
          </p:cNvSpPr>
          <p:nvPr/>
        </p:nvSpPr>
        <p:spPr bwMode="auto">
          <a:xfrm>
            <a:off x="971600" y="1412776"/>
            <a:ext cx="792088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常用的圈点符号。</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直线</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画在生字或需要解释的词语下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用以批注时注音或解词。</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圈</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字码①②③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用来标示自然段的序号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便于查找内容</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　波浪线“</a:t>
            </a:r>
            <a:r>
              <a:rPr lang="en-US" altLang="zh-CN" sz="2000" dirty="0" smtClean="0">
                <a:latin typeface="微软雅黑" pitchFamily="34" charset="-122"/>
                <a:ea typeface="微软雅黑" pitchFamily="34" charset="-122"/>
                <a:cs typeface="Times New Roman" pitchFamily="18" charset="0"/>
              </a:rPr>
              <a:t>﹏﹏﹏</a:t>
            </a:r>
            <a:r>
              <a:rPr lang="zh-CN" altLang="en-US" sz="2000" dirty="0" smtClean="0">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lang="zh-CN" altLang="zh-CN" sz="2000" dirty="0" smtClean="0">
                <a:solidFill>
                  <a:srgbClr val="000000"/>
                </a:solidFill>
                <a:latin typeface="微软雅黑" pitchFamily="34" charset="-122"/>
                <a:ea typeface="微软雅黑" pitchFamily="34" charset="-122"/>
                <a:cs typeface="Times New Roman" pitchFamily="18" charset="0"/>
              </a:rPr>
              <a:t>”</a:t>
            </a:r>
            <a:r>
              <a:rPr lang="en-US" altLang="zh-CN" sz="2000" dirty="0" smtClean="0">
                <a:solidFill>
                  <a:srgbClr val="000000"/>
                </a:solidFill>
                <a:latin typeface="微软雅黑" pitchFamily="34" charset="-122"/>
                <a:ea typeface="微软雅黑" pitchFamily="34" charset="-122"/>
                <a:cs typeface="Times New Roman" pitchFamily="18" charset="0"/>
              </a:rPr>
              <a:t>: </a:t>
            </a:r>
            <a:r>
              <a:rPr lang="zh-CN" altLang="en-US" sz="2000" dirty="0" smtClean="0">
                <a:solidFill>
                  <a:srgbClr val="000000"/>
                </a:solidFill>
                <a:latin typeface="微软雅黑" pitchFamily="34" charset="-122"/>
                <a:ea typeface="微软雅黑" pitchFamily="34" charset="-122"/>
                <a:cs typeface="Times New Roman" pitchFamily="18" charset="0"/>
              </a:rPr>
              <a:t>画在文章重要的语句下面</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以便加深记忆、理解。</a:t>
            </a:r>
            <a:endParaRPr lang="zh-CN" altLang="en-US" sz="2000" dirty="0" smtClean="0">
              <a:latin typeface="微软雅黑" pitchFamily="34" charset="-122"/>
              <a:ea typeface="微软雅黑" pitchFamily="34" charset="-122"/>
              <a:cs typeface="宋体" pitchFamily="2" charset="-122"/>
            </a:endParaRPr>
          </a:p>
          <a:p>
            <a:pPr lvl="0" eaLnBrk="0" hangingPunct="0">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　圈点“</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标在文中的重点词或优美词语下面。</a:t>
            </a:r>
            <a:endParaRPr lang="zh-CN" altLang="en-US" sz="2000" dirty="0" smtClean="0">
              <a:latin typeface="微软雅黑" pitchFamily="34" charset="-122"/>
              <a:ea typeface="微软雅黑" pitchFamily="34" charset="-122"/>
              <a:cs typeface="宋体" pitchFamily="2" charset="-122"/>
            </a:endParaRPr>
          </a:p>
          <a:p>
            <a:pPr lvl="0" eaLnBrk="0" hangingPunct="0">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　问号“</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用在有疑问的语句末尾或旁边</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可以批注疑问。</a:t>
            </a:r>
            <a:endParaRPr lang="zh-CN" altLang="en-US" sz="2000" dirty="0" smtClean="0">
              <a:latin typeface="微软雅黑" pitchFamily="34" charset="-122"/>
              <a:ea typeface="微软雅黑" pitchFamily="34" charset="-122"/>
              <a:cs typeface="宋体" pitchFamily="2" charset="-122"/>
            </a:endParaRPr>
          </a:p>
          <a:p>
            <a:pPr lvl="0" eaLnBrk="0" hangingPunct="0">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　感叹号“</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用在有感叹或惊奇的语句旁边</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可以畅言所感。</a:t>
            </a:r>
            <a:endParaRPr lang="zh-CN" altLang="en-US" sz="2000" dirty="0" smtClean="0">
              <a:latin typeface="微软雅黑" pitchFamily="34" charset="-122"/>
              <a:ea typeface="微软雅黑" pitchFamily="34" charset="-122"/>
              <a:cs typeface="宋体" pitchFamily="2" charset="-122"/>
            </a:endParaRPr>
          </a:p>
          <a:p>
            <a:pPr lvl="0" eaLnBrk="0" hangingPunct="0">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　分隔号“</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用来划分段落与层次</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可以附注层次大意。</a:t>
            </a:r>
            <a:endParaRPr lang="zh-CN" altLang="en-US" sz="2000" dirty="0" smtClean="0">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Effect transition="in" filter="slide(fromBottom)">
                                      <p:cBhvr>
                                        <p:cTn id="7" dur="500"/>
                                        <p:tgtEl>
                                          <p:spTgt spid="13314">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13314">
                                            <p:txEl>
                                              <p:pRg st="1" end="1"/>
                                            </p:txEl>
                                          </p:spTgt>
                                        </p:tgtEl>
                                        <p:attrNameLst>
                                          <p:attrName>style.visibility</p:attrName>
                                        </p:attrNameLst>
                                      </p:cBhvr>
                                      <p:to>
                                        <p:strVal val="visible"/>
                                      </p:to>
                                    </p:set>
                                    <p:animEffect transition="in" filter="slide(fromBottom)">
                                      <p:cBhvr>
                                        <p:cTn id="10" dur="500"/>
                                        <p:tgtEl>
                                          <p:spTgt spid="13314">
                                            <p:txEl>
                                              <p:pRg st="1" end="1"/>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13314">
                                            <p:txEl>
                                              <p:pRg st="2" end="2"/>
                                            </p:txEl>
                                          </p:spTgt>
                                        </p:tgtEl>
                                        <p:attrNameLst>
                                          <p:attrName>style.visibility</p:attrName>
                                        </p:attrNameLst>
                                      </p:cBhvr>
                                      <p:to>
                                        <p:strVal val="visible"/>
                                      </p:to>
                                    </p:set>
                                    <p:animEffect transition="in" filter="slide(fromBottom)">
                                      <p:cBhvr>
                                        <p:cTn id="13" dur="500"/>
                                        <p:tgtEl>
                                          <p:spTgt spid="13314">
                                            <p:txEl>
                                              <p:pRg st="2" end="2"/>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13314">
                                            <p:txEl>
                                              <p:pRg st="3" end="3"/>
                                            </p:txEl>
                                          </p:spTgt>
                                        </p:tgtEl>
                                        <p:attrNameLst>
                                          <p:attrName>style.visibility</p:attrName>
                                        </p:attrNameLst>
                                      </p:cBhvr>
                                      <p:to>
                                        <p:strVal val="visible"/>
                                      </p:to>
                                    </p:set>
                                    <p:animEffect transition="in" filter="slide(fromBottom)">
                                      <p:cBhvr>
                                        <p:cTn id="16" dur="500"/>
                                        <p:tgtEl>
                                          <p:spTgt spid="13314">
                                            <p:txEl>
                                              <p:pRg st="3" end="3"/>
                                            </p:txEl>
                                          </p:spTgt>
                                        </p:tgtEl>
                                      </p:cBhvr>
                                    </p:animEffect>
                                  </p:childTnLst>
                                </p:cTn>
                              </p:par>
                              <p:par>
                                <p:cTn id="17" presetID="12" presetClass="entr" presetSubtype="4" fill="hold" nodeType="withEffect">
                                  <p:stCondLst>
                                    <p:cond delay="0"/>
                                  </p:stCondLst>
                                  <p:childTnLst>
                                    <p:set>
                                      <p:cBhvr>
                                        <p:cTn id="18" dur="1" fill="hold">
                                          <p:stCondLst>
                                            <p:cond delay="0"/>
                                          </p:stCondLst>
                                        </p:cTn>
                                        <p:tgtEl>
                                          <p:spTgt spid="13314">
                                            <p:txEl>
                                              <p:pRg st="4" end="4"/>
                                            </p:txEl>
                                          </p:spTgt>
                                        </p:tgtEl>
                                        <p:attrNameLst>
                                          <p:attrName>style.visibility</p:attrName>
                                        </p:attrNameLst>
                                      </p:cBhvr>
                                      <p:to>
                                        <p:strVal val="visible"/>
                                      </p:to>
                                    </p:set>
                                    <p:animEffect transition="in" filter="slide(fromBottom)">
                                      <p:cBhvr>
                                        <p:cTn id="19" dur="500"/>
                                        <p:tgtEl>
                                          <p:spTgt spid="13314">
                                            <p:txEl>
                                              <p:pRg st="4" end="4"/>
                                            </p:txEl>
                                          </p:spTgt>
                                        </p:tgtEl>
                                      </p:cBhvr>
                                    </p:animEffect>
                                  </p:childTnLst>
                                </p:cTn>
                              </p:par>
                              <p:par>
                                <p:cTn id="20" presetID="12" presetClass="entr" presetSubtype="4" fill="hold" nodeType="withEffect">
                                  <p:stCondLst>
                                    <p:cond delay="0"/>
                                  </p:stCondLst>
                                  <p:childTnLst>
                                    <p:set>
                                      <p:cBhvr>
                                        <p:cTn id="21" dur="1" fill="hold">
                                          <p:stCondLst>
                                            <p:cond delay="0"/>
                                          </p:stCondLst>
                                        </p:cTn>
                                        <p:tgtEl>
                                          <p:spTgt spid="13314">
                                            <p:txEl>
                                              <p:pRg st="5" end="5"/>
                                            </p:txEl>
                                          </p:spTgt>
                                        </p:tgtEl>
                                        <p:attrNameLst>
                                          <p:attrName>style.visibility</p:attrName>
                                        </p:attrNameLst>
                                      </p:cBhvr>
                                      <p:to>
                                        <p:strVal val="visible"/>
                                      </p:to>
                                    </p:set>
                                    <p:animEffect transition="in" filter="slide(fromBottom)">
                                      <p:cBhvr>
                                        <p:cTn id="22" dur="500"/>
                                        <p:tgtEl>
                                          <p:spTgt spid="13314">
                                            <p:txEl>
                                              <p:pRg st="5" end="5"/>
                                            </p:txEl>
                                          </p:spTgt>
                                        </p:tgtEl>
                                      </p:cBhvr>
                                    </p:animEffect>
                                  </p:childTnLst>
                                </p:cTn>
                              </p:par>
                              <p:par>
                                <p:cTn id="23" presetID="12" presetClass="entr" presetSubtype="4" fill="hold" nodeType="withEffect">
                                  <p:stCondLst>
                                    <p:cond delay="0"/>
                                  </p:stCondLst>
                                  <p:childTnLst>
                                    <p:set>
                                      <p:cBhvr>
                                        <p:cTn id="24" dur="1" fill="hold">
                                          <p:stCondLst>
                                            <p:cond delay="0"/>
                                          </p:stCondLst>
                                        </p:cTn>
                                        <p:tgtEl>
                                          <p:spTgt spid="13314">
                                            <p:txEl>
                                              <p:pRg st="6" end="6"/>
                                            </p:txEl>
                                          </p:spTgt>
                                        </p:tgtEl>
                                        <p:attrNameLst>
                                          <p:attrName>style.visibility</p:attrName>
                                        </p:attrNameLst>
                                      </p:cBhvr>
                                      <p:to>
                                        <p:strVal val="visible"/>
                                      </p:to>
                                    </p:set>
                                    <p:animEffect transition="in" filter="slide(fromBottom)">
                                      <p:cBhvr>
                                        <p:cTn id="25" dur="500"/>
                                        <p:tgtEl>
                                          <p:spTgt spid="13314">
                                            <p:txEl>
                                              <p:pRg st="6" end="6"/>
                                            </p:txEl>
                                          </p:spTgt>
                                        </p:tgtEl>
                                      </p:cBhvr>
                                    </p:animEffect>
                                  </p:childTnLst>
                                </p:cTn>
                              </p:par>
                              <p:par>
                                <p:cTn id="26" presetID="12" presetClass="entr" presetSubtype="4" fill="hold" nodeType="withEffect">
                                  <p:stCondLst>
                                    <p:cond delay="0"/>
                                  </p:stCondLst>
                                  <p:childTnLst>
                                    <p:set>
                                      <p:cBhvr>
                                        <p:cTn id="27" dur="1" fill="hold">
                                          <p:stCondLst>
                                            <p:cond delay="0"/>
                                          </p:stCondLst>
                                        </p:cTn>
                                        <p:tgtEl>
                                          <p:spTgt spid="13314">
                                            <p:txEl>
                                              <p:pRg st="7" end="7"/>
                                            </p:txEl>
                                          </p:spTgt>
                                        </p:tgtEl>
                                        <p:attrNameLst>
                                          <p:attrName>style.visibility</p:attrName>
                                        </p:attrNameLst>
                                      </p:cBhvr>
                                      <p:to>
                                        <p:strVal val="visible"/>
                                      </p:to>
                                    </p:set>
                                    <p:animEffect transition="in" filter="slide(fromBottom)">
                                      <p:cBhvr>
                                        <p:cTn id="28" dur="500"/>
                                        <p:tgtEl>
                                          <p:spTgt spid="1331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必备回顾</a:t>
            </a:r>
            <a:endParaRPr lang="zh-CN" altLang="en-US" sz="2800" b="1" dirty="0">
              <a:latin typeface="微软雅黑" pitchFamily="34" charset="-122"/>
              <a:ea typeface="微软雅黑" pitchFamily="34" charset="-122"/>
            </a:endParaRPr>
          </a:p>
        </p:txBody>
      </p:sp>
      <p:grpSp>
        <p:nvGrpSpPr>
          <p:cNvPr id="9" name="组合 8"/>
          <p:cNvGrpSpPr/>
          <p:nvPr/>
        </p:nvGrpSpPr>
        <p:grpSpPr>
          <a:xfrm>
            <a:off x="827584" y="980728"/>
            <a:ext cx="7776864" cy="5033714"/>
            <a:chOff x="971600" y="2348880"/>
            <a:chExt cx="6408712" cy="2520280"/>
          </a:xfrm>
          <a:solidFill>
            <a:schemeClr val="accent2">
              <a:lumMod val="40000"/>
              <a:lumOff val="60000"/>
            </a:schemeClr>
          </a:solidFill>
        </p:grpSpPr>
        <p:sp>
          <p:nvSpPr>
            <p:cNvPr id="10" name="矩形 9"/>
            <p:cNvSpPr/>
            <p:nvPr/>
          </p:nvSpPr>
          <p:spPr>
            <a:xfrm>
              <a:off x="971600" y="2348880"/>
              <a:ext cx="6408712" cy="2520280"/>
            </a:xfrm>
            <a:prstGeom prst="rect">
              <a:avLst/>
            </a:prstGeom>
            <a:grpFill/>
            <a:ln w="25400" cap="flat" cmpd="sng" algn="ctr">
              <a:solidFill>
                <a:srgbClr val="ABE14B"/>
              </a:solidFill>
              <a:prstDash val="solid"/>
            </a:ln>
            <a:effectLst>
              <a:outerShdw blurRad="342900" dist="76200" dir="5400000" algn="t" rotWithShape="0">
                <a:prstClr val="black">
                  <a:alpha val="3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sp>
          <p:nvSpPr>
            <p:cNvPr id="11" name="矩形 10"/>
            <p:cNvSpPr/>
            <p:nvPr/>
          </p:nvSpPr>
          <p:spPr>
            <a:xfrm>
              <a:off x="971600" y="2348880"/>
              <a:ext cx="6408712" cy="1260140"/>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CCE8CF"/>
                </a:solidFill>
                <a:effectLst/>
                <a:uLnTx/>
                <a:uFillTx/>
                <a:latin typeface="Calibri"/>
                <a:ea typeface="宋体"/>
                <a:cs typeface="+mn-cs"/>
              </a:endParaRPr>
            </a:p>
          </p:txBody>
        </p:sp>
      </p:grpSp>
      <p:sp>
        <p:nvSpPr>
          <p:cNvPr id="12289" name="Rectangle 1"/>
          <p:cNvSpPr>
            <a:spLocks noChangeArrowheads="1"/>
          </p:cNvSpPr>
          <p:nvPr/>
        </p:nvSpPr>
        <p:spPr bwMode="auto">
          <a:xfrm>
            <a:off x="827584" y="1134616"/>
            <a:ext cx="7848872"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批”即批语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也指评语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如在文章旁边写上段落、层次大意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用叙述、说明、议论的方式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对思想内容、观点见解、表达方式、作者思路、遣词炼句等加以评论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或提出质疑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或进行鉴赏。</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就是注释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如对难字生词、文章背景、作者材料、人物典故、风土人情等等加以解释或提示。</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“批注”就是把批语和注释随手批写在书中的空白地方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以帮助理解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深入思考。</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批注的形式。</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分析式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注明某一句、某一层或某一段具体含义的分析性文字。</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概括式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层意、段意、文章主要内容与中心思想的归纳。这种方法有一定难度。</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评价式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对文章中某一事物、某一用语、某一修辞或某一写法的评价性文字。</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感想式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就文章内容所展开的想象和联想方面的文字。</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疑问式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理解课文中产生的疑难点的文字记录。</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2289">
                                            <p:txEl>
                                              <p:pRg st="0" end="0"/>
                                            </p:txEl>
                                          </p:spTgt>
                                        </p:tgtEl>
                                        <p:attrNameLst>
                                          <p:attrName>style.visibility</p:attrName>
                                        </p:attrNameLst>
                                      </p:cBhvr>
                                      <p:to>
                                        <p:strVal val="visible"/>
                                      </p:to>
                                    </p:set>
                                    <p:anim calcmode="lin" valueType="num">
                                      <p:cBhvr>
                                        <p:cTn id="7" dur="1000" fill="hold"/>
                                        <p:tgtEl>
                                          <p:spTgt spid="1228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228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289">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12289">
                                            <p:txEl>
                                              <p:pRg st="1" end="1"/>
                                            </p:txEl>
                                          </p:spTgt>
                                        </p:tgtEl>
                                        <p:attrNameLst>
                                          <p:attrName>style.visibility</p:attrName>
                                        </p:attrNameLst>
                                      </p:cBhvr>
                                      <p:to>
                                        <p:strVal val="visible"/>
                                      </p:to>
                                    </p:set>
                                    <p:anim calcmode="lin" valueType="num">
                                      <p:cBhvr>
                                        <p:cTn id="12" dur="1000" fill="hold"/>
                                        <p:tgtEl>
                                          <p:spTgt spid="12289">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1228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2289">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12289">
                                            <p:txEl>
                                              <p:pRg st="2" end="2"/>
                                            </p:txEl>
                                          </p:spTgt>
                                        </p:tgtEl>
                                        <p:attrNameLst>
                                          <p:attrName>style.visibility</p:attrName>
                                        </p:attrNameLst>
                                      </p:cBhvr>
                                      <p:to>
                                        <p:strVal val="visible"/>
                                      </p:to>
                                    </p:set>
                                    <p:anim calcmode="lin" valueType="num">
                                      <p:cBhvr>
                                        <p:cTn id="17" dur="1000" fill="hold"/>
                                        <p:tgtEl>
                                          <p:spTgt spid="12289">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1228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2289">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nodeType="clickEffect">
                                  <p:stCondLst>
                                    <p:cond delay="0"/>
                                  </p:stCondLst>
                                  <p:childTnLst>
                                    <p:set>
                                      <p:cBhvr>
                                        <p:cTn id="23" dur="1" fill="hold">
                                          <p:stCondLst>
                                            <p:cond delay="0"/>
                                          </p:stCondLst>
                                        </p:cTn>
                                        <p:tgtEl>
                                          <p:spTgt spid="12289">
                                            <p:txEl>
                                              <p:pRg st="3" end="3"/>
                                            </p:txEl>
                                          </p:spTgt>
                                        </p:tgtEl>
                                        <p:attrNameLst>
                                          <p:attrName>style.visibility</p:attrName>
                                        </p:attrNameLst>
                                      </p:cBhvr>
                                      <p:to>
                                        <p:strVal val="visible"/>
                                      </p:to>
                                    </p:set>
                                    <p:animEffect transition="in" filter="wedge">
                                      <p:cBhvr>
                                        <p:cTn id="24" dur="2000"/>
                                        <p:tgtEl>
                                          <p:spTgt spid="12289">
                                            <p:txEl>
                                              <p:pRg st="3" end="3"/>
                                            </p:txEl>
                                          </p:spTgt>
                                        </p:tgtEl>
                                      </p:cBhvr>
                                    </p:animEffect>
                                  </p:childTnLst>
                                </p:cTn>
                              </p:par>
                              <p:par>
                                <p:cTn id="25" presetID="20" presetClass="entr" presetSubtype="0" fill="hold" nodeType="withEffect">
                                  <p:stCondLst>
                                    <p:cond delay="0"/>
                                  </p:stCondLst>
                                  <p:childTnLst>
                                    <p:set>
                                      <p:cBhvr>
                                        <p:cTn id="26" dur="1" fill="hold">
                                          <p:stCondLst>
                                            <p:cond delay="0"/>
                                          </p:stCondLst>
                                        </p:cTn>
                                        <p:tgtEl>
                                          <p:spTgt spid="12289">
                                            <p:txEl>
                                              <p:pRg st="4" end="4"/>
                                            </p:txEl>
                                          </p:spTgt>
                                        </p:tgtEl>
                                        <p:attrNameLst>
                                          <p:attrName>style.visibility</p:attrName>
                                        </p:attrNameLst>
                                      </p:cBhvr>
                                      <p:to>
                                        <p:strVal val="visible"/>
                                      </p:to>
                                    </p:set>
                                    <p:animEffect transition="in" filter="wedge">
                                      <p:cBhvr>
                                        <p:cTn id="27" dur="2000"/>
                                        <p:tgtEl>
                                          <p:spTgt spid="12289">
                                            <p:txEl>
                                              <p:pRg st="4" end="4"/>
                                            </p:txEl>
                                          </p:spTgt>
                                        </p:tgtEl>
                                      </p:cBhvr>
                                    </p:animEffect>
                                  </p:childTnLst>
                                </p:cTn>
                              </p:par>
                              <p:par>
                                <p:cTn id="28" presetID="20" presetClass="entr" presetSubtype="0" fill="hold" nodeType="withEffect">
                                  <p:stCondLst>
                                    <p:cond delay="0"/>
                                  </p:stCondLst>
                                  <p:childTnLst>
                                    <p:set>
                                      <p:cBhvr>
                                        <p:cTn id="29" dur="1" fill="hold">
                                          <p:stCondLst>
                                            <p:cond delay="0"/>
                                          </p:stCondLst>
                                        </p:cTn>
                                        <p:tgtEl>
                                          <p:spTgt spid="12289">
                                            <p:txEl>
                                              <p:pRg st="5" end="5"/>
                                            </p:txEl>
                                          </p:spTgt>
                                        </p:tgtEl>
                                        <p:attrNameLst>
                                          <p:attrName>style.visibility</p:attrName>
                                        </p:attrNameLst>
                                      </p:cBhvr>
                                      <p:to>
                                        <p:strVal val="visible"/>
                                      </p:to>
                                    </p:set>
                                    <p:animEffect transition="in" filter="wedge">
                                      <p:cBhvr>
                                        <p:cTn id="30" dur="2000"/>
                                        <p:tgtEl>
                                          <p:spTgt spid="12289">
                                            <p:txEl>
                                              <p:pRg st="5" end="5"/>
                                            </p:txEl>
                                          </p:spTgt>
                                        </p:tgtEl>
                                      </p:cBhvr>
                                    </p:animEffect>
                                  </p:childTnLst>
                                </p:cTn>
                              </p:par>
                              <p:par>
                                <p:cTn id="31" presetID="20" presetClass="entr" presetSubtype="0" fill="hold" nodeType="withEffect">
                                  <p:stCondLst>
                                    <p:cond delay="0"/>
                                  </p:stCondLst>
                                  <p:childTnLst>
                                    <p:set>
                                      <p:cBhvr>
                                        <p:cTn id="32" dur="1" fill="hold">
                                          <p:stCondLst>
                                            <p:cond delay="0"/>
                                          </p:stCondLst>
                                        </p:cTn>
                                        <p:tgtEl>
                                          <p:spTgt spid="12289">
                                            <p:txEl>
                                              <p:pRg st="6" end="6"/>
                                            </p:txEl>
                                          </p:spTgt>
                                        </p:tgtEl>
                                        <p:attrNameLst>
                                          <p:attrName>style.visibility</p:attrName>
                                        </p:attrNameLst>
                                      </p:cBhvr>
                                      <p:to>
                                        <p:strVal val="visible"/>
                                      </p:to>
                                    </p:set>
                                    <p:animEffect transition="in" filter="wedge">
                                      <p:cBhvr>
                                        <p:cTn id="33" dur="2000"/>
                                        <p:tgtEl>
                                          <p:spTgt spid="12289">
                                            <p:txEl>
                                              <p:pRg st="6" end="6"/>
                                            </p:txEl>
                                          </p:spTgt>
                                        </p:tgtEl>
                                      </p:cBhvr>
                                    </p:animEffect>
                                  </p:childTnLst>
                                </p:cTn>
                              </p:par>
                              <p:par>
                                <p:cTn id="34" presetID="20" presetClass="entr" presetSubtype="0" fill="hold" nodeType="withEffect">
                                  <p:stCondLst>
                                    <p:cond delay="0"/>
                                  </p:stCondLst>
                                  <p:childTnLst>
                                    <p:set>
                                      <p:cBhvr>
                                        <p:cTn id="35" dur="1" fill="hold">
                                          <p:stCondLst>
                                            <p:cond delay="0"/>
                                          </p:stCondLst>
                                        </p:cTn>
                                        <p:tgtEl>
                                          <p:spTgt spid="12289">
                                            <p:txEl>
                                              <p:pRg st="7" end="7"/>
                                            </p:txEl>
                                          </p:spTgt>
                                        </p:tgtEl>
                                        <p:attrNameLst>
                                          <p:attrName>style.visibility</p:attrName>
                                        </p:attrNameLst>
                                      </p:cBhvr>
                                      <p:to>
                                        <p:strVal val="visible"/>
                                      </p:to>
                                    </p:set>
                                    <p:animEffect transition="in" filter="wedge">
                                      <p:cBhvr>
                                        <p:cTn id="36" dur="2000"/>
                                        <p:tgtEl>
                                          <p:spTgt spid="12289">
                                            <p:txEl>
                                              <p:pRg st="7" end="7"/>
                                            </p:txEl>
                                          </p:spTgt>
                                        </p:tgtEl>
                                      </p:cBhvr>
                                    </p:animEffect>
                                  </p:childTnLst>
                                </p:cTn>
                              </p:par>
                              <p:par>
                                <p:cTn id="37" presetID="20" presetClass="entr" presetSubtype="0" fill="hold" nodeType="withEffect">
                                  <p:stCondLst>
                                    <p:cond delay="0"/>
                                  </p:stCondLst>
                                  <p:childTnLst>
                                    <p:set>
                                      <p:cBhvr>
                                        <p:cTn id="38" dur="1" fill="hold">
                                          <p:stCondLst>
                                            <p:cond delay="0"/>
                                          </p:stCondLst>
                                        </p:cTn>
                                        <p:tgtEl>
                                          <p:spTgt spid="12289">
                                            <p:txEl>
                                              <p:pRg st="8" end="8"/>
                                            </p:txEl>
                                          </p:spTgt>
                                        </p:tgtEl>
                                        <p:attrNameLst>
                                          <p:attrName>style.visibility</p:attrName>
                                        </p:attrNameLst>
                                      </p:cBhvr>
                                      <p:to>
                                        <p:strVal val="visible"/>
                                      </p:to>
                                    </p:set>
                                    <p:animEffect transition="in" filter="wedge">
                                      <p:cBhvr>
                                        <p:cTn id="39" dur="2000"/>
                                        <p:tgtEl>
                                          <p:spTgt spid="1228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明确思路</a:t>
            </a:r>
            <a:endParaRPr lang="zh-CN" altLang="en-US" sz="2800" b="1" dirty="0">
              <a:latin typeface="微软雅黑" pitchFamily="34" charset="-122"/>
              <a:ea typeface="微软雅黑" pitchFamily="34" charset="-122"/>
            </a:endParaRPr>
          </a:p>
        </p:txBody>
      </p:sp>
      <p:pic>
        <p:nvPicPr>
          <p:cNvPr id="26626" name="Picture 2" descr="C:\Users\Administrator\Desktop\课件图12\写做\u=209447155,1201483995&amp;fm=21&amp;gp=0.jpg"/>
          <p:cNvPicPr>
            <a:picLocks noChangeAspect="1" noChangeArrowheads="1"/>
          </p:cNvPicPr>
          <p:nvPr/>
        </p:nvPicPr>
        <p:blipFill>
          <a:blip r:embed="rId3" cstate="print"/>
          <a:srcRect/>
          <a:stretch>
            <a:fillRect/>
          </a:stretch>
        </p:blipFill>
        <p:spPr bwMode="auto">
          <a:xfrm>
            <a:off x="827584" y="1124744"/>
            <a:ext cx="7848871" cy="4896544"/>
          </a:xfrm>
          <a:prstGeom prst="rect">
            <a:avLst/>
          </a:prstGeom>
          <a:noFill/>
        </p:spPr>
      </p:pic>
      <p:sp>
        <p:nvSpPr>
          <p:cNvPr id="26627" name="Rectangle 3"/>
          <p:cNvSpPr>
            <a:spLocks noChangeArrowheads="1"/>
          </p:cNvSpPr>
          <p:nvPr/>
        </p:nvSpPr>
        <p:spPr bwMode="auto">
          <a:xfrm>
            <a:off x="1115616" y="1268760"/>
            <a:ext cx="3923928"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仔细阅读文本</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明确圈点批注阅读法应注意的几个问题。</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第一步是“初读标记”。初读重点应在于把握整体精神</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理解整体脉络。以读为主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同时用自己特定的符号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画出要点、难点、疑点或者自己深有体会之处。第二步是“重读整理”。通过重读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整理初读时画的符号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并依据符号复习要点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研读难点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思考疑点。</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矩形 8"/>
          <p:cNvSpPr/>
          <p:nvPr/>
        </p:nvSpPr>
        <p:spPr>
          <a:xfrm>
            <a:off x="5148064" y="1340768"/>
            <a:ext cx="3384376" cy="960776"/>
          </a:xfrm>
          <a:prstGeom prst="rect">
            <a:avLst/>
          </a:prstGeom>
        </p:spPr>
        <p:txBody>
          <a:bodyPr wrap="square">
            <a:spAutoFit/>
          </a:bodyPr>
          <a:lstStyle/>
          <a:p>
            <a:pPr>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可以给自己设定一些圈点和批注的符号。</a:t>
            </a:r>
            <a:endParaRPr lang="zh-CN" altLang="en-US" sz="2000" dirty="0"/>
          </a:p>
        </p:txBody>
      </p:sp>
      <p:sp>
        <p:nvSpPr>
          <p:cNvPr id="26628" name="Rectangle 4"/>
          <p:cNvSpPr>
            <a:spLocks noChangeArrowheads="1"/>
          </p:cNvSpPr>
          <p:nvPr/>
        </p:nvSpPr>
        <p:spPr bwMode="auto">
          <a:xfrm>
            <a:off x="5148064" y="2177677"/>
            <a:ext cx="3312368"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以教材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页</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骆驼祥子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片段的圈点批注示例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体会圈点批注的形式。</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26629" name="Picture 5" descr="C:\Users\Administrator\Desktop\t01c1c52856ecea8c33.png"/>
          <p:cNvPicPr>
            <a:picLocks noChangeAspect="1" noChangeArrowheads="1"/>
          </p:cNvPicPr>
          <p:nvPr/>
        </p:nvPicPr>
        <p:blipFill>
          <a:blip r:embed="rId4" cstate="print"/>
          <a:srcRect/>
          <a:stretch>
            <a:fillRect/>
          </a:stretch>
        </p:blipFill>
        <p:spPr bwMode="auto">
          <a:xfrm>
            <a:off x="5220072" y="3645024"/>
            <a:ext cx="3024336" cy="223224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p:cTn id="7" dur="500" fill="hold"/>
                                        <p:tgtEl>
                                          <p:spTgt spid="2662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662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6627">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662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26627">
                                            <p:txEl>
                                              <p:pRg st="1" end="1"/>
                                            </p:txEl>
                                          </p:spTgt>
                                        </p:tgtEl>
                                        <p:attrNameLst>
                                          <p:attrName>style.visibility</p:attrName>
                                        </p:attrNameLst>
                                      </p:cBhvr>
                                      <p:to>
                                        <p:strVal val="visible"/>
                                      </p:to>
                                    </p:set>
                                    <p:anim calcmode="lin" valueType="num">
                                      <p:cBhvr>
                                        <p:cTn id="15" dur="500" fill="hold"/>
                                        <p:tgtEl>
                                          <p:spTgt spid="26627">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6627">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26627">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2662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ox(i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26628"/>
                                        </p:tgtEl>
                                        <p:attrNameLst>
                                          <p:attrName>style.visibility</p:attrName>
                                        </p:attrNameLst>
                                      </p:cBhvr>
                                      <p:to>
                                        <p:strVal val="visible"/>
                                      </p:to>
                                    </p:set>
                                    <p:anim calcmode="lin" valueType="num">
                                      <p:cBhvr>
                                        <p:cTn id="28" dur="500" fill="hold"/>
                                        <p:tgtEl>
                                          <p:spTgt spid="26628"/>
                                        </p:tgtEl>
                                        <p:attrNameLst>
                                          <p:attrName>ppt_w</p:attrName>
                                        </p:attrNameLst>
                                      </p:cBhvr>
                                      <p:tavLst>
                                        <p:tav tm="0">
                                          <p:val>
                                            <p:fltVal val="0"/>
                                          </p:val>
                                        </p:tav>
                                        <p:tav tm="100000">
                                          <p:val>
                                            <p:strVal val="#ppt_w"/>
                                          </p:val>
                                        </p:tav>
                                      </p:tavLst>
                                    </p:anim>
                                    <p:anim calcmode="lin" valueType="num">
                                      <p:cBhvr>
                                        <p:cTn id="29" dur="500" fill="hold"/>
                                        <p:tgtEl>
                                          <p:spTgt spid="26628"/>
                                        </p:tgtEl>
                                        <p:attrNameLst>
                                          <p:attrName>ppt_h</p:attrName>
                                        </p:attrNameLst>
                                      </p:cBhvr>
                                      <p:tavLst>
                                        <p:tav tm="0">
                                          <p:val>
                                            <p:fltVal val="0"/>
                                          </p:val>
                                        </p:tav>
                                        <p:tav tm="100000">
                                          <p:val>
                                            <p:strVal val="#ppt_h"/>
                                          </p:val>
                                        </p:tav>
                                      </p:tavLst>
                                    </p:anim>
                                    <p:anim calcmode="lin" valueType="num">
                                      <p:cBhvr>
                                        <p:cTn id="30" dur="500" fill="hold"/>
                                        <p:tgtEl>
                                          <p:spTgt spid="26628"/>
                                        </p:tgtEl>
                                        <p:attrNameLst>
                                          <p:attrName>style.rotation</p:attrName>
                                        </p:attrNameLst>
                                      </p:cBhvr>
                                      <p:tavLst>
                                        <p:tav tm="0">
                                          <p:val>
                                            <p:fltVal val="360"/>
                                          </p:val>
                                        </p:tav>
                                        <p:tav tm="100000">
                                          <p:val>
                                            <p:fltVal val="0"/>
                                          </p:val>
                                        </p:tav>
                                      </p:tavLst>
                                    </p:anim>
                                    <p:animEffect transition="in" filter="fade">
                                      <p:cBhvr>
                                        <p:cTn id="31" dur="500"/>
                                        <p:tgtEl>
                                          <p:spTgt spid="26628"/>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nodeType="clickEffect">
                                  <p:stCondLst>
                                    <p:cond delay="0"/>
                                  </p:stCondLst>
                                  <p:childTnLst>
                                    <p:set>
                                      <p:cBhvr>
                                        <p:cTn id="35" dur="1" fill="hold">
                                          <p:stCondLst>
                                            <p:cond delay="0"/>
                                          </p:stCondLst>
                                        </p:cTn>
                                        <p:tgtEl>
                                          <p:spTgt spid="26629"/>
                                        </p:tgtEl>
                                        <p:attrNameLst>
                                          <p:attrName>style.visibility</p:attrName>
                                        </p:attrNameLst>
                                      </p:cBhvr>
                                      <p:to>
                                        <p:strVal val="visible"/>
                                      </p:to>
                                    </p:set>
                                    <p:animEffect transition="in" filter="box(in)">
                                      <p:cBhvr>
                                        <p:cTn id="36" dur="500"/>
                                        <p:tgtEl>
                                          <p:spTgt spid="26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628"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明确思路</a:t>
            </a:r>
            <a:endParaRPr lang="zh-CN" altLang="en-US" sz="2800" b="1" dirty="0">
              <a:latin typeface="微软雅黑" pitchFamily="34" charset="-122"/>
              <a:ea typeface="微软雅黑" pitchFamily="34" charset="-122"/>
            </a:endParaRPr>
          </a:p>
        </p:txBody>
      </p:sp>
      <p:pic>
        <p:nvPicPr>
          <p:cNvPr id="27649" name="Picture 1" descr="C:\Users\Administrator\Desktop\课件图12\51236.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980728"/>
            <a:ext cx="8424936" cy="5472608"/>
          </a:xfrm>
          <a:prstGeom prst="rect">
            <a:avLst/>
          </a:prstGeom>
          <a:noFill/>
        </p:spPr>
      </p:pic>
      <p:sp>
        <p:nvSpPr>
          <p:cNvPr id="27650" name="Rectangle 2"/>
          <p:cNvSpPr>
            <a:spLocks noChangeArrowheads="1"/>
          </p:cNvSpPr>
          <p:nvPr/>
        </p:nvSpPr>
        <p:spPr bwMode="auto">
          <a:xfrm>
            <a:off x="3059832" y="1124744"/>
            <a:ext cx="5688632"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典型例题</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赏析文本可以从修辞生动、动词准确、修饰语精当、哲理深刻等方面赏析。</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示例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我定下神来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迎着水流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一个猛子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扎了下去。</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抓句子主干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句子中表现的主体是“我”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主体的动作有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定下神、迎、扎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表现主体的状态有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一个猛子。确定最有表现力的一个词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扎。</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 calcmode="lin" valueType="num">
                                      <p:cBhvr>
                                        <p:cTn id="7" dur="500" fill="hold"/>
                                        <p:tgtEl>
                                          <p:spTgt spid="2765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7650">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7650">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765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27650">
                                            <p:txEl>
                                              <p:pRg st="1" end="1"/>
                                            </p:txEl>
                                          </p:spTgt>
                                        </p:tgtEl>
                                        <p:attrNameLst>
                                          <p:attrName>style.visibility</p:attrName>
                                        </p:attrNameLst>
                                      </p:cBhvr>
                                      <p:to>
                                        <p:strVal val="visible"/>
                                      </p:to>
                                    </p:set>
                                    <p:anim calcmode="lin" valueType="num">
                                      <p:cBhvr>
                                        <p:cTn id="15" dur="500" fill="hold"/>
                                        <p:tgtEl>
                                          <p:spTgt spid="27650">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7650">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27650">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27650">
                                            <p:txEl>
                                              <p:pRg st="1" end="1"/>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27650">
                                            <p:txEl>
                                              <p:pRg st="2" end="2"/>
                                            </p:txEl>
                                          </p:spTgt>
                                        </p:tgtEl>
                                        <p:attrNameLst>
                                          <p:attrName>style.visibility</p:attrName>
                                        </p:attrNameLst>
                                      </p:cBhvr>
                                      <p:to>
                                        <p:strVal val="visible"/>
                                      </p:to>
                                    </p:set>
                                    <p:anim calcmode="lin" valueType="num">
                                      <p:cBhvr>
                                        <p:cTn id="21" dur="500" fill="hold"/>
                                        <p:tgtEl>
                                          <p:spTgt spid="27650">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27650">
                                            <p:txEl>
                                              <p:pRg st="2" end="2"/>
                                            </p:txEl>
                                          </p:spTgt>
                                        </p:tgtEl>
                                        <p:attrNameLst>
                                          <p:attrName>ppt_h</p:attrName>
                                        </p:attrNameLst>
                                      </p:cBhvr>
                                      <p:tavLst>
                                        <p:tav tm="0">
                                          <p:val>
                                            <p:fltVal val="0"/>
                                          </p:val>
                                        </p:tav>
                                        <p:tav tm="100000">
                                          <p:val>
                                            <p:strVal val="#ppt_h"/>
                                          </p:val>
                                        </p:tav>
                                      </p:tavLst>
                                    </p:anim>
                                    <p:anim calcmode="lin" valueType="num">
                                      <p:cBhvr>
                                        <p:cTn id="23" dur="500" fill="hold"/>
                                        <p:tgtEl>
                                          <p:spTgt spid="27650">
                                            <p:txEl>
                                              <p:pRg st="2" end="2"/>
                                            </p:txEl>
                                          </p:spTgt>
                                        </p:tgtEl>
                                        <p:attrNameLst>
                                          <p:attrName>style.rotation</p:attrName>
                                        </p:attrNameLst>
                                      </p:cBhvr>
                                      <p:tavLst>
                                        <p:tav tm="0">
                                          <p:val>
                                            <p:fltVal val="360"/>
                                          </p:val>
                                        </p:tav>
                                        <p:tav tm="100000">
                                          <p:val>
                                            <p:fltVal val="0"/>
                                          </p:val>
                                        </p:tav>
                                      </p:tavLst>
                                    </p:anim>
                                    <p:animEffect transition="in" filter="fade">
                                      <p:cBhvr>
                                        <p:cTn id="24" dur="500"/>
                                        <p:tgtEl>
                                          <p:spTgt spid="2765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明确思路</a:t>
            </a:r>
            <a:endParaRPr lang="zh-CN" altLang="en-US" sz="2800" b="1" dirty="0">
              <a:latin typeface="微软雅黑" pitchFamily="34" charset="-122"/>
              <a:ea typeface="微软雅黑" pitchFamily="34" charset="-122"/>
            </a:endParaRPr>
          </a:p>
        </p:txBody>
      </p:sp>
      <p:sp>
        <p:nvSpPr>
          <p:cNvPr id="28674" name="Rectangle 2"/>
          <p:cNvSpPr>
            <a:spLocks noChangeArrowheads="1"/>
          </p:cNvSpPr>
          <p:nvPr/>
        </p:nvSpPr>
        <p:spPr bwMode="auto">
          <a:xfrm>
            <a:off x="683568" y="1124744"/>
            <a:ext cx="7992888"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tab pos="1793875" algn="l"/>
              </a:tabLst>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(2)</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示例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欣赏。</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小桥流水人家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中“一条清澈见底的小溪</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终年潺潺地环绕着村庄。溪的两边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种着几棵垂柳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那长长的柔软的柳枝</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随风飘动着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婀娜的舞姿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是那么美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那么自然。有两三枝特别长的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垂在水面上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画着粼粼的波纹。当水鸟站在它的腰上歌唱时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流水也唱和着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发出悦耳的声音。”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批注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水鸟站在小溪的腰上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这个‘腰’字用得真好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小溪因这一个‘腰’字而显得格外柔美了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我们写文章必须认真推敲、炼字。”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感悟。</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示例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窃读记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我们是吃饭长大的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也是读书长大的。”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批注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吃饭能让我们的身体成长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读书能让我们的思想成熟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心灵净化</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人格高尚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读书和吃饭同样重要。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395536" y="1124744"/>
            <a:ext cx="8352928" cy="489654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p:cTn id="7" dur="1000" fill="hold"/>
                                        <p:tgtEl>
                                          <p:spTgt spid="2867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867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67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28674">
                                            <p:txEl>
                                              <p:pRg st="1" end="1"/>
                                            </p:txEl>
                                          </p:spTgt>
                                        </p:tgtEl>
                                        <p:attrNameLst>
                                          <p:attrName>style.visibility</p:attrName>
                                        </p:attrNameLst>
                                      </p:cBhvr>
                                      <p:to>
                                        <p:strVal val="visible"/>
                                      </p:to>
                                    </p:set>
                                    <p:anim calcmode="lin" valueType="num">
                                      <p:cBhvr>
                                        <p:cTn id="14" dur="500" fill="hold"/>
                                        <p:tgtEl>
                                          <p:spTgt spid="28674">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8674">
                                            <p:txEl>
                                              <p:pRg st="1" end="1"/>
                                            </p:txEl>
                                          </p:spTgt>
                                        </p:tgtEl>
                                        <p:attrNameLst>
                                          <p:attrName>ppt_h</p:attrName>
                                        </p:attrNameLst>
                                      </p:cBhvr>
                                      <p:tavLst>
                                        <p:tav tm="0">
                                          <p:val>
                                            <p:fltVal val="0"/>
                                          </p:val>
                                        </p:tav>
                                        <p:tav tm="100000">
                                          <p:val>
                                            <p:strVal val="#ppt_h"/>
                                          </p:val>
                                        </p:tav>
                                      </p:tavLst>
                                    </p:anim>
                                    <p:anim calcmode="lin" valueType="num">
                                      <p:cBhvr>
                                        <p:cTn id="16" dur="500" fill="hold"/>
                                        <p:tgtEl>
                                          <p:spTgt spid="28674">
                                            <p:txEl>
                                              <p:pRg st="1" end="1"/>
                                            </p:txEl>
                                          </p:spTgt>
                                        </p:tgtEl>
                                        <p:attrNameLst>
                                          <p:attrName>style.rotation</p:attrName>
                                        </p:attrNameLst>
                                      </p:cBhvr>
                                      <p:tavLst>
                                        <p:tav tm="0">
                                          <p:val>
                                            <p:fltVal val="360"/>
                                          </p:val>
                                        </p:tav>
                                        <p:tav tm="100000">
                                          <p:val>
                                            <p:fltVal val="0"/>
                                          </p:val>
                                        </p:tav>
                                      </p:tavLst>
                                    </p:anim>
                                    <p:animEffect transition="in" filter="fade">
                                      <p:cBhvr>
                                        <p:cTn id="17" dur="500"/>
                                        <p:tgtEl>
                                          <p:spTgt spid="2867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pic>
        <p:nvPicPr>
          <p:cNvPr id="29697" name="Picture 1" descr="C:\Users\Administrator\Desktop\课件图12\QQ截图20160911164909.png"/>
          <p:cNvPicPr>
            <a:picLocks noChangeAspect="1" noChangeArrowheads="1"/>
          </p:cNvPicPr>
          <p:nvPr/>
        </p:nvPicPr>
        <p:blipFill>
          <a:blip r:embed="rId3" cstate="print"/>
          <a:srcRect/>
          <a:stretch>
            <a:fillRect/>
          </a:stretch>
        </p:blipFill>
        <p:spPr bwMode="auto">
          <a:xfrm>
            <a:off x="395536" y="980728"/>
            <a:ext cx="8568952" cy="4968552"/>
          </a:xfrm>
          <a:prstGeom prst="rect">
            <a:avLst/>
          </a:prstGeom>
          <a:noFill/>
        </p:spPr>
      </p:pic>
      <p:sp>
        <p:nvSpPr>
          <p:cNvPr id="29698" name="Rectangle 2"/>
          <p:cNvSpPr>
            <a:spLocks noChangeArrowheads="1"/>
          </p:cNvSpPr>
          <p:nvPr/>
        </p:nvSpPr>
        <p:spPr bwMode="auto">
          <a:xfrm>
            <a:off x="899592" y="1226765"/>
            <a:ext cx="7380312"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阅读教材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页</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骆驼祥子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的内容主题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把握祥子的命运起伏及文章的写作特点和语言特点。再阅读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骆驼祥子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的精彩选篇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全班共读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骆驼祥子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然后根据自己的兴趣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选择专题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也可以另选专题分小组进行探究。</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专题一</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给祥子写小传</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本书以主人公祥子的奋斗和毁灭作为线索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可以说是祥子一生的记录。请你根据作品的内容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写一篇祥子的小传</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完整地勾勒出祥子的经历。写完后注意对照作品进一步修改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力求做到准确无误。</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 calcmode="lin" valueType="num">
                                      <p:cBhvr>
                                        <p:cTn id="7" dur="1000" fill="hold"/>
                                        <p:tgtEl>
                                          <p:spTgt spid="2969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969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969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29698">
                                            <p:txEl>
                                              <p:pRg st="1" end="1"/>
                                            </p:txEl>
                                          </p:spTgt>
                                        </p:tgtEl>
                                        <p:attrNameLst>
                                          <p:attrName>style.visibility</p:attrName>
                                        </p:attrNameLst>
                                      </p:cBhvr>
                                      <p:to>
                                        <p:strVal val="visible"/>
                                      </p:to>
                                    </p:set>
                                    <p:animEffect transition="in" filter="box(in)">
                                      <p:cBhvr>
                                        <p:cTn id="14" dur="500"/>
                                        <p:tgtEl>
                                          <p:spTgt spid="29698">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29698">
                                            <p:txEl>
                                              <p:pRg st="2" end="2"/>
                                            </p:txEl>
                                          </p:spTgt>
                                        </p:tgtEl>
                                        <p:attrNameLst>
                                          <p:attrName>style.visibility</p:attrName>
                                        </p:attrNameLst>
                                      </p:cBhvr>
                                      <p:to>
                                        <p:strVal val="visible"/>
                                      </p:to>
                                    </p:set>
                                    <p:anim calcmode="lin" valueType="num">
                                      <p:cBhvr>
                                        <p:cTn id="19" dur="500" fill="hold"/>
                                        <p:tgtEl>
                                          <p:spTgt spid="29698">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29698">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29698">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2969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custDataLst>
              <p:tags r:id="rId1"/>
            </p:custDataLst>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sp>
        <p:nvSpPr>
          <p:cNvPr id="31745" name="Rectangle 1"/>
          <p:cNvSpPr>
            <a:spLocks noChangeArrowheads="1"/>
          </p:cNvSpPr>
          <p:nvPr/>
        </p:nvSpPr>
        <p:spPr bwMode="auto">
          <a:xfrm>
            <a:off x="539552" y="836712"/>
            <a:ext cx="7992888"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专题二</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探寻悲剧原因</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读完全书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祥子最终走向毁灭的命运悲剧无疑会给你强烈的震撼。到底是什么力量毁灭了这个曾经生气勃勃的人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悲剧的原因何在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请带着思考精读一些章节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并查找资料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写下你的探究结果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然后和同学就此做一次深入的讨论。</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专题三</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话说“洋车夫”</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书中除了祥子外</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还写了形形色色的洋车夫</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留下了关于老北京洋车夫这一行当的珍贵历史记录。请根据书中内容进行梳理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从职业特点、人员构成、生活状况等方面介绍洋车夫这个行当的情况。</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395536" y="908720"/>
            <a:ext cx="8352928" cy="489654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746" name="Picture 2" descr="C:\Users\Administrator\Desktop\t0140978d3b716ab06d.jpg"/>
          <p:cNvPicPr>
            <a:picLocks noChangeAspect="1" noChangeArrowheads="1"/>
          </p:cNvPicPr>
          <p:nvPr/>
        </p:nvPicPr>
        <p:blipFill>
          <a:blip r:embed="rId3" cstate="print"/>
          <a:srcRect/>
          <a:stretch>
            <a:fillRect/>
          </a:stretch>
        </p:blipFill>
        <p:spPr bwMode="auto">
          <a:xfrm>
            <a:off x="4067944" y="5085184"/>
            <a:ext cx="3273425" cy="129614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1745">
                                            <p:txEl>
                                              <p:pRg st="1" end="1"/>
                                            </p:txEl>
                                          </p:spTgt>
                                        </p:tgtEl>
                                        <p:attrNameLst>
                                          <p:attrName>style.visibility</p:attrName>
                                        </p:attrNameLst>
                                      </p:cBhvr>
                                      <p:to>
                                        <p:strVal val="visible"/>
                                      </p:to>
                                    </p:set>
                                    <p:anim calcmode="lin" valueType="num">
                                      <p:cBhvr>
                                        <p:cTn id="7" dur="500" fill="hold"/>
                                        <p:tgtEl>
                                          <p:spTgt spid="31745">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1745">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31745">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3174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1745">
                                            <p:txEl>
                                              <p:pRg st="3" end="3"/>
                                            </p:txEl>
                                          </p:spTgt>
                                        </p:tgtEl>
                                        <p:attrNameLst>
                                          <p:attrName>style.visibility</p:attrName>
                                        </p:attrNameLst>
                                      </p:cBhvr>
                                      <p:to>
                                        <p:strVal val="visible"/>
                                      </p:to>
                                    </p:set>
                                    <p:anim calcmode="lin" valueType="num">
                                      <p:cBhvr>
                                        <p:cTn id="15" dur="500" fill="hold"/>
                                        <p:tgtEl>
                                          <p:spTgt spid="31745">
                                            <p:txEl>
                                              <p:pRg st="3" end="3"/>
                                            </p:txEl>
                                          </p:spTgt>
                                        </p:tgtEl>
                                        <p:attrNameLst>
                                          <p:attrName>ppt_w</p:attrName>
                                        </p:attrNameLst>
                                      </p:cBhvr>
                                      <p:tavLst>
                                        <p:tav tm="0">
                                          <p:val>
                                            <p:fltVal val="0"/>
                                          </p:val>
                                        </p:tav>
                                        <p:tav tm="100000">
                                          <p:val>
                                            <p:strVal val="#ppt_w"/>
                                          </p:val>
                                        </p:tav>
                                      </p:tavLst>
                                    </p:anim>
                                    <p:anim calcmode="lin" valueType="num">
                                      <p:cBhvr>
                                        <p:cTn id="16" dur="500" fill="hold"/>
                                        <p:tgtEl>
                                          <p:spTgt spid="31745">
                                            <p:txEl>
                                              <p:pRg st="3" end="3"/>
                                            </p:txEl>
                                          </p:spTgt>
                                        </p:tgtEl>
                                        <p:attrNameLst>
                                          <p:attrName>ppt_h</p:attrName>
                                        </p:attrNameLst>
                                      </p:cBhvr>
                                      <p:tavLst>
                                        <p:tav tm="0">
                                          <p:val>
                                            <p:fltVal val="0"/>
                                          </p:val>
                                        </p:tav>
                                        <p:tav tm="100000">
                                          <p:val>
                                            <p:strVal val="#ppt_h"/>
                                          </p:val>
                                        </p:tav>
                                      </p:tavLst>
                                    </p:anim>
                                    <p:anim calcmode="lin" valueType="num">
                                      <p:cBhvr>
                                        <p:cTn id="17" dur="500" fill="hold"/>
                                        <p:tgtEl>
                                          <p:spTgt spid="31745">
                                            <p:txEl>
                                              <p:pRg st="3" end="3"/>
                                            </p:txEl>
                                          </p:spTgt>
                                        </p:tgtEl>
                                        <p:attrNameLst>
                                          <p:attrName>style.rotation</p:attrName>
                                        </p:attrNameLst>
                                      </p:cBhvr>
                                      <p:tavLst>
                                        <p:tav tm="0">
                                          <p:val>
                                            <p:fltVal val="360"/>
                                          </p:val>
                                        </p:tav>
                                        <p:tav tm="100000">
                                          <p:val>
                                            <p:fltVal val="0"/>
                                          </p:val>
                                        </p:tav>
                                      </p:tavLst>
                                    </p:anim>
                                    <p:animEffect transition="in" filter="fade">
                                      <p:cBhvr>
                                        <p:cTn id="18" dur="500"/>
                                        <p:tgtEl>
                                          <p:spTgt spid="3174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1746"/>
                                        </p:tgtEl>
                                        <p:attrNameLst>
                                          <p:attrName>style.visibility</p:attrName>
                                        </p:attrNameLst>
                                      </p:cBhvr>
                                      <p:to>
                                        <p:strVal val="visible"/>
                                      </p:to>
                                    </p:set>
                                    <p:anim calcmode="lin" valueType="num">
                                      <p:cBhvr>
                                        <p:cTn id="23" dur="500" fill="hold"/>
                                        <p:tgtEl>
                                          <p:spTgt spid="31746"/>
                                        </p:tgtEl>
                                        <p:attrNameLst>
                                          <p:attrName>ppt_w</p:attrName>
                                        </p:attrNameLst>
                                      </p:cBhvr>
                                      <p:tavLst>
                                        <p:tav tm="0">
                                          <p:val>
                                            <p:fltVal val="0"/>
                                          </p:val>
                                        </p:tav>
                                        <p:tav tm="100000">
                                          <p:val>
                                            <p:strVal val="#ppt_w"/>
                                          </p:val>
                                        </p:tav>
                                      </p:tavLst>
                                    </p:anim>
                                    <p:anim calcmode="lin" valueType="num">
                                      <p:cBhvr>
                                        <p:cTn id="24" dur="500" fill="hold"/>
                                        <p:tgtEl>
                                          <p:spTgt spid="31746"/>
                                        </p:tgtEl>
                                        <p:attrNameLst>
                                          <p:attrName>ppt_h</p:attrName>
                                        </p:attrNameLst>
                                      </p:cBhvr>
                                      <p:tavLst>
                                        <p:tav tm="0">
                                          <p:val>
                                            <p:fltVal val="0"/>
                                          </p:val>
                                        </p:tav>
                                        <p:tav tm="100000">
                                          <p:val>
                                            <p:strVal val="#ppt_h"/>
                                          </p:val>
                                        </p:tav>
                                      </p:tavLst>
                                    </p:anim>
                                    <p:anim calcmode="lin" valueType="num">
                                      <p:cBhvr>
                                        <p:cTn id="25" dur="500" fill="hold"/>
                                        <p:tgtEl>
                                          <p:spTgt spid="31746"/>
                                        </p:tgtEl>
                                        <p:attrNameLst>
                                          <p:attrName>style.rotation</p:attrName>
                                        </p:attrNameLst>
                                      </p:cBhvr>
                                      <p:tavLst>
                                        <p:tav tm="0">
                                          <p:val>
                                            <p:fltVal val="360"/>
                                          </p:val>
                                        </p:tav>
                                        <p:tav tm="100000">
                                          <p:val>
                                            <p:fltVal val="0"/>
                                          </p:val>
                                        </p:tav>
                                      </p:tavLst>
                                    </p:anim>
                                    <p:animEffect transition="in" filter="fade">
                                      <p:cBhvr>
                                        <p:cTn id="26" dur="5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ags/tag10.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ags/tag11.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ags/tag12.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ags/tag13.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ags/tag2.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ags/tag3.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ags/tag4.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ags/tag5.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ags/tag6.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ags/tag7.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ags/tag8.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ags/tag9.xml><?xml version="1.0" encoding="utf-8"?>
<p:tagLst xmlns:a="http://schemas.openxmlformats.org/drawingml/2006/main" xmlns:r="http://schemas.openxmlformats.org/officeDocument/2006/relationships" xmlns:p="http://schemas.openxmlformats.org/presentationml/2006/main">
  <p:tag name="MH" val="20150826203636"/>
  <p:tag name="MH_LIBRARY" val="GRAPHIC"/>
  <p:tag name="MH_ORDER" val="Freeform 20"/>
</p:tagLst>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1552</TotalTime>
  <Words>526</Words>
  <Application>Microsoft Office PowerPoint</Application>
  <PresentationFormat>全屏显示(4:3)</PresentationFormat>
  <Paragraphs>69</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史雪</cp:lastModifiedBy>
  <cp:revision>80</cp:revision>
  <dcterms:created xsi:type="dcterms:W3CDTF">2015-11-21T07:20:00Z</dcterms:created>
  <dcterms:modified xsi:type="dcterms:W3CDTF">2016-12-13T03:29:39Z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2052-10.1.0.5346</vt:lpwstr>
  </property>
</Properties>
</file>