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sldIdLst>
    <p:sldId id="297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19150"/>
            <a:ext cx="9144000" cy="603885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483875" y="2389497"/>
            <a:ext cx="5686425" cy="1368767"/>
          </a:xfrm>
        </p:spPr>
        <p:txBody>
          <a:bodyPr anchor="b">
            <a:normAutofit/>
          </a:bodyPr>
          <a:lstStyle>
            <a:lvl1pPr algn="r">
              <a:lnSpc>
                <a:spcPct val="100000"/>
              </a:lnSpc>
              <a:defRPr sz="38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3875" y="3989127"/>
            <a:ext cx="5686425" cy="559042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accent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08586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851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743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427299"/>
      </p:ext>
    </p:extLst>
  </p:cSld>
  <p:clrMapOvr>
    <a:masterClrMapping/>
  </p:clrMapOvr>
  <p:transition spd="slow" advClick="0" advTm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19150"/>
            <a:ext cx="9144000" cy="603885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483875" y="2389497"/>
            <a:ext cx="5686425" cy="1368767"/>
          </a:xfrm>
        </p:spPr>
        <p:txBody>
          <a:bodyPr anchor="b">
            <a:normAutofit/>
          </a:bodyPr>
          <a:lstStyle>
            <a:lvl1pPr algn="r">
              <a:lnSpc>
                <a:spcPct val="100000"/>
              </a:lnSpc>
              <a:defRPr sz="38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3875" y="3989127"/>
            <a:ext cx="5686425" cy="559042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accent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20375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535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0920" y="1461405"/>
            <a:ext cx="6791735" cy="1710962"/>
          </a:xfrm>
        </p:spPr>
        <p:txBody>
          <a:bodyPr anchor="b"/>
          <a:lstStyle>
            <a:lvl1pPr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0920" y="3199356"/>
            <a:ext cx="6791735" cy="775017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39756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8170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6064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9488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墨山水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3913" b="45136"/>
          <a:stretch/>
        </p:blipFill>
        <p:spPr bwMode="auto">
          <a:xfrm>
            <a:off x="0" y="3040987"/>
            <a:ext cx="3633422" cy="2369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2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77295" y="3706440"/>
            <a:ext cx="2066705" cy="89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1809749"/>
            <a:ext cx="9144000" cy="4382045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100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053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704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2572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6875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5980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321052"/>
      </p:ext>
    </p:extLst>
  </p:cSld>
  <p:clrMapOvr>
    <a:masterClrMapping/>
  </p:clrMapOvr>
  <p:transition spd="slow" advClick="0" advTm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0920" y="1461405"/>
            <a:ext cx="6791735" cy="1710962"/>
          </a:xfrm>
        </p:spPr>
        <p:txBody>
          <a:bodyPr anchor="b"/>
          <a:lstStyle>
            <a:lvl1pPr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0920" y="3199356"/>
            <a:ext cx="6791735" cy="775017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4623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649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865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724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墨山水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3913" b="45136"/>
          <a:stretch/>
        </p:blipFill>
        <p:spPr bwMode="auto">
          <a:xfrm>
            <a:off x="0" y="3040987"/>
            <a:ext cx="3633422" cy="2369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2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77295" y="3706440"/>
            <a:ext cx="2066705" cy="89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1809749"/>
            <a:ext cx="9144000" cy="4382045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32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251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126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3360"/>
            <a:ext cx="9144000" cy="664464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1476" y="1384664"/>
            <a:ext cx="8410574" cy="49927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9491" y="297939"/>
            <a:ext cx="7837714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6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67891" indent="-267891" algn="l" defTabSz="685800" rtl="0" eaLnBrk="1" latinLnBrk="0" hangingPunct="1">
        <a:lnSpc>
          <a:spcPct val="90000"/>
        </a:lnSpc>
        <a:spcBef>
          <a:spcPts val="1350"/>
        </a:spcBef>
        <a:buClr>
          <a:schemeClr val="accent1">
            <a:lumMod val="75000"/>
          </a:schemeClr>
        </a:buClr>
        <a:buSzPct val="100000"/>
        <a:buFontTx/>
        <a:buBlip>
          <a:blip r:embed="rId15"/>
        </a:buBlip>
        <a:defRPr sz="2400" kern="1200">
          <a:solidFill>
            <a:schemeClr val="accent3">
              <a:lumMod val="75000"/>
            </a:schemeClr>
          </a:solidFill>
          <a:latin typeface="+mn-lt"/>
          <a:ea typeface="+mn-ea"/>
          <a:cs typeface="+mn-cs"/>
        </a:defRPr>
      </a:lvl1pPr>
      <a:lvl2pPr marL="267891" indent="-267891" algn="l" defTabSz="6858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3360"/>
            <a:ext cx="9144000" cy="664464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1476" y="1384664"/>
            <a:ext cx="8410574" cy="49927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2018/11/1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9491" y="297939"/>
            <a:ext cx="7837714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58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67891" indent="-267891" algn="l" defTabSz="685800" rtl="0" eaLnBrk="1" latinLnBrk="0" hangingPunct="1">
        <a:lnSpc>
          <a:spcPct val="90000"/>
        </a:lnSpc>
        <a:spcBef>
          <a:spcPts val="1350"/>
        </a:spcBef>
        <a:buClr>
          <a:schemeClr val="accent1">
            <a:lumMod val="75000"/>
          </a:schemeClr>
        </a:buClr>
        <a:buSzPct val="100000"/>
        <a:buFontTx/>
        <a:buBlip>
          <a:blip r:embed="rId15"/>
        </a:buBlip>
        <a:defRPr sz="2400" kern="1200">
          <a:solidFill>
            <a:schemeClr val="accent3">
              <a:lumMod val="75000"/>
            </a:schemeClr>
          </a:solidFill>
          <a:latin typeface="+mn-lt"/>
          <a:ea typeface="+mn-ea"/>
          <a:cs typeface="+mn-cs"/>
        </a:defRPr>
      </a:lvl1pPr>
      <a:lvl2pPr marL="267891" indent="-267891" algn="l" defTabSz="6858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 smtClean="0">
                <a:solidFill>
                  <a:srgbClr val="339966"/>
                </a:solidFill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4400" dirty="0" smtClean="0">
                <a:solidFill>
                  <a:srgbClr val="339966"/>
                </a:solidFill>
                <a:latin typeface="华文行楷" pitchFamily="2" charset="-122"/>
                <a:ea typeface="华文行楷" pitchFamily="2" charset="-122"/>
              </a:rPr>
              <a:t>红楼梦</a:t>
            </a:r>
            <a:r>
              <a:rPr lang="en-US" altLang="zh-CN" sz="4400" dirty="0" smtClean="0">
                <a:solidFill>
                  <a:srgbClr val="339966"/>
                </a:solidFill>
                <a:latin typeface="华文行楷" pitchFamily="2" charset="-122"/>
                <a:ea typeface="华文行楷" pitchFamily="2" charset="-122"/>
              </a:rPr>
              <a:t>》</a:t>
            </a:r>
            <a:r>
              <a:rPr lang="zh-CN" altLang="en-US" sz="4400" dirty="0" smtClean="0">
                <a:solidFill>
                  <a:srgbClr val="339966"/>
                </a:solidFill>
                <a:latin typeface="华文行楷" pitchFamily="2" charset="-122"/>
                <a:ea typeface="华文行楷" pitchFamily="2" charset="-122"/>
              </a:rPr>
              <a:t>之林黛玉</a:t>
            </a:r>
            <a:endParaRPr lang="zh-CN" altLang="en-US" sz="4400" dirty="0">
              <a:solidFill>
                <a:srgbClr val="339966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885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6632"/>
            <a:ext cx="8712968" cy="4992783"/>
          </a:xfrm>
        </p:spPr>
        <p:txBody>
          <a:bodyPr>
            <a:noAutofit/>
          </a:bodyPr>
          <a:lstStyle/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b="1" dirty="0">
                <a:solidFill>
                  <a:srgbClr val="002060"/>
                </a:solidFill>
              </a:rPr>
              <a:t>谁知晴雯和碧痕正拌了嘴，没好气，忽见宝钗来了，那晴雯正把气移在宝钗身上，正在院内抱怨说：“有事没事跑了来坐着，叫我们三更半夜的不得睡觉！”忽听又有人叫门，晴雯越发动了气，也并不问是谁，便说道：“都睡下了，明儿再来罢！”林黛玉素知丫头们的情性，他们彼此顽耍惯了，恐怕院内的丫头没听真是他的声音，只当是别的丫头们来了，所以不开门，因而又高声说道：</a:t>
            </a:r>
            <a:r>
              <a:rPr lang="zh-CN" altLang="en-US" b="1" dirty="0">
                <a:solidFill>
                  <a:srgbClr val="FF0000"/>
                </a:solidFill>
              </a:rPr>
              <a:t>“是我，还不开么？”</a:t>
            </a:r>
            <a:r>
              <a:rPr lang="zh-CN" altLang="en-US" b="1" dirty="0">
                <a:solidFill>
                  <a:srgbClr val="002060"/>
                </a:solidFill>
              </a:rPr>
              <a:t>晴雯偏生还没听出来，便使性子说道：</a:t>
            </a:r>
            <a:r>
              <a:rPr lang="zh-CN" altLang="en-US" b="1" dirty="0">
                <a:solidFill>
                  <a:srgbClr val="FF0000"/>
                </a:solidFill>
              </a:rPr>
              <a:t>“凭你是谁，二爷吩咐的，一概不许放人进来呢！”</a:t>
            </a:r>
            <a:r>
              <a:rPr lang="zh-CN" altLang="en-US" b="1" dirty="0">
                <a:solidFill>
                  <a:srgbClr val="002060"/>
                </a:solidFill>
              </a:rPr>
              <a:t>林黛玉听了，</a:t>
            </a:r>
            <a:r>
              <a:rPr lang="zh-CN" altLang="en-US" b="1" dirty="0">
                <a:solidFill>
                  <a:srgbClr val="FF0000"/>
                </a:solidFill>
              </a:rPr>
              <a:t>不觉气怔</a:t>
            </a:r>
            <a:r>
              <a:rPr lang="zh-CN" altLang="en-US" b="1" dirty="0">
                <a:solidFill>
                  <a:srgbClr val="002060"/>
                </a:solidFill>
              </a:rPr>
              <a:t>在门外，待要高声问他，逗起气来，自己又回思一番：“</a:t>
            </a:r>
            <a:r>
              <a:rPr lang="zh-CN" altLang="en-US" b="1" dirty="0">
                <a:solidFill>
                  <a:srgbClr val="FF0000"/>
                </a:solidFill>
              </a:rPr>
              <a:t>虽说是舅母家如同自己家一样，到底是客边。如今父母双亡，无依无靠，现在他家依栖。如今认真淘气，也觉没趣。”一面想，一面又滚下泪珠来。</a:t>
            </a:r>
            <a:r>
              <a:rPr lang="zh-CN" altLang="en-US" b="1" dirty="0">
                <a:solidFill>
                  <a:srgbClr val="002060"/>
                </a:solidFill>
              </a:rPr>
              <a:t>正是回去不是，站着不是。正没主意，只听里面一阵笑语之声，细听一听，竟是宝玉、宝钗二人。林黛玉心中益发动了气，左思右想，忽然想起了早起的事来：</a:t>
            </a:r>
            <a:r>
              <a:rPr lang="zh-CN" altLang="en-US" b="1" dirty="0">
                <a:solidFill>
                  <a:srgbClr val="FF0000"/>
                </a:solidFill>
              </a:rPr>
              <a:t>“必竟是宝玉恼我要告他的原故。但只我何尝告你了，你也打听打听，就恼我到这步田地。你今儿不叫我进来，难道明儿就不见面了！”越想越伤感起来，也不顾苍苔露冷，花径风寒，独立墙角边花阴之下，悲悲戚戚呜咽起来。</a:t>
            </a:r>
          </a:p>
          <a:p>
            <a:pPr lvl="0">
              <a:buClr>
                <a:srgbClr val="64606D">
                  <a:lumMod val="75000"/>
                </a:srgbClr>
              </a:buClr>
            </a:pPr>
            <a:endParaRPr lang="zh-CN" altLang="en-US" b="1" dirty="0">
              <a:solidFill>
                <a:srgbClr val="00206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602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404664"/>
            <a:ext cx="8568952" cy="6120680"/>
          </a:xfrm>
        </p:spPr>
        <p:txBody>
          <a:bodyPr/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</a:rPr>
              <a:t>是我，还不开么？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”</a:t>
            </a:r>
            <a:r>
              <a:rPr lang="en-US" altLang="zh-CN" sz="2800" b="1" dirty="0" smtClean="0">
                <a:solidFill>
                  <a:srgbClr val="00660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因为是常客，因为二人自小青梅竹马，情投意合，彼此钟情，所以黛玉心内有足够的自信，自己在怡红院是有特殊待遇的。</a:t>
            </a:r>
            <a:endParaRPr lang="en-US" altLang="zh-CN" sz="2800" b="1" dirty="0" smtClean="0">
              <a:solidFill>
                <a:srgbClr val="006600"/>
              </a:solidFill>
            </a:endParaRPr>
          </a:p>
          <a:p>
            <a:r>
              <a:rPr lang="zh-CN" altLang="en-US" sz="2800" b="1" dirty="0">
                <a:solidFill>
                  <a:srgbClr val="FF0000"/>
                </a:solidFill>
              </a:rPr>
              <a:t>不觉气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怔</a:t>
            </a:r>
            <a:r>
              <a:rPr lang="en-US" altLang="zh-CN" sz="2800" b="1" dirty="0" smtClean="0">
                <a:solidFill>
                  <a:srgbClr val="006600"/>
                </a:solidFill>
              </a:rPr>
              <a:t>——1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、自信倒塌，心内又惊又难过；</a:t>
            </a:r>
            <a:endParaRPr lang="en-US" altLang="zh-CN" sz="2800" b="1" dirty="0" smtClean="0">
              <a:solidFill>
                <a:srgbClr val="006600"/>
              </a:solidFill>
            </a:endParaRPr>
          </a:p>
          <a:p>
            <a:r>
              <a:rPr lang="en-US" altLang="zh-CN" sz="2800" b="1" dirty="0">
                <a:solidFill>
                  <a:srgbClr val="0066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6600"/>
                </a:solidFill>
              </a:rPr>
              <a:t>                         2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、此时宝玉是因为宝钗而拒绝自己，想到“金玉良缘”之说，无比伤心</a:t>
            </a:r>
            <a:endParaRPr lang="en-US" altLang="zh-CN" sz="2800" b="1" dirty="0" smtClean="0">
              <a:solidFill>
                <a:srgbClr val="006600"/>
              </a:solidFill>
            </a:endParaRPr>
          </a:p>
          <a:p>
            <a:r>
              <a:rPr lang="zh-CN" altLang="en-US" sz="2800" b="1" dirty="0">
                <a:solidFill>
                  <a:srgbClr val="FF0000"/>
                </a:solidFill>
              </a:rPr>
              <a:t>如今父母双亡，无依无靠，现在他家依栖。如今认真淘气，也觉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没趣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800" b="1" dirty="0">
                <a:solidFill>
                  <a:srgbClr val="006600"/>
                </a:solidFill>
              </a:rPr>
              <a:t>寄人篱下的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自卑之感时时萦绕在心头，稍有不快之事便与此牵连。</a:t>
            </a:r>
            <a:endParaRPr lang="en-US" altLang="zh-CN" sz="2800" b="1" dirty="0" smtClean="0">
              <a:solidFill>
                <a:srgbClr val="006600"/>
              </a:solidFill>
            </a:endParaRPr>
          </a:p>
          <a:p>
            <a:r>
              <a:rPr lang="zh-CN" altLang="en-US" sz="2800" b="1" dirty="0">
                <a:solidFill>
                  <a:srgbClr val="FF0000"/>
                </a:solidFill>
              </a:rPr>
              <a:t>必竟是宝玉恼我要告他的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原故</a:t>
            </a:r>
            <a:r>
              <a:rPr lang="en-US" altLang="zh-CN" sz="2800" b="1" dirty="0" smtClean="0">
                <a:solidFill>
                  <a:srgbClr val="00660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多愁善感，心思过于细腻，又自卑又自尊自爱</a:t>
            </a:r>
            <a:endParaRPr lang="en-US" altLang="zh-CN" sz="2800" b="1" dirty="0" smtClean="0">
              <a:solidFill>
                <a:srgbClr val="006600"/>
              </a:solidFill>
            </a:endParaRPr>
          </a:p>
          <a:p>
            <a:endParaRPr lang="en-US" altLang="zh-CN" sz="2800" b="1" dirty="0" smtClean="0">
              <a:solidFill>
                <a:srgbClr val="006600"/>
              </a:solidFill>
            </a:endParaRPr>
          </a:p>
          <a:p>
            <a:endParaRPr lang="en-US" altLang="zh-CN" b="1" dirty="0" smtClean="0">
              <a:solidFill>
                <a:srgbClr val="006600"/>
              </a:solidFill>
            </a:endParaRPr>
          </a:p>
          <a:p>
            <a:endParaRPr lang="zh-CN" altLang="en-US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23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08720"/>
            <a:ext cx="8410574" cy="4992783"/>
          </a:xfrm>
        </p:spPr>
        <p:txBody>
          <a:bodyPr/>
          <a:lstStyle/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导致黛玉生气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的主要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事件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lang="en-US" altLang="zh-CN" sz="32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sz="3200" b="1" dirty="0" smtClean="0">
                <a:solidFill>
                  <a:schemeClr val="tx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黛玉本想随宝玉、宝钗其后，同往怡红院叙话，却恰逢晴雯迁怒于宝钗，又没有听出林黛玉的声音，而假托宝玉之言拒绝给黛玉开门，黛玉因身世之感、寄人篱下之痛、“金玉良缘”之说而五内俱伤，悲戚呜咽。</a:t>
            </a:r>
            <a:endParaRPr lang="en-US" altLang="zh-CN" sz="3200" b="1" dirty="0">
              <a:solidFill>
                <a:schemeClr val="tx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175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黛玉烦恼的原因：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10574" cy="4992783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rgbClr val="002060"/>
                </a:solidFill>
              </a:rPr>
              <a:t>1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、在贾府中生活，总有挥之不去的寄人篱下之感，只要与宝玉或他人稍有摩擦，都难免牵连出来，自我嗟叹垂泪一番；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en-US" altLang="zh-CN" sz="28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、特别在意“金玉良缘”之说，再加上宝钗在贾府深得人心，能讨人人的喜欢，又颇具才情，身边既有母亲呵护，更有哥哥疼惜，而自己父母双亡，形单影只，寄人篱下，内心无限落寞与自卑；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en-US" altLang="zh-CN" sz="2800" b="1" dirty="0" smtClean="0">
                <a:solidFill>
                  <a:srgbClr val="002060"/>
                </a:solidFill>
              </a:rPr>
              <a:t>3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、自己无父无母，就算内心爱着宝玉，却没有人能够为自己张罗婚事，父母之命、媒妁之言，皆无有之，与宝玉的一段情缘不知何时能圆满，心理很焦虑，却又不能与人言。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02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620688"/>
            <a:ext cx="8410574" cy="6237312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第二十七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回  滴翠</a:t>
            </a:r>
            <a:r>
              <a:rPr lang="zh-CN" altLang="en-US" sz="2800" b="1" dirty="0">
                <a:solidFill>
                  <a:srgbClr val="C00000"/>
                </a:solidFill>
              </a:rPr>
              <a:t>亭杨妃戏彩蝶 埋香冢飞燕泣残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红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r>
              <a:rPr lang="zh-CN" altLang="en-US" sz="2800" b="1" dirty="0">
                <a:solidFill>
                  <a:srgbClr val="002060"/>
                </a:solidFill>
              </a:rPr>
              <a:t>至次日乃是四月二十六日，原来这日未时交芒种节。尚古风俗：</a:t>
            </a:r>
            <a:r>
              <a:rPr lang="zh-CN" altLang="en-US" sz="2800" b="1" dirty="0">
                <a:solidFill>
                  <a:srgbClr val="FF0000"/>
                </a:solidFill>
              </a:rPr>
              <a:t>凡交芒种节的这日，都要设摆各色礼物，祭饯花神，言芒种一过，便是夏日了，众花皆卸，花神退位，须要饯行。然闺中更兴这件风俗</a:t>
            </a:r>
            <a:r>
              <a:rPr lang="zh-CN" altLang="en-US" sz="2800" b="1" dirty="0">
                <a:solidFill>
                  <a:srgbClr val="002060"/>
                </a:solidFill>
              </a:rPr>
              <a:t>，所以大观园中之人都早起来了。那些女孩子们，或用花瓣柳枝编成轿马的，或用绫锦纱罗叠成干旄旌幢的，都用彩线系了。每一颗树上，每一枝花上，都系了这些物事。满园里绣带飘飖，花枝招展，更兼这些人打扮得桃羞杏让，燕妒莺惭，一时也道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不尽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en-US" altLang="zh-CN" sz="2800" b="1" dirty="0" smtClean="0">
                <a:solidFill>
                  <a:srgbClr val="00206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暮春夏初，百花凋谢，闺阁女子易有伤春惜春之感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09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548680"/>
            <a:ext cx="8410574" cy="5976664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</a:rPr>
              <a:t>宝玉因不见了林黛玉，便知他躲了别处去了，想了一想，索性迟两日，等他的气消一消再去也罢了。因低头看见许多凤仙石榴等各色落花，锦重重的落了一地，因叹道：“这是他心里生了气，也不收拾这花儿来了。待我送了去，明儿再问着他。”说着，只见宝钗约着他们往外头去。宝玉道：“我就来。”说毕，等他二人去远了，</a:t>
            </a:r>
            <a:r>
              <a:rPr lang="zh-CN" altLang="en-US" sz="2800" b="1" dirty="0">
                <a:solidFill>
                  <a:srgbClr val="FF0000"/>
                </a:solidFill>
              </a:rPr>
              <a:t>便把那花兜了起来，登山渡水，过树穿花，一直奔了那日同林黛玉葬桃花的去处来。</a:t>
            </a:r>
            <a:r>
              <a:rPr lang="zh-CN" altLang="en-US" sz="2800" b="1" dirty="0">
                <a:solidFill>
                  <a:srgbClr val="002060"/>
                </a:solidFill>
              </a:rPr>
              <a:t>将已到了花冢，犹未转过山坡，只听山坡那边有呜咽之声，一行数落着，哭的好不伤感。宝玉心下想道：“这不知是那房里的丫头，受了委曲，跑到这个地方来哭。”一面想，一面煞住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脚步。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548680"/>
            <a:ext cx="8410574" cy="4992783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</a:rPr>
              <a:t>话说林黛玉只因昨夜晴雯不开门一事，错疑在宝玉身上。至次日又可巧遇见饯花之期，正是一腔无明正未发泄，又勾起伤春愁思，因把些残花落瓣去掩埋，由不得感花伤己，哭了几声，便随口念了几句。不想宝玉在山坡上听见，先不过点头感叹，次后听到“侬今葬花人笑痴，他年葬侬知是谁”，“一朝春尽红颜老，花落人亡两不知”等句，</a:t>
            </a:r>
            <a:r>
              <a:rPr lang="zh-CN" altLang="en-US" sz="2800" b="1" dirty="0">
                <a:solidFill>
                  <a:srgbClr val="FF0000"/>
                </a:solidFill>
              </a:rPr>
              <a:t>不觉恸倒山坡之上，怀里兜的落花撒了一地。试想林黛玉的花颜月貌，将来亦到无可寻觅之时，宁不心碎肠断！</a:t>
            </a:r>
            <a:r>
              <a:rPr lang="zh-CN" altLang="en-US" sz="2800" b="1" dirty="0">
                <a:solidFill>
                  <a:srgbClr val="0070C0"/>
                </a:solidFill>
              </a:rPr>
              <a:t>既黛玉终归无可寻觅之时，推之于他人，如宝钗，香菱，袭人等，亦可到无可寻觅之时矣。</a:t>
            </a:r>
            <a:r>
              <a:rPr lang="zh-CN" altLang="en-US" sz="2800" b="1" dirty="0">
                <a:solidFill>
                  <a:srgbClr val="00B050"/>
                </a:solidFill>
              </a:rPr>
              <a:t>宝钗等终归无可寻觅之时，则自己又安在哉？且自身尚不知何在何往，</a:t>
            </a:r>
            <a:r>
              <a:rPr lang="zh-CN" altLang="en-US" sz="2800" b="1" dirty="0">
                <a:solidFill>
                  <a:srgbClr val="7030A0"/>
                </a:solidFill>
              </a:rPr>
              <a:t>则斯处，斯园，斯花，斯柳，又不知当属谁姓矣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！</a:t>
            </a:r>
            <a:endParaRPr lang="en-US" altLang="zh-CN" sz="2800" b="1" dirty="0" smtClean="0">
              <a:solidFill>
                <a:srgbClr val="7030A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</a:rPr>
              <a:t>宝玉“情不情” 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害怕一切美好人事物的消亡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31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332656"/>
            <a:ext cx="8410574" cy="6264696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《</a:t>
            </a:r>
            <a:r>
              <a:rPr lang="zh-CN" altLang="en-US" b="1" dirty="0" smtClean="0">
                <a:solidFill>
                  <a:srgbClr val="FF0000"/>
                </a:solidFill>
              </a:rPr>
              <a:t>葬花吟</a:t>
            </a:r>
            <a:r>
              <a:rPr lang="en-US" altLang="zh-CN" b="1" dirty="0" smtClean="0">
                <a:solidFill>
                  <a:srgbClr val="FF0000"/>
                </a:solidFill>
              </a:rPr>
              <a:t>》</a:t>
            </a:r>
          </a:p>
          <a:p>
            <a:r>
              <a:rPr lang="zh-CN" altLang="en-US" b="1" dirty="0" smtClean="0">
                <a:solidFill>
                  <a:srgbClr val="002060"/>
                </a:solidFill>
              </a:rPr>
              <a:t>花</a:t>
            </a:r>
            <a:r>
              <a:rPr lang="zh-CN" altLang="en-US" b="1" dirty="0">
                <a:solidFill>
                  <a:srgbClr val="002060"/>
                </a:solidFill>
              </a:rPr>
              <a:t>谢花飞飞满天，</a:t>
            </a:r>
            <a:r>
              <a:rPr lang="zh-CN" altLang="en-US" b="1" dirty="0">
                <a:solidFill>
                  <a:srgbClr val="FF0000"/>
                </a:solidFill>
              </a:rPr>
              <a:t>红消香断有谁怜</a:t>
            </a:r>
            <a:r>
              <a:rPr lang="zh-CN" altLang="en-US" b="1" dirty="0">
                <a:solidFill>
                  <a:srgbClr val="002060"/>
                </a:solidFill>
              </a:rPr>
              <a:t>？游丝软系飘春榭，落絮轻沾扑绣帘。</a:t>
            </a:r>
            <a:r>
              <a:rPr lang="zh-CN" altLang="en-US" b="1" dirty="0">
                <a:solidFill>
                  <a:srgbClr val="FF0000"/>
                </a:solidFill>
              </a:rPr>
              <a:t>闺中女儿惜春暮，愁绪满怀无释处</a:t>
            </a:r>
            <a:r>
              <a:rPr lang="zh-CN" altLang="en-US" b="1" dirty="0">
                <a:solidFill>
                  <a:srgbClr val="002060"/>
                </a:solidFill>
              </a:rPr>
              <a:t>，手把花锄出绣帘，忍踏落花来复去？柳丝榆荚自芳菲，不管桃飘与李飞；桃李明年能再发，</a:t>
            </a:r>
            <a:r>
              <a:rPr lang="zh-CN" altLang="en-US" b="1" dirty="0">
                <a:solidFill>
                  <a:srgbClr val="FF0000"/>
                </a:solidFill>
              </a:rPr>
              <a:t>明年闺中知有谁？</a:t>
            </a:r>
            <a:r>
              <a:rPr lang="zh-CN" altLang="en-US" b="1" dirty="0">
                <a:solidFill>
                  <a:srgbClr val="002060"/>
                </a:solidFill>
              </a:rPr>
              <a:t>三月香巢初垒成，梁间燕子太无情！明年花发虽可啄，</a:t>
            </a:r>
            <a:r>
              <a:rPr lang="zh-CN" altLang="en-US" b="1" dirty="0">
                <a:solidFill>
                  <a:srgbClr val="FF0000"/>
                </a:solidFill>
              </a:rPr>
              <a:t>却不道人去梁空巢已倾。</a:t>
            </a:r>
            <a:r>
              <a:rPr lang="zh-CN" altLang="en-US" b="1" dirty="0">
                <a:solidFill>
                  <a:srgbClr val="002060"/>
                </a:solidFill>
              </a:rPr>
              <a:t>一年三百六十日，风刀霜剑严相逼，明媚鲜妍能几时，</a:t>
            </a:r>
            <a:r>
              <a:rPr lang="zh-CN" altLang="en-US" b="1" dirty="0">
                <a:solidFill>
                  <a:srgbClr val="FF0000"/>
                </a:solidFill>
              </a:rPr>
              <a:t>一朝漂泊难寻觅</a:t>
            </a:r>
            <a:r>
              <a:rPr lang="zh-CN" altLang="en-US" b="1" dirty="0">
                <a:solidFill>
                  <a:srgbClr val="002060"/>
                </a:solidFill>
              </a:rPr>
              <a:t>。花开易见落难寻，阶前愁杀葬花人，独把花锄偷洒泪，洒上空枝见血痕。杜鹃无语正黄昏，荷锄归去掩重门；青灯照壁人初睡，冷雨敲窗被未温。怪奴底事倍伤神？</a:t>
            </a:r>
            <a:r>
              <a:rPr lang="zh-CN" altLang="en-US" b="1" dirty="0">
                <a:solidFill>
                  <a:srgbClr val="FF0000"/>
                </a:solidFill>
              </a:rPr>
              <a:t>半为怜春半恼春</a:t>
            </a:r>
            <a:r>
              <a:rPr lang="zh-CN" altLang="en-US" b="1" dirty="0">
                <a:solidFill>
                  <a:srgbClr val="002060"/>
                </a:solidFill>
              </a:rPr>
              <a:t>：怜春忽至恼忽去，至又无言去不闻。昨宵庭外悲歌发，知是花魂与鸟魂？花魂鸟魂总难留，鸟自无言花自羞。愿侬此日生双翼，随花飞到天尽头。天尽头！何处有香丘？未若锦囊收艳骨，一抔净土掩风流。</a:t>
            </a:r>
            <a:r>
              <a:rPr lang="zh-CN" altLang="en-US" b="1" dirty="0">
                <a:solidFill>
                  <a:srgbClr val="FF0000"/>
                </a:solidFill>
              </a:rPr>
              <a:t>质本洁来还洁去，不教污淖陷渠沟。尔今死去侬收葬，未卜侬身何日丧？侬今葬花人笑痴，他年葬侬知是谁？试看春残花渐落，便是红颜老死时</a:t>
            </a:r>
            <a:r>
              <a:rPr lang="zh-CN" altLang="en-US" b="1" dirty="0" smtClean="0">
                <a:solidFill>
                  <a:srgbClr val="FF0000"/>
                </a:solidFill>
              </a:rPr>
              <a:t>，一朝</a:t>
            </a:r>
            <a:r>
              <a:rPr lang="zh-CN" altLang="en-US" b="1" dirty="0">
                <a:solidFill>
                  <a:srgbClr val="FF0000"/>
                </a:solidFill>
              </a:rPr>
              <a:t>春尽红颜老，花落人亡两不知！</a:t>
            </a:r>
          </a:p>
        </p:txBody>
      </p:sp>
    </p:spTree>
    <p:extLst>
      <p:ext uri="{BB962C8B-B14F-4D97-AF65-F5344CB8AC3E}">
        <p14:creationId xmlns:p14="http://schemas.microsoft.com/office/powerpoint/2010/main" val="59139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2144" y="332656"/>
            <a:ext cx="9144000" cy="4992783"/>
          </a:xfrm>
        </p:spPr>
        <p:txBody>
          <a:bodyPr>
            <a:no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</a:rPr>
              <a:t>花儿已经枯萎凋残，风儿吹得它漫天旋转。退尽了鲜红颜色，消失了芳香，有谁对它同情哀怜</a:t>
            </a:r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</a:rPr>
              <a:t>？柔软</a:t>
            </a: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</a:rPr>
              <a:t>的蛛丝儿似断似连，飘荡在春天的树间。漫天飘散的柳絮随风扑来，沾满了绣花的门帘</a:t>
            </a:r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</a:rPr>
              <a:t>。</a:t>
            </a:r>
            <a:r>
              <a:rPr lang="zh-CN" altLang="en-US" b="1" dirty="0" smtClean="0">
                <a:solidFill>
                  <a:srgbClr val="FF0000"/>
                </a:solidFill>
              </a:rPr>
              <a:t>闺房</a:t>
            </a:r>
            <a:r>
              <a:rPr lang="zh-CN" altLang="en-US" b="1" dirty="0">
                <a:solidFill>
                  <a:srgbClr val="FF0000"/>
                </a:solidFill>
              </a:rPr>
              <a:t>中的少女，面对着残春的景色多么惋惜。</a:t>
            </a: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</a:rPr>
              <a:t>满怀忧郁惆怅，没有地方寄托愁绪</a:t>
            </a:r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</a:rPr>
              <a:t>。手</a:t>
            </a: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</a:rPr>
              <a:t>拿着锄花的铁锄，挑开门帘走到园里。园里花儿飘了一地，我怎忍心踏着花儿走来走去</a:t>
            </a:r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</a:rPr>
              <a:t>？轻佻</a:t>
            </a: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</a:rPr>
              <a:t>的柳絮，浅薄的榆钱，只知道显耀自己的芳菲。不顾桃花飘零，也不管李花纷飞</a:t>
            </a:r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</a:rPr>
              <a:t>。待到</a:t>
            </a: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</a:rPr>
              <a:t>来年大地春回，桃树李树又含苞吐蕊。</a:t>
            </a:r>
            <a:r>
              <a:rPr lang="zh-CN" altLang="en-US" b="1" dirty="0">
                <a:solidFill>
                  <a:srgbClr val="FF0000"/>
                </a:solidFill>
              </a:rPr>
              <a:t>可来年的闺房啊，还能剩下谁</a:t>
            </a:r>
            <a:r>
              <a:rPr lang="zh-CN" altLang="en-US" b="1" dirty="0" smtClean="0">
                <a:solidFill>
                  <a:srgbClr val="FF0000"/>
                </a:solidFill>
              </a:rPr>
              <a:t>？</a:t>
            </a:r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</a:rPr>
              <a:t>新春</a:t>
            </a: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</a:rPr>
              <a:t>三月燕子噙来百花，散着花香的巢儿刚刚垒成。梁间的燕子啊，糟蹋了多少鲜花多么无情</a:t>
            </a:r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</a:rPr>
              <a:t>！明年</a:t>
            </a: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</a:rPr>
              <a:t>百花盛开时节，你还能叼衔花草。</a:t>
            </a:r>
            <a:r>
              <a:rPr lang="zh-CN" altLang="en-US" b="1" dirty="0">
                <a:solidFill>
                  <a:srgbClr val="FF0000"/>
                </a:solidFill>
              </a:rPr>
              <a:t>你怎能料到房主人早已死去，旧巢也已倾落，只有房梁空空</a:t>
            </a:r>
            <a:r>
              <a:rPr lang="zh-CN" altLang="en-US" b="1" dirty="0" smtClean="0">
                <a:solidFill>
                  <a:srgbClr val="FF0000"/>
                </a:solidFill>
              </a:rPr>
              <a:t>。</a:t>
            </a:r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</a:rPr>
              <a:t>一年</a:t>
            </a: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</a:rPr>
              <a:t>三百六十天啊，过的是什么日子！刀一样的寒风，利剑般的严霜，无情地摧残着花枝。明媚的春光，艳丽的花朵，能够支撑几时。一朝被狂风吹去，再也无处寻觅。花开时节容易看到，一旦飘落难以找寻。站在阶前愁思满怀，愁坏了我这葬花的人。手里紧握着花锄，我默默地抛洒泪珠。泪珠儿洒满了空枝，空枝上浸染着斑斑血痕。杜鹃泣尽了血泪默默无语，愁惨的黄昏正在降临。我扛着花锄忍痛归去，紧紧地关上重重闺门；</a:t>
            </a:r>
          </a:p>
        </p:txBody>
      </p:sp>
    </p:spTree>
    <p:extLst>
      <p:ext uri="{BB962C8B-B14F-4D97-AF65-F5344CB8AC3E}">
        <p14:creationId xmlns:p14="http://schemas.microsoft.com/office/powerpoint/2010/main" val="35861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92" y="260648"/>
            <a:ext cx="8892480" cy="4992783"/>
          </a:xfrm>
        </p:spPr>
        <p:txBody>
          <a:bodyPr>
            <a:noAutofit/>
          </a:bodyPr>
          <a:lstStyle/>
          <a:p>
            <a:r>
              <a:rPr lang="zh-CN" altLang="en-US" b="1" dirty="0" smtClean="0">
                <a:solidFill>
                  <a:srgbClr val="3D3F41">
                    <a:lumMod val="50000"/>
                  </a:srgbClr>
                </a:solidFill>
              </a:rPr>
              <a:t>青</a:t>
            </a:r>
            <a:r>
              <a:rPr lang="zh-CN" altLang="en-US" b="1" dirty="0">
                <a:solidFill>
                  <a:srgbClr val="3D3F41">
                    <a:lumMod val="50000"/>
                  </a:srgbClr>
                </a:solidFill>
              </a:rPr>
              <a:t>冷的灯光照射着四壁，人们刚刚进入梦境。轻寒的春雨敲打着窗棂，床上的被褥还是冷冷冰冰。人们奇怪是什么事情，使我今天这样格外伤心？一半是对美好春光的爱惜，一半是恼恨春天的逝去。</a:t>
            </a:r>
            <a:r>
              <a:rPr lang="zh-CN" altLang="en-US" b="1" dirty="0">
                <a:solidFill>
                  <a:srgbClr val="FF0000"/>
                </a:solidFill>
              </a:rPr>
              <a:t>我高兴春天突然来临，又为它匆匆归去感到抑郁。</a:t>
            </a:r>
            <a:r>
              <a:rPr lang="zh-CN" altLang="en-US" b="1" dirty="0">
                <a:solidFill>
                  <a:srgbClr val="3D3F41">
                    <a:lumMod val="50000"/>
                  </a:srgbClr>
                </a:solidFill>
              </a:rPr>
              <a:t>春天悄然无语地降临人间，又一声不响地离去。昨晚不知院外什么地方，传来一阵阵悲凉的歌声。不知道是花儿的灵魂，还是那鸟儿的精灵？不管是花儿的灵魂，还是鸟儿的精灵，都一样地难以挽留。问那鸟儿，鸟儿默默无语，问那花儿，花儿低头含羞。我衷心地希望啊，如今能够生出一双翅膀。尾随那飞去的花儿，飞向那天地的尽头。纵使飞到天地的尽头，那里又有埋葬香花的魂丘？不如用这锦绣的香袋，收敛你那娇艳的尸骨。再堆起一堆洁净的泥土，埋葬你这绝代风流。</a:t>
            </a:r>
            <a:r>
              <a:rPr lang="zh-CN" altLang="en-US" b="1" dirty="0">
                <a:solidFill>
                  <a:srgbClr val="FF0000"/>
                </a:solidFill>
              </a:rPr>
              <a:t>愿你那高贵的身体，洁净的生来，洁净的死去。不让它沾染上一丝儿污秽，</a:t>
            </a:r>
            <a:r>
              <a:rPr lang="zh-CN" altLang="en-US" b="1" dirty="0">
                <a:solidFill>
                  <a:srgbClr val="3D3F41">
                    <a:lumMod val="50000"/>
                  </a:srgbClr>
                </a:solidFill>
              </a:rPr>
              <a:t>被抛弃在那肮脏的河沟。花儿啊，你今天死去，我来把你收葬。谁知道我这薄命的人啊，什么时候忽然命丧？</a:t>
            </a:r>
            <a:r>
              <a:rPr lang="zh-CN" altLang="en-US" b="1" dirty="0">
                <a:solidFill>
                  <a:srgbClr val="FF0000"/>
                </a:solidFill>
              </a:rPr>
              <a:t>我今天把花儿埋葬，人们都笑我痴情。等到我死去的时候，有谁把我掩埋？不信请看那凋残的春色，花儿正在渐渐飘落。那也就是闺中的少女，衰老死亡的时刻。</a:t>
            </a:r>
            <a:r>
              <a:rPr lang="zh-CN" altLang="en-US" b="1" dirty="0">
                <a:solidFill>
                  <a:srgbClr val="3D3F41">
                    <a:lumMod val="50000"/>
                  </a:srgbClr>
                </a:solidFill>
              </a:rPr>
              <a:t>一旦春天消逝，少女也便白发如丝。花儿凋零人死去，花儿人儿两不知</a:t>
            </a:r>
            <a:r>
              <a:rPr lang="zh-CN" altLang="en-US" b="1" dirty="0" smtClean="0">
                <a:solidFill>
                  <a:srgbClr val="3D3F41">
                    <a:lumMod val="50000"/>
                  </a:srgbClr>
                </a:solidFill>
              </a:rPr>
              <a:t>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208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第</a:t>
            </a:r>
            <a:r>
              <a:rPr lang="en-US" altLang="zh-CN" dirty="0" smtClean="0">
                <a:solidFill>
                  <a:srgbClr val="FF0000"/>
                </a:solidFill>
              </a:rPr>
              <a:t>26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</a:rPr>
              <a:t>27</a:t>
            </a:r>
            <a:r>
              <a:rPr lang="zh-CN" altLang="en-US" dirty="0" smtClean="0">
                <a:solidFill>
                  <a:srgbClr val="FF0000"/>
                </a:solidFill>
              </a:rPr>
              <a:t>回  林黛玉专题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328592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二十六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回  蜂腰</a:t>
            </a:r>
            <a:r>
              <a:rPr lang="zh-CN" altLang="en-US" sz="2800" b="1" dirty="0">
                <a:solidFill>
                  <a:srgbClr val="C00000"/>
                </a:solidFill>
              </a:rPr>
              <a:t>桥设言传心事 </a:t>
            </a:r>
            <a:r>
              <a:rPr lang="zh-CN" altLang="en-US" sz="2800" b="1" dirty="0">
                <a:solidFill>
                  <a:srgbClr val="00B050"/>
                </a:solidFill>
              </a:rPr>
              <a:t>潇湘馆春困发</a:t>
            </a:r>
            <a:r>
              <a:rPr lang="zh-CN" altLang="en-US" sz="2800" b="1" dirty="0" smtClean="0">
                <a:solidFill>
                  <a:srgbClr val="00B050"/>
                </a:solidFill>
              </a:rPr>
              <a:t>幽情</a:t>
            </a:r>
            <a:endParaRPr lang="en-US" altLang="zh-CN" sz="2800" b="1" dirty="0" smtClean="0">
              <a:solidFill>
                <a:srgbClr val="00B050"/>
              </a:solidFill>
            </a:endParaRPr>
          </a:p>
          <a:p>
            <a:r>
              <a:rPr lang="zh-CN" altLang="en-US" sz="2800" b="1" dirty="0">
                <a:solidFill>
                  <a:srgbClr val="002060"/>
                </a:solidFill>
              </a:rPr>
              <a:t>说着，</a:t>
            </a:r>
            <a:r>
              <a:rPr lang="zh-CN" altLang="en-US" sz="2800" b="1" dirty="0">
                <a:solidFill>
                  <a:srgbClr val="FF0000"/>
                </a:solidFill>
              </a:rPr>
              <a:t>顺着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脚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一</a:t>
            </a:r>
            <a:r>
              <a:rPr lang="zh-CN" altLang="en-US" sz="2800" b="1" dirty="0">
                <a:solidFill>
                  <a:srgbClr val="002060"/>
                </a:solidFill>
              </a:rPr>
              <a:t>径来至一个院门前，只见凤尾森森，龙吟细细。举目望门上一看，只见匾上写着“潇湘馆”三字。宝玉</a:t>
            </a:r>
            <a:r>
              <a:rPr lang="zh-CN" altLang="en-US" sz="2800" b="1" dirty="0">
                <a:solidFill>
                  <a:srgbClr val="FF0000"/>
                </a:solidFill>
              </a:rPr>
              <a:t>信步</a:t>
            </a:r>
            <a:r>
              <a:rPr lang="zh-CN" altLang="en-US" sz="2800" b="1" dirty="0">
                <a:solidFill>
                  <a:srgbClr val="002060"/>
                </a:solidFill>
              </a:rPr>
              <a:t>走入，只见湘帘垂地，悄无人声。走至窗前，觉得一缕幽香从碧纱窗中暗暗透出。宝玉便将脸贴在纱窗上，往里看时，耳内忽听得细细的长叹了一声道：“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‘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每日家情思睡昏昏。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’</a:t>
            </a:r>
            <a:r>
              <a:rPr lang="zh-CN" altLang="en-US" sz="2800" b="1" dirty="0">
                <a:solidFill>
                  <a:srgbClr val="002060"/>
                </a:solidFill>
              </a:rPr>
              <a:t>“宝玉听了，</a:t>
            </a:r>
            <a:r>
              <a:rPr lang="zh-CN" altLang="en-US" sz="2800" b="1" dirty="0">
                <a:solidFill>
                  <a:srgbClr val="FF0000"/>
                </a:solidFill>
              </a:rPr>
              <a:t>不觉心内痒将起来</a:t>
            </a:r>
            <a:r>
              <a:rPr lang="zh-CN" altLang="en-US" sz="2800" b="1" dirty="0">
                <a:solidFill>
                  <a:srgbClr val="002060"/>
                </a:solidFill>
              </a:rPr>
              <a:t>，再看时，只见黛玉在床上伸懒腰。宝玉在窗外笑道：“为甚么‘每日家情思睡昏昏’？”一面说，一面掀帘子进来了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。</a:t>
            </a:r>
            <a:endParaRPr lang="en-US" altLang="zh-CN" sz="28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23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88640"/>
            <a:ext cx="8410574" cy="6669360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葬花吟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》——</a:t>
            </a:r>
            <a:r>
              <a:rPr lang="zh-CN" altLang="en-US" sz="2800" b="1" dirty="0">
                <a:solidFill>
                  <a:srgbClr val="FF0000"/>
                </a:solidFill>
              </a:rPr>
              <a:t>林黛玉感叹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身世遭遇的哀音</a:t>
            </a:r>
          </a:p>
          <a:p>
            <a:pPr marL="0" indent="0">
              <a:buNone/>
            </a:pPr>
            <a:r>
              <a:rPr lang="zh-CN" altLang="en-US" sz="2600" b="1" dirty="0" smtClean="0">
                <a:solidFill>
                  <a:srgbClr val="7030A0"/>
                </a:solidFill>
              </a:rPr>
              <a:t>黛玉的心事与忧愁：</a:t>
            </a:r>
            <a:endParaRPr lang="en-US" altLang="zh-CN" sz="2600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altLang="zh-CN" sz="2600" b="1" dirty="0" smtClean="0">
                <a:solidFill>
                  <a:srgbClr val="006600"/>
                </a:solidFill>
              </a:rPr>
              <a:t>1</a:t>
            </a:r>
            <a:r>
              <a:rPr lang="zh-CN" altLang="en-US" sz="2600" b="1" dirty="0" smtClean="0">
                <a:solidFill>
                  <a:srgbClr val="006600"/>
                </a:solidFill>
              </a:rPr>
              <a:t>、</a:t>
            </a:r>
            <a:r>
              <a:rPr lang="zh-CN" altLang="en-US" sz="2600" b="1" dirty="0" smtClean="0">
                <a:solidFill>
                  <a:srgbClr val="C00000"/>
                </a:solidFill>
              </a:rPr>
              <a:t>女子的青春易逝，如同春日转瞬</a:t>
            </a:r>
            <a:r>
              <a:rPr lang="zh-CN" altLang="en-US" sz="2600" b="1" dirty="0">
                <a:solidFill>
                  <a:srgbClr val="C00000"/>
                </a:solidFill>
              </a:rPr>
              <a:t>消亡</a:t>
            </a:r>
            <a:r>
              <a:rPr lang="zh-CN" altLang="en-US" sz="2600" b="1" dirty="0">
                <a:solidFill>
                  <a:srgbClr val="006600"/>
                </a:solidFill>
              </a:rPr>
              <a:t>（闺中女儿惜春暮，愁绪满怀无释处</a:t>
            </a:r>
            <a:r>
              <a:rPr lang="zh-CN" altLang="en-US" sz="2600" b="1" dirty="0" smtClean="0">
                <a:solidFill>
                  <a:srgbClr val="006600"/>
                </a:solidFill>
              </a:rPr>
              <a:t>。手</a:t>
            </a:r>
            <a:r>
              <a:rPr lang="zh-CN" altLang="en-US" sz="2600" b="1" dirty="0">
                <a:solidFill>
                  <a:srgbClr val="006600"/>
                </a:solidFill>
              </a:rPr>
              <a:t>把花锄出绣帘，忍踏落花来复去；试看春残花渐落，便是红颜老死时</a:t>
            </a:r>
            <a:r>
              <a:rPr lang="zh-CN" altLang="en-US" sz="2600" b="1" dirty="0" smtClean="0">
                <a:solidFill>
                  <a:srgbClr val="006600"/>
                </a:solidFill>
              </a:rPr>
              <a:t>；一朝</a:t>
            </a:r>
            <a:r>
              <a:rPr lang="zh-CN" altLang="en-US" sz="2600" b="1" dirty="0">
                <a:solidFill>
                  <a:srgbClr val="006600"/>
                </a:solidFill>
              </a:rPr>
              <a:t>春尽红颜老，花落人亡两不知！</a:t>
            </a:r>
            <a:r>
              <a:rPr lang="zh-CN" altLang="en-US" sz="2600" b="1" dirty="0" smtClean="0">
                <a:solidFill>
                  <a:srgbClr val="006600"/>
                </a:solidFill>
              </a:rPr>
              <a:t>）</a:t>
            </a:r>
            <a:endParaRPr lang="en-US" altLang="zh-CN" sz="2600" b="1" dirty="0" smtClean="0">
              <a:solidFill>
                <a:srgbClr val="006600"/>
              </a:solidFill>
            </a:endParaRPr>
          </a:p>
          <a:p>
            <a:pPr marL="0" indent="0">
              <a:buNone/>
            </a:pPr>
            <a:r>
              <a:rPr lang="en-US" altLang="zh-CN" sz="2600" b="1" dirty="0" smtClean="0">
                <a:solidFill>
                  <a:srgbClr val="006600"/>
                </a:solidFill>
              </a:rPr>
              <a:t>2</a:t>
            </a:r>
            <a:r>
              <a:rPr lang="zh-CN" altLang="en-US" sz="2600" b="1" dirty="0" smtClean="0">
                <a:solidFill>
                  <a:srgbClr val="006600"/>
                </a:solidFill>
              </a:rPr>
              <a:t>、</a:t>
            </a:r>
            <a:r>
              <a:rPr lang="zh-CN" altLang="en-US" sz="2600" b="1" dirty="0" smtClean="0">
                <a:solidFill>
                  <a:srgbClr val="C00000"/>
                </a:solidFill>
              </a:rPr>
              <a:t>世态炎凉，人情冷暖，总有寄人篱下，</a:t>
            </a:r>
            <a:r>
              <a:rPr lang="zh-CN" altLang="en-US" sz="2600" b="1" dirty="0">
                <a:solidFill>
                  <a:srgbClr val="C00000"/>
                </a:solidFill>
              </a:rPr>
              <a:t>形单影只之感</a:t>
            </a:r>
            <a:r>
              <a:rPr lang="zh-CN" altLang="en-US" sz="2600" b="1" dirty="0">
                <a:solidFill>
                  <a:srgbClr val="006600"/>
                </a:solidFill>
              </a:rPr>
              <a:t>（花谢花飞花满天，红消香断有谁怜；柳丝榆荚自芳菲，不管桃飘与李飞</a:t>
            </a:r>
            <a:r>
              <a:rPr lang="zh-CN" altLang="en-US" sz="2600" b="1" dirty="0" smtClean="0">
                <a:solidFill>
                  <a:srgbClr val="006600"/>
                </a:solidFill>
              </a:rPr>
              <a:t>；桃李</a:t>
            </a:r>
            <a:r>
              <a:rPr lang="zh-CN" altLang="en-US" sz="2600" b="1" dirty="0">
                <a:solidFill>
                  <a:srgbClr val="006600"/>
                </a:solidFill>
              </a:rPr>
              <a:t>明年能再发，明年闺中知有谁</a:t>
            </a:r>
            <a:r>
              <a:rPr lang="zh-CN" altLang="en-US" sz="2600" b="1" dirty="0" smtClean="0">
                <a:solidFill>
                  <a:srgbClr val="006600"/>
                </a:solidFill>
              </a:rPr>
              <a:t>？三月</a:t>
            </a:r>
            <a:r>
              <a:rPr lang="zh-CN" altLang="en-US" sz="2600" b="1" dirty="0">
                <a:solidFill>
                  <a:srgbClr val="006600"/>
                </a:solidFill>
              </a:rPr>
              <a:t>香巢已垒成，梁间燕子太无情</a:t>
            </a:r>
            <a:r>
              <a:rPr lang="zh-CN" altLang="en-US" sz="2600" b="1" dirty="0" smtClean="0">
                <a:solidFill>
                  <a:srgbClr val="006600"/>
                </a:solidFill>
              </a:rPr>
              <a:t>！明年</a:t>
            </a:r>
            <a:r>
              <a:rPr lang="zh-CN" altLang="en-US" sz="2600" b="1" dirty="0">
                <a:solidFill>
                  <a:srgbClr val="006600"/>
                </a:solidFill>
              </a:rPr>
              <a:t>花发虽可啄，却不道人去梁空巢也倾；明媚鲜妍能几时，一朝漂泊难寻觅。</a:t>
            </a:r>
            <a:r>
              <a:rPr lang="zh-CN" altLang="en-US" sz="2600" b="1" dirty="0" smtClean="0">
                <a:solidFill>
                  <a:srgbClr val="006600"/>
                </a:solidFill>
              </a:rPr>
              <a:t>）</a:t>
            </a:r>
            <a:endParaRPr lang="en-US" altLang="zh-CN" sz="2600" b="1" dirty="0" smtClean="0">
              <a:solidFill>
                <a:srgbClr val="006600"/>
              </a:solidFill>
            </a:endParaRPr>
          </a:p>
          <a:p>
            <a:pPr marL="0" indent="0">
              <a:buNone/>
            </a:pPr>
            <a:r>
              <a:rPr lang="en-US" altLang="zh-CN" sz="2600" b="1" dirty="0" smtClean="0">
                <a:solidFill>
                  <a:srgbClr val="006600"/>
                </a:solidFill>
              </a:rPr>
              <a:t>3</a:t>
            </a:r>
            <a:r>
              <a:rPr lang="zh-CN" altLang="en-US" sz="2600" b="1" dirty="0" smtClean="0">
                <a:solidFill>
                  <a:srgbClr val="006600"/>
                </a:solidFill>
              </a:rPr>
              <a:t>、</a:t>
            </a:r>
            <a:r>
              <a:rPr lang="zh-CN" altLang="en-US" sz="2600" b="1" dirty="0" smtClean="0">
                <a:solidFill>
                  <a:srgbClr val="C00000"/>
                </a:solidFill>
              </a:rPr>
              <a:t>自己最重清白纯洁，不堪受到任何玷污，但这份孤傲之感，难以</a:t>
            </a:r>
            <a:r>
              <a:rPr lang="zh-CN" altLang="en-US" sz="2600" b="1" dirty="0">
                <a:solidFill>
                  <a:srgbClr val="C00000"/>
                </a:solidFill>
              </a:rPr>
              <a:t>寄托</a:t>
            </a:r>
            <a:r>
              <a:rPr lang="zh-CN" altLang="en-US" sz="2600" b="1" dirty="0">
                <a:solidFill>
                  <a:srgbClr val="006600"/>
                </a:solidFill>
              </a:rPr>
              <a:t>（未若锦囊收艳骨，一抔净土掩</a:t>
            </a:r>
            <a:r>
              <a:rPr lang="zh-CN" altLang="en-US" sz="2600" b="1" dirty="0" smtClean="0">
                <a:solidFill>
                  <a:srgbClr val="006600"/>
                </a:solidFill>
              </a:rPr>
              <a:t>风流</a:t>
            </a:r>
            <a:r>
              <a:rPr lang="zh-CN" altLang="en-US" sz="2600" b="1" dirty="0">
                <a:solidFill>
                  <a:srgbClr val="006600"/>
                </a:solidFill>
              </a:rPr>
              <a:t>。</a:t>
            </a:r>
            <a:r>
              <a:rPr lang="zh-CN" altLang="en-US" sz="2600" b="1" dirty="0" smtClean="0">
                <a:solidFill>
                  <a:srgbClr val="006600"/>
                </a:solidFill>
              </a:rPr>
              <a:t>质</a:t>
            </a:r>
            <a:r>
              <a:rPr lang="zh-CN" altLang="en-US" sz="2600" b="1" dirty="0">
                <a:solidFill>
                  <a:srgbClr val="006600"/>
                </a:solidFill>
              </a:rPr>
              <a:t>本洁来还洁去，强于污淖陷渠</a:t>
            </a:r>
            <a:r>
              <a:rPr lang="zh-CN" altLang="en-US" sz="2600" b="1" dirty="0" smtClean="0">
                <a:solidFill>
                  <a:srgbClr val="006600"/>
                </a:solidFill>
              </a:rPr>
              <a:t>沟）</a:t>
            </a:r>
            <a:endParaRPr lang="en-US" altLang="zh-CN" sz="2600" b="1" dirty="0" smtClean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98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08720"/>
            <a:ext cx="8410574" cy="4992783"/>
          </a:xfrm>
        </p:spPr>
        <p:txBody>
          <a:bodyPr/>
          <a:lstStyle/>
          <a:p>
            <a:pPr marL="0" lvl="0" indent="0">
              <a:buClr>
                <a:srgbClr val="64606D">
                  <a:lumMod val="75000"/>
                </a:srgbClr>
              </a:buClr>
              <a:buNone/>
            </a:pPr>
            <a:r>
              <a:rPr lang="en-US" altLang="zh-CN" sz="2800" b="1" dirty="0">
                <a:solidFill>
                  <a:srgbClr val="006600"/>
                </a:solidFill>
              </a:rPr>
              <a:t>4</a:t>
            </a:r>
            <a:r>
              <a:rPr lang="zh-CN" altLang="en-US" sz="2800" b="1" dirty="0">
                <a:solidFill>
                  <a:srgbClr val="006600"/>
                </a:solidFill>
              </a:rPr>
              <a:t>、</a:t>
            </a:r>
            <a:r>
              <a:rPr lang="zh-CN" altLang="en-US" sz="2800" b="1" dirty="0">
                <a:solidFill>
                  <a:srgbClr val="C00000"/>
                </a:solidFill>
              </a:rPr>
              <a:t>自己体弱多病，不知尚有多少时日，产生人生无常、物是人非之感</a:t>
            </a:r>
            <a:r>
              <a:rPr lang="zh-CN" altLang="en-US" sz="2800" b="1" dirty="0">
                <a:solidFill>
                  <a:srgbClr val="006600"/>
                </a:solidFill>
              </a:rPr>
              <a:t>（尔今死去侬收葬，未卜侬身何日丧？侬今葬花人笑痴，他年葬侬知是谁？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）</a:t>
            </a:r>
            <a:endParaRPr lang="en-US" altLang="zh-CN" sz="2800" b="1" dirty="0">
              <a:solidFill>
                <a:srgbClr val="006600"/>
              </a:solidFill>
            </a:endParaRPr>
          </a:p>
          <a:p>
            <a:pPr marL="0" lvl="0" indent="0">
              <a:buClr>
                <a:srgbClr val="64606D">
                  <a:lumMod val="75000"/>
                </a:srgbClr>
              </a:buClr>
              <a:buNone/>
            </a:pPr>
            <a:r>
              <a:rPr lang="en-US" altLang="zh-CN" sz="2800" b="1" dirty="0">
                <a:solidFill>
                  <a:srgbClr val="006600"/>
                </a:solidFill>
              </a:rPr>
              <a:t>5</a:t>
            </a:r>
            <a:r>
              <a:rPr lang="zh-CN" altLang="en-US" sz="2800" b="1" dirty="0">
                <a:solidFill>
                  <a:srgbClr val="006600"/>
                </a:solidFill>
              </a:rPr>
              <a:t>、</a:t>
            </a:r>
            <a:r>
              <a:rPr lang="zh-CN" altLang="en-US" sz="2800" b="1" dirty="0">
                <a:solidFill>
                  <a:srgbClr val="C00000"/>
                </a:solidFill>
              </a:rPr>
              <a:t>心内真情无法与他人言，与心上人难测未来，又无人做主，无限惆怅</a:t>
            </a:r>
            <a:r>
              <a:rPr lang="zh-CN" altLang="en-US" sz="2800" b="1" dirty="0">
                <a:solidFill>
                  <a:srgbClr val="006600"/>
                </a:solidFill>
              </a:rPr>
              <a:t>（杜鹃无语正黄昏，荷锄归去掩重门。 青灯照壁人初睡，冷雨敲窗被未温。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）</a:t>
            </a:r>
            <a:endParaRPr lang="en-US" altLang="zh-CN" sz="2800" b="1" dirty="0">
              <a:solidFill>
                <a:srgbClr val="006600"/>
              </a:solidFill>
            </a:endParaRPr>
          </a:p>
          <a:p>
            <a:pPr marL="0" lvl="0" indent="0">
              <a:buClr>
                <a:srgbClr val="64606D">
                  <a:lumMod val="75000"/>
                </a:srgbClr>
              </a:buClr>
              <a:buNone/>
            </a:pPr>
            <a:endParaRPr lang="en-US" altLang="zh-CN" sz="2800" b="1" dirty="0">
              <a:solidFill>
                <a:srgbClr val="FF0000"/>
              </a:solidFill>
            </a:endParaRPr>
          </a:p>
          <a:p>
            <a:pPr marL="0" lvl="0" indent="0">
              <a:buClr>
                <a:srgbClr val="64606D">
                  <a:lumMod val="75000"/>
                </a:srgbClr>
              </a:buClr>
              <a:buNone/>
            </a:pPr>
            <a:endParaRPr lang="zh-CN" altLang="en-US" sz="2200" b="1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111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837714" cy="601525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第三十四、九十七回  林黛玉专题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949280"/>
          </a:xfrm>
        </p:spPr>
        <p:txBody>
          <a:bodyPr>
            <a:normAutofit/>
          </a:bodyPr>
          <a:lstStyle/>
          <a:p>
            <a:r>
              <a:rPr lang="zh-CN" altLang="en-US" sz="2500" b="1" dirty="0" smtClean="0">
                <a:solidFill>
                  <a:srgbClr val="C00000"/>
                </a:solidFill>
              </a:rPr>
              <a:t>第</a:t>
            </a:r>
            <a:r>
              <a:rPr lang="en-US" altLang="zh-CN" sz="2500" b="1" dirty="0" smtClean="0">
                <a:solidFill>
                  <a:srgbClr val="C00000"/>
                </a:solidFill>
              </a:rPr>
              <a:t>34</a:t>
            </a:r>
            <a:r>
              <a:rPr lang="zh-CN" altLang="en-US" sz="2500" b="1" dirty="0" smtClean="0">
                <a:solidFill>
                  <a:srgbClr val="C00000"/>
                </a:solidFill>
              </a:rPr>
              <a:t>回  情</a:t>
            </a:r>
            <a:r>
              <a:rPr lang="zh-CN" altLang="en-US" sz="2500" b="1" dirty="0">
                <a:solidFill>
                  <a:srgbClr val="C00000"/>
                </a:solidFill>
              </a:rPr>
              <a:t>中情因情感妹妹 错里错以错劝</a:t>
            </a:r>
            <a:r>
              <a:rPr lang="zh-CN" altLang="en-US" sz="2500" b="1" dirty="0" smtClean="0">
                <a:solidFill>
                  <a:srgbClr val="C00000"/>
                </a:solidFill>
              </a:rPr>
              <a:t>哥哥</a:t>
            </a:r>
            <a:endParaRPr lang="en-US" altLang="zh-CN" sz="2500" b="1" dirty="0" smtClean="0">
              <a:solidFill>
                <a:srgbClr val="C00000"/>
              </a:solidFill>
            </a:endParaRPr>
          </a:p>
          <a:p>
            <a:r>
              <a:rPr lang="zh-CN" altLang="en-US" sz="2500" b="1" dirty="0">
                <a:solidFill>
                  <a:srgbClr val="002060"/>
                </a:solidFill>
              </a:rPr>
              <a:t>这里宝玉昏昏默默，只见蒋玉菡走了进来，诉说忠顺府拿他之事，又见金钏儿进来哭说为他投井之情。宝玉半梦半醒，都不在意。忽又觉有人推他，恍恍忽忽听得有人悲戚之声。宝玉从梦中惊醒，睁眼一看，不是别人，却是林黛玉。宝玉犹恐是梦，忙又将身子欠起来，向脸上细细一认，</a:t>
            </a:r>
            <a:r>
              <a:rPr lang="zh-CN" altLang="en-US" sz="2500" b="1" dirty="0">
                <a:solidFill>
                  <a:srgbClr val="FF0000"/>
                </a:solidFill>
              </a:rPr>
              <a:t>只见两个眼睛肿的桃儿一般，满面泪光，不是黛玉，却是那个？</a:t>
            </a:r>
            <a:r>
              <a:rPr lang="zh-CN" altLang="en-US" sz="2500" b="1" dirty="0">
                <a:solidFill>
                  <a:srgbClr val="002060"/>
                </a:solidFill>
              </a:rPr>
              <a:t>宝玉还欲看时，怎奈下半截疼痛难忍，支持不住，便“嗳哟”一声，仍就倒下，叹了一声，说道：</a:t>
            </a:r>
            <a:r>
              <a:rPr lang="zh-CN" altLang="en-US" sz="2500" b="1" dirty="0">
                <a:solidFill>
                  <a:srgbClr val="FF0000"/>
                </a:solidFill>
              </a:rPr>
              <a:t>“你又做什么跑来！虽说太阳落下去，那地上的余气未散，走两趟又要受了暑。我虽然捱了打，并不觉疼痛。我这个样儿，只装出来哄他们，好在外头布散与老爷听，其实是假的。你不可认真。”</a:t>
            </a:r>
            <a:r>
              <a:rPr lang="zh-CN" altLang="en-US" sz="2500" b="1" dirty="0">
                <a:solidFill>
                  <a:srgbClr val="002060"/>
                </a:solidFill>
              </a:rPr>
              <a:t>此时林黛玉虽不是嚎啕大哭，然越是这等无声之泣，气噎喉堵，更觉得利害。听了宝玉这番话，心中</a:t>
            </a:r>
            <a:r>
              <a:rPr lang="zh-CN" altLang="en-US" sz="2500" b="1" dirty="0">
                <a:solidFill>
                  <a:srgbClr val="FF0000"/>
                </a:solidFill>
              </a:rPr>
              <a:t>虽然有万句言语，只是不能说得，半日，方抽抽噎噎的说道：“你从此可都改了罢！”</a:t>
            </a:r>
          </a:p>
        </p:txBody>
      </p:sp>
    </p:spTree>
    <p:extLst>
      <p:ext uri="{BB962C8B-B14F-4D97-AF65-F5344CB8AC3E}">
        <p14:creationId xmlns:p14="http://schemas.microsoft.com/office/powerpoint/2010/main" val="315860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6768752"/>
          </a:xfrm>
        </p:spPr>
        <p:txBody>
          <a:bodyPr>
            <a:normAutofit lnSpcReduction="10000"/>
          </a:bodyPr>
          <a:lstStyle/>
          <a:p>
            <a:r>
              <a:rPr lang="zh-CN" altLang="en-US" sz="2500" b="1" dirty="0">
                <a:solidFill>
                  <a:srgbClr val="FF0000"/>
                </a:solidFill>
              </a:rPr>
              <a:t>两个眼睛肿的桃儿</a:t>
            </a:r>
            <a:r>
              <a:rPr lang="zh-CN" altLang="en-US" sz="2500" b="1" dirty="0" smtClean="0">
                <a:solidFill>
                  <a:srgbClr val="FF0000"/>
                </a:solidFill>
              </a:rPr>
              <a:t>一般</a:t>
            </a:r>
            <a:r>
              <a:rPr lang="en-US" altLang="zh-CN" sz="25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500" b="1" dirty="0" smtClean="0">
                <a:solidFill>
                  <a:srgbClr val="006600"/>
                </a:solidFill>
              </a:rPr>
              <a:t>有别于王熙凤的假意，薛宝钗的理智以及袭人</a:t>
            </a:r>
            <a:r>
              <a:rPr lang="zh-CN" altLang="en-US" sz="2500" b="1" dirty="0">
                <a:solidFill>
                  <a:srgbClr val="006600"/>
                </a:solidFill>
              </a:rPr>
              <a:t>封建家长</a:t>
            </a:r>
            <a:r>
              <a:rPr lang="zh-CN" altLang="en-US" sz="2500" b="1" dirty="0" smtClean="0">
                <a:solidFill>
                  <a:srgbClr val="006600"/>
                </a:solidFill>
              </a:rPr>
              <a:t>式的关心，黛玉更加感同身受，因为真正懂得宝玉，所以深知宝玉缘何挨打，更深知宝玉不会因为挨打而有所改变，将来未必不会再有此祸事，故而痛彻心扉。</a:t>
            </a:r>
            <a:endParaRPr lang="en-US" altLang="zh-CN" sz="2500" b="1" dirty="0" smtClean="0">
              <a:solidFill>
                <a:srgbClr val="006600"/>
              </a:solidFill>
            </a:endParaRPr>
          </a:p>
          <a:p>
            <a:r>
              <a:rPr lang="zh-CN" altLang="en-US" sz="2500" b="1" dirty="0" smtClean="0">
                <a:solidFill>
                  <a:srgbClr val="FF0000"/>
                </a:solidFill>
              </a:rPr>
              <a:t>鲜明对比：</a:t>
            </a:r>
            <a:endParaRPr lang="en-US" altLang="zh-CN" sz="2500" b="1" dirty="0" smtClean="0">
              <a:solidFill>
                <a:srgbClr val="FF0000"/>
              </a:solidFill>
            </a:endParaRPr>
          </a:p>
          <a:p>
            <a:r>
              <a:rPr lang="zh-CN" altLang="en-US" sz="2500" b="1" dirty="0">
                <a:solidFill>
                  <a:srgbClr val="C00000"/>
                </a:solidFill>
              </a:rPr>
              <a:t>薛宝钗：</a:t>
            </a:r>
            <a:r>
              <a:rPr lang="zh-CN" altLang="en-US" sz="2500" b="1" dirty="0">
                <a:solidFill>
                  <a:srgbClr val="0070C0"/>
                </a:solidFill>
              </a:rPr>
              <a:t>便点头叹道：“</a:t>
            </a:r>
            <a:r>
              <a:rPr lang="zh-CN" altLang="en-US" sz="2500" b="1" dirty="0">
                <a:solidFill>
                  <a:srgbClr val="C00000"/>
                </a:solidFill>
              </a:rPr>
              <a:t>早听人一句话，也不至今日</a:t>
            </a:r>
            <a:r>
              <a:rPr lang="zh-CN" altLang="en-US" sz="2500" b="1" dirty="0">
                <a:solidFill>
                  <a:srgbClr val="0070C0"/>
                </a:solidFill>
              </a:rPr>
              <a:t>。别说老太太，太太心疼，就是我们看着，心里也疼。</a:t>
            </a:r>
            <a:r>
              <a:rPr lang="zh-CN" altLang="en-US" sz="2500" b="1" dirty="0" smtClean="0">
                <a:solidFill>
                  <a:srgbClr val="0070C0"/>
                </a:solidFill>
              </a:rPr>
              <a:t>”</a:t>
            </a:r>
            <a:endParaRPr lang="en-US" altLang="zh-CN" sz="2500" b="1" dirty="0" smtClean="0">
              <a:solidFill>
                <a:srgbClr val="0070C0"/>
              </a:solidFill>
            </a:endParaRPr>
          </a:p>
          <a:p>
            <a:r>
              <a:rPr lang="zh-CN" altLang="en-US" sz="2500" b="1" dirty="0">
                <a:solidFill>
                  <a:srgbClr val="C00000"/>
                </a:solidFill>
              </a:rPr>
              <a:t>袭人：</a:t>
            </a:r>
            <a:r>
              <a:rPr lang="zh-CN" altLang="en-US" sz="2500" b="1" dirty="0">
                <a:solidFill>
                  <a:srgbClr val="0070C0"/>
                </a:solidFill>
              </a:rPr>
              <a:t>如今二爷也大了，里头姑娘们也大了，况且林姑娘宝姑娘又是两姨姑表姊妹，虽说是姊妹们，</a:t>
            </a:r>
            <a:r>
              <a:rPr lang="zh-CN" altLang="en-US" sz="2500" b="1" dirty="0">
                <a:solidFill>
                  <a:srgbClr val="C00000"/>
                </a:solidFill>
              </a:rPr>
              <a:t>到底是男女之分，日夜一处起坐不方便，由不得叫人悬心，便是外人看着也不像</a:t>
            </a:r>
            <a:r>
              <a:rPr lang="zh-CN" altLang="en-US" sz="2500" b="1" dirty="0" smtClean="0">
                <a:solidFill>
                  <a:srgbClr val="C00000"/>
                </a:solidFill>
              </a:rPr>
              <a:t>。</a:t>
            </a:r>
            <a:r>
              <a:rPr lang="en-US" altLang="zh-CN" sz="2500" b="1" dirty="0" smtClean="0">
                <a:solidFill>
                  <a:srgbClr val="0070C0"/>
                </a:solidFill>
              </a:rPr>
              <a:t>……</a:t>
            </a:r>
            <a:r>
              <a:rPr lang="zh-CN" altLang="en-US" sz="2500" b="1" dirty="0" smtClean="0">
                <a:solidFill>
                  <a:srgbClr val="0070C0"/>
                </a:solidFill>
              </a:rPr>
              <a:t>二爷</a:t>
            </a:r>
            <a:r>
              <a:rPr lang="zh-CN" altLang="en-US" sz="2500" b="1" dirty="0">
                <a:solidFill>
                  <a:srgbClr val="0070C0"/>
                </a:solidFill>
              </a:rPr>
              <a:t>素日性格，太太是知道的。他又偏好在我们队里闹，倘或不防，前后错了一点半点，不论真假，人多口杂，那起小人的嘴有什么避讳，心顺了，说的比菩萨还好，心不顺，就贬的连畜牲不如。二爷将来倘或有人说好，不过大家直过没事，若要叫人说出一个不好字来，我们不用说，粉身碎骨，罪有万重，都是平常小事，</a:t>
            </a:r>
            <a:r>
              <a:rPr lang="zh-CN" altLang="en-US" sz="2500" b="1" dirty="0">
                <a:solidFill>
                  <a:srgbClr val="C00000"/>
                </a:solidFill>
              </a:rPr>
              <a:t>但后来二爷一生的声名品行岂不完了</a:t>
            </a:r>
            <a:r>
              <a:rPr lang="zh-CN" altLang="en-US" sz="2500" b="1" dirty="0">
                <a:solidFill>
                  <a:srgbClr val="0070C0"/>
                </a:solidFill>
              </a:rPr>
              <a:t>，二则太太也难见老爷。俗语又说‘君子防不然’，不如这会子防避的为是</a:t>
            </a:r>
            <a:r>
              <a:rPr lang="zh-CN" altLang="en-US" sz="2500" b="1" dirty="0" smtClean="0">
                <a:solidFill>
                  <a:srgbClr val="0070C0"/>
                </a:solidFill>
              </a:rPr>
              <a:t>。</a:t>
            </a:r>
            <a:endParaRPr lang="en-US" altLang="zh-CN" sz="2500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52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548680"/>
            <a:ext cx="8410574" cy="5760640"/>
          </a:xfrm>
        </p:spPr>
        <p:txBody>
          <a:bodyPr/>
          <a:lstStyle/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sz="2500" b="1" dirty="0">
                <a:solidFill>
                  <a:srgbClr val="FF0000"/>
                </a:solidFill>
              </a:rPr>
              <a:t>你从此可都改了罢！</a:t>
            </a:r>
            <a:r>
              <a:rPr lang="en-US" altLang="zh-CN" sz="2500" b="1" dirty="0">
                <a:solidFill>
                  <a:srgbClr val="FF0000"/>
                </a:solidFill>
              </a:rPr>
              <a:t>——</a:t>
            </a:r>
            <a:r>
              <a:rPr lang="zh-CN" altLang="en-US" sz="2500" b="1" dirty="0">
                <a:solidFill>
                  <a:srgbClr val="006600"/>
                </a:solidFill>
              </a:rPr>
              <a:t>错里错以错劝哥哥。黛玉明明不认同贾政背后的封建思想对人的束缚，深深懂得宝玉对自由、本我的追寻，但又担忧宝玉因不合世俗再次受难，因此即使内心并不认同，即使不像宝钗一样能说出什么必须改正的大道理，也要劝其改正</a:t>
            </a:r>
            <a:r>
              <a:rPr lang="zh-CN" altLang="en-US" sz="2500" b="1" dirty="0" smtClean="0">
                <a:solidFill>
                  <a:srgbClr val="006600"/>
                </a:solidFill>
              </a:rPr>
              <a:t>。这种劝说是无力的，却又是最深情的。</a:t>
            </a:r>
            <a:endParaRPr lang="en-US" altLang="zh-CN" sz="2500" b="1" dirty="0">
              <a:solidFill>
                <a:srgbClr val="00660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sz="2500" b="1" dirty="0">
                <a:solidFill>
                  <a:srgbClr val="FF0000"/>
                </a:solidFill>
              </a:rPr>
              <a:t>“你又做什么跑来！虽说太阳落下去，那地上的余气未散，走两趟又要受了暑。我虽然捱了打，并不觉疼痛。我这个样儿，只装出来哄他们，好在外头布散与老爷听，其实是假的。你不可认真。”</a:t>
            </a:r>
            <a:r>
              <a:rPr lang="en-US" altLang="zh-CN" sz="2500" b="1" dirty="0">
                <a:solidFill>
                  <a:srgbClr val="FF0000"/>
                </a:solidFill>
              </a:rPr>
              <a:t>——</a:t>
            </a:r>
            <a:r>
              <a:rPr lang="zh-CN" altLang="en-US" sz="2500" b="1" dirty="0">
                <a:solidFill>
                  <a:srgbClr val="006600"/>
                </a:solidFill>
              </a:rPr>
              <a:t>自己已受重创的情况下，黛玉的身体依然是最挂念的事情，因为了解，故唯恐黛玉因为自己的伤情</a:t>
            </a:r>
            <a:r>
              <a:rPr lang="zh-CN" altLang="en-US" sz="2500" b="1" dirty="0" smtClean="0">
                <a:solidFill>
                  <a:srgbClr val="006600"/>
                </a:solidFill>
              </a:rPr>
              <a:t>过度伤心</a:t>
            </a:r>
            <a:r>
              <a:rPr lang="zh-CN" altLang="en-US" sz="2500" b="1" dirty="0">
                <a:solidFill>
                  <a:srgbClr val="006600"/>
                </a:solidFill>
              </a:rPr>
              <a:t>，泪流不止，便</a:t>
            </a:r>
            <a:r>
              <a:rPr lang="zh-CN" altLang="en-US" sz="2500" b="1" dirty="0" smtClean="0">
                <a:solidFill>
                  <a:srgbClr val="006600"/>
                </a:solidFill>
              </a:rPr>
              <a:t>用黛玉一</a:t>
            </a:r>
            <a:r>
              <a:rPr lang="zh-CN" altLang="en-US" sz="2500" b="1" dirty="0">
                <a:solidFill>
                  <a:srgbClr val="006600"/>
                </a:solidFill>
              </a:rPr>
              <a:t>眼便可识破的谎言试图隐瞒自己的伤痛，用心至纯。</a:t>
            </a:r>
            <a:endParaRPr lang="en-US" altLang="zh-CN" sz="2500" b="1" dirty="0">
              <a:solidFill>
                <a:srgbClr val="FF000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endParaRPr lang="zh-CN" altLang="en-US" dirty="0">
              <a:solidFill>
                <a:srgbClr val="0066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364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692696"/>
            <a:ext cx="8712968" cy="4992783"/>
          </a:xfrm>
        </p:spPr>
        <p:txBody>
          <a:bodyPr/>
          <a:lstStyle/>
          <a:p>
            <a:r>
              <a:rPr lang="zh-CN" altLang="en-US" b="1" dirty="0">
                <a:solidFill>
                  <a:srgbClr val="002060"/>
                </a:solidFill>
              </a:rPr>
              <a:t>袭人去了，宝玉便命晴雯来吩咐道：“</a:t>
            </a:r>
            <a:r>
              <a:rPr lang="zh-CN" altLang="en-US" b="1" dirty="0">
                <a:solidFill>
                  <a:srgbClr val="FF0000"/>
                </a:solidFill>
              </a:rPr>
              <a:t>你到林姑娘那里看看他做什么呢。他要问我，只说我好了。</a:t>
            </a:r>
            <a:r>
              <a:rPr lang="zh-CN" altLang="en-US" b="1" dirty="0">
                <a:solidFill>
                  <a:srgbClr val="002060"/>
                </a:solidFill>
              </a:rPr>
              <a:t>”晴雯道：“</a:t>
            </a:r>
            <a:r>
              <a:rPr lang="zh-CN" altLang="en-US" b="1" dirty="0">
                <a:solidFill>
                  <a:srgbClr val="0070C0"/>
                </a:solidFill>
              </a:rPr>
              <a:t>白眉赤眼</a:t>
            </a:r>
            <a:r>
              <a:rPr lang="zh-CN" altLang="en-US" b="1" dirty="0">
                <a:solidFill>
                  <a:srgbClr val="002060"/>
                </a:solidFill>
              </a:rPr>
              <a:t>，做什么去呢？到底说句话儿，也像一件事。”宝玉道：“</a:t>
            </a:r>
            <a:r>
              <a:rPr lang="zh-CN" altLang="en-US" b="1" dirty="0">
                <a:solidFill>
                  <a:srgbClr val="FF0000"/>
                </a:solidFill>
              </a:rPr>
              <a:t>没有什么可说的</a:t>
            </a:r>
            <a:r>
              <a:rPr lang="zh-CN" altLang="en-US" b="1" dirty="0">
                <a:solidFill>
                  <a:srgbClr val="002060"/>
                </a:solidFill>
              </a:rPr>
              <a:t>。”晴雯道：“若不然，或是送件东西，或是取件东西，不然我去了怎么搭讪呢？”宝玉想了一想，便伸手拿了两条手帕子撂与晴雯，笑道：“也罢，就说我叫你送这个给他去了。”晴雯道：“这又奇了。他要这半新不旧的两条手帕子？他又要恼了，说你打趣他。”宝玉笑道：</a:t>
            </a:r>
            <a:r>
              <a:rPr lang="zh-CN" altLang="en-US" b="1" dirty="0">
                <a:solidFill>
                  <a:srgbClr val="FF0000"/>
                </a:solidFill>
              </a:rPr>
              <a:t>“你放心，他自然知道。</a:t>
            </a:r>
            <a:r>
              <a:rPr lang="zh-CN" altLang="en-US" b="1" dirty="0" smtClean="0">
                <a:solidFill>
                  <a:srgbClr val="FF0000"/>
                </a:solidFill>
              </a:rPr>
              <a:t>”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没什么可说</a:t>
            </a:r>
            <a:r>
              <a:rPr lang="zh-CN" altLang="en-US" b="1" dirty="0" smtClean="0">
                <a:solidFill>
                  <a:srgbClr val="FF0000"/>
                </a:solidFill>
              </a:rPr>
              <a:t>的；他自然知道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006600"/>
                </a:solidFill>
              </a:rPr>
              <a:t>情投意合，心有灵犀，无需赘言，互相懂得。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407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404664"/>
            <a:ext cx="8712968" cy="6768752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</a:rPr>
              <a:t>晴雯笑道：“不是新的，就是家常旧的。”林黛玉听见，越发闷住，着实细心搜求，</a:t>
            </a:r>
            <a:r>
              <a:rPr lang="zh-CN" altLang="en-US" sz="2800" b="1" dirty="0">
                <a:solidFill>
                  <a:srgbClr val="FF0000"/>
                </a:solidFill>
              </a:rPr>
              <a:t>思忖一时，方大悟过来</a:t>
            </a:r>
            <a:r>
              <a:rPr lang="zh-CN" altLang="en-US" sz="2800" b="1" dirty="0">
                <a:solidFill>
                  <a:srgbClr val="002060"/>
                </a:solidFill>
              </a:rPr>
              <a:t>，连忙说：“放下，去罢。”晴雯听了，只得放下，抽身回去，一路盘算，不解何意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。</a:t>
            </a:r>
            <a:endParaRPr lang="zh-CN" altLang="en-US" sz="2800" b="1" dirty="0">
              <a:solidFill>
                <a:srgbClr val="002060"/>
              </a:solidFill>
            </a:endParaRPr>
          </a:p>
          <a:p>
            <a:r>
              <a:rPr lang="zh-CN" altLang="en-US" sz="2800" b="1" dirty="0">
                <a:solidFill>
                  <a:srgbClr val="002060"/>
                </a:solidFill>
              </a:rPr>
              <a:t>这里林黛玉体贴出手帕子的意思来，</a:t>
            </a:r>
            <a:r>
              <a:rPr lang="zh-CN" altLang="en-US" sz="2800" b="1" dirty="0">
                <a:solidFill>
                  <a:srgbClr val="FF0000"/>
                </a:solidFill>
              </a:rPr>
              <a:t>不觉神魂驰荡</a:t>
            </a:r>
            <a:r>
              <a:rPr lang="zh-CN" altLang="en-US" sz="2800" b="1" dirty="0">
                <a:solidFill>
                  <a:srgbClr val="002060"/>
                </a:solidFill>
              </a:rPr>
              <a:t>：宝玉这番苦心，能领会我这番苦意，又令我</a:t>
            </a:r>
            <a:r>
              <a:rPr lang="zh-CN" altLang="en-US" sz="2800" b="1" dirty="0">
                <a:solidFill>
                  <a:srgbClr val="FF0000"/>
                </a:solidFill>
              </a:rPr>
              <a:t>可喜</a:t>
            </a:r>
            <a:r>
              <a:rPr lang="zh-CN" altLang="en-US" sz="2800" b="1" dirty="0">
                <a:solidFill>
                  <a:srgbClr val="002060"/>
                </a:solidFill>
              </a:rPr>
              <a:t>，我这番苦意，不知将来如何，又令我</a:t>
            </a:r>
            <a:r>
              <a:rPr lang="zh-CN" altLang="en-US" sz="2800" b="1" dirty="0">
                <a:solidFill>
                  <a:srgbClr val="FF0000"/>
                </a:solidFill>
              </a:rPr>
              <a:t>可悲</a:t>
            </a:r>
            <a:r>
              <a:rPr lang="zh-CN" altLang="en-US" sz="2800" b="1" dirty="0">
                <a:solidFill>
                  <a:srgbClr val="002060"/>
                </a:solidFill>
              </a:rPr>
              <a:t>，忽然好好的送两块旧帕子来，若不是领我深意，单看了这帕子，又令我</a:t>
            </a:r>
            <a:r>
              <a:rPr lang="zh-CN" altLang="en-US" sz="2800" b="1" dirty="0">
                <a:solidFill>
                  <a:srgbClr val="FF0000"/>
                </a:solidFill>
              </a:rPr>
              <a:t>可笑</a:t>
            </a:r>
            <a:r>
              <a:rPr lang="zh-CN" altLang="en-US" sz="2800" b="1" dirty="0">
                <a:solidFill>
                  <a:srgbClr val="002060"/>
                </a:solidFill>
              </a:rPr>
              <a:t>，再想令人私相传递与我，又</a:t>
            </a:r>
            <a:r>
              <a:rPr lang="zh-CN" altLang="en-US" sz="2800" b="1" dirty="0">
                <a:solidFill>
                  <a:srgbClr val="FF0000"/>
                </a:solidFill>
              </a:rPr>
              <a:t>可惧</a:t>
            </a:r>
            <a:r>
              <a:rPr lang="zh-CN" altLang="en-US" sz="2800" b="1" dirty="0">
                <a:solidFill>
                  <a:srgbClr val="002060"/>
                </a:solidFill>
              </a:rPr>
              <a:t>，我自己每每好哭，想来也无味，又令我</a:t>
            </a:r>
            <a:r>
              <a:rPr lang="zh-CN" altLang="en-US" sz="2800" b="1" dirty="0">
                <a:solidFill>
                  <a:srgbClr val="FF0000"/>
                </a:solidFill>
              </a:rPr>
              <a:t>可愧</a:t>
            </a:r>
            <a:r>
              <a:rPr lang="zh-CN" altLang="en-US" sz="2800" b="1" dirty="0">
                <a:solidFill>
                  <a:srgbClr val="002060"/>
                </a:solidFill>
              </a:rPr>
              <a:t>。如此左思右想，一时五内沸然炙起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。</a:t>
            </a:r>
            <a:endParaRPr lang="en-US" altLang="zh-CN" sz="28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03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476672"/>
            <a:ext cx="8410574" cy="4992783"/>
          </a:xfrm>
        </p:spPr>
        <p:txBody>
          <a:bodyPr>
            <a:noAutofit/>
          </a:bodyPr>
          <a:lstStyle/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b="1" dirty="0">
                <a:solidFill>
                  <a:srgbClr val="C00000"/>
                </a:solidFill>
              </a:rPr>
              <a:t>旧帕</a:t>
            </a:r>
            <a:r>
              <a:rPr lang="en-US" altLang="zh-CN" b="1" dirty="0">
                <a:solidFill>
                  <a:srgbClr val="C00000"/>
                </a:solidFill>
              </a:rPr>
              <a:t>——</a:t>
            </a:r>
            <a:r>
              <a:rPr lang="zh-CN" altLang="en-US" b="1" dirty="0">
                <a:solidFill>
                  <a:srgbClr val="C00000"/>
                </a:solidFill>
              </a:rPr>
              <a:t>就怕</a:t>
            </a: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b="1" dirty="0">
                <a:solidFill>
                  <a:srgbClr val="FF0000"/>
                </a:solidFill>
              </a:rPr>
              <a:t>可喜</a:t>
            </a:r>
            <a:r>
              <a:rPr lang="en-US" altLang="zh-CN" b="1" dirty="0">
                <a:solidFill>
                  <a:srgbClr val="FF0000"/>
                </a:solidFill>
              </a:rPr>
              <a:t>——</a:t>
            </a:r>
            <a:r>
              <a:rPr lang="zh-CN" altLang="en-US" b="1" dirty="0">
                <a:solidFill>
                  <a:srgbClr val="006600"/>
                </a:solidFill>
              </a:rPr>
              <a:t>与心上人心意相通，知道我一定会为他伤心落泪不止，用旧手帕劝慰我莫要伤心，这番懂得让人欣喜；</a:t>
            </a:r>
            <a:endParaRPr lang="en-US" altLang="zh-CN" b="1" dirty="0">
              <a:solidFill>
                <a:srgbClr val="00660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b="1" dirty="0">
                <a:solidFill>
                  <a:srgbClr val="FF0000"/>
                </a:solidFill>
              </a:rPr>
              <a:t>可悲</a:t>
            </a:r>
            <a:r>
              <a:rPr lang="en-US" altLang="zh-CN" b="1" dirty="0">
                <a:solidFill>
                  <a:srgbClr val="FF0000"/>
                </a:solidFill>
              </a:rPr>
              <a:t>——</a:t>
            </a:r>
            <a:r>
              <a:rPr lang="zh-CN" altLang="en-US" b="1" dirty="0">
                <a:solidFill>
                  <a:srgbClr val="006600"/>
                </a:solidFill>
              </a:rPr>
              <a:t>因为父母双亡、寄人篱下，无人做主婚姻大事，担忧自己与宝玉的情感虽深，却不能够开花结果，获得圆满的结局；</a:t>
            </a:r>
            <a:endParaRPr lang="en-US" altLang="zh-CN" b="1" dirty="0">
              <a:solidFill>
                <a:srgbClr val="00660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b="1" dirty="0">
                <a:solidFill>
                  <a:srgbClr val="FF0000"/>
                </a:solidFill>
              </a:rPr>
              <a:t>可笑</a:t>
            </a:r>
            <a:r>
              <a:rPr lang="en-US" altLang="zh-CN" b="1" dirty="0">
                <a:solidFill>
                  <a:srgbClr val="FF0000"/>
                </a:solidFill>
              </a:rPr>
              <a:t>——</a:t>
            </a:r>
            <a:r>
              <a:rPr lang="zh-CN" altLang="en-US" b="1" dirty="0">
                <a:solidFill>
                  <a:srgbClr val="006600"/>
                </a:solidFill>
              </a:rPr>
              <a:t>宝玉送来旧帕子，说明他懂得了自己劝慰他“都改了吧”背后的所有心理，此番情意在外人看来怕是不能理解的，心中不免宽慰，有小小的欣喜。</a:t>
            </a:r>
            <a:endParaRPr lang="en-US" altLang="zh-CN" b="1" dirty="0">
              <a:solidFill>
                <a:srgbClr val="00660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b="1" dirty="0">
                <a:solidFill>
                  <a:srgbClr val="FF0000"/>
                </a:solidFill>
              </a:rPr>
              <a:t>可惧</a:t>
            </a:r>
            <a:r>
              <a:rPr lang="en-US" altLang="zh-CN" b="1" dirty="0">
                <a:solidFill>
                  <a:srgbClr val="FF0000"/>
                </a:solidFill>
              </a:rPr>
              <a:t>——</a:t>
            </a:r>
            <a:r>
              <a:rPr lang="zh-CN" altLang="en-US" b="1" dirty="0">
                <a:solidFill>
                  <a:srgbClr val="006600"/>
                </a:solidFill>
              </a:rPr>
              <a:t>让外人转送给我自己的贴身之物，还有旁人看着，难免会让人说些私相授受的闲话，你我二人既无父母之命，也无媒妁之言，如此行事实在有些过分，令人生惧；</a:t>
            </a:r>
            <a:endParaRPr lang="en-US" altLang="zh-CN" b="1" dirty="0">
              <a:solidFill>
                <a:srgbClr val="00660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b="1" dirty="0">
                <a:solidFill>
                  <a:srgbClr val="FF0000"/>
                </a:solidFill>
              </a:rPr>
              <a:t>可愧</a:t>
            </a:r>
            <a:r>
              <a:rPr lang="en-US" altLang="zh-CN" b="1" dirty="0">
                <a:solidFill>
                  <a:srgbClr val="FF0000"/>
                </a:solidFill>
              </a:rPr>
              <a:t>——</a:t>
            </a:r>
            <a:r>
              <a:rPr lang="zh-CN" altLang="en-US" b="1" dirty="0">
                <a:solidFill>
                  <a:srgbClr val="006600"/>
                </a:solidFill>
              </a:rPr>
              <a:t>宝玉明明一直专情于自己，可自己却总是在意 “金玉良缘”“金麒麟”等物，多次与宝玉闹僵，互相磨折，实在辜负宝玉对自己的真情。</a:t>
            </a:r>
            <a:endParaRPr lang="en-US" altLang="zh-CN" b="1" dirty="0">
              <a:solidFill>
                <a:srgbClr val="00660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endParaRPr lang="zh-CN" altLang="en-US" b="1" dirty="0">
              <a:solidFill>
                <a:srgbClr val="0066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029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宝玉向黛玉表露心迹的经过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80728"/>
            <a:ext cx="8410574" cy="4992783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</a:rPr>
              <a:t>宝玉挨打受伤，黛玉因心上人受创而痛彻心扉，虽懂得却只得违心劝慰宝玉收敛真性情。宝玉唯恐黛玉在潇湘馆黯自垂泪而伤身，便让晴雯送去自己贴身之物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两方旧帕子，表露自己对黛玉的关切担忧之情、懂得惦念之意，黛玉收到后当即明白了宝玉的心意，内心有喜有悲，五味杂陈，遂于帕上题诗三首，尺素传情。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2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96" y="0"/>
            <a:ext cx="9173616" cy="4992783"/>
          </a:xfrm>
        </p:spPr>
        <p:txBody>
          <a:bodyPr>
            <a:noAutofit/>
          </a:bodyPr>
          <a:lstStyle/>
          <a:p>
            <a:r>
              <a:rPr lang="zh-CN" altLang="en-US" sz="2600" b="1" dirty="0">
                <a:solidFill>
                  <a:srgbClr val="002060"/>
                </a:solidFill>
              </a:rPr>
              <a:t>黛玉由不得</a:t>
            </a:r>
            <a:r>
              <a:rPr lang="zh-CN" altLang="en-US" sz="2600" b="1" dirty="0">
                <a:solidFill>
                  <a:srgbClr val="FF0000"/>
                </a:solidFill>
              </a:rPr>
              <a:t>余意绵缠</a:t>
            </a:r>
            <a:r>
              <a:rPr lang="zh-CN" altLang="en-US" sz="2600" b="1" dirty="0">
                <a:solidFill>
                  <a:srgbClr val="002060"/>
                </a:solidFill>
              </a:rPr>
              <a:t>，令掌灯，也</a:t>
            </a:r>
            <a:r>
              <a:rPr lang="zh-CN" altLang="en-US" sz="2600" b="1" dirty="0">
                <a:solidFill>
                  <a:srgbClr val="FF0000"/>
                </a:solidFill>
              </a:rPr>
              <a:t>想不起嫌疑避讳等</a:t>
            </a:r>
            <a:r>
              <a:rPr lang="zh-CN" altLang="en-US" sz="2600" b="1" dirty="0" smtClean="0">
                <a:solidFill>
                  <a:srgbClr val="FF0000"/>
                </a:solidFill>
              </a:rPr>
              <a:t>事（</a:t>
            </a:r>
            <a:r>
              <a:rPr lang="zh-CN" altLang="en-US" sz="2600" b="1" dirty="0" smtClean="0">
                <a:solidFill>
                  <a:srgbClr val="0070C0"/>
                </a:solidFill>
              </a:rPr>
              <a:t>已忘情，抛开了所有束缚自己</a:t>
            </a:r>
            <a:r>
              <a:rPr lang="zh-CN" altLang="en-US" sz="2600" b="1" dirty="0">
                <a:solidFill>
                  <a:srgbClr val="0070C0"/>
                </a:solidFill>
              </a:rPr>
              <a:t>的杂念</a:t>
            </a:r>
            <a:r>
              <a:rPr lang="zh-CN" altLang="en-US" sz="2600" b="1" dirty="0" smtClean="0">
                <a:solidFill>
                  <a:srgbClr val="0070C0"/>
                </a:solidFill>
              </a:rPr>
              <a:t>。这是黛玉第一次</a:t>
            </a:r>
            <a:r>
              <a:rPr lang="zh-CN" altLang="en-US" sz="2600" b="1" dirty="0">
                <a:solidFill>
                  <a:srgbClr val="0070C0"/>
                </a:solidFill>
              </a:rPr>
              <a:t>比较直接的表达了自己对宝玉的感情和对未来的忧心，也是他们感情明朗化的一个开端</a:t>
            </a:r>
            <a:r>
              <a:rPr lang="zh-CN" altLang="en-US" sz="2600" b="1" dirty="0" smtClean="0">
                <a:solidFill>
                  <a:srgbClr val="0070C0"/>
                </a:solidFill>
              </a:rPr>
              <a:t>。在此之后，</a:t>
            </a:r>
            <a:r>
              <a:rPr lang="zh-CN" altLang="en-US" sz="2600" b="1" dirty="0">
                <a:solidFill>
                  <a:srgbClr val="0070C0"/>
                </a:solidFill>
              </a:rPr>
              <a:t>二人</a:t>
            </a:r>
            <a:r>
              <a:rPr lang="zh-CN" altLang="en-US" sz="2600" b="1" dirty="0" smtClean="0">
                <a:solidFill>
                  <a:srgbClr val="0070C0"/>
                </a:solidFill>
              </a:rPr>
              <a:t>几乎</a:t>
            </a:r>
            <a:r>
              <a:rPr lang="zh-CN" altLang="en-US" sz="2600" b="1" dirty="0">
                <a:solidFill>
                  <a:srgbClr val="0070C0"/>
                </a:solidFill>
              </a:rPr>
              <a:t>没再有象之前那样的争吵过。</a:t>
            </a:r>
            <a:r>
              <a:rPr lang="zh-CN" altLang="en-US" sz="26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2600" b="1" dirty="0" smtClean="0">
                <a:solidFill>
                  <a:srgbClr val="002060"/>
                </a:solidFill>
              </a:rPr>
              <a:t>，</a:t>
            </a:r>
            <a:r>
              <a:rPr lang="zh-CN" altLang="en-US" sz="2600" b="1" dirty="0">
                <a:solidFill>
                  <a:srgbClr val="002060"/>
                </a:solidFill>
              </a:rPr>
              <a:t>便向案上研墨蘸笔，便向那两块旧帕子上走笔写道</a:t>
            </a:r>
            <a:r>
              <a:rPr lang="zh-CN" altLang="en-US" sz="2600" b="1" dirty="0" smtClean="0">
                <a:solidFill>
                  <a:srgbClr val="002060"/>
                </a:solidFill>
              </a:rPr>
              <a:t>：</a:t>
            </a:r>
            <a:endParaRPr lang="zh-CN" altLang="en-US" sz="2600" b="1" dirty="0">
              <a:solidFill>
                <a:srgbClr val="002060"/>
              </a:solidFill>
            </a:endParaRPr>
          </a:p>
          <a:p>
            <a:r>
              <a:rPr lang="zh-CN" altLang="en-US" sz="2600" b="1" dirty="0">
                <a:solidFill>
                  <a:srgbClr val="002060"/>
                </a:solidFill>
              </a:rPr>
              <a:t>眼空蓄泪泪空垂，暗洒闲抛却为谁？ </a:t>
            </a:r>
          </a:p>
          <a:p>
            <a:r>
              <a:rPr lang="zh-CN" altLang="en-US" sz="2600" b="1" dirty="0">
                <a:solidFill>
                  <a:srgbClr val="002060"/>
                </a:solidFill>
              </a:rPr>
              <a:t>尺幅鲛鮹劳解赠，叫人焉得不伤悲</a:t>
            </a:r>
            <a:r>
              <a:rPr lang="zh-CN" altLang="en-US" sz="2600" b="1" dirty="0" smtClean="0">
                <a:solidFill>
                  <a:srgbClr val="002060"/>
                </a:solidFill>
              </a:rPr>
              <a:t>！</a:t>
            </a:r>
            <a:endParaRPr lang="zh-CN" altLang="en-US" sz="2600" b="1" dirty="0">
              <a:solidFill>
                <a:srgbClr val="002060"/>
              </a:solidFill>
            </a:endParaRPr>
          </a:p>
          <a:p>
            <a:r>
              <a:rPr lang="zh-CN" altLang="en-US" sz="2600" b="1" dirty="0" smtClean="0">
                <a:solidFill>
                  <a:srgbClr val="002060"/>
                </a:solidFill>
              </a:rPr>
              <a:t>其二</a:t>
            </a:r>
            <a:endParaRPr lang="zh-CN" altLang="en-US" sz="2600" b="1" dirty="0">
              <a:solidFill>
                <a:srgbClr val="002060"/>
              </a:solidFill>
            </a:endParaRPr>
          </a:p>
          <a:p>
            <a:r>
              <a:rPr lang="zh-CN" altLang="en-US" sz="2600" b="1" dirty="0">
                <a:solidFill>
                  <a:srgbClr val="002060"/>
                </a:solidFill>
              </a:rPr>
              <a:t>抛珠滚玉只偷潸，镇日无心镇日闲。 </a:t>
            </a:r>
          </a:p>
          <a:p>
            <a:r>
              <a:rPr lang="zh-CN" altLang="en-US" sz="2600" b="1" dirty="0">
                <a:solidFill>
                  <a:srgbClr val="002060"/>
                </a:solidFill>
              </a:rPr>
              <a:t>枕上袖边难拂拭，任他点点与斑斑</a:t>
            </a:r>
            <a:r>
              <a:rPr lang="zh-CN" altLang="en-US" sz="2600" b="1" dirty="0" smtClean="0">
                <a:solidFill>
                  <a:srgbClr val="002060"/>
                </a:solidFill>
              </a:rPr>
              <a:t>。</a:t>
            </a:r>
            <a:endParaRPr lang="zh-CN" altLang="en-US" sz="2600" b="1" dirty="0">
              <a:solidFill>
                <a:srgbClr val="002060"/>
              </a:solidFill>
            </a:endParaRPr>
          </a:p>
          <a:p>
            <a:r>
              <a:rPr lang="zh-CN" altLang="en-US" sz="2600" b="1" dirty="0">
                <a:solidFill>
                  <a:srgbClr val="002060"/>
                </a:solidFill>
              </a:rPr>
              <a:t>其</a:t>
            </a:r>
            <a:r>
              <a:rPr lang="zh-CN" altLang="en-US" sz="2600" b="1" dirty="0" smtClean="0">
                <a:solidFill>
                  <a:srgbClr val="002060"/>
                </a:solidFill>
              </a:rPr>
              <a:t>三</a:t>
            </a:r>
            <a:endParaRPr lang="zh-CN" altLang="en-US" sz="2600" b="1" dirty="0">
              <a:solidFill>
                <a:srgbClr val="002060"/>
              </a:solidFill>
            </a:endParaRPr>
          </a:p>
          <a:p>
            <a:r>
              <a:rPr lang="zh-CN" altLang="en-US" sz="2600" b="1" dirty="0">
                <a:solidFill>
                  <a:srgbClr val="002060"/>
                </a:solidFill>
              </a:rPr>
              <a:t>彩线难收面上珠，</a:t>
            </a:r>
            <a:r>
              <a:rPr lang="zh-CN" altLang="en-US" sz="2600" b="1" dirty="0">
                <a:solidFill>
                  <a:srgbClr val="FF0000"/>
                </a:solidFill>
              </a:rPr>
              <a:t>湘江旧迹</a:t>
            </a:r>
            <a:r>
              <a:rPr lang="zh-CN" altLang="en-US" sz="2600" b="1" dirty="0">
                <a:solidFill>
                  <a:srgbClr val="002060"/>
                </a:solidFill>
              </a:rPr>
              <a:t>已模糊</a:t>
            </a:r>
            <a:r>
              <a:rPr lang="zh-CN" altLang="en-US" sz="2600" b="1" dirty="0" smtClean="0">
                <a:solidFill>
                  <a:srgbClr val="002060"/>
                </a:solidFill>
              </a:rPr>
              <a:t>，（</a:t>
            </a:r>
            <a:r>
              <a:rPr lang="zh-CN" altLang="en-US" sz="2600" b="1" dirty="0" smtClean="0">
                <a:solidFill>
                  <a:srgbClr val="FF0000"/>
                </a:solidFill>
              </a:rPr>
              <a:t>典故：娥皇女英哭舜</a:t>
            </a:r>
            <a:r>
              <a:rPr lang="zh-CN" altLang="en-US" sz="2600" b="1" dirty="0" smtClean="0">
                <a:solidFill>
                  <a:srgbClr val="002060"/>
                </a:solidFill>
              </a:rPr>
              <a:t>） </a:t>
            </a:r>
            <a:endParaRPr lang="zh-CN" altLang="en-US" sz="2600" b="1" dirty="0">
              <a:solidFill>
                <a:srgbClr val="002060"/>
              </a:solidFill>
            </a:endParaRPr>
          </a:p>
          <a:p>
            <a:r>
              <a:rPr lang="zh-CN" altLang="en-US" sz="2600" b="1" dirty="0">
                <a:solidFill>
                  <a:srgbClr val="002060"/>
                </a:solidFill>
              </a:rPr>
              <a:t>窗前亦有千竿竹，不识香痕渍也无？</a:t>
            </a:r>
          </a:p>
          <a:p>
            <a:endParaRPr lang="zh-CN" altLang="en-US" sz="2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8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8640"/>
            <a:ext cx="8496944" cy="6381328"/>
          </a:xfrm>
        </p:spPr>
        <p:txBody>
          <a:bodyPr>
            <a:noAutofit/>
          </a:bodyPr>
          <a:lstStyle/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sz="2800" b="1" dirty="0">
                <a:solidFill>
                  <a:srgbClr val="FF0000"/>
                </a:solidFill>
              </a:rPr>
              <a:t>顺着脚</a:t>
            </a:r>
            <a:r>
              <a:rPr lang="en-US" altLang="zh-CN" sz="2800" b="1" dirty="0">
                <a:solidFill>
                  <a:srgbClr val="006600"/>
                </a:solidFill>
              </a:rPr>
              <a:t>——</a:t>
            </a:r>
            <a:r>
              <a:rPr lang="zh-CN" altLang="en-US" sz="2800" b="1" dirty="0">
                <a:solidFill>
                  <a:srgbClr val="006600"/>
                </a:solidFill>
              </a:rPr>
              <a:t>心意所使，时时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牵挂；</a:t>
            </a:r>
            <a:endParaRPr lang="en-US" altLang="zh-CN" sz="2800" b="1" dirty="0">
              <a:solidFill>
                <a:srgbClr val="00660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sz="2800" b="1" dirty="0">
                <a:solidFill>
                  <a:srgbClr val="FF0000"/>
                </a:solidFill>
              </a:rPr>
              <a:t>信步</a:t>
            </a:r>
            <a:r>
              <a:rPr lang="en-US" altLang="zh-CN" sz="2800" b="1" dirty="0">
                <a:solidFill>
                  <a:srgbClr val="006600"/>
                </a:solidFill>
              </a:rPr>
              <a:t>——</a:t>
            </a:r>
            <a:r>
              <a:rPr lang="zh-CN" altLang="en-US" sz="2800" b="1" dirty="0">
                <a:solidFill>
                  <a:srgbClr val="006600"/>
                </a:solidFill>
              </a:rPr>
              <a:t>轻松且笃定。</a:t>
            </a:r>
            <a:r>
              <a:rPr lang="zh-CN" altLang="en-US" sz="2800" b="1" dirty="0">
                <a:solidFill>
                  <a:schemeClr val="accent4">
                    <a:lumMod val="75000"/>
                  </a:schemeClr>
                </a:solidFill>
              </a:rPr>
              <a:t>来潇湘馆之前的状态：懒懒的歪在床上，似有朦胧之态。 “可往那去呢？怪腻腻烦烦的。”；</a:t>
            </a:r>
            <a:r>
              <a:rPr lang="zh-CN" altLang="en-US" sz="2800" b="1" dirty="0" smtClean="0">
                <a:solidFill>
                  <a:schemeClr val="accent4">
                    <a:lumMod val="75000"/>
                  </a:schemeClr>
                </a:solidFill>
              </a:rPr>
              <a:t>无精打采</a:t>
            </a:r>
            <a:endParaRPr lang="en-US" altLang="zh-CN" sz="2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sz="2800" b="1" dirty="0">
                <a:solidFill>
                  <a:srgbClr val="FF0000"/>
                </a:solidFill>
              </a:rPr>
              <a:t>“每日家情思睡昏昏”</a:t>
            </a:r>
            <a:r>
              <a:rPr lang="en-US" altLang="zh-CN" sz="2800" b="1" dirty="0" smtClean="0">
                <a:solidFill>
                  <a:srgbClr val="006600"/>
                </a:solidFill>
              </a:rPr>
              <a:t>——</a:t>
            </a:r>
            <a:r>
              <a:rPr lang="zh-CN" altLang="en-US" sz="2800" b="1" dirty="0">
                <a:solidFill>
                  <a:srgbClr val="006600"/>
                </a:solidFill>
              </a:rPr>
              <a:t>“</a:t>
            </a:r>
            <a:r>
              <a:rPr lang="zh-CN" altLang="en-US" sz="2800" b="1" dirty="0">
                <a:solidFill>
                  <a:srgbClr val="0070C0"/>
                </a:solidFill>
              </a:rPr>
              <a:t>翠被生寒压绣裀，休将兰麝薰；便将兰麝薰尽，则索自温存。昨宵个锦囊佳制明勾引，今日玉堂人物难亲近。这些时坐又不安，睡又不稳，我欲待登临又不快，闲行又闷。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每日家情思</a:t>
            </a:r>
            <a:r>
              <a:rPr lang="zh-CN" altLang="en-US" sz="2800" b="1" dirty="0">
                <a:solidFill>
                  <a:srgbClr val="0070C0"/>
                </a:solidFill>
              </a:rPr>
              <a:t>睡昏昏。 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”</a:t>
            </a:r>
            <a:r>
              <a:rPr lang="en-US" altLang="zh-CN" sz="2800" b="1" dirty="0" smtClean="0">
                <a:solidFill>
                  <a:srgbClr val="006600"/>
                </a:solidFill>
              </a:rPr>
              <a:t>《</a:t>
            </a:r>
            <a:r>
              <a:rPr lang="zh-CN" altLang="en-US" sz="2800" b="1" dirty="0">
                <a:solidFill>
                  <a:srgbClr val="006600"/>
                </a:solidFill>
              </a:rPr>
              <a:t>西厢记</a:t>
            </a:r>
            <a:r>
              <a:rPr lang="en-US" altLang="zh-CN" sz="2800" b="1" dirty="0">
                <a:solidFill>
                  <a:srgbClr val="006600"/>
                </a:solidFill>
              </a:rPr>
              <a:t>》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里崔莺莺的</a:t>
            </a:r>
            <a:r>
              <a:rPr lang="zh-CN" altLang="en-US" sz="2800" b="1" dirty="0">
                <a:solidFill>
                  <a:srgbClr val="006600"/>
                </a:solidFill>
              </a:rPr>
              <a:t>唱词，描写莺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莺因思念心上人张生的烦闷</a:t>
            </a:r>
            <a:r>
              <a:rPr lang="zh-CN" altLang="en-US" sz="2800" b="1" dirty="0">
                <a:solidFill>
                  <a:srgbClr val="006600"/>
                </a:solidFill>
              </a:rPr>
              <a:t>心情 。意思是“因为整天为情思所困，而百无聊赖，茶饭无味，终日昏昏梦梦”</a:t>
            </a:r>
            <a:r>
              <a:rPr lang="zh-CN" altLang="en-US" sz="2800" b="1" dirty="0">
                <a:solidFill>
                  <a:srgbClr val="FF0000"/>
                </a:solidFill>
              </a:rPr>
              <a:t>此处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引用属黛玉下意识行为，说明其心之所系，用情至深，已不自觉。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sz="2800" b="1" dirty="0">
                <a:solidFill>
                  <a:srgbClr val="FF0000"/>
                </a:solidFill>
              </a:rPr>
              <a:t>不觉心内痒将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起来</a:t>
            </a:r>
            <a:r>
              <a:rPr lang="en-US" altLang="zh-CN" sz="2800" b="1" dirty="0" smtClean="0">
                <a:solidFill>
                  <a:srgbClr val="00660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共读西厢，心下暗许，情投意合，难得听到黛玉吐露真情，宝玉内心颇为动情。</a:t>
            </a:r>
            <a:endParaRPr lang="zh-CN" altLang="en-US" sz="2800" b="1" dirty="0">
              <a:solidFill>
                <a:srgbClr val="006600"/>
              </a:solidFill>
            </a:endParaRP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5001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4992783"/>
          </a:xfrm>
        </p:spPr>
        <p:txBody>
          <a:bodyPr>
            <a:no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第</a:t>
            </a:r>
            <a:r>
              <a:rPr lang="en-US" altLang="zh-CN" b="1" dirty="0" smtClean="0">
                <a:solidFill>
                  <a:srgbClr val="C00000"/>
                </a:solidFill>
              </a:rPr>
              <a:t>97</a:t>
            </a:r>
            <a:r>
              <a:rPr lang="zh-CN" altLang="en-US" b="1" dirty="0" smtClean="0">
                <a:solidFill>
                  <a:srgbClr val="C00000"/>
                </a:solidFill>
              </a:rPr>
              <a:t>回  林黛玉</a:t>
            </a:r>
            <a:r>
              <a:rPr lang="zh-CN" altLang="en-US" b="1" dirty="0">
                <a:solidFill>
                  <a:srgbClr val="C00000"/>
                </a:solidFill>
              </a:rPr>
              <a:t>焚稿断痴情 薛宝钗出闺成大</a:t>
            </a:r>
            <a:r>
              <a:rPr lang="zh-CN" altLang="en-US" b="1" dirty="0" smtClean="0">
                <a:solidFill>
                  <a:srgbClr val="C00000"/>
                </a:solidFill>
              </a:rPr>
              <a:t>礼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r>
              <a:rPr lang="zh-CN" altLang="en-US" b="1" dirty="0">
                <a:solidFill>
                  <a:srgbClr val="002060"/>
                </a:solidFill>
              </a:rPr>
              <a:t>原来黛玉因今日听得宝玉宝钗的事情，这本是他数年的心病，一时急怒，所以迷惑了本性。及至回来吐了这一口血，心中却渐渐的明白过来，把头里的事一字也不记得了。这会子见紫鹃哭，方模糊想起傻大姐的话来，此时</a:t>
            </a:r>
            <a:r>
              <a:rPr lang="zh-CN" altLang="en-US" b="1" dirty="0">
                <a:solidFill>
                  <a:srgbClr val="FF0000"/>
                </a:solidFill>
              </a:rPr>
              <a:t>反不伤心，惟求速死，</a:t>
            </a:r>
            <a:r>
              <a:rPr lang="zh-CN" altLang="en-US" b="1" dirty="0" smtClean="0">
                <a:solidFill>
                  <a:srgbClr val="FF0000"/>
                </a:solidFill>
              </a:rPr>
              <a:t>以完</a:t>
            </a:r>
            <a:r>
              <a:rPr lang="zh-CN" altLang="en-US" b="1" dirty="0">
                <a:solidFill>
                  <a:srgbClr val="FF0000"/>
                </a:solidFill>
              </a:rPr>
              <a:t>此债</a:t>
            </a:r>
            <a:r>
              <a:rPr lang="zh-CN" altLang="en-US" b="1" dirty="0" smtClean="0">
                <a:solidFill>
                  <a:srgbClr val="FF0000"/>
                </a:solidFill>
              </a:rPr>
              <a:t>。（</a:t>
            </a:r>
            <a:r>
              <a:rPr lang="zh-CN" altLang="en-US" b="1" dirty="0" smtClean="0">
                <a:solidFill>
                  <a:srgbClr val="00B050"/>
                </a:solidFill>
              </a:rPr>
              <a:t>心已死</a:t>
            </a:r>
            <a:r>
              <a:rPr lang="zh-CN" altLang="en-US" b="1" dirty="0" smtClean="0">
                <a:solidFill>
                  <a:srgbClr val="FF0000"/>
                </a:solidFill>
              </a:rPr>
              <a:t>）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002060"/>
                </a:solidFill>
              </a:rPr>
              <a:t>只见黛玉微微睁眼，看见贾母在他旁边，便喘吁吁的说道：</a:t>
            </a:r>
            <a:r>
              <a:rPr lang="zh-CN" altLang="en-US" b="1" dirty="0">
                <a:solidFill>
                  <a:srgbClr val="FF0000"/>
                </a:solidFill>
              </a:rPr>
              <a:t>“老太太，你白疼了我了！”</a:t>
            </a:r>
            <a:r>
              <a:rPr lang="zh-CN" altLang="en-US" b="1" dirty="0">
                <a:solidFill>
                  <a:srgbClr val="002060"/>
                </a:solidFill>
              </a:rPr>
              <a:t>贾母一闻此言，十分难受，便道：“好孩子，你养着罢，不怕的。”</a:t>
            </a:r>
            <a:r>
              <a:rPr lang="zh-CN" altLang="en-US" b="1" dirty="0">
                <a:solidFill>
                  <a:srgbClr val="FF0000"/>
                </a:solidFill>
              </a:rPr>
              <a:t>黛玉微微一</a:t>
            </a:r>
            <a:r>
              <a:rPr lang="zh-CN" altLang="en-US" b="1" dirty="0" smtClean="0">
                <a:solidFill>
                  <a:srgbClr val="FF0000"/>
                </a:solidFill>
              </a:rPr>
              <a:t>笑（</a:t>
            </a:r>
            <a:r>
              <a:rPr lang="zh-CN" altLang="en-US" b="1" dirty="0" smtClean="0">
                <a:solidFill>
                  <a:srgbClr val="00B050"/>
                </a:solidFill>
              </a:rPr>
              <a:t>绝望</a:t>
            </a:r>
            <a:r>
              <a:rPr lang="zh-CN" altLang="en-US" b="1" dirty="0" smtClean="0">
                <a:solidFill>
                  <a:srgbClr val="FF0000"/>
                </a:solidFill>
              </a:rPr>
              <a:t>）</a:t>
            </a:r>
            <a:r>
              <a:rPr lang="zh-CN" altLang="en-US" b="1" dirty="0" smtClean="0">
                <a:solidFill>
                  <a:srgbClr val="002060"/>
                </a:solidFill>
              </a:rPr>
              <a:t>，</a:t>
            </a:r>
            <a:r>
              <a:rPr lang="zh-CN" altLang="en-US" b="1" dirty="0">
                <a:solidFill>
                  <a:srgbClr val="002060"/>
                </a:solidFill>
              </a:rPr>
              <a:t>把眼又闭上了。</a:t>
            </a:r>
            <a:endParaRPr lang="en-US" altLang="zh-CN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21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548680"/>
            <a:ext cx="8410574" cy="4992783"/>
          </a:xfrm>
        </p:spPr>
        <p:txBody>
          <a:bodyPr>
            <a:noAutofit/>
          </a:bodyPr>
          <a:lstStyle/>
          <a:p>
            <a:r>
              <a:rPr lang="zh-CN" altLang="en-US" b="1" dirty="0">
                <a:solidFill>
                  <a:srgbClr val="002060"/>
                </a:solidFill>
              </a:rPr>
              <a:t>贾母看黛玉神气不好，便出来告诉凤姐等道：“</a:t>
            </a:r>
            <a:r>
              <a:rPr lang="zh-CN" altLang="en-US" b="1" dirty="0">
                <a:solidFill>
                  <a:srgbClr val="FF0000"/>
                </a:solidFill>
              </a:rPr>
              <a:t>我看这孩子的病，不是我咒他，只怕难好。你们也该替他预备预备，冲一冲。或者好了，岂不是大家省心。就是怎么样，也不至临时忙乱。咱们家里这两天正有事呢。</a:t>
            </a:r>
            <a:r>
              <a:rPr lang="zh-CN" altLang="en-US" b="1" dirty="0">
                <a:solidFill>
                  <a:srgbClr val="002060"/>
                </a:solidFill>
              </a:rPr>
              <a:t>”凤姐儿答应了。贾母又问了紫鹃一回，到底不知是那个说的。贾母心里只是纳闷，因说：“孩子们从小儿在一处儿顽，好些是有的。</a:t>
            </a:r>
            <a:r>
              <a:rPr lang="zh-CN" altLang="en-US" b="1" dirty="0">
                <a:solidFill>
                  <a:srgbClr val="FF0000"/>
                </a:solidFill>
              </a:rPr>
              <a:t>如今大了懂的人事，就该要分别些，才是做女孩儿的本分，我才心里疼他。若是他心里有别的想头，成了什么人了呢！我可是白疼了他了</a:t>
            </a:r>
            <a:r>
              <a:rPr lang="zh-CN" altLang="en-US" b="1" dirty="0">
                <a:solidFill>
                  <a:srgbClr val="002060"/>
                </a:solidFill>
              </a:rPr>
              <a:t>。你们说了，我倒有些不放心。”因回到房中，又叫袭人来问。袭人仍将前日回王夫人的话并方才黛玉的光景述了一遍。贾母道：“我方才看他却还不至糊涂，这个理我就不明白了。</a:t>
            </a:r>
            <a:r>
              <a:rPr lang="zh-CN" altLang="en-US" b="1" dirty="0">
                <a:solidFill>
                  <a:srgbClr val="FF0000"/>
                </a:solidFill>
              </a:rPr>
              <a:t>咱们这种人家，别的事自然没有的，这心病也是断断有不得的。林丫头若不是这个病呢，我凭着花多少钱都使得。若是这个病，不但治不好，我也没心肠了。”</a:t>
            </a:r>
            <a:r>
              <a:rPr lang="zh-CN" altLang="en-US" b="1" dirty="0">
                <a:solidFill>
                  <a:srgbClr val="002060"/>
                </a:solidFill>
              </a:rPr>
              <a:t>凤姐道：“</a:t>
            </a:r>
            <a:r>
              <a:rPr lang="zh-CN" altLang="en-US" b="1" dirty="0">
                <a:solidFill>
                  <a:srgbClr val="FF0000"/>
                </a:solidFill>
              </a:rPr>
              <a:t>林妹妹的事老太太倒不必张心，</a:t>
            </a:r>
            <a:r>
              <a:rPr lang="zh-CN" altLang="en-US" b="1" dirty="0">
                <a:solidFill>
                  <a:srgbClr val="002060"/>
                </a:solidFill>
              </a:rPr>
              <a:t>横竖有他二哥哥天天同著大夫瞧看。</a:t>
            </a:r>
            <a:r>
              <a:rPr lang="zh-CN" altLang="en-US" b="1" dirty="0">
                <a:solidFill>
                  <a:srgbClr val="FF0000"/>
                </a:solidFill>
              </a:rPr>
              <a:t>倒是姑妈那边的事要紧。</a:t>
            </a:r>
          </a:p>
          <a:p>
            <a:endParaRPr lang="zh-CN" alt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02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836712"/>
            <a:ext cx="8410574" cy="4992783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贾母的话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800" b="1" dirty="0">
                <a:solidFill>
                  <a:srgbClr val="006600"/>
                </a:solidFill>
              </a:rPr>
              <a:t>黛玉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病危、宝玉成婚，孰轻孰重，从贾母的语言态度中立现；</a:t>
            </a:r>
            <a:endParaRPr lang="en-US" altLang="zh-CN" sz="2800" b="1" dirty="0" smtClean="0">
              <a:solidFill>
                <a:srgbClr val="0066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不喜黛玉的原因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不合封建大家庭中对女子的要求，活得太过自我、率性。与宝玉私自互生情愫，不合封建礼教，作为封建大家族中的最长者，是不能够接受有如此新思想的女性成为孙媳妇的。</a:t>
            </a:r>
            <a:endParaRPr lang="en-US" altLang="zh-CN" sz="2800" b="1" dirty="0" smtClean="0">
              <a:solidFill>
                <a:srgbClr val="006600"/>
              </a:solidFill>
            </a:endParaRPr>
          </a:p>
          <a:p>
            <a:r>
              <a:rPr lang="zh-CN" altLang="en-US" sz="2800" b="1" dirty="0">
                <a:solidFill>
                  <a:srgbClr val="FF0000"/>
                </a:solidFill>
              </a:rPr>
              <a:t>王熙凤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的话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完全顺从贾母的意思，随时调整自己的言行。</a:t>
            </a:r>
            <a:endParaRPr lang="zh-CN" altLang="en-US" sz="28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35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548680"/>
            <a:ext cx="8410574" cy="4992783"/>
          </a:xfrm>
        </p:spPr>
        <p:txBody>
          <a:bodyPr>
            <a:noAutofit/>
          </a:bodyPr>
          <a:lstStyle/>
          <a:p>
            <a:r>
              <a:rPr lang="zh-CN" altLang="en-US" b="1" dirty="0" smtClean="0">
                <a:solidFill>
                  <a:srgbClr val="002060"/>
                </a:solidFill>
              </a:rPr>
              <a:t>黛玉</a:t>
            </a:r>
            <a:r>
              <a:rPr lang="zh-CN" altLang="en-US" b="1" dirty="0">
                <a:solidFill>
                  <a:srgbClr val="002060"/>
                </a:solidFill>
              </a:rPr>
              <a:t>那里坐得住，下身自觉硌的疼，狠命的撑著，叫过雪雁来道：</a:t>
            </a:r>
            <a:r>
              <a:rPr lang="zh-CN" altLang="en-US" b="1" dirty="0">
                <a:solidFill>
                  <a:srgbClr val="FF0000"/>
                </a:solidFill>
              </a:rPr>
              <a:t>“我的诗本子。”</a:t>
            </a:r>
            <a:r>
              <a:rPr lang="zh-CN" altLang="en-US" b="1" dirty="0">
                <a:solidFill>
                  <a:srgbClr val="002060"/>
                </a:solidFill>
              </a:rPr>
              <a:t>说著又喘。雪雁料是要他前日所理的诗稿，因找来送到黛玉跟前。黛玉点点头儿，又抬眼看那箱子。雪雁不解，只是发怔。</a:t>
            </a:r>
            <a:r>
              <a:rPr lang="zh-CN" altLang="en-US" b="1" dirty="0">
                <a:solidFill>
                  <a:srgbClr val="FF0000"/>
                </a:solidFill>
              </a:rPr>
              <a:t>黛玉气的两眼直瞪，又咳嗽起来，又吐了一口血。</a:t>
            </a:r>
            <a:r>
              <a:rPr lang="zh-CN" altLang="en-US" b="1" dirty="0">
                <a:solidFill>
                  <a:srgbClr val="002060"/>
                </a:solidFill>
              </a:rPr>
              <a:t>雪雁连忙回身取了水来，黛玉漱了，吐在盒内。紫鹃用绢子给他拭了嘴。黛玉便拿那绢子指著箱子，</a:t>
            </a:r>
            <a:r>
              <a:rPr lang="zh-CN" altLang="en-US" b="1" dirty="0">
                <a:solidFill>
                  <a:srgbClr val="FF0000"/>
                </a:solidFill>
              </a:rPr>
              <a:t>又喘成一处，说不上来，闭了眼。</a:t>
            </a:r>
            <a:r>
              <a:rPr lang="zh-CN" altLang="en-US" b="1" dirty="0">
                <a:solidFill>
                  <a:srgbClr val="002060"/>
                </a:solidFill>
              </a:rPr>
              <a:t>紫鹃道：“姑娘歪歪儿罢。”</a:t>
            </a:r>
            <a:r>
              <a:rPr lang="zh-CN" altLang="en-US" b="1" dirty="0">
                <a:solidFill>
                  <a:srgbClr val="FF0000"/>
                </a:solidFill>
              </a:rPr>
              <a:t>黛玉又摇摇头儿。</a:t>
            </a:r>
            <a:r>
              <a:rPr lang="zh-CN" altLang="en-US" b="1" dirty="0">
                <a:solidFill>
                  <a:srgbClr val="002060"/>
                </a:solidFill>
              </a:rPr>
              <a:t>紫鹃料是要绢子，便叫雪雁开箱，拿出一块白绫绢子来。</a:t>
            </a:r>
            <a:r>
              <a:rPr lang="zh-CN" altLang="en-US" b="1" dirty="0">
                <a:solidFill>
                  <a:srgbClr val="FF0000"/>
                </a:solidFill>
              </a:rPr>
              <a:t>黛玉瞧了，撂在一边，使劲说道：“有字的。”</a:t>
            </a:r>
            <a:r>
              <a:rPr lang="zh-CN" altLang="en-US" b="1" dirty="0">
                <a:solidFill>
                  <a:srgbClr val="002060"/>
                </a:solidFill>
              </a:rPr>
              <a:t>紫鹃这才明白过来，要那块题诗的旧帕，只得叫雪雁拿出来递给黛玉。紫鹃劝道：“姑娘歇歇罢，何苦又劳神，等好了再瞧罢。”</a:t>
            </a:r>
            <a:r>
              <a:rPr lang="zh-CN" altLang="en-US" b="1" dirty="0">
                <a:solidFill>
                  <a:srgbClr val="FF0000"/>
                </a:solidFill>
              </a:rPr>
              <a:t>只见黛玉接到手里，也不瞧诗，扎挣着伸出那只手来狠命的撕那绢子，却是只有打颤的分儿，那里撕得动。</a:t>
            </a:r>
            <a:r>
              <a:rPr lang="zh-CN" altLang="en-US" b="1" dirty="0">
                <a:solidFill>
                  <a:srgbClr val="002060"/>
                </a:solidFill>
              </a:rPr>
              <a:t>紫鹃早已知他是恨宝玉，却也不敢说破，只说：“姑娘何苦自己又生气！”黛玉点点头儿，掖在袖里，便叫雪雁点灯。雪雁答应，连忙点上灯来。 </a:t>
            </a:r>
          </a:p>
          <a:p>
            <a:endParaRPr lang="zh-CN" alt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37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20688"/>
            <a:ext cx="8554590" cy="5904656"/>
          </a:xfrm>
        </p:spPr>
        <p:txBody>
          <a:bodyPr>
            <a:normAutofit/>
          </a:bodyPr>
          <a:lstStyle/>
          <a:p>
            <a:r>
              <a:rPr lang="zh-CN" altLang="en-US" b="1" dirty="0">
                <a:solidFill>
                  <a:srgbClr val="002060"/>
                </a:solidFill>
              </a:rPr>
              <a:t>黛玉瞧瞧，又闭了眼坐着，喘了一会子，又道：“笼上火盆。”紫鹃打谅他冷。因说道：“姑娘躺下，多盖一件罢。那炭气只怕耽不住。”黛玉又摇头儿。雪雁只得笼上，搁在地下火盆架上。黛玉点头，意思叫挪到炕上来。雪雁只得端上来，出去拿那张火盆炕桌。那黛玉却又把身子欠起，紫鹃只得两只手来扶着他。</a:t>
            </a:r>
            <a:r>
              <a:rPr lang="zh-CN" altLang="en-US" b="1" dirty="0">
                <a:solidFill>
                  <a:srgbClr val="FF0000"/>
                </a:solidFill>
              </a:rPr>
              <a:t>黛玉这才将方才的绢子拿在手中，瞅著那火点点头儿，往上一撂。</a:t>
            </a:r>
            <a:r>
              <a:rPr lang="zh-CN" altLang="en-US" b="1" dirty="0">
                <a:solidFill>
                  <a:srgbClr val="002060"/>
                </a:solidFill>
              </a:rPr>
              <a:t>紫鹃唬了一跳，欲要抢时，两只手却不敢动。雪雁又出去拿火盆桌子，此时那绢子已经烧着了。紫鹃劝道：“姑娘这是怎么说呢。”</a:t>
            </a:r>
            <a:r>
              <a:rPr lang="zh-CN" altLang="en-US" b="1" dirty="0">
                <a:solidFill>
                  <a:srgbClr val="FF0000"/>
                </a:solidFill>
              </a:rPr>
              <a:t>黛玉只作不闻，回手又把那诗稿拿起来，瞧了瞧又撂下了。</a:t>
            </a:r>
            <a:r>
              <a:rPr lang="zh-CN" altLang="en-US" b="1" dirty="0">
                <a:solidFill>
                  <a:srgbClr val="002060"/>
                </a:solidFill>
              </a:rPr>
              <a:t>紫鹃怕他也要烧，连忙将身倚住黛玉，腾出手来拿时，黛玉又早拾起，撂在火上。此时紫鹃却够不著，干急。雪雁正拿进桌子来，看见黛玉一撂，不知何物，赶忙抢时，那纸沾火就著，如何能够少待，早已烘烘的著了。雪雁也顾不得烧手，从火里抓起来撂在地下乱踩，却已烧得所余无几了。</a:t>
            </a:r>
          </a:p>
        </p:txBody>
      </p:sp>
    </p:spTree>
    <p:extLst>
      <p:ext uri="{BB962C8B-B14F-4D97-AF65-F5344CB8AC3E}">
        <p14:creationId xmlns:p14="http://schemas.microsoft.com/office/powerpoint/2010/main" val="211952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52736"/>
            <a:ext cx="8410574" cy="4992783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焚稿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表面上看是烧毁了以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《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题帕三绝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》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为代表的平日自己写的诗文，本质上是万念俱灰，心怀恨意，烧毁的是所有旧日心内对宝玉的执念，这种方式也是她与人世的诀别。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心理活动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万念俱灰、心怀恨意，绝望至极，焚稿断情，唯求速死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79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林黛玉的性格特点：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410574" cy="6768752"/>
          </a:xfrm>
        </p:spPr>
        <p:txBody>
          <a:bodyPr>
            <a:no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、尊重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自我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800" b="1" dirty="0">
                <a:solidFill>
                  <a:srgbClr val="002060"/>
                </a:solidFill>
              </a:rPr>
              <a:t>顺从自我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的内心想法而活，不受封建思想的束缚，不能容忍他人对自己人格和自尊心的亵渎；有时也因为自尊而表现出尖酸刻薄的特点。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C00000"/>
                </a:solidFill>
              </a:rPr>
              <a:t>“</a:t>
            </a:r>
            <a:r>
              <a:rPr lang="zh-CN" altLang="en-US" sz="2800" b="1" dirty="0">
                <a:solidFill>
                  <a:srgbClr val="C00000"/>
                </a:solidFill>
              </a:rPr>
              <a:t>林黛玉抛父进京都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”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B050"/>
                </a:solidFill>
              </a:rPr>
              <a:t>“</a:t>
            </a:r>
            <a:r>
              <a:rPr lang="zh-CN" altLang="en-US" sz="2800" b="1" dirty="0">
                <a:solidFill>
                  <a:srgbClr val="00B050"/>
                </a:solidFill>
              </a:rPr>
              <a:t>步步留心，时时在意，不肯轻易多说一句话，多行一步路，惟恐被人耻笑了他去”</a:t>
            </a:r>
            <a:r>
              <a:rPr lang="zh-CN" altLang="en-US" sz="2800" b="1" dirty="0" smtClean="0">
                <a:solidFill>
                  <a:srgbClr val="00B050"/>
                </a:solidFill>
              </a:rPr>
              <a:t>。她</a:t>
            </a:r>
            <a:r>
              <a:rPr lang="zh-CN" altLang="en-US" sz="2800" b="1" dirty="0">
                <a:solidFill>
                  <a:srgbClr val="00B050"/>
                </a:solidFill>
              </a:rPr>
              <a:t>曾“常听得母亲说过，他外祖母家与别家不同，他近日所见的这几个三等仆妇，吃穿用度，已是不凡了，何况今至其家”。而自己如今的处境是寄人篱下，不是“正经主子”，因而显得更加小心在意，惟恐自己的自尊心在众人面前受损</a:t>
            </a:r>
            <a:r>
              <a:rPr lang="zh-CN" altLang="en-US" sz="2800" b="1" dirty="0" smtClean="0">
                <a:solidFill>
                  <a:srgbClr val="00B050"/>
                </a:solidFill>
              </a:rPr>
              <a:t>。</a:t>
            </a:r>
            <a:endParaRPr lang="en-US" altLang="zh-CN" sz="2800" b="1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84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410574" cy="4992783"/>
          </a:xfrm>
        </p:spPr>
        <p:txBody>
          <a:bodyPr/>
          <a:lstStyle/>
          <a:p>
            <a:r>
              <a:rPr lang="zh-CN" altLang="en-US" dirty="0"/>
              <a:t> </a:t>
            </a:r>
            <a:r>
              <a:rPr lang="zh-CN" altLang="en-US" b="1" dirty="0">
                <a:solidFill>
                  <a:srgbClr val="FF0000"/>
                </a:solidFill>
              </a:rPr>
              <a:t>第七</a:t>
            </a:r>
            <a:r>
              <a:rPr lang="zh-CN" altLang="en-US" b="1" dirty="0" smtClean="0">
                <a:solidFill>
                  <a:srgbClr val="FF0000"/>
                </a:solidFill>
              </a:rPr>
              <a:t>回</a:t>
            </a:r>
            <a:r>
              <a:rPr lang="en-US" altLang="zh-CN" b="1" dirty="0">
                <a:solidFill>
                  <a:srgbClr val="002060"/>
                </a:solidFill>
              </a:rPr>
              <a:t>——</a:t>
            </a:r>
            <a:r>
              <a:rPr lang="zh-CN" altLang="en-US" b="1" dirty="0" smtClean="0">
                <a:solidFill>
                  <a:srgbClr val="002060"/>
                </a:solidFill>
              </a:rPr>
              <a:t>周瑞家</a:t>
            </a:r>
            <a:r>
              <a:rPr lang="zh-CN" altLang="en-US" b="1" dirty="0">
                <a:solidFill>
                  <a:srgbClr val="002060"/>
                </a:solidFill>
              </a:rPr>
              <a:t>的替薛姨妈给贾府众姐妹送宫</a:t>
            </a:r>
            <a:r>
              <a:rPr lang="zh-CN" altLang="en-US" b="1" dirty="0" smtClean="0">
                <a:solidFill>
                  <a:srgbClr val="002060"/>
                </a:solidFill>
              </a:rPr>
              <a:t>花，</a:t>
            </a:r>
            <a:r>
              <a:rPr lang="zh-CN" altLang="en-US" b="1" dirty="0">
                <a:solidFill>
                  <a:srgbClr val="002060"/>
                </a:solidFill>
              </a:rPr>
              <a:t>当送给林黛玉时，林黛玉正在宝玉房中，周瑞家的笑着说：“林姑娘，姨太太着我送花来与姑娘戴。”宝玉便说：“什么花儿，拿来给我看看。”而林黛玉却只一望便问：“还是单送一个人的，还是别的姑娘们都有呢？”周瑞家的说：“各位都有了，这两枝是姑娘的了。”林黛玉当时就“冷笑”道：“我就知道，别人不挑剩下的也不给我。”从这里看出，林黛玉在意的不是宫花的价值，而是在乎于在这件事中别人对她的态度，她不是嫌送来的花是“假花”或不合心意等，而是不愿意别人有意把她放在最后，将挑剩的送给她。因为这太伤她的自尊</a:t>
            </a:r>
            <a:r>
              <a:rPr lang="zh-CN" altLang="en-US" b="1" dirty="0" smtClean="0">
                <a:solidFill>
                  <a:srgbClr val="002060"/>
                </a:solidFill>
              </a:rPr>
              <a:t>了。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79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1476" y="980728"/>
            <a:ext cx="8410574" cy="5396719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zh-CN" altLang="en-US" b="1" dirty="0">
                <a:solidFill>
                  <a:srgbClr val="FF0000"/>
                </a:solidFill>
              </a:rPr>
              <a:t>第十八</a:t>
            </a:r>
            <a:r>
              <a:rPr lang="zh-CN" altLang="en-US" b="1" dirty="0" smtClean="0">
                <a:solidFill>
                  <a:srgbClr val="FF0000"/>
                </a:solidFill>
              </a:rPr>
              <a:t>回</a:t>
            </a:r>
            <a:r>
              <a:rPr lang="en-US" altLang="zh-CN" b="1" dirty="0" smtClean="0">
                <a:solidFill>
                  <a:srgbClr val="002060"/>
                </a:solidFill>
              </a:rPr>
              <a:t>——</a:t>
            </a:r>
            <a:r>
              <a:rPr lang="zh-CN" altLang="en-US" b="1" dirty="0" smtClean="0">
                <a:solidFill>
                  <a:srgbClr val="002060"/>
                </a:solidFill>
              </a:rPr>
              <a:t>“皇恩重元妃省父母，天伦乐宝玉呈才藻”</a:t>
            </a:r>
            <a:r>
              <a:rPr lang="zh-CN" altLang="en-US" b="1" dirty="0">
                <a:solidFill>
                  <a:srgbClr val="002060"/>
                </a:solidFill>
              </a:rPr>
              <a:t>中，写宝玉一时高兴把身上的所佩之物都给了众小厮们。林黛玉知道后，以为自己送给他的“荷包”也给小厮们拿走了，就道：“我给的那个荷包也给他们了？你明儿再想我的东西，可不能够了！”说完就赌气回房，把原来正替宝玉做的香袋儿“拿过来就绞”。后来宝玉跟她解释过后，他也知道了那“荷包”宝玉珍藏在怀里，可还是生气，当宝玉向她陪不是时，她还边哭边说：“你不用同我好一阵歹一阵的，要恼，就撂开手，这当了什么！”最后禁不住要宝玉“好妹妹”长、“好妹妹”短的赔不是</a:t>
            </a:r>
            <a:r>
              <a:rPr lang="zh-CN" altLang="en-US" b="1" dirty="0" smtClean="0">
                <a:solidFill>
                  <a:srgbClr val="002060"/>
                </a:solidFill>
              </a:rPr>
              <a:t>。表面上林黛玉似乎太</a:t>
            </a:r>
            <a:r>
              <a:rPr lang="zh-CN" altLang="en-US" b="1" dirty="0">
                <a:solidFill>
                  <a:srgbClr val="002060"/>
                </a:solidFill>
              </a:rPr>
              <a:t>小气了</a:t>
            </a:r>
            <a:r>
              <a:rPr lang="zh-CN" altLang="en-US" b="1" dirty="0" smtClean="0">
                <a:solidFill>
                  <a:srgbClr val="002060"/>
                </a:solidFill>
              </a:rPr>
              <a:t>，有些</a:t>
            </a:r>
            <a:r>
              <a:rPr lang="zh-CN" altLang="en-US" b="1" dirty="0">
                <a:solidFill>
                  <a:srgbClr val="002060"/>
                </a:solidFill>
              </a:rPr>
              <a:t>无理取闹的架势，</a:t>
            </a:r>
            <a:r>
              <a:rPr lang="zh-CN" altLang="en-US" b="1" dirty="0" smtClean="0">
                <a:solidFill>
                  <a:srgbClr val="002060"/>
                </a:solidFill>
              </a:rPr>
              <a:t>但 “小性儿”背后，正是她要求</a:t>
            </a:r>
            <a:r>
              <a:rPr lang="zh-CN" altLang="en-US" b="1" dirty="0">
                <a:solidFill>
                  <a:srgbClr val="002060"/>
                </a:solidFill>
              </a:rPr>
              <a:t>爱情专一、要求尊重人、维护人的尊严的强烈的自尊心，是这种强烈自尊心的表现。</a:t>
            </a:r>
          </a:p>
        </p:txBody>
      </p:sp>
    </p:spTree>
    <p:extLst>
      <p:ext uri="{BB962C8B-B14F-4D97-AF65-F5344CB8AC3E}">
        <p14:creationId xmlns:p14="http://schemas.microsoft.com/office/powerpoint/2010/main" val="300965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476672"/>
            <a:ext cx="8410574" cy="6381328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第二十二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回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贾母</a:t>
            </a:r>
            <a:r>
              <a:rPr lang="zh-CN" altLang="en-US" sz="2800" b="1" dirty="0">
                <a:solidFill>
                  <a:srgbClr val="002060"/>
                </a:solidFill>
              </a:rPr>
              <a:t>带头出资二十两给宝钗做生日，并特意请了班戏子来热闹，而林黛玉到贾府这么几年，却从没人给她做过一个像样的生日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，至</a:t>
            </a:r>
            <a:r>
              <a:rPr lang="zh-CN" altLang="en-US" sz="2800" b="1" dirty="0">
                <a:solidFill>
                  <a:srgbClr val="002060"/>
                </a:solidFill>
              </a:rPr>
              <a:t>晚散时，凤姐指着一位戏子说：“这个孩子扮上活像一个人，你们再看不出来？”史湘云就当着众人的面笑道：“倒像林妹妹的模样儿”。众人都笑起来了，说：“果然不错”，宝玉给湘云使了个眼色，后来差点气走了胸怀爽朗的史湘云。而这也成为宝黛闹矛盾最凶时间最长的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导火线。 “</a:t>
            </a:r>
            <a:r>
              <a:rPr lang="zh-CN" altLang="en-US" sz="2800" b="1" dirty="0">
                <a:solidFill>
                  <a:srgbClr val="002060"/>
                </a:solidFill>
              </a:rPr>
              <a:t>我原是给你们取笑的</a:t>
            </a:r>
            <a:r>
              <a:rPr lang="en-US" altLang="zh-CN" sz="2800" b="1" dirty="0">
                <a:solidFill>
                  <a:srgbClr val="002060"/>
                </a:solidFill>
              </a:rPr>
              <a:t>——</a:t>
            </a:r>
            <a:r>
              <a:rPr lang="zh-CN" altLang="en-US" sz="2800" b="1" dirty="0">
                <a:solidFill>
                  <a:srgbClr val="002060"/>
                </a:solidFill>
              </a:rPr>
              <a:t>拿我比戏子取笑”，林黛玉之所以这样大发作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，是因为</a:t>
            </a:r>
            <a:r>
              <a:rPr lang="zh-CN" altLang="en-US" sz="2800" b="1" dirty="0">
                <a:solidFill>
                  <a:srgbClr val="002060"/>
                </a:solidFill>
              </a:rPr>
              <a:t>当时社会地位最低贱的就莫过于“戏子”了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，此种比较伤了林黛玉</a:t>
            </a:r>
            <a:r>
              <a:rPr lang="zh-CN" altLang="en-US" sz="2800" b="1" dirty="0">
                <a:solidFill>
                  <a:srgbClr val="002060"/>
                </a:solidFill>
              </a:rPr>
              <a:t>的自尊心和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人格。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15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404664"/>
            <a:ext cx="8410574" cy="6453336"/>
          </a:xfrm>
        </p:spPr>
        <p:txBody>
          <a:bodyPr/>
          <a:lstStyle/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sz="2800" b="1" dirty="0">
                <a:solidFill>
                  <a:srgbClr val="002060"/>
                </a:solidFill>
              </a:rPr>
              <a:t>林黛玉</a:t>
            </a:r>
            <a:r>
              <a:rPr lang="zh-CN" altLang="en-US" sz="2800" b="1" dirty="0">
                <a:solidFill>
                  <a:srgbClr val="FF0000"/>
                </a:solidFill>
              </a:rPr>
              <a:t>自觉忘情，不觉红了脸，拿袖子遮了脸，翻身向里装睡着了</a:t>
            </a:r>
            <a:r>
              <a:rPr lang="zh-CN" altLang="en-US" sz="2800" b="1" dirty="0">
                <a:solidFill>
                  <a:srgbClr val="002060"/>
                </a:solidFill>
              </a:rPr>
              <a:t>。宝玉才走上来要搬他的身子，只见黛玉的奶娘并两个婆子却跟了进来说：“妹妹睡觉呢，等醒了再请来。”刚说着，黛玉</a:t>
            </a:r>
            <a:r>
              <a:rPr lang="zh-CN" altLang="en-US" sz="2800" b="1" dirty="0">
                <a:solidFill>
                  <a:srgbClr val="FF0000"/>
                </a:solidFill>
              </a:rPr>
              <a:t>便翻身坐了起来，笑道：“谁睡觉呢。”</a:t>
            </a:r>
            <a:r>
              <a:rPr lang="zh-CN" altLang="en-US" sz="2800" b="1" dirty="0">
                <a:solidFill>
                  <a:srgbClr val="002060"/>
                </a:solidFill>
              </a:rPr>
              <a:t>那两三个婆子见黛玉起来，便笑道：“我们只当姑娘睡着了。”说着，便叫紫鹃说：“姑娘醒了，进来伺侯。”一面说，一面都去了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sz="2800" b="1" dirty="0" smtClean="0">
                <a:solidFill>
                  <a:srgbClr val="FF0000"/>
                </a:solidFill>
              </a:rPr>
              <a:t>自觉忘情，不觉红脸</a:t>
            </a:r>
            <a:r>
              <a:rPr lang="en-US" altLang="zh-CN" sz="2800" b="1" dirty="0" smtClean="0">
                <a:solidFill>
                  <a:srgbClr val="00660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女子内心的闺阁之情被心上人发现，羞涩矜持之态。</a:t>
            </a:r>
            <a:endParaRPr lang="en-US" altLang="zh-CN" sz="2800" b="1" dirty="0" smtClean="0">
              <a:solidFill>
                <a:srgbClr val="00660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sz="2800" b="1" dirty="0" smtClean="0">
                <a:solidFill>
                  <a:srgbClr val="FF0000"/>
                </a:solidFill>
              </a:rPr>
              <a:t>翻身坐起</a:t>
            </a:r>
            <a:r>
              <a:rPr lang="en-US" altLang="zh-CN" sz="2800" b="1" dirty="0" smtClean="0">
                <a:solidFill>
                  <a:srgbClr val="00660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唯恐宝玉离开，口是心非，内心很希望宝玉留在潇湘馆。</a:t>
            </a:r>
            <a:endParaRPr lang="zh-CN" altLang="en-US" sz="2800" b="1" dirty="0">
              <a:solidFill>
                <a:srgbClr val="00660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sz="2800" b="1" dirty="0">
                <a:solidFill>
                  <a:srgbClr val="006600"/>
                </a:solidFill>
              </a:rPr>
              <a:t> </a:t>
            </a:r>
          </a:p>
          <a:p>
            <a:endParaRPr lang="zh-CN" altLang="en-US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65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68"/>
            <a:ext cx="9144000" cy="7233472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、尊重他人、善良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>
                <a:solidFill>
                  <a:srgbClr val="002060"/>
                </a:solidFill>
              </a:rPr>
              <a:t>尊重每一个值得尊重的人，不看重身份贵贱，如教香菱学诗</a:t>
            </a:r>
            <a:r>
              <a:rPr lang="zh-CN" altLang="en-US" b="1" dirty="0" smtClean="0">
                <a:solidFill>
                  <a:srgbClr val="002060"/>
                </a:solidFill>
              </a:rPr>
              <a:t>；</a:t>
            </a:r>
            <a:endParaRPr lang="en-US" altLang="zh-CN" b="1" dirty="0" smtClean="0">
              <a:solidFill>
                <a:srgbClr val="00206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en-US" altLang="zh-CN" b="1" dirty="0" smtClean="0">
                <a:solidFill>
                  <a:srgbClr val="FF0000"/>
                </a:solidFill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</a:rPr>
              <a:t>、</a:t>
            </a:r>
            <a:r>
              <a:rPr lang="zh-CN" altLang="en-US" b="1" dirty="0" smtClean="0">
                <a:solidFill>
                  <a:srgbClr val="FF0000"/>
                </a:solidFill>
              </a:rPr>
              <a:t>多愁善感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>
                <a:solidFill>
                  <a:srgbClr val="002060"/>
                </a:solidFill>
              </a:rPr>
              <a:t>在意别人对自己的看法，总是</a:t>
            </a:r>
            <a:r>
              <a:rPr lang="zh-CN" altLang="en-US" b="1" dirty="0" smtClean="0">
                <a:solidFill>
                  <a:srgbClr val="002060"/>
                </a:solidFill>
              </a:rPr>
              <a:t>为别人眼中无谓</a:t>
            </a:r>
            <a:r>
              <a:rPr lang="zh-CN" altLang="en-US" b="1" dirty="0">
                <a:solidFill>
                  <a:srgbClr val="002060"/>
                </a:solidFill>
              </a:rPr>
              <a:t>的</a:t>
            </a:r>
            <a:r>
              <a:rPr lang="zh-CN" altLang="en-US" b="1" dirty="0" smtClean="0">
                <a:solidFill>
                  <a:srgbClr val="002060"/>
                </a:solidFill>
              </a:rPr>
              <a:t>小事牵连到自己的身世之悲，继而失眠</a:t>
            </a:r>
            <a:r>
              <a:rPr lang="zh-CN" altLang="en-US" b="1" dirty="0">
                <a:solidFill>
                  <a:srgbClr val="002060"/>
                </a:solidFill>
              </a:rPr>
              <a:t>、垂泪，伤心不止；如第</a:t>
            </a:r>
            <a:r>
              <a:rPr lang="en-US" altLang="zh-CN" b="1" dirty="0">
                <a:solidFill>
                  <a:srgbClr val="002060"/>
                </a:solidFill>
              </a:rPr>
              <a:t>45</a:t>
            </a:r>
            <a:r>
              <a:rPr lang="zh-CN" altLang="en-US" b="1" dirty="0">
                <a:solidFill>
                  <a:srgbClr val="002060"/>
                </a:solidFill>
              </a:rPr>
              <a:t>回，秋夜因</a:t>
            </a:r>
            <a:r>
              <a:rPr lang="zh-CN" altLang="en-US" b="1" dirty="0" smtClean="0">
                <a:solidFill>
                  <a:srgbClr val="002060"/>
                </a:solidFill>
              </a:rPr>
              <a:t>感宝钗情谊，作</a:t>
            </a:r>
            <a:r>
              <a:rPr lang="en-US" altLang="zh-CN" b="1" dirty="0">
                <a:solidFill>
                  <a:srgbClr val="002060"/>
                </a:solidFill>
              </a:rPr>
              <a:t>《</a:t>
            </a:r>
            <a:r>
              <a:rPr lang="zh-CN" altLang="en-US" b="1" dirty="0">
                <a:solidFill>
                  <a:srgbClr val="002060"/>
                </a:solidFill>
              </a:rPr>
              <a:t>秋窗风雨夕</a:t>
            </a:r>
            <a:r>
              <a:rPr lang="en-US" altLang="zh-CN" b="1" dirty="0" smtClean="0">
                <a:solidFill>
                  <a:srgbClr val="002060"/>
                </a:solidFill>
              </a:rPr>
              <a:t>》</a:t>
            </a:r>
            <a:r>
              <a:rPr lang="zh-CN" altLang="en-US" b="1" dirty="0" smtClean="0">
                <a:solidFill>
                  <a:srgbClr val="002060"/>
                </a:solidFill>
              </a:rPr>
              <a:t>；暮春因伤春，作</a:t>
            </a:r>
            <a:r>
              <a:rPr lang="en-US" altLang="zh-CN" b="1" dirty="0" smtClean="0">
                <a:solidFill>
                  <a:srgbClr val="002060"/>
                </a:solidFill>
              </a:rPr>
              <a:t>《</a:t>
            </a:r>
            <a:r>
              <a:rPr lang="zh-CN" altLang="en-US" b="1" dirty="0" smtClean="0">
                <a:solidFill>
                  <a:srgbClr val="002060"/>
                </a:solidFill>
              </a:rPr>
              <a:t>葬花吟</a:t>
            </a:r>
            <a:r>
              <a:rPr lang="en-US" altLang="zh-CN" b="1" dirty="0" smtClean="0">
                <a:solidFill>
                  <a:srgbClr val="002060"/>
                </a:solidFill>
              </a:rPr>
              <a:t>》</a:t>
            </a:r>
            <a:r>
              <a:rPr lang="zh-CN" altLang="en-US" b="1" dirty="0" smtClean="0">
                <a:solidFill>
                  <a:srgbClr val="002060"/>
                </a:solidFill>
              </a:rPr>
              <a:t>。</a:t>
            </a:r>
            <a:endParaRPr lang="en-US" altLang="zh-CN" b="1" dirty="0">
              <a:solidFill>
                <a:srgbClr val="002060"/>
              </a:solidFill>
            </a:endParaRPr>
          </a:p>
          <a:p>
            <a:pPr algn="ctr"/>
            <a:r>
              <a:rPr lang="zh-CN" altLang="en-US" sz="2200" b="1" dirty="0">
                <a:solidFill>
                  <a:srgbClr val="0070C0"/>
                </a:solidFill>
              </a:rPr>
              <a:t>秋花惨淡秋草黄，耿耿秋灯秋夜</a:t>
            </a:r>
            <a:r>
              <a:rPr lang="zh-CN" altLang="en-US" sz="2200" b="1" dirty="0" smtClean="0">
                <a:solidFill>
                  <a:srgbClr val="0070C0"/>
                </a:solidFill>
              </a:rPr>
              <a:t>长。</a:t>
            </a:r>
            <a:endParaRPr lang="zh-CN" altLang="en-US" sz="2200" b="1" dirty="0">
              <a:solidFill>
                <a:srgbClr val="0070C0"/>
              </a:solidFill>
            </a:endParaRPr>
          </a:p>
          <a:p>
            <a:pPr algn="ctr"/>
            <a:r>
              <a:rPr lang="zh-CN" altLang="en-US" sz="2200" b="1" dirty="0">
                <a:solidFill>
                  <a:srgbClr val="0070C0"/>
                </a:solidFill>
              </a:rPr>
              <a:t>已觉秋窗秋不尽，那堪风雨助</a:t>
            </a:r>
            <a:r>
              <a:rPr lang="zh-CN" altLang="en-US" sz="2200" b="1" dirty="0" smtClean="0">
                <a:solidFill>
                  <a:srgbClr val="0070C0"/>
                </a:solidFill>
              </a:rPr>
              <a:t>凄凉！</a:t>
            </a:r>
            <a:endParaRPr lang="zh-CN" altLang="en-US" sz="2200" b="1" dirty="0">
              <a:solidFill>
                <a:srgbClr val="0070C0"/>
              </a:solidFill>
            </a:endParaRPr>
          </a:p>
          <a:p>
            <a:pPr algn="ctr"/>
            <a:r>
              <a:rPr lang="zh-CN" altLang="en-US" sz="2200" b="1" dirty="0">
                <a:solidFill>
                  <a:srgbClr val="0070C0"/>
                </a:solidFill>
              </a:rPr>
              <a:t>助秋风雨来何速？惊破秋窗秋梦</a:t>
            </a:r>
            <a:r>
              <a:rPr lang="zh-CN" altLang="en-US" sz="2200" b="1" dirty="0" smtClean="0">
                <a:solidFill>
                  <a:srgbClr val="0070C0"/>
                </a:solidFill>
              </a:rPr>
              <a:t>绿。</a:t>
            </a:r>
            <a:endParaRPr lang="zh-CN" altLang="en-US" sz="2200" b="1" dirty="0">
              <a:solidFill>
                <a:srgbClr val="0070C0"/>
              </a:solidFill>
            </a:endParaRPr>
          </a:p>
          <a:p>
            <a:pPr algn="ctr"/>
            <a:r>
              <a:rPr lang="zh-CN" altLang="en-US" sz="2200" b="1" dirty="0">
                <a:solidFill>
                  <a:srgbClr val="0070C0"/>
                </a:solidFill>
              </a:rPr>
              <a:t>抱得秋情不忍</a:t>
            </a:r>
            <a:r>
              <a:rPr lang="zh-CN" altLang="en-US" sz="2200" b="1" dirty="0" smtClean="0">
                <a:solidFill>
                  <a:srgbClr val="0070C0"/>
                </a:solidFill>
              </a:rPr>
              <a:t>眠，</a:t>
            </a:r>
            <a:r>
              <a:rPr lang="zh-CN" altLang="en-US" sz="2200" b="1" dirty="0">
                <a:solidFill>
                  <a:srgbClr val="0070C0"/>
                </a:solidFill>
              </a:rPr>
              <a:t>自向秋屏移泪</a:t>
            </a:r>
            <a:r>
              <a:rPr lang="zh-CN" altLang="en-US" sz="2200" b="1" dirty="0" smtClean="0">
                <a:solidFill>
                  <a:srgbClr val="0070C0"/>
                </a:solidFill>
              </a:rPr>
              <a:t>烛。</a:t>
            </a:r>
            <a:endParaRPr lang="zh-CN" altLang="en-US" sz="2200" b="1" dirty="0">
              <a:solidFill>
                <a:srgbClr val="0070C0"/>
              </a:solidFill>
            </a:endParaRPr>
          </a:p>
          <a:p>
            <a:pPr algn="ctr"/>
            <a:r>
              <a:rPr lang="zh-CN" altLang="en-US" sz="2200" b="1" dirty="0">
                <a:solidFill>
                  <a:srgbClr val="0070C0"/>
                </a:solidFill>
              </a:rPr>
              <a:t>泪烛摇摇爇（</a:t>
            </a:r>
            <a:r>
              <a:rPr lang="en-US" altLang="zh-CN" sz="2200" b="1" dirty="0" err="1">
                <a:solidFill>
                  <a:srgbClr val="0070C0"/>
                </a:solidFill>
              </a:rPr>
              <a:t>ruò</a:t>
            </a:r>
            <a:r>
              <a:rPr lang="zh-CN" altLang="en-US" sz="2200" b="1" dirty="0" smtClean="0">
                <a:solidFill>
                  <a:srgbClr val="0070C0"/>
                </a:solidFill>
              </a:rPr>
              <a:t>）短檠，</a:t>
            </a:r>
            <a:r>
              <a:rPr lang="zh-CN" altLang="en-US" sz="2200" b="1" dirty="0">
                <a:solidFill>
                  <a:srgbClr val="0070C0"/>
                </a:solidFill>
              </a:rPr>
              <a:t>牵愁照恨动</a:t>
            </a:r>
            <a:r>
              <a:rPr lang="zh-CN" altLang="en-US" sz="2200" b="1" dirty="0" smtClean="0">
                <a:solidFill>
                  <a:srgbClr val="0070C0"/>
                </a:solidFill>
              </a:rPr>
              <a:t>离情。</a:t>
            </a:r>
            <a:endParaRPr lang="zh-CN" altLang="en-US" sz="2200" b="1" dirty="0">
              <a:solidFill>
                <a:srgbClr val="0070C0"/>
              </a:solidFill>
            </a:endParaRPr>
          </a:p>
          <a:p>
            <a:pPr algn="ctr"/>
            <a:r>
              <a:rPr lang="zh-CN" altLang="en-US" sz="2200" b="1" dirty="0">
                <a:solidFill>
                  <a:srgbClr val="0070C0"/>
                </a:solidFill>
              </a:rPr>
              <a:t>谁家秋院无风入？何处秋窗无雨声？</a:t>
            </a:r>
          </a:p>
          <a:p>
            <a:pPr algn="ctr"/>
            <a:r>
              <a:rPr lang="zh-CN" altLang="en-US" sz="2200" b="1" dirty="0">
                <a:solidFill>
                  <a:srgbClr val="0070C0"/>
                </a:solidFill>
              </a:rPr>
              <a:t>罗衾不奈秋风</a:t>
            </a:r>
            <a:r>
              <a:rPr lang="zh-CN" altLang="en-US" sz="2200" b="1" dirty="0" smtClean="0">
                <a:solidFill>
                  <a:srgbClr val="0070C0"/>
                </a:solidFill>
              </a:rPr>
              <a:t>力，</a:t>
            </a:r>
            <a:r>
              <a:rPr lang="zh-CN" altLang="en-US" sz="2200" b="1" dirty="0">
                <a:solidFill>
                  <a:srgbClr val="0070C0"/>
                </a:solidFill>
              </a:rPr>
              <a:t>残漏声催秋雨</a:t>
            </a:r>
            <a:r>
              <a:rPr lang="zh-CN" altLang="en-US" sz="2200" b="1" dirty="0" smtClean="0">
                <a:solidFill>
                  <a:srgbClr val="0070C0"/>
                </a:solidFill>
              </a:rPr>
              <a:t>急。</a:t>
            </a:r>
            <a:endParaRPr lang="zh-CN" altLang="en-US" sz="2200" b="1" dirty="0">
              <a:solidFill>
                <a:srgbClr val="0070C0"/>
              </a:solidFill>
            </a:endParaRPr>
          </a:p>
          <a:p>
            <a:pPr algn="ctr"/>
            <a:r>
              <a:rPr lang="zh-CN" altLang="en-US" sz="2200" b="1" dirty="0">
                <a:solidFill>
                  <a:srgbClr val="0070C0"/>
                </a:solidFill>
              </a:rPr>
              <a:t>连宵霢</a:t>
            </a:r>
            <a:r>
              <a:rPr lang="zh-CN" altLang="en-US" sz="2200" b="1" dirty="0" smtClean="0">
                <a:solidFill>
                  <a:srgbClr val="0070C0"/>
                </a:solidFill>
              </a:rPr>
              <a:t>霢（脉脉）复</a:t>
            </a:r>
            <a:r>
              <a:rPr lang="zh-CN" altLang="en-US" sz="2200" b="1" dirty="0">
                <a:solidFill>
                  <a:srgbClr val="0070C0"/>
                </a:solidFill>
              </a:rPr>
              <a:t>飕</a:t>
            </a:r>
            <a:r>
              <a:rPr lang="zh-CN" altLang="en-US" sz="2200" b="1" dirty="0" smtClean="0">
                <a:solidFill>
                  <a:srgbClr val="0070C0"/>
                </a:solidFill>
              </a:rPr>
              <a:t>飕，</a:t>
            </a:r>
            <a:r>
              <a:rPr lang="zh-CN" altLang="en-US" sz="2200" b="1" dirty="0">
                <a:solidFill>
                  <a:srgbClr val="0070C0"/>
                </a:solidFill>
              </a:rPr>
              <a:t>灯前似伴离人泣。</a:t>
            </a:r>
          </a:p>
          <a:p>
            <a:pPr algn="ctr"/>
            <a:r>
              <a:rPr lang="zh-CN" altLang="en-US" sz="2200" b="1" dirty="0">
                <a:solidFill>
                  <a:srgbClr val="0070C0"/>
                </a:solidFill>
              </a:rPr>
              <a:t>寒烟小院转</a:t>
            </a:r>
            <a:r>
              <a:rPr lang="zh-CN" altLang="en-US" sz="2200" b="1" dirty="0" smtClean="0">
                <a:solidFill>
                  <a:srgbClr val="0070C0"/>
                </a:solidFill>
              </a:rPr>
              <a:t>萧条，</a:t>
            </a:r>
            <a:r>
              <a:rPr lang="zh-CN" altLang="en-US" sz="2200" b="1" dirty="0">
                <a:solidFill>
                  <a:srgbClr val="0070C0"/>
                </a:solidFill>
              </a:rPr>
              <a:t>疏竹虚窗时</a:t>
            </a:r>
            <a:r>
              <a:rPr lang="zh-CN" altLang="en-US" sz="2200" b="1" dirty="0" smtClean="0">
                <a:solidFill>
                  <a:srgbClr val="0070C0"/>
                </a:solidFill>
              </a:rPr>
              <a:t>滴沥。</a:t>
            </a:r>
            <a:endParaRPr lang="zh-CN" altLang="en-US" sz="2200" b="1" dirty="0">
              <a:solidFill>
                <a:srgbClr val="0070C0"/>
              </a:solidFill>
            </a:endParaRPr>
          </a:p>
          <a:p>
            <a:pPr algn="ctr"/>
            <a:r>
              <a:rPr lang="zh-CN" altLang="en-US" sz="2200" b="1" dirty="0">
                <a:solidFill>
                  <a:srgbClr val="0070C0"/>
                </a:solidFill>
              </a:rPr>
              <a:t>不知风雨几时休，已教泪洒窗纱</a:t>
            </a:r>
            <a:r>
              <a:rPr lang="zh-CN" altLang="en-US" sz="2200" b="1" dirty="0" smtClean="0">
                <a:solidFill>
                  <a:srgbClr val="0070C0"/>
                </a:solidFill>
              </a:rPr>
              <a:t>湿</a:t>
            </a:r>
            <a:r>
              <a:rPr lang="zh-CN" altLang="en-US" sz="2200" b="1" dirty="0">
                <a:solidFill>
                  <a:srgbClr val="0070C0"/>
                </a:solidFill>
              </a:rPr>
              <a:t>。</a:t>
            </a:r>
          </a:p>
          <a:p>
            <a:pPr lvl="0" algn="ctr">
              <a:buClr>
                <a:srgbClr val="64606D">
                  <a:lumMod val="75000"/>
                </a:srgbClr>
              </a:buClr>
            </a:pPr>
            <a:endParaRPr lang="zh-CN" altLang="en-US" sz="2200" b="1" dirty="0">
              <a:solidFill>
                <a:srgbClr val="002060"/>
              </a:solidFill>
            </a:endParaRPr>
          </a:p>
          <a:p>
            <a:endParaRPr lang="zh-CN" altLang="en-US" sz="2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36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52736"/>
            <a:ext cx="8410574" cy="6552728"/>
          </a:xfrm>
        </p:spPr>
        <p:txBody>
          <a:bodyPr/>
          <a:lstStyle/>
          <a:p>
            <a:pPr lvl="0">
              <a:buClr>
                <a:srgbClr val="64606D">
                  <a:lumMod val="75000"/>
                </a:srgbClr>
              </a:buClr>
            </a:pPr>
            <a:r>
              <a:rPr lang="en-US" altLang="zh-CN" sz="28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、自卑</a:t>
            </a:r>
            <a:r>
              <a:rPr lang="en-US" altLang="zh-CN" sz="2800" b="1" dirty="0">
                <a:solidFill>
                  <a:srgbClr val="FF0000"/>
                </a:solidFill>
              </a:rPr>
              <a:t>——</a:t>
            </a:r>
            <a:r>
              <a:rPr lang="zh-CN" altLang="en-US" sz="2800" b="1" dirty="0">
                <a:solidFill>
                  <a:srgbClr val="002060"/>
                </a:solidFill>
              </a:rPr>
              <a:t>因为父母双亡、寄人篱下而感到自不如人；</a:t>
            </a:r>
            <a:endParaRPr lang="en-US" altLang="zh-CN" sz="2800" b="1" dirty="0">
              <a:solidFill>
                <a:srgbClr val="00206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en-US" altLang="zh-CN" sz="2800" b="1" dirty="0" smtClean="0">
                <a:solidFill>
                  <a:srgbClr val="FF0000"/>
                </a:solidFill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、生性</a:t>
            </a:r>
            <a:r>
              <a:rPr lang="zh-CN" altLang="en-US" sz="2800" b="1" dirty="0">
                <a:solidFill>
                  <a:srgbClr val="FF0000"/>
                </a:solidFill>
              </a:rPr>
              <a:t>孤僻</a:t>
            </a:r>
            <a:r>
              <a:rPr lang="en-US" altLang="zh-CN" sz="2800" b="1" dirty="0">
                <a:solidFill>
                  <a:srgbClr val="FF0000"/>
                </a:solidFill>
              </a:rPr>
              <a:t>——</a:t>
            </a:r>
            <a:r>
              <a:rPr lang="zh-CN" altLang="en-US" sz="2800" b="1" dirty="0">
                <a:solidFill>
                  <a:srgbClr val="002060"/>
                </a:solidFill>
              </a:rPr>
              <a:t>大观园建成后，选择“潇湘馆”居住，因“爱那几竿竹子，隐着一道曲栏，比别处更觉得幽静”，平时也懒与他人过多交际，往往身居潇湘馆少有外出。</a:t>
            </a:r>
            <a:endParaRPr lang="en-US" altLang="zh-CN" sz="2800" b="1" dirty="0">
              <a:solidFill>
                <a:srgbClr val="00206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en-US" altLang="zh-CN" sz="2800" b="1" dirty="0" smtClean="0">
                <a:solidFill>
                  <a:srgbClr val="FF0000"/>
                </a:solidFill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、直率</a:t>
            </a:r>
            <a:r>
              <a:rPr lang="zh-CN" altLang="en-US" sz="2800" b="1" dirty="0">
                <a:solidFill>
                  <a:srgbClr val="FF0000"/>
                </a:solidFill>
              </a:rPr>
              <a:t>真实</a:t>
            </a:r>
            <a:r>
              <a:rPr lang="en-US" altLang="zh-CN" sz="2800" b="1" dirty="0">
                <a:solidFill>
                  <a:srgbClr val="FF0000"/>
                </a:solidFill>
              </a:rPr>
              <a:t>——</a:t>
            </a:r>
            <a:r>
              <a:rPr lang="zh-CN" altLang="en-US" sz="2800" b="1" dirty="0">
                <a:solidFill>
                  <a:srgbClr val="002060"/>
                </a:solidFill>
              </a:rPr>
              <a:t>心直口快，总是揶揄别人，言语不饶人。如对宝钗、湘云、宝玉、刘姥姥等。（</a:t>
            </a:r>
            <a:r>
              <a:rPr lang="zh-CN" altLang="en-US" sz="2800" b="1" dirty="0">
                <a:solidFill>
                  <a:srgbClr val="00B050"/>
                </a:solidFill>
              </a:rPr>
              <a:t>选宫花情节、叫刘姥姥母蝗虫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en-US" altLang="zh-CN" sz="2800" b="1" dirty="0" smtClean="0">
                <a:solidFill>
                  <a:srgbClr val="002060"/>
                </a:solidFill>
              </a:rPr>
              <a:t>7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孤高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性情高傲，对自我有高洁的追求，不屑于与世俗中人接触。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endParaRPr lang="zh-CN" altLang="en-US" sz="2800" b="1" dirty="0">
              <a:solidFill>
                <a:srgbClr val="00206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186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60648"/>
            <a:ext cx="8410574" cy="6264696"/>
          </a:xfrm>
        </p:spPr>
        <p:txBody>
          <a:bodyPr>
            <a:normAutofit/>
          </a:bodyPr>
          <a:lstStyle/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b="1" dirty="0">
                <a:solidFill>
                  <a:srgbClr val="002060"/>
                </a:solidFill>
              </a:rPr>
              <a:t>黛玉坐在床上，一面抬手整理鬓发，一面笑向宝玉道：“人家睡觉，你进来作什么？”宝玉见他星</a:t>
            </a:r>
            <a:r>
              <a:rPr lang="zh-CN" altLang="en-US" b="1" dirty="0" smtClean="0">
                <a:solidFill>
                  <a:srgbClr val="002060"/>
                </a:solidFill>
              </a:rPr>
              <a:t>眼（</a:t>
            </a:r>
            <a:r>
              <a:rPr lang="zh-CN" altLang="en-US" b="1" dirty="0" smtClean="0">
                <a:solidFill>
                  <a:srgbClr val="00B050"/>
                </a:solidFill>
              </a:rPr>
              <a:t>明亮美丽的眼睛</a:t>
            </a:r>
            <a:r>
              <a:rPr lang="zh-CN" altLang="en-US" b="1" dirty="0" smtClean="0">
                <a:solidFill>
                  <a:srgbClr val="002060"/>
                </a:solidFill>
              </a:rPr>
              <a:t>）微饧（</a:t>
            </a:r>
            <a:r>
              <a:rPr lang="zh-CN" altLang="en-US" b="1" dirty="0" smtClean="0">
                <a:solidFill>
                  <a:srgbClr val="00B050"/>
                </a:solidFill>
              </a:rPr>
              <a:t>眼睛半睁半闭</a:t>
            </a:r>
            <a:r>
              <a:rPr lang="zh-CN" altLang="en-US" b="1" dirty="0" smtClean="0">
                <a:solidFill>
                  <a:srgbClr val="002060"/>
                </a:solidFill>
              </a:rPr>
              <a:t>），</a:t>
            </a:r>
            <a:r>
              <a:rPr lang="zh-CN" altLang="en-US" b="1" dirty="0">
                <a:solidFill>
                  <a:srgbClr val="002060"/>
                </a:solidFill>
              </a:rPr>
              <a:t>香腮带赤，</a:t>
            </a:r>
            <a:r>
              <a:rPr lang="zh-CN" altLang="en-US" b="1" dirty="0">
                <a:solidFill>
                  <a:srgbClr val="FF0000"/>
                </a:solidFill>
              </a:rPr>
              <a:t>不觉神魂早</a:t>
            </a:r>
            <a:r>
              <a:rPr lang="zh-CN" altLang="en-US" b="1" dirty="0" smtClean="0">
                <a:solidFill>
                  <a:srgbClr val="FF0000"/>
                </a:solidFill>
              </a:rPr>
              <a:t>荡（宝玉动情）</a:t>
            </a:r>
            <a:r>
              <a:rPr lang="zh-CN" altLang="en-US" b="1" dirty="0" smtClean="0">
                <a:solidFill>
                  <a:srgbClr val="002060"/>
                </a:solidFill>
              </a:rPr>
              <a:t>，</a:t>
            </a:r>
            <a:r>
              <a:rPr lang="zh-CN" altLang="en-US" b="1" dirty="0">
                <a:solidFill>
                  <a:srgbClr val="002060"/>
                </a:solidFill>
              </a:rPr>
              <a:t>一歪身坐在椅子上，笑道：“你才说什么？”黛玉道：“我没说什么。”宝玉笑道：“给你个榧子吃！我都听见了。</a:t>
            </a:r>
            <a:r>
              <a:rPr lang="zh-CN" altLang="en-US" b="1" dirty="0" smtClean="0">
                <a:solidFill>
                  <a:srgbClr val="002060"/>
                </a:solidFill>
              </a:rPr>
              <a:t>”</a:t>
            </a:r>
            <a:endParaRPr lang="zh-CN" altLang="en-US" b="1" dirty="0">
              <a:solidFill>
                <a:srgbClr val="002060"/>
              </a:solidFill>
            </a:endParaRPr>
          </a:p>
          <a:p>
            <a:pPr lvl="0">
              <a:buClr>
                <a:srgbClr val="64606D">
                  <a:lumMod val="75000"/>
                </a:srgbClr>
              </a:buClr>
            </a:pPr>
            <a:r>
              <a:rPr lang="zh-CN" altLang="en-US" b="1" dirty="0">
                <a:solidFill>
                  <a:srgbClr val="002060"/>
                </a:solidFill>
              </a:rPr>
              <a:t>二人正说话，只见紫鹃进来。宝玉笑道：“紫鹃，把你们的好茶倒碗我吃。”紫鹃道：“那里是好的呢？要好的，只是等袭人来。”黛玉道：“别理他，你先给我舀水去罢。”紫鹃笑道：“他是客，自然先倒了茶来再舀水去。”说着倒茶去了。</a:t>
            </a:r>
            <a:r>
              <a:rPr lang="zh-CN" altLang="en-US" b="1" dirty="0">
                <a:solidFill>
                  <a:srgbClr val="FF0000"/>
                </a:solidFill>
              </a:rPr>
              <a:t>宝玉笑道：“好丫头，‘若共你多情小姐同鸳帐，怎舍得叠被铺床？’”林黛玉登时撂下脸</a:t>
            </a:r>
            <a:r>
              <a:rPr lang="zh-CN" altLang="en-US" b="1" dirty="0">
                <a:solidFill>
                  <a:srgbClr val="002060"/>
                </a:solidFill>
              </a:rPr>
              <a:t>来，说道：“二哥哥，你说什么？”宝玉笑道：“我何尝说什么。”黛玉便哭道：“</a:t>
            </a:r>
            <a:r>
              <a:rPr lang="zh-CN" altLang="en-US" b="1" dirty="0">
                <a:solidFill>
                  <a:srgbClr val="FF0000"/>
                </a:solidFill>
              </a:rPr>
              <a:t>如今新兴的，外头听了村话来，也说给我听，看了混帐书，也来拿我取笑儿。我成了爷们解闷的</a:t>
            </a:r>
            <a:r>
              <a:rPr lang="zh-CN" altLang="en-US" b="1" dirty="0">
                <a:solidFill>
                  <a:srgbClr val="002060"/>
                </a:solidFill>
              </a:rPr>
              <a:t>。”一面哭着，一面下床来往外就走。宝玉不知要怎样，心下慌了，忙赶上来，“好妹妹，我一时该死，你别告诉去。我再要敢，嘴上就长个疔，烂了舌头。”</a:t>
            </a:r>
          </a:p>
          <a:p>
            <a:pPr lvl="0">
              <a:buClr>
                <a:srgbClr val="64606D">
                  <a:lumMod val="75000"/>
                </a:srgbClr>
              </a:buClr>
            </a:pPr>
            <a:endParaRPr lang="zh-CN" altLang="en-US" b="1" dirty="0">
              <a:solidFill>
                <a:srgbClr val="00206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962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548680"/>
            <a:ext cx="8640960" cy="6597352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若共你多情小姐同鸳帐，怎舍得叠被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铺床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800" b="1" dirty="0">
                <a:solidFill>
                  <a:srgbClr val="006600"/>
                </a:solidFill>
              </a:rPr>
              <a:t>这句话原文出自</a:t>
            </a:r>
            <a:r>
              <a:rPr lang="en-US" altLang="zh-CN" sz="2800" b="1" dirty="0">
                <a:solidFill>
                  <a:srgbClr val="006600"/>
                </a:solidFill>
              </a:rPr>
              <a:t>《</a:t>
            </a:r>
            <a:r>
              <a:rPr lang="zh-CN" altLang="en-US" sz="2800" b="1" dirty="0">
                <a:solidFill>
                  <a:srgbClr val="006600"/>
                </a:solidFill>
              </a:rPr>
              <a:t>西厢记</a:t>
            </a:r>
            <a:r>
              <a:rPr lang="en-US" altLang="zh-CN" sz="2800" b="1" dirty="0">
                <a:solidFill>
                  <a:srgbClr val="006600"/>
                </a:solidFill>
              </a:rPr>
              <a:t>》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，是张生</a:t>
            </a:r>
            <a:r>
              <a:rPr lang="zh-CN" altLang="en-US" sz="2800" b="1" dirty="0">
                <a:solidFill>
                  <a:srgbClr val="006600"/>
                </a:solidFill>
              </a:rPr>
              <a:t>对崔莺莺的丫头红娘所说，意思是我要和你家多情温柔的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小姐共结连理，</a:t>
            </a:r>
            <a:r>
              <a:rPr lang="zh-CN" altLang="en-US" sz="2800" b="1" dirty="0">
                <a:solidFill>
                  <a:srgbClr val="006600"/>
                </a:solidFill>
              </a:rPr>
              <a:t>又不舍得让你做铺床叠被的粗活。语义含有调笑红娘的意思。</a:t>
            </a:r>
          </a:p>
          <a:p>
            <a:r>
              <a:rPr lang="zh-CN" altLang="en-US" sz="2800" b="1" dirty="0">
                <a:solidFill>
                  <a:srgbClr val="FF0000"/>
                </a:solidFill>
              </a:rPr>
              <a:t>林黛玉登时撂下脸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来并哭泣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宝玉借黛玉的贴身丫头紫鹃为自己倒茶之机，随口用</a:t>
            </a:r>
            <a:r>
              <a:rPr lang="en-US" altLang="zh-CN" sz="2800" b="1" dirty="0" smtClean="0">
                <a:solidFill>
                  <a:srgbClr val="006600"/>
                </a:solidFill>
              </a:rPr>
              <a:t>《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西厢记</a:t>
            </a:r>
            <a:r>
              <a:rPr lang="en-US" altLang="zh-CN" sz="2800" b="1" dirty="0" smtClean="0">
                <a:solidFill>
                  <a:srgbClr val="006600"/>
                </a:solidFill>
              </a:rPr>
              <a:t>》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中张生调笑崔莺莺的侍女红娘的话来说笑，在</a:t>
            </a:r>
            <a:r>
              <a:rPr lang="zh-CN" altLang="en-US" sz="2800" b="1" dirty="0">
                <a:solidFill>
                  <a:srgbClr val="006600"/>
                </a:solidFill>
              </a:rPr>
              <a:t>黛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玉看来，有调笑</a:t>
            </a:r>
            <a:r>
              <a:rPr lang="zh-CN" altLang="en-US" sz="2800" b="1" dirty="0">
                <a:solidFill>
                  <a:srgbClr val="006600"/>
                </a:solidFill>
              </a:rPr>
              <a:t>黛玉是莺莺、把紫鹃比作红娘的轻薄意味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，在二人互称兄妹，没有父母之命、媒妁之言的情况下说出如此轻薄之语，让闺阁之中的黛玉非常恼怒、难堪。因为黛</a:t>
            </a:r>
            <a:r>
              <a:rPr lang="zh-CN" altLang="en-US" sz="2800" b="1" dirty="0">
                <a:solidFill>
                  <a:srgbClr val="006600"/>
                </a:solidFill>
              </a:rPr>
              <a:t>玉认为她的情感是纯洁的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，不容宝玉语</a:t>
            </a:r>
            <a:r>
              <a:rPr lang="zh-CN" altLang="en-US" sz="2800" b="1" dirty="0">
                <a:solidFill>
                  <a:srgbClr val="006600"/>
                </a:solidFill>
              </a:rPr>
              <a:t>涉淫邪。 </a:t>
            </a:r>
            <a:endParaRPr lang="zh-CN" altLang="en-US" sz="28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07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相似情节：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</a:rPr>
              <a:t>“</a:t>
            </a:r>
            <a:r>
              <a:rPr lang="zh-CN" altLang="en-US" sz="2800" b="1" dirty="0">
                <a:solidFill>
                  <a:srgbClr val="002060"/>
                </a:solidFill>
              </a:rPr>
              <a:t>你也不用哄我。从今以后，我也不敢亲近二爷，二爷也全当我去了。”宝玉听了笑道：“你往那去呢？”林黛玉道：“我回家去。”宝玉笑道：“我跟了你去。”林黛玉道：“我死了。”宝玉道：</a:t>
            </a:r>
            <a:r>
              <a:rPr lang="zh-CN" altLang="en-US" sz="2800" b="1" dirty="0">
                <a:solidFill>
                  <a:srgbClr val="FF0000"/>
                </a:solidFill>
              </a:rPr>
              <a:t>“你死了，我做和尚！”林黛玉一闻此言，登时将脸放下来</a:t>
            </a:r>
            <a:r>
              <a:rPr lang="zh-CN" altLang="en-US" sz="2800" b="1" dirty="0">
                <a:solidFill>
                  <a:srgbClr val="002060"/>
                </a:solidFill>
              </a:rPr>
              <a:t>，问道：“想是你要死了，胡说的是什么！你家倒有几个亲姐姐亲妹妹呢，明儿都死了，你几个身子去作和尚？明儿我倒把这话告诉别人去评评。” 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en-US" altLang="zh-CN" sz="2800" b="1" dirty="0">
                <a:solidFill>
                  <a:srgbClr val="002060"/>
                </a:solidFill>
              </a:rPr>
              <a:t> 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——30</a:t>
            </a:r>
            <a:r>
              <a:rPr lang="zh-CN" altLang="en-US" sz="2800" b="1" dirty="0">
                <a:solidFill>
                  <a:srgbClr val="FF0000"/>
                </a:solidFill>
              </a:rPr>
              <a:t>回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 宝</a:t>
            </a:r>
            <a:r>
              <a:rPr lang="zh-CN" altLang="en-US" sz="2800" b="1" dirty="0">
                <a:solidFill>
                  <a:srgbClr val="FF0000"/>
                </a:solidFill>
              </a:rPr>
              <a:t>钗借扇机带双敲，龄官划蔷痴及局外。</a:t>
            </a:r>
          </a:p>
          <a:p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93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836712"/>
            <a:ext cx="8410574" cy="4992783"/>
          </a:xfrm>
        </p:spPr>
        <p:txBody>
          <a:bodyPr>
            <a:norm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导致黛玉生气的次要事件：</a:t>
            </a:r>
            <a:endParaRPr lang="en-US" altLang="zh-CN" sz="32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宝玉无意间借</a:t>
            </a:r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黛玉的贴身丫头紫鹃为自己倒茶之机，随口用</a:t>
            </a:r>
            <a:r>
              <a:rPr lang="en-US" altLang="zh-CN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西厢记</a:t>
            </a:r>
            <a:r>
              <a:rPr lang="en-US" altLang="zh-CN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中张生调笑崔莺莺的侍女红娘的话来说笑，在黛玉看来，有调笑黛玉是莺莺、把紫鹃比作红娘的轻薄意味，在二人互称兄妹，没有父母之命、媒妁之言的情况下说出如此轻薄之语，让闺阁之中的黛玉非常恼怒、难堪。因为黛玉认为她的情感是纯洁的，不容宝玉语涉淫</a:t>
            </a:r>
            <a:r>
              <a:rPr lang="zh-CN" altLang="en-US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邪，故而动怒。</a:t>
            </a:r>
            <a:endParaRPr lang="zh-CN" altLang="en-US" sz="3200" b="1" dirty="0">
              <a:solidFill>
                <a:schemeClr val="tx2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3200" b="1" dirty="0" smtClean="0">
              <a:solidFill>
                <a:schemeClr val="tx2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200" b="1" dirty="0">
              <a:solidFill>
                <a:schemeClr val="tx2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328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476672"/>
            <a:ext cx="8712968" cy="7200800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</a:rPr>
              <a:t>却说那林黛玉听见贾政叫了宝玉去了，一日不回来，</a:t>
            </a:r>
            <a:r>
              <a:rPr lang="zh-CN" altLang="en-US" sz="2800" b="1" dirty="0">
                <a:solidFill>
                  <a:srgbClr val="FF0000"/>
                </a:solidFill>
              </a:rPr>
              <a:t>心中也替他忧虑</a:t>
            </a:r>
            <a:r>
              <a:rPr lang="zh-CN" altLang="en-US" sz="2800" b="1" dirty="0">
                <a:solidFill>
                  <a:srgbClr val="002060"/>
                </a:solidFill>
              </a:rPr>
              <a:t>。至晚饭后，闻听宝玉来了，心里要找他问问是怎么样了。一步步行来，</a:t>
            </a:r>
            <a:r>
              <a:rPr lang="zh-CN" altLang="en-US" sz="2800" b="1" dirty="0">
                <a:solidFill>
                  <a:srgbClr val="FF0000"/>
                </a:solidFill>
              </a:rPr>
              <a:t>见宝钗进宝玉的院内去了，自己也便随后走了来。</a:t>
            </a:r>
            <a:r>
              <a:rPr lang="zh-CN" altLang="en-US" sz="2800" b="1" dirty="0">
                <a:solidFill>
                  <a:srgbClr val="002060"/>
                </a:solidFill>
              </a:rPr>
              <a:t>刚到了沁芳桥，只见各色水禽都在池中浴水，也认不出名色来，但见一个个文彩炫耀，好看异常，因而站住看了一会。再往怡红院来，只见院门关着，黛玉便以手扣门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忧虑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对心上人的担忧，害怕贾政又因为宝玉顽劣而责罚宝玉。</a:t>
            </a:r>
            <a:endParaRPr lang="en-US" altLang="zh-CN" sz="2800" b="1" dirty="0" smtClean="0">
              <a:solidFill>
                <a:srgbClr val="006600"/>
              </a:solidFill>
            </a:endParaRPr>
          </a:p>
          <a:p>
            <a:r>
              <a:rPr lang="zh-CN" altLang="en-US" sz="2800" b="1" dirty="0">
                <a:solidFill>
                  <a:srgbClr val="FF0000"/>
                </a:solidFill>
              </a:rPr>
              <a:t>宝钗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进，随后来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黛玉心内对“金玉良缘”之说时时有在意之心，唯恐自己不是宝玉心中的不二之人，特别是对宝姐姐，因其处处优秀又得全府人之欢欣，更添黛玉愁绪，故而时时留心，事事在意。</a:t>
            </a:r>
            <a:endParaRPr lang="en-US" altLang="zh-CN" sz="2800" b="1" dirty="0" smtClean="0">
              <a:solidFill>
                <a:srgbClr val="006600"/>
              </a:solidFill>
            </a:endParaRPr>
          </a:p>
          <a:p>
            <a:endParaRPr lang="zh-CN" altLang="en-US" sz="2800" b="1" dirty="0">
              <a:solidFill>
                <a:srgbClr val="002060"/>
              </a:solidFill>
            </a:endParaRPr>
          </a:p>
          <a:p>
            <a:r>
              <a:rPr lang="zh-CN" altLang="en-US" sz="2800" b="1" dirty="0">
                <a:solidFill>
                  <a:srgbClr val="00206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9066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A000120141119A01PPBG">
  <a:themeElements>
    <a:clrScheme name="自定义 184">
      <a:dk1>
        <a:srgbClr val="3D3F41"/>
      </a:dk1>
      <a:lt1>
        <a:srgbClr val="FFFFFF"/>
      </a:lt1>
      <a:dk2>
        <a:srgbClr val="454749"/>
      </a:dk2>
      <a:lt2>
        <a:srgbClr val="FFFFFF"/>
      </a:lt2>
      <a:accent1>
        <a:srgbClr val="64606D"/>
      </a:accent1>
      <a:accent2>
        <a:srgbClr val="B99179"/>
      </a:accent2>
      <a:accent3>
        <a:srgbClr val="9994A6"/>
      </a:accent3>
      <a:accent4>
        <a:srgbClr val="F08BA3"/>
      </a:accent4>
      <a:accent5>
        <a:srgbClr val="9AC8DC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文字4">
      <a:majorFont>
        <a:latin typeface="Baskerville Old Face"/>
        <a:ea typeface="黑体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000120141119A01PPBG">
  <a:themeElements>
    <a:clrScheme name="自定义 184">
      <a:dk1>
        <a:srgbClr val="3D3F41"/>
      </a:dk1>
      <a:lt1>
        <a:srgbClr val="FFFFFF"/>
      </a:lt1>
      <a:dk2>
        <a:srgbClr val="454749"/>
      </a:dk2>
      <a:lt2>
        <a:srgbClr val="FFFFFF"/>
      </a:lt2>
      <a:accent1>
        <a:srgbClr val="64606D"/>
      </a:accent1>
      <a:accent2>
        <a:srgbClr val="B99179"/>
      </a:accent2>
      <a:accent3>
        <a:srgbClr val="9994A6"/>
      </a:accent3>
      <a:accent4>
        <a:srgbClr val="F08BA3"/>
      </a:accent4>
      <a:accent5>
        <a:srgbClr val="9AC8DC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文字4">
      <a:majorFont>
        <a:latin typeface="Baskerville Old Face"/>
        <a:ea typeface="黑体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8395</Words>
  <Application>Microsoft Office PowerPoint</Application>
  <PresentationFormat>全屏显示(4:3)</PresentationFormat>
  <Paragraphs>120</Paragraphs>
  <Slides>41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43" baseType="lpstr">
      <vt:lpstr>A000120141119A01PPBG</vt:lpstr>
      <vt:lpstr>1_A000120141119A01PPBG</vt:lpstr>
      <vt:lpstr>《红楼梦》之林黛玉</vt:lpstr>
      <vt:lpstr>第26、27回  林黛玉专题</vt:lpstr>
      <vt:lpstr>PowerPoint 演示文稿</vt:lpstr>
      <vt:lpstr>PowerPoint 演示文稿</vt:lpstr>
      <vt:lpstr>PowerPoint 演示文稿</vt:lpstr>
      <vt:lpstr>PowerPoint 演示文稿</vt:lpstr>
      <vt:lpstr>相似情节：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黛玉烦恼的原因：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第三十四、九十七回  林黛玉专题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宝玉向黛玉表露心迹的经过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林黛玉的性格特点：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《红楼梦》之林黛玉</dc:title>
  <dc:creator>Administrator</dc:creator>
  <cp:lastModifiedBy>Administrator</cp:lastModifiedBy>
  <cp:revision>17</cp:revision>
  <dcterms:created xsi:type="dcterms:W3CDTF">2018-10-31T02:42:52Z</dcterms:created>
  <dcterms:modified xsi:type="dcterms:W3CDTF">2018-11-01T08:57:34Z</dcterms:modified>
</cp:coreProperties>
</file>