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png" ContentType="image/png"/>
  <Default Extension="gif" ContentType="image/gif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sldIdLst>
    <p:sldId id="369" r:id="rId3"/>
    <p:sldId id="439" r:id="rId4"/>
    <p:sldId id="479" r:id="rId5"/>
    <p:sldId id="503" r:id="rId6"/>
    <p:sldId id="510" r:id="rId7"/>
    <p:sldId id="455" r:id="rId8"/>
    <p:sldId id="428" r:id="rId9"/>
    <p:sldId id="480" r:id="rId10"/>
    <p:sldId id="400" r:id="rId11"/>
    <p:sldId id="429" r:id="rId13"/>
    <p:sldId id="458" r:id="rId14"/>
    <p:sldId id="507" r:id="rId15"/>
    <p:sldId id="506" r:id="rId16"/>
    <p:sldId id="401" r:id="rId17"/>
    <p:sldId id="504" r:id="rId18"/>
    <p:sldId id="505" r:id="rId19"/>
    <p:sldId id="430" r:id="rId20"/>
    <p:sldId id="399" r:id="rId21"/>
    <p:sldId id="508" r:id="rId22"/>
    <p:sldId id="509" r:id="rId23"/>
    <p:sldId id="465" r:id="rId24"/>
    <p:sldId id="498" r:id="rId25"/>
    <p:sldId id="483" r:id="rId26"/>
    <p:sldId id="426" r:id="rId27"/>
    <p:sldId id="359" r:id="rId28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FF00FF"/>
    <a:srgbClr val="C0C2CC"/>
    <a:srgbClr val="0000FF"/>
    <a:srgbClr val="006600"/>
    <a:srgbClr val="149494"/>
    <a:srgbClr val="000099"/>
    <a:srgbClr val="660066"/>
    <a:srgbClr val="00CC00"/>
    <a:srgbClr val="CC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359"/>
  </p:normalViewPr>
  <p:slideViewPr>
    <p:cSldViewPr showGuides="1">
      <p:cViewPr varScale="1">
        <p:scale>
          <a:sx n="73" d="100"/>
          <a:sy n="73" d="100"/>
        </p:scale>
        <p:origin x="-1284" y="-96"/>
      </p:cViewPr>
      <p:guideLst>
        <p:guide orient="horz" pos="2"/>
        <p:guide pos="57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50" name="Rectangle 2"/>
          <p:cNvSpPr/>
          <p:nvPr>
            <p:ph type="sldImg"/>
          </p:nvPr>
        </p:nvSpPr>
        <p:spPr>
          <a:xfrm>
            <a:off x="1050925" y="754063"/>
            <a:ext cx="4572000" cy="3294062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2051" name="Rectangle 3"/>
          <p:cNvSpPr>
            <a:spLocks noGrp="1"/>
          </p:cNvSpPr>
          <p:nvPr>
            <p:ph type="body" sz="quarter"/>
          </p:nvPr>
        </p:nvSpPr>
        <p:spPr>
          <a:xfrm>
            <a:off x="538163" y="4387850"/>
            <a:ext cx="5780087" cy="395287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/>
            <a:r>
              <a:rPr lang="zh-CN" altLang="en-US" dirty="0"/>
              <a:t>单击此处编辑母版文本样式
第二级
第三级
第四级
第五级</a:t>
            </a:r>
            <a:endParaRPr lang="zh-CN" altLang="en-US" dirty="0"/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33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dt" idx="1"/>
          </p:nvPr>
        </p:nvSpPr>
        <p:spPr bwMode="auto">
          <a:xfrm>
            <a:off x="3883025" y="0"/>
            <a:ext cx="2974975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33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3025" y="8686800"/>
            <a:ext cx="2974975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742950" indent="-28575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11430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6002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20574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5" name="幻灯片图像占位符 1"/>
          <p:cNvSpPr/>
          <p:nvPr>
            <p:ph type="sldImg"/>
          </p:nvPr>
        </p:nvSpPr>
        <p:spPr>
          <a:xfrm>
            <a:off x="1141413" y="754063"/>
            <a:ext cx="4391025" cy="3294062"/>
          </a:xfrm>
        </p:spPr>
      </p:sp>
      <p:sp>
        <p:nvSpPr>
          <p:cNvPr id="11266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11267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3025" y="8686800"/>
            <a:ext cx="2974975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/>
          <a:p>
            <a:pPr lvl="0" indent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3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1413" y="754063"/>
            <a:ext cx="4391025" cy="3294062"/>
          </a:xfrm>
        </p:spPr>
      </p:sp>
      <p:sp>
        <p:nvSpPr>
          <p:cNvPr id="23554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23555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3025" y="8686800"/>
            <a:ext cx="2974975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/>
          <a:p>
            <a:pPr lvl="0" indent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zh-CN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zh-CN" sz="1400" strike="noStrike" noProof="1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zh-CN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zh-CN" sz="1400" strike="noStrike" noProof="1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zh-CN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zh-CN" sz="1400" strike="noStrike" noProof="1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zh-CN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zh-CN" sz="1400" strike="noStrike" noProof="1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zh-CN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zh-CN" sz="1400" strike="noStrike" noProof="1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zh-CN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zh-CN" sz="1400" strike="noStrike" noProof="1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zh-CN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zh-CN" sz="1400" strike="noStrike" noProof="1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zh-CN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zh-CN" sz="1400" strike="noStrike" noProof="1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zh-CN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zh-CN" sz="1400" strike="noStrike" noProof="1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zh-CN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zh-CN" sz="1400" strike="noStrike" noProof="1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zh-CN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zh-CN" sz="1400" strike="noStrike" noProof="1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-34290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anose="020B0604020202020204" pitchFamily="34" charset="0"/>
              <a:buNone/>
              <a:defRPr sz="14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buFont typeface="Arial" panose="020B0604020202020204" pitchFamily="34" charset="0"/>
              <a:buNone/>
              <a:defRPr sz="1400"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lvl="0" algn="r" eaLnBrk="1" fontAlgn="base" hangingPunct="1"/>
            <a:fld id="{9A0DB2DC-4C9A-4742-B13C-FB6460FD3503}" type="slidenum">
              <a:rPr lang="zh-CN" altLang="zh-CN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zh-CN" sz="14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1.v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slide" Target="slide25.xml"/><Relationship Id="rId3" Type="http://schemas.openxmlformats.org/officeDocument/2006/relationships/slide" Target="slide7.xml"/><Relationship Id="rId2" Type="http://schemas.openxmlformats.org/officeDocument/2006/relationships/image" Target="../media/image2.wmf"/><Relationship Id="rId1" Type="http://schemas.openxmlformats.org/officeDocument/2006/relationships/oleObject" Target="../embeddings/oleObject1.bin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E:/&#22235;&#28165;/&#19971;&#19978;&#25968;&#23398;&#65288;&#20154;&#25945;&#65289;&#22235;&#28165;&#25945;&#29992;2014&#8730;/C24.TIF" TargetMode="External"/><Relationship Id="rId3" Type="http://schemas.openxmlformats.org/officeDocument/2006/relationships/image" Target="../media/image15.png"/><Relationship Id="rId2" Type="http://schemas.openxmlformats.org/officeDocument/2006/relationships/image" Target="E:/&#22235;&#28165;/&#19971;&#19978;&#25968;&#23398;&#65288;&#20154;&#25945;&#65289;&#22235;&#28165;&#25945;&#29992;2014&#8730;/C18.TIF" TargetMode="Externa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21.jpeg"/><Relationship Id="rId4" Type="http://schemas.openxmlformats.org/officeDocument/2006/relationships/image" Target="../media/image20.png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4.png"/><Relationship Id="rId1" Type="http://schemas.openxmlformats.org/officeDocument/2006/relationships/image" Target="../media/image23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image" Target="E:/&#22235;&#28165;/&#19971;&#19978;&#25968;&#23398;&#65288;&#20154;&#25945;&#65289;&#22235;&#28165;&#25945;&#29992;2014&#8730;/C18.TIF" TargetMode="External"/><Relationship Id="rId7" Type="http://schemas.openxmlformats.org/officeDocument/2006/relationships/image" Target="../media/image16.png"/><Relationship Id="rId6" Type="http://schemas.openxmlformats.org/officeDocument/2006/relationships/image" Target="E:/&#22235;&#28165;/&#19971;&#19978;&#25968;&#23398;&#65288;&#20154;&#25945;&#65289;&#22235;&#28165;&#25945;&#29992;2014&#8730;/C17.TIF" TargetMode="External"/><Relationship Id="rId5" Type="http://schemas.openxmlformats.org/officeDocument/2006/relationships/image" Target="../media/image28.png"/><Relationship Id="rId4" Type="http://schemas.openxmlformats.org/officeDocument/2006/relationships/image" Target="E:/&#22235;&#28165;/&#19971;&#19978;&#25968;&#23398;&#65288;&#20154;&#25945;&#65289;&#22235;&#28165;&#25945;&#29992;2014&#8730;/C20.TIF" TargetMode="External"/><Relationship Id="rId3" Type="http://schemas.openxmlformats.org/officeDocument/2006/relationships/image" Target="../media/image27.png"/><Relationship Id="rId2" Type="http://schemas.openxmlformats.org/officeDocument/2006/relationships/image" Target="E:/&#22235;&#28165;/&#19971;&#19978;&#25968;&#23398;&#65288;&#20154;&#25945;&#65289;&#22235;&#28165;&#25945;&#29992;2014&#8730;/C19.TIF" TargetMode="External"/><Relationship Id="rId1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35.jpeg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6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8.jpeg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image" Target="../media/image16.png"/><Relationship Id="rId8" Type="http://schemas.openxmlformats.org/officeDocument/2006/relationships/image" Target="E:/&#22235;&#28165;/&#19971;&#19978;&#25968;&#23398;&#65288;&#20154;&#25945;&#65289;&#22235;&#28165;&#25945;&#29992;2014&#8730;/C23.TIF" TargetMode="External"/><Relationship Id="rId7" Type="http://schemas.openxmlformats.org/officeDocument/2006/relationships/image" Target="../media/image40.png"/><Relationship Id="rId6" Type="http://schemas.openxmlformats.org/officeDocument/2006/relationships/image" Target="E:/&#22235;&#28165;/&#19971;&#19978;&#25968;&#23398;&#65288;&#20154;&#25945;&#65289;&#22235;&#28165;&#25945;&#29992;2014&#8730;/C21.TIF" TargetMode="External"/><Relationship Id="rId5" Type="http://schemas.openxmlformats.org/officeDocument/2006/relationships/image" Target="../media/image39.png"/><Relationship Id="rId4" Type="http://schemas.openxmlformats.org/officeDocument/2006/relationships/image" Target="E:/&#22235;&#28165;/&#19971;&#19978;&#25968;&#23398;&#65288;&#20154;&#25945;&#65289;&#22235;&#28165;&#25945;&#29992;2014&#8730;/C19.TIF" TargetMode="External"/><Relationship Id="rId3" Type="http://schemas.openxmlformats.org/officeDocument/2006/relationships/image" Target="../media/image26.png"/><Relationship Id="rId2" Type="http://schemas.openxmlformats.org/officeDocument/2006/relationships/image" Target="E:/&#22235;&#28165;/&#19971;&#19978;&#25968;&#23398;&#65288;&#20154;&#25945;&#65289;&#22235;&#28165;&#25945;&#29992;2014&#8730;/C17.TIF" TargetMode="External"/><Relationship Id="rId17" Type="http://schemas.openxmlformats.org/officeDocument/2006/relationships/slideLayout" Target="../slideLayouts/slideLayout2.xml"/><Relationship Id="rId16" Type="http://schemas.openxmlformats.org/officeDocument/2006/relationships/image" Target="E:/&#22235;&#28165;/&#19971;&#19978;&#25968;&#23398;&#65288;&#20154;&#25945;&#65289;&#22235;&#28165;&#25945;&#29992;2014&#8730;/C24.TIF" TargetMode="External"/><Relationship Id="rId15" Type="http://schemas.openxmlformats.org/officeDocument/2006/relationships/image" Target="../media/image15.png"/><Relationship Id="rId14" Type="http://schemas.openxmlformats.org/officeDocument/2006/relationships/image" Target="E:/&#22235;&#28165;/&#19971;&#19978;&#25968;&#23398;&#65288;&#20154;&#25945;&#65289;&#22235;&#28165;&#25945;&#29992;2014&#8730;/C22.TIF" TargetMode="External"/><Relationship Id="rId13" Type="http://schemas.openxmlformats.org/officeDocument/2006/relationships/image" Target="../media/image41.png"/><Relationship Id="rId12" Type="http://schemas.openxmlformats.org/officeDocument/2006/relationships/image" Target="E:/&#22235;&#28165;/&#19971;&#19978;&#25968;&#23398;&#65288;&#20154;&#25945;&#65289;&#22235;&#28165;&#25945;&#29992;2014&#8730;/C20.TIF" TargetMode="External"/><Relationship Id="rId11" Type="http://schemas.openxmlformats.org/officeDocument/2006/relationships/image" Target="../media/image27.png"/><Relationship Id="rId10" Type="http://schemas.openxmlformats.org/officeDocument/2006/relationships/image" Target="E:/&#22235;&#28165;/&#19971;&#19978;&#25968;&#23398;&#65288;&#20154;&#25945;&#65289;&#22235;&#28165;&#25945;&#29992;2014&#8730;/C18.TIF" TargetMode="Externa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png"/><Relationship Id="rId2" Type="http://schemas.microsoft.com/office/2007/relationships/media" Target="file:///D:\xiu\&#26032;&#24314;&#25991;&#20214;&#22841;\1.&#31934;&#21697;&#37197;&#22871;&#35838;&#20214;&#12289;&#23398;&#26696;2016.6.29\1.&#31934;&#21697;&#25945;&#23398;&#35838;&#20214;\&#22810;&#23039;&#22810;&#24425;&#30340;&#22270;&#24418;.mp4" TargetMode="External"/><Relationship Id="rId1" Type="http://schemas.openxmlformats.org/officeDocument/2006/relationships/video" Target="file:///D:\xiu\&#26032;&#24314;&#25991;&#20214;&#22841;\1.&#31934;&#21697;&#37197;&#22871;&#35838;&#20214;&#12289;&#23398;&#26696;2016.6.29\1.&#31934;&#21697;&#25945;&#23398;&#35838;&#20214;\&#22810;&#23039;&#22810;&#24425;&#30340;&#22270;&#24418;.mp4" TargetMode="External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8.jpeg"/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1.GIF"/><Relationship Id="rId2" Type="http://schemas.openxmlformats.org/officeDocument/2006/relationships/image" Target="../media/image10.GIF"/><Relationship Id="rId1" Type="http://schemas.openxmlformats.org/officeDocument/2006/relationships/image" Target="../media/image9.GI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7.xml"/><Relationship Id="rId4" Type="http://schemas.openxmlformats.org/officeDocument/2006/relationships/image" Target="E:/&#22235;&#28165;/&#19971;&#19978;&#25968;&#23398;&#65288;&#20154;&#25945;&#65289;&#22235;&#28165;&#25945;&#29992;2014&#8730;/C24.TIF" TargetMode="Externa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3" name="AutoShape 2"/>
          <p:cNvSpPr/>
          <p:nvPr/>
        </p:nvSpPr>
        <p:spPr>
          <a:xfrm>
            <a:off x="0" y="0"/>
            <a:ext cx="9144000" cy="1628775"/>
          </a:xfrm>
          <a:prstGeom prst="flowChartProcess">
            <a:avLst/>
          </a:prstGeom>
          <a:solidFill>
            <a:srgbClr val="00808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74" name="Rectangle 5"/>
          <p:cNvSpPr/>
          <p:nvPr/>
        </p:nvSpPr>
        <p:spPr>
          <a:xfrm>
            <a:off x="2738438" y="2662238"/>
            <a:ext cx="3395662" cy="76835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 algn="ctr"/>
            <a:r>
              <a:rPr lang="en-US" altLang="zh-CN" sz="4400">
                <a:solidFill>
                  <a:srgbClr val="CC0066"/>
                </a:solidFill>
                <a:latin typeface="Times New Roman" panose="02020603050405020304" pitchFamily="18" charset="0"/>
                <a:ea typeface="黑体" panose="02010600030101010101" pitchFamily="49" charset="-122"/>
              </a:rPr>
              <a:t>4.1</a:t>
            </a:r>
            <a:r>
              <a:rPr lang="zh-CN" altLang="en-US" sz="4400" dirty="0">
                <a:solidFill>
                  <a:srgbClr val="CC0066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 几何图形</a:t>
            </a:r>
            <a:endParaRPr lang="zh-CN" altLang="en-US" sz="4400" dirty="0">
              <a:solidFill>
                <a:srgbClr val="CC0066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3075" name="Text Box 4"/>
          <p:cNvSpPr txBox="1"/>
          <p:nvPr/>
        </p:nvSpPr>
        <p:spPr>
          <a:xfrm>
            <a:off x="0" y="1643063"/>
            <a:ext cx="8964613" cy="10064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6000" dirty="0">
                <a:solidFill>
                  <a:srgbClr val="070707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第四章 几何图形初步</a:t>
            </a:r>
            <a:endParaRPr lang="zh-CN" altLang="en-US" sz="6000" dirty="0">
              <a:solidFill>
                <a:srgbClr val="070707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graphicFrame>
        <p:nvGraphicFramePr>
          <p:cNvPr id="3076" name="Object 5"/>
          <p:cNvGraphicFramePr/>
          <p:nvPr/>
        </p:nvGraphicFramePr>
        <p:xfrm>
          <a:off x="1116013" y="692150"/>
          <a:ext cx="1655762" cy="739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" name="" r:id="rId1" imgW="3267075" imgH="1476375" progId="PBrush">
                  <p:embed/>
                </p:oleObj>
              </mc:Choice>
              <mc:Fallback>
                <p:oleObj name="" r:id="rId1" imgW="3267075" imgH="1476375" progId="PBrush">
                  <p:embed/>
                  <p:pic>
                    <p:nvPicPr>
                      <p:cNvPr id="0" name="图片 1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116013" y="692150"/>
                        <a:ext cx="1655762" cy="7397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77" name="Text Box 6"/>
          <p:cNvSpPr txBox="1"/>
          <p:nvPr/>
        </p:nvSpPr>
        <p:spPr>
          <a:xfrm>
            <a:off x="1042988" y="763588"/>
            <a:ext cx="1928812" cy="460375"/>
          </a:xfrm>
          <a:prstGeom prst="rect">
            <a:avLst/>
          </a:prstGeom>
          <a:noFill/>
          <a:ln w="9525">
            <a:noFill/>
          </a:ln>
        </p:spPr>
        <p:txBody>
          <a:bodyPr lIns="90170" tIns="46990" rIns="90170" bIns="46990" anchor="t">
            <a:spAutoFit/>
          </a:bodyPr>
          <a:p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r>
              <a:rPr lang="zh-CN" altLang="en-US" sz="900" dirty="0">
                <a:latin typeface="Arial" panose="020B0604020202020204" pitchFamily="34" charset="0"/>
                <a:ea typeface="宋体" panose="02010600030101010101" pitchFamily="2" charset="-122"/>
              </a:rPr>
              <a:t>    </a:t>
            </a:r>
            <a:r>
              <a:rPr lang="zh-CN" altLang="en-US" sz="800" dirty="0">
                <a:latin typeface="Arial" panose="020B0604020202020204" pitchFamily="34" charset="0"/>
                <a:ea typeface="宋体" panose="02010600030101010101" pitchFamily="2" charset="-122"/>
              </a:rPr>
              <a:t>   </a:t>
            </a:r>
            <a:r>
              <a:rPr lang="zh-CN" altLang="en-US" sz="2000" b="1" i="1" dirty="0">
                <a:solidFill>
                  <a:srgbClr val="006666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优</a:t>
            </a:r>
            <a:r>
              <a:rPr lang="zh-CN" altLang="en-US" sz="800" b="1" i="1" dirty="0">
                <a:solidFill>
                  <a:srgbClr val="006666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zh-CN" altLang="en-US" sz="2000" b="1" i="1" dirty="0">
                <a:solidFill>
                  <a:srgbClr val="006666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翼</a:t>
            </a:r>
            <a:r>
              <a:rPr lang="zh-CN" altLang="en-US" sz="1000" b="1" i="1" dirty="0">
                <a:solidFill>
                  <a:srgbClr val="006666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 </a:t>
            </a:r>
            <a:r>
              <a:rPr lang="zh-CN" altLang="en-US" sz="2000" b="1" i="1" dirty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课</a:t>
            </a:r>
            <a:r>
              <a:rPr lang="zh-CN" altLang="en-US" sz="800" b="1" i="1" dirty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zh-CN" altLang="en-US" sz="2000" b="1" i="1" dirty="0">
                <a:solidFill>
                  <a:srgbClr val="006666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件</a:t>
            </a:r>
            <a:r>
              <a:rPr lang="zh-CN" altLang="en-US" sz="2400" b="1" i="1" dirty="0">
                <a:solidFill>
                  <a:srgbClr val="006666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zh-CN" altLang="en-US" sz="2400" b="1" i="1" dirty="0">
                <a:solidFill>
                  <a:srgbClr val="006666"/>
                </a:solidFill>
                <a:latin typeface="Arial" panose="020B0604020202020204" pitchFamily="34" charset="0"/>
                <a:ea typeface="华文细黑" panose="02010600040101010101" pitchFamily="2" charset="-122"/>
              </a:rPr>
              <a:t>  </a:t>
            </a:r>
            <a:endParaRPr lang="zh-CN" altLang="en-US" sz="2400" b="1" i="1" dirty="0">
              <a:solidFill>
                <a:srgbClr val="006666"/>
              </a:solidFill>
              <a:latin typeface="Arial" panose="020B0604020202020204" pitchFamily="34" charset="0"/>
              <a:ea typeface="华文细黑" panose="02010600040101010101" pitchFamily="2" charset="-122"/>
            </a:endParaRPr>
          </a:p>
        </p:txBody>
      </p:sp>
      <p:sp>
        <p:nvSpPr>
          <p:cNvPr id="3078" name="AutoShape 7"/>
          <p:cNvSpPr/>
          <p:nvPr/>
        </p:nvSpPr>
        <p:spPr>
          <a:xfrm>
            <a:off x="0" y="6429375"/>
            <a:ext cx="9144000" cy="428625"/>
          </a:xfrm>
          <a:prstGeom prst="flowChartProcess">
            <a:avLst/>
          </a:prstGeom>
          <a:solidFill>
            <a:srgbClr val="00808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79" name="MH_Text_1"/>
          <p:cNvSpPr/>
          <p:nvPr/>
        </p:nvSpPr>
        <p:spPr>
          <a:xfrm>
            <a:off x="723900" y="5016500"/>
            <a:ext cx="1665288" cy="1055688"/>
          </a:xfrm>
          <a:prstGeom prst="roundRect">
            <a:avLst>
              <a:gd name="adj" fmla="val 6991"/>
            </a:avLst>
          </a:prstGeom>
          <a:solidFill>
            <a:srgbClr val="CCFFFF"/>
          </a:solidFill>
          <a:ln w="9525">
            <a:noFill/>
          </a:ln>
          <a:effectLst>
            <a:outerShdw dist="25401" dir="2699999" algn="ctr" rotWithShape="0">
              <a:srgbClr val="000000">
                <a:alpha val="28998"/>
              </a:srgbClr>
            </a:outerShdw>
          </a:effectLst>
        </p:spPr>
        <p:txBody>
          <a:bodyPr lIns="90170" tIns="720090" rIns="90170" bIns="46990" anchor="ctr"/>
          <a:p>
            <a:pPr algn="ctr">
              <a:lnSpc>
                <a:spcPct val="130000"/>
              </a:lnSpc>
            </a:pPr>
            <a:endParaRPr lang="zh-CN" altLang="en-US" sz="1600" dirty="0">
              <a:solidFill>
                <a:srgbClr val="4D4D4D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080" name="MH_SubTitle_1"/>
          <p:cNvSpPr/>
          <p:nvPr/>
        </p:nvSpPr>
        <p:spPr>
          <a:xfrm>
            <a:off x="722313" y="5287963"/>
            <a:ext cx="1665287" cy="539750"/>
          </a:xfrm>
          <a:prstGeom prst="rect">
            <a:avLst/>
          </a:prstGeom>
          <a:solidFill>
            <a:srgbClr val="008080"/>
          </a:solidFill>
          <a:ln w="9525">
            <a:noFill/>
          </a:ln>
        </p:spPr>
        <p:txBody>
          <a:bodyPr lIns="0" tIns="0" rIns="0" bIns="0" anchor="ctr"/>
          <a:p>
            <a:pPr algn="ctr"/>
            <a:r>
              <a:rPr lang="zh-CN" altLang="en-US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导入新课</a:t>
            </a:r>
            <a:endParaRPr lang="zh-CN" altLang="en-US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81" name="MH_Other_1"/>
          <p:cNvSpPr/>
          <p:nvPr/>
        </p:nvSpPr>
        <p:spPr>
          <a:xfrm>
            <a:off x="2149475" y="5459413"/>
            <a:ext cx="168275" cy="171450"/>
          </a:xfrm>
          <a:prstGeom prst="ellipse">
            <a:avLst/>
          </a:prstGeom>
          <a:solidFill>
            <a:srgbClr val="FFFFFF"/>
          </a:solidFill>
          <a:ln w="25400" cap="flat" cmpd="sng">
            <a:solidFill>
              <a:srgbClr val="2E617E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p>
            <a:pPr algn="ctr"/>
            <a:endParaRPr lang="zh-CN" altLang="en-US" sz="14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082" name="MH_Text_2"/>
          <p:cNvSpPr/>
          <p:nvPr/>
        </p:nvSpPr>
        <p:spPr>
          <a:xfrm>
            <a:off x="2711450" y="5014913"/>
            <a:ext cx="1665288" cy="1057275"/>
          </a:xfrm>
          <a:prstGeom prst="roundRect">
            <a:avLst>
              <a:gd name="adj" fmla="val 6991"/>
            </a:avLst>
          </a:prstGeom>
          <a:solidFill>
            <a:srgbClr val="CCFFFF"/>
          </a:solidFill>
          <a:ln w="9525">
            <a:noFill/>
          </a:ln>
          <a:effectLst>
            <a:outerShdw dist="25401" dir="2699999" algn="ctr" rotWithShape="0">
              <a:srgbClr val="000000">
                <a:alpha val="28998"/>
              </a:srgbClr>
            </a:outerShdw>
          </a:effectLst>
        </p:spPr>
        <p:txBody>
          <a:bodyPr lIns="90170" tIns="720090" rIns="90170" bIns="46990" anchor="ctr"/>
          <a:p>
            <a:pPr algn="ctr">
              <a:lnSpc>
                <a:spcPct val="130000"/>
              </a:lnSpc>
            </a:pPr>
            <a:endParaRPr lang="zh-CN" altLang="en-US" sz="1600" dirty="0">
              <a:solidFill>
                <a:srgbClr val="4D4D4D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083" name="MH_SubTitle_2">
            <a:hlinkClick r:id="rId3" action="ppaction://hlinksldjump"/>
          </p:cNvPr>
          <p:cNvSpPr/>
          <p:nvPr/>
        </p:nvSpPr>
        <p:spPr>
          <a:xfrm>
            <a:off x="2711450" y="5287963"/>
            <a:ext cx="1665288" cy="539750"/>
          </a:xfrm>
          <a:prstGeom prst="rect">
            <a:avLst/>
          </a:prstGeom>
          <a:solidFill>
            <a:srgbClr val="008080"/>
          </a:solidFill>
          <a:ln w="9525">
            <a:noFill/>
          </a:ln>
        </p:spPr>
        <p:txBody>
          <a:bodyPr lIns="0" tIns="0" rIns="0" bIns="0" anchor="ctr"/>
          <a:p>
            <a:pPr algn="ctr"/>
            <a:r>
              <a:rPr lang="zh-CN" altLang="en-US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讲授新课</a:t>
            </a:r>
            <a:endParaRPr lang="zh-CN" altLang="en-US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84" name="MH_Other_2"/>
          <p:cNvSpPr/>
          <p:nvPr/>
        </p:nvSpPr>
        <p:spPr>
          <a:xfrm>
            <a:off x="2746375" y="5456238"/>
            <a:ext cx="168275" cy="171450"/>
          </a:xfrm>
          <a:prstGeom prst="ellipse">
            <a:avLst/>
          </a:prstGeom>
          <a:solidFill>
            <a:srgbClr val="FFFFFF"/>
          </a:solidFill>
          <a:ln w="25400" cap="flat" cmpd="sng">
            <a:solidFill>
              <a:srgbClr val="707C1A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p>
            <a:pPr algn="ctr"/>
            <a:endParaRPr lang="zh-CN" altLang="en-US" sz="14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085" name="MH_Other_3"/>
          <p:cNvSpPr/>
          <p:nvPr/>
        </p:nvSpPr>
        <p:spPr>
          <a:xfrm>
            <a:off x="4179888" y="5459413"/>
            <a:ext cx="168275" cy="171450"/>
          </a:xfrm>
          <a:prstGeom prst="ellipse">
            <a:avLst/>
          </a:prstGeom>
          <a:solidFill>
            <a:srgbClr val="FFFFFF"/>
          </a:solidFill>
          <a:ln w="25400" cap="flat" cmpd="sng">
            <a:solidFill>
              <a:srgbClr val="707C1A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p>
            <a:pPr algn="ctr"/>
            <a:endParaRPr lang="zh-CN" altLang="en-US" sz="14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086" name="MH_Text_3"/>
          <p:cNvSpPr/>
          <p:nvPr/>
        </p:nvSpPr>
        <p:spPr>
          <a:xfrm>
            <a:off x="4719638" y="5014913"/>
            <a:ext cx="1666875" cy="1057275"/>
          </a:xfrm>
          <a:prstGeom prst="roundRect">
            <a:avLst>
              <a:gd name="adj" fmla="val 6991"/>
            </a:avLst>
          </a:prstGeom>
          <a:solidFill>
            <a:srgbClr val="CCFFFF"/>
          </a:solidFill>
          <a:ln w="9525">
            <a:noFill/>
          </a:ln>
          <a:effectLst>
            <a:outerShdw dist="25401" dir="2699999" algn="ctr" rotWithShape="0">
              <a:srgbClr val="000000">
                <a:alpha val="28998"/>
              </a:srgbClr>
            </a:outerShdw>
          </a:effectLst>
        </p:spPr>
        <p:txBody>
          <a:bodyPr lIns="90170" tIns="720090" rIns="90170" bIns="46990" anchor="ctr"/>
          <a:p>
            <a:pPr algn="ctr">
              <a:lnSpc>
                <a:spcPct val="130000"/>
              </a:lnSpc>
            </a:pPr>
            <a:endParaRPr lang="zh-CN" altLang="en-US" sz="1600" dirty="0">
              <a:solidFill>
                <a:srgbClr val="4D4D4D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087" name="MH_SubTitle_3"/>
          <p:cNvSpPr/>
          <p:nvPr/>
        </p:nvSpPr>
        <p:spPr>
          <a:xfrm>
            <a:off x="4719638" y="5287963"/>
            <a:ext cx="1665287" cy="539750"/>
          </a:xfrm>
          <a:prstGeom prst="rect">
            <a:avLst/>
          </a:prstGeom>
          <a:solidFill>
            <a:srgbClr val="008080"/>
          </a:solidFill>
          <a:ln w="9525">
            <a:noFill/>
          </a:ln>
        </p:spPr>
        <p:txBody>
          <a:bodyPr lIns="0" tIns="0" rIns="0" bIns="0" anchor="ctr"/>
          <a:p>
            <a:pPr algn="ctr"/>
            <a:r>
              <a:rPr lang="zh-CN" altLang="en-US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当堂练习</a:t>
            </a:r>
            <a:endParaRPr lang="zh-CN" altLang="en-US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88" name="MH_Other_4"/>
          <p:cNvSpPr/>
          <p:nvPr/>
        </p:nvSpPr>
        <p:spPr>
          <a:xfrm>
            <a:off x="4776788" y="5456238"/>
            <a:ext cx="169862" cy="171450"/>
          </a:xfrm>
          <a:prstGeom prst="ellipse">
            <a:avLst/>
          </a:prstGeom>
          <a:solidFill>
            <a:srgbClr val="FFFFFF"/>
          </a:solidFill>
          <a:ln w="25400" cap="flat" cmpd="sng">
            <a:solidFill>
              <a:srgbClr val="2E617E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p>
            <a:pPr algn="ctr"/>
            <a:endParaRPr lang="zh-CN" altLang="en-US" sz="14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089" name="MH_Other_5"/>
          <p:cNvSpPr/>
          <p:nvPr/>
        </p:nvSpPr>
        <p:spPr>
          <a:xfrm>
            <a:off x="6178550" y="5459413"/>
            <a:ext cx="168275" cy="171450"/>
          </a:xfrm>
          <a:prstGeom prst="ellipse">
            <a:avLst/>
          </a:prstGeom>
          <a:solidFill>
            <a:srgbClr val="FFFFFF"/>
          </a:solidFill>
          <a:ln w="25400" cap="flat" cmpd="sng">
            <a:solidFill>
              <a:srgbClr val="2E617E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p>
            <a:pPr algn="ctr"/>
            <a:endParaRPr lang="zh-CN" altLang="en-US" sz="14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090" name="MH_Text_4"/>
          <p:cNvSpPr/>
          <p:nvPr/>
        </p:nvSpPr>
        <p:spPr>
          <a:xfrm>
            <a:off x="6727825" y="5014913"/>
            <a:ext cx="1665288" cy="1057275"/>
          </a:xfrm>
          <a:prstGeom prst="roundRect">
            <a:avLst>
              <a:gd name="adj" fmla="val 6991"/>
            </a:avLst>
          </a:prstGeom>
          <a:solidFill>
            <a:srgbClr val="CCFFFF"/>
          </a:solidFill>
          <a:ln w="9525">
            <a:noFill/>
          </a:ln>
          <a:effectLst>
            <a:outerShdw dist="25401" dir="2699999" algn="ctr" rotWithShape="0">
              <a:srgbClr val="000000">
                <a:alpha val="28998"/>
              </a:srgbClr>
            </a:outerShdw>
          </a:effectLst>
        </p:spPr>
        <p:txBody>
          <a:bodyPr lIns="90170" tIns="720090" rIns="90170" bIns="46990" anchor="ctr"/>
          <a:p>
            <a:pPr algn="ctr">
              <a:lnSpc>
                <a:spcPct val="130000"/>
              </a:lnSpc>
            </a:pPr>
            <a:endParaRPr lang="zh-CN" altLang="en-US" sz="1600" dirty="0">
              <a:solidFill>
                <a:srgbClr val="4D4D4D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091" name="MH_SubTitle_4">
            <a:hlinkClick r:id="rId4" action="ppaction://hlinksldjump"/>
          </p:cNvPr>
          <p:cNvSpPr/>
          <p:nvPr/>
        </p:nvSpPr>
        <p:spPr>
          <a:xfrm>
            <a:off x="6727825" y="5287963"/>
            <a:ext cx="1668463" cy="539750"/>
          </a:xfrm>
          <a:prstGeom prst="rect">
            <a:avLst/>
          </a:prstGeom>
          <a:solidFill>
            <a:srgbClr val="008080"/>
          </a:solidFill>
          <a:ln w="9525">
            <a:noFill/>
          </a:ln>
        </p:spPr>
        <p:txBody>
          <a:bodyPr lIns="0" tIns="0" rIns="0" bIns="0" anchor="ctr"/>
          <a:p>
            <a:pPr algn="ctr"/>
            <a:r>
              <a:rPr lang="zh-CN" altLang="en-US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课堂小结</a:t>
            </a:r>
            <a:endParaRPr lang="zh-CN" altLang="en-US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92" name="MH_Other_6"/>
          <p:cNvSpPr/>
          <p:nvPr/>
        </p:nvSpPr>
        <p:spPr>
          <a:xfrm>
            <a:off x="6777038" y="5456238"/>
            <a:ext cx="168275" cy="171450"/>
          </a:xfrm>
          <a:prstGeom prst="ellipse">
            <a:avLst/>
          </a:prstGeom>
          <a:solidFill>
            <a:srgbClr val="FFFFFF"/>
          </a:solidFill>
          <a:ln w="25400" cap="flat" cmpd="sng">
            <a:solidFill>
              <a:srgbClr val="707C1A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p>
            <a:pPr algn="ctr"/>
            <a:endParaRPr lang="zh-CN" altLang="en-US" sz="14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3093" name="MH_Other_7"/>
          <p:cNvGrpSpPr/>
          <p:nvPr/>
        </p:nvGrpSpPr>
        <p:grpSpPr>
          <a:xfrm>
            <a:off x="2085975" y="5411788"/>
            <a:ext cx="890588" cy="266700"/>
            <a:chOff x="0" y="0"/>
            <a:chExt cx="561" cy="169"/>
          </a:xfrm>
        </p:grpSpPr>
        <p:pic>
          <p:nvPicPr>
            <p:cNvPr id="3094" name="MH_Other_7"/>
            <p:cNvPicPr/>
            <p:nvPr/>
          </p:nvPicPr>
          <p:blipFill>
            <a:blip r:embed="rId5"/>
            <a:stretch>
              <a:fillRect/>
            </a:stretch>
          </p:blipFill>
          <p:spPr>
            <a:xfrm>
              <a:off x="0" y="0"/>
              <a:ext cx="561" cy="16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095" name="Text Box 24"/>
            <p:cNvSpPr txBox="1"/>
            <p:nvPr/>
          </p:nvSpPr>
          <p:spPr>
            <a:xfrm>
              <a:off x="70" y="65"/>
              <a:ext cx="422" cy="3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p>
              <a:pPr algn="ctr"/>
              <a:endParaRPr lang="zh-CN" altLang="en-US" sz="14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3096" name="MH_Other_8"/>
          <p:cNvSpPr/>
          <p:nvPr/>
        </p:nvSpPr>
        <p:spPr>
          <a:xfrm>
            <a:off x="2184400" y="5500688"/>
            <a:ext cx="695325" cy="8890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000000">
                  <a:alpha val="1999"/>
                </a:srgbClr>
              </a:gs>
              <a:gs pos="0">
                <a:srgbClr val="000000">
                  <a:alpha val="1999"/>
                </a:srgbClr>
              </a:gs>
              <a:gs pos="28999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71001">
                <a:srgbClr val="000000">
                  <a:alpha val="1999"/>
                </a:srgbClr>
              </a:gs>
              <a:gs pos="100000">
                <a:srgbClr val="000000">
                  <a:alpha val="1999"/>
                </a:srgbClr>
              </a:gs>
              <a:gs pos="100000">
                <a:srgbClr val="000000">
                  <a:alpha val="1999"/>
                </a:srgbClr>
              </a:gs>
            </a:gsLst>
            <a:path path="rect">
              <a:fillToRect l="50000" t="50000" r="50000" b="50000"/>
            </a:path>
            <a:tileRect/>
          </a:gradFill>
          <a:ln w="9525">
            <a:noFill/>
          </a:ln>
          <a:effectLst>
            <a:outerShdw sx="102000" sy="102000" algn="ctr" rotWithShape="0">
              <a:srgbClr val="000000">
                <a:alpha val="39000"/>
              </a:srgbClr>
            </a:outerShdw>
          </a:effectLst>
        </p:spPr>
        <p:txBody>
          <a:bodyPr anchor="ctr"/>
          <a:p>
            <a:pPr algn="ctr"/>
            <a:endParaRPr lang="zh-CN" altLang="en-US" sz="14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3097" name="MH_Other_9"/>
          <p:cNvGrpSpPr/>
          <p:nvPr/>
        </p:nvGrpSpPr>
        <p:grpSpPr>
          <a:xfrm>
            <a:off x="4116388" y="5411788"/>
            <a:ext cx="889000" cy="266700"/>
            <a:chOff x="0" y="0"/>
            <a:chExt cx="560" cy="169"/>
          </a:xfrm>
        </p:grpSpPr>
        <p:pic>
          <p:nvPicPr>
            <p:cNvPr id="3098" name="MH_Other_9"/>
            <p:cNvPicPr/>
            <p:nvPr/>
          </p:nvPicPr>
          <p:blipFill>
            <a:blip r:embed="rId5"/>
            <a:stretch>
              <a:fillRect/>
            </a:stretch>
          </p:blipFill>
          <p:spPr>
            <a:xfrm>
              <a:off x="0" y="0"/>
              <a:ext cx="560" cy="16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099" name="Text Box 28"/>
            <p:cNvSpPr txBox="1"/>
            <p:nvPr/>
          </p:nvSpPr>
          <p:spPr>
            <a:xfrm>
              <a:off x="70" y="65"/>
              <a:ext cx="422" cy="3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p>
              <a:pPr algn="ctr"/>
              <a:endParaRPr lang="zh-CN" altLang="en-US" sz="14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3100" name="MH_Other_10"/>
          <p:cNvSpPr/>
          <p:nvPr/>
        </p:nvSpPr>
        <p:spPr>
          <a:xfrm>
            <a:off x="4214813" y="5500688"/>
            <a:ext cx="695325" cy="8890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000000">
                  <a:alpha val="1999"/>
                </a:srgbClr>
              </a:gs>
              <a:gs pos="0">
                <a:srgbClr val="000000">
                  <a:alpha val="1999"/>
                </a:srgbClr>
              </a:gs>
              <a:gs pos="28999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71001">
                <a:srgbClr val="000000">
                  <a:alpha val="1999"/>
                </a:srgbClr>
              </a:gs>
              <a:gs pos="100000">
                <a:srgbClr val="000000">
                  <a:alpha val="1999"/>
                </a:srgbClr>
              </a:gs>
              <a:gs pos="100000">
                <a:srgbClr val="000000">
                  <a:alpha val="1999"/>
                </a:srgbClr>
              </a:gs>
            </a:gsLst>
            <a:path path="rect">
              <a:fillToRect l="50000" t="50000" r="50000" b="50000"/>
            </a:path>
            <a:tileRect/>
          </a:gradFill>
          <a:ln w="9525">
            <a:noFill/>
          </a:ln>
          <a:effectLst>
            <a:outerShdw sx="102000" sy="102000" algn="ctr" rotWithShape="0">
              <a:srgbClr val="000000">
                <a:alpha val="39000"/>
              </a:srgbClr>
            </a:outerShdw>
          </a:effectLst>
        </p:spPr>
        <p:txBody>
          <a:bodyPr anchor="ctr"/>
          <a:p>
            <a:pPr algn="ctr"/>
            <a:endParaRPr lang="zh-CN" altLang="en-US" sz="14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pic>
        <p:nvPicPr>
          <p:cNvPr id="3101" name="MH_Other_11"/>
          <p:cNvPicPr/>
          <p:nvPr/>
        </p:nvPicPr>
        <p:blipFill>
          <a:blip r:embed="rId5"/>
          <a:stretch>
            <a:fillRect/>
          </a:stretch>
        </p:blipFill>
        <p:spPr>
          <a:xfrm>
            <a:off x="6115050" y="5411788"/>
            <a:ext cx="890588" cy="266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02" name="Text Box 31"/>
          <p:cNvSpPr txBox="1"/>
          <p:nvPr/>
        </p:nvSpPr>
        <p:spPr>
          <a:xfrm>
            <a:off x="6226175" y="5513388"/>
            <a:ext cx="669925" cy="61912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algn="ctr"/>
            <a:endParaRPr lang="zh-CN" altLang="en-US" sz="14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103" name="MH_Other_12"/>
          <p:cNvSpPr/>
          <p:nvPr/>
        </p:nvSpPr>
        <p:spPr>
          <a:xfrm>
            <a:off x="6213475" y="5500688"/>
            <a:ext cx="695325" cy="8890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000000">
                  <a:alpha val="1999"/>
                </a:srgbClr>
              </a:gs>
              <a:gs pos="0">
                <a:srgbClr val="000000">
                  <a:alpha val="1999"/>
                </a:srgbClr>
              </a:gs>
              <a:gs pos="28999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71001">
                <a:srgbClr val="000000">
                  <a:alpha val="1999"/>
                </a:srgbClr>
              </a:gs>
              <a:gs pos="100000">
                <a:srgbClr val="000000">
                  <a:alpha val="1999"/>
                </a:srgbClr>
              </a:gs>
              <a:gs pos="100000">
                <a:srgbClr val="000000">
                  <a:alpha val="1999"/>
                </a:srgbClr>
              </a:gs>
            </a:gsLst>
            <a:path path="rect">
              <a:fillToRect l="50000" t="50000" r="50000" b="50000"/>
            </a:path>
            <a:tileRect/>
          </a:gradFill>
          <a:ln w="9525">
            <a:noFill/>
          </a:ln>
          <a:effectLst>
            <a:outerShdw sx="102000" sy="102000" algn="ctr" rotWithShape="0">
              <a:srgbClr val="000000">
                <a:alpha val="39000"/>
              </a:srgbClr>
            </a:outerShdw>
          </a:effectLst>
        </p:spPr>
        <p:txBody>
          <a:bodyPr anchor="ctr"/>
          <a:p>
            <a:pPr algn="ctr"/>
            <a:endParaRPr lang="zh-CN" altLang="en-US" sz="14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105" name="Rectangle 5"/>
          <p:cNvSpPr/>
          <p:nvPr/>
        </p:nvSpPr>
        <p:spPr>
          <a:xfrm>
            <a:off x="1052513" y="4348163"/>
            <a:ext cx="7040562" cy="64452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 algn="ctr"/>
            <a:r>
              <a:rPr lang="zh-CN" altLang="en-US" sz="3600" dirty="0">
                <a:latin typeface="黑体" panose="02010600030101010101" pitchFamily="49" charset="-122"/>
                <a:ea typeface="黑体" panose="02010600030101010101" pitchFamily="49" charset="-122"/>
              </a:rPr>
              <a:t>第</a:t>
            </a:r>
            <a:r>
              <a:rPr lang="en-US" altLang="zh-CN" sz="3600">
                <a:latin typeface="Times New Roman" panose="02020603050405020304" pitchFamily="18" charset="0"/>
                <a:ea typeface="黑体" panose="02010600030101010101" pitchFamily="49" charset="-122"/>
              </a:rPr>
              <a:t>1</a:t>
            </a:r>
            <a:r>
              <a:rPr lang="zh-CN" altLang="en-US" sz="3600" dirty="0">
                <a:latin typeface="黑体" panose="02010600030101010101" pitchFamily="49" charset="-122"/>
                <a:ea typeface="黑体" panose="02010600030101010101" pitchFamily="49" charset="-122"/>
              </a:rPr>
              <a:t>课时 认识立体图形与平面图形</a:t>
            </a:r>
            <a:endParaRPr lang="zh-CN" altLang="en-US" sz="3600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3106" name="Rectangle 5"/>
          <p:cNvSpPr/>
          <p:nvPr/>
        </p:nvSpPr>
        <p:spPr>
          <a:xfrm>
            <a:off x="1119188" y="3543300"/>
            <a:ext cx="6888162" cy="706438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algn="ctr"/>
            <a:r>
              <a:rPr lang="en-US" altLang="zh-CN" sz="4000">
                <a:latin typeface="Times New Roman" panose="02020603050405020304" pitchFamily="18" charset="0"/>
                <a:ea typeface="黑体" panose="02010600030101010101" pitchFamily="49" charset="-122"/>
              </a:rPr>
              <a:t>4.1.1</a:t>
            </a:r>
            <a:r>
              <a:rPr lang="zh-CN" altLang="en-US" sz="4000" dirty="0">
                <a:latin typeface="黑体" panose="02010600030101010101" pitchFamily="49" charset="-122"/>
                <a:ea typeface="黑体" panose="02010600030101010101" pitchFamily="49" charset="-122"/>
              </a:rPr>
              <a:t> 立体图形与平面图形</a:t>
            </a:r>
            <a:endParaRPr lang="zh-CN" altLang="en-US" sz="4000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3" name="Text Box 33"/>
          <p:cNvSpPr txBox="1"/>
          <p:nvPr/>
        </p:nvSpPr>
        <p:spPr>
          <a:xfrm>
            <a:off x="5626735" y="601980"/>
            <a:ext cx="3134995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400" dirty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七年级数学上（</a:t>
            </a:r>
            <a:r>
              <a:rPr lang="en-US" altLang="zh-CN" sz="240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RJ</a:t>
            </a:r>
            <a:r>
              <a:rPr lang="zh-CN" altLang="en-US" sz="2400" dirty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）</a:t>
            </a:r>
            <a:endParaRPr lang="zh-CN" altLang="en-US" sz="2400" dirty="0">
              <a:solidFill>
                <a:schemeClr val="accent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r>
              <a:rPr lang="zh-CN" altLang="en-US" sz="2400" dirty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          教学课件</a:t>
            </a:r>
            <a:endParaRPr lang="zh-CN" altLang="en-US" sz="2400" dirty="0">
              <a:solidFill>
                <a:schemeClr val="accent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89" name="Line 121"/>
          <p:cNvSpPr/>
          <p:nvPr/>
        </p:nvSpPr>
        <p:spPr>
          <a:xfrm>
            <a:off x="0" y="6858000"/>
            <a:ext cx="4859338" cy="0"/>
          </a:xfrm>
          <a:prstGeom prst="line">
            <a:avLst/>
          </a:prstGeom>
          <a:ln w="9525" cap="flat" cmpd="sng">
            <a:solidFill>
              <a:srgbClr val="000066"/>
            </a:solidFill>
            <a:prstDash val="solid"/>
            <a:round/>
            <a:headEnd type="none" w="sm" len="sm"/>
            <a:tailEnd type="none" w="sm" len="sm"/>
          </a:ln>
        </p:spPr>
        <p:txBody>
          <a:bodyPr anchor="t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12290" name="组合 6147"/>
          <p:cNvGrpSpPr/>
          <p:nvPr/>
        </p:nvGrpSpPr>
        <p:grpSpPr>
          <a:xfrm>
            <a:off x="325438" y="246063"/>
            <a:ext cx="2365375" cy="871537"/>
            <a:chOff x="0" y="0"/>
            <a:chExt cx="3724" cy="1371"/>
          </a:xfrm>
        </p:grpSpPr>
        <p:sp>
          <p:nvSpPr>
            <p:cNvPr id="12291" name="矩形 7"/>
            <p:cNvSpPr/>
            <p:nvPr/>
          </p:nvSpPr>
          <p:spPr>
            <a:xfrm>
              <a:off x="882" y="0"/>
              <a:ext cx="2634" cy="12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pathLst>
                <a:path w="2520280" h="1872208">
                  <a:moveTo>
                    <a:pt x="0" y="1872208"/>
                  </a:moveTo>
                  <a:lnTo>
                    <a:pt x="2520280" y="1872208"/>
                  </a:lnTo>
                  <a:lnTo>
                    <a:pt x="0" y="1872208"/>
                  </a:lnTo>
                  <a:close/>
                  <a:moveTo>
                    <a:pt x="0" y="0"/>
                  </a:moveTo>
                  <a:lnTo>
                    <a:pt x="91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sq" cmpd="sng">
              <a:solidFill>
                <a:srgbClr val="DDDDDD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292" name="任意多边形 16"/>
            <p:cNvSpPr/>
            <p:nvPr/>
          </p:nvSpPr>
          <p:spPr>
            <a:xfrm>
              <a:off x="0" y="454"/>
              <a:ext cx="826" cy="76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pathLst>
                <a:path w="696310" h="696310">
                  <a:moveTo>
                    <a:pt x="0" y="0"/>
                  </a:moveTo>
                  <a:lnTo>
                    <a:pt x="459827" y="0"/>
                  </a:lnTo>
                  <a:lnTo>
                    <a:pt x="459827" y="236483"/>
                  </a:lnTo>
                  <a:lnTo>
                    <a:pt x="696310" y="236483"/>
                  </a:lnTo>
                  <a:lnTo>
                    <a:pt x="696310" y="696310"/>
                  </a:lnTo>
                  <a:lnTo>
                    <a:pt x="0" y="6963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808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293" name="矩形 17"/>
            <p:cNvSpPr/>
            <p:nvPr/>
          </p:nvSpPr>
          <p:spPr>
            <a:xfrm>
              <a:off x="570" y="374"/>
              <a:ext cx="258" cy="265"/>
            </a:xfrm>
            <a:prstGeom prst="rect">
              <a:avLst/>
            </a:prstGeom>
            <a:solidFill>
              <a:srgbClr val="008080">
                <a:alpha val="50980"/>
              </a:srgbClr>
            </a:solidFill>
            <a:ln w="9525">
              <a:noFill/>
            </a:ln>
          </p:spPr>
          <p:txBody>
            <a:bodyPr lIns="0" tIns="215900" rIns="179705" bIns="0" anchor="ctr"/>
            <a:p>
              <a:pPr algn="ctr"/>
              <a:endParaRPr lang="zh-CN" altLang="en-US" sz="4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2294" name="文本框 6151"/>
            <p:cNvSpPr txBox="1"/>
            <p:nvPr/>
          </p:nvSpPr>
          <p:spPr>
            <a:xfrm>
              <a:off x="877" y="431"/>
              <a:ext cx="2847" cy="91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zh-CN" altLang="en-US" sz="3200" b="1" dirty="0">
                  <a:solidFill>
                    <a:srgbClr val="00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立体图形</a:t>
              </a:r>
              <a:endParaRPr lang="zh-CN" altLang="en-US" sz="3200" b="1" dirty="0">
                <a:solidFill>
                  <a:srgbClr val="00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12295" name="文本框 6152"/>
            <p:cNvSpPr txBox="1"/>
            <p:nvPr/>
          </p:nvSpPr>
          <p:spPr>
            <a:xfrm>
              <a:off x="0" y="453"/>
              <a:ext cx="872" cy="91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zh-CN" altLang="en-US" sz="3200" dirty="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二</a:t>
              </a:r>
              <a:endParaRPr lang="zh-CN" altLang="en-US" sz="32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25601" name="Rectangle 12"/>
          <p:cNvSpPr/>
          <p:nvPr/>
        </p:nvSpPr>
        <p:spPr>
          <a:xfrm>
            <a:off x="430213" y="1768475"/>
            <a:ext cx="8361680" cy="73723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黑体" panose="02010600030101010101" pitchFamily="49" charset="-122"/>
              </a:rPr>
              <a:t>    问题</a:t>
            </a:r>
            <a:r>
              <a:rPr lang="en-US" altLang="zh-CN" sz="280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黑体" panose="02010600030101010101" pitchFamily="49" charset="-122"/>
              </a:rPr>
              <a:t>1</a:t>
            </a:r>
            <a:r>
              <a:rPr lang="en-US" altLang="zh-CN" sz="2800">
                <a:latin typeface="Times New Roman" panose="02020603050405020304" pitchFamily="18" charset="0"/>
                <a:ea typeface="黑体" panose="02010600030101010101" pitchFamily="49" charset="-122"/>
              </a:rPr>
              <a:t>  </a:t>
            </a:r>
            <a:r>
              <a:rPr lang="zh-CN" altLang="en-US" sz="2800">
                <a:latin typeface="Times New Roman" panose="02020603050405020304" pitchFamily="18" charset="0"/>
                <a:ea typeface="黑体" panose="02010600030101010101" pitchFamily="49" charset="-122"/>
              </a:rPr>
              <a:t>说一说下面这些几何图形有什么共同特点？</a:t>
            </a:r>
            <a:endParaRPr lang="zh-CN" altLang="en-US" sz="2800">
              <a:latin typeface="Times New Roman" panose="02020603050405020304" pitchFamily="18" charset="0"/>
              <a:ea typeface="黑体" panose="02010600030101010101" pitchFamily="49" charset="-122"/>
            </a:endParaRPr>
          </a:p>
        </p:txBody>
      </p:sp>
      <p:sp>
        <p:nvSpPr>
          <p:cNvPr id="25602" name="AutoShape 13"/>
          <p:cNvSpPr/>
          <p:nvPr/>
        </p:nvSpPr>
        <p:spPr>
          <a:xfrm>
            <a:off x="3994150" y="2851150"/>
            <a:ext cx="1295400" cy="792163"/>
          </a:xfrm>
          <a:prstGeom prst="cube">
            <a:avLst>
              <a:gd name="adj" fmla="val 25000"/>
            </a:avLst>
          </a:prstGeom>
          <a:noFill/>
          <a:ln w="2857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Verdan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25603" name="AutoShape 14"/>
          <p:cNvSpPr/>
          <p:nvPr/>
        </p:nvSpPr>
        <p:spPr>
          <a:xfrm>
            <a:off x="1258888" y="2851150"/>
            <a:ext cx="865187" cy="863600"/>
          </a:xfrm>
          <a:prstGeom prst="cube">
            <a:avLst>
              <a:gd name="adj" fmla="val 25000"/>
            </a:avLst>
          </a:prstGeom>
          <a:noFill/>
          <a:ln w="2857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Verdan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25604" name="AutoShape 18"/>
          <p:cNvSpPr/>
          <p:nvPr/>
        </p:nvSpPr>
        <p:spPr>
          <a:xfrm>
            <a:off x="5722938" y="2706688"/>
            <a:ext cx="719137" cy="935037"/>
          </a:xfrm>
          <a:prstGeom prst="can">
            <a:avLst>
              <a:gd name="adj" fmla="val 32505"/>
            </a:avLst>
          </a:prstGeom>
          <a:noFill/>
          <a:ln w="2857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Verdan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27658" name="Rectangle 24"/>
          <p:cNvSpPr/>
          <p:nvPr/>
        </p:nvSpPr>
        <p:spPr>
          <a:xfrm>
            <a:off x="901700" y="4289425"/>
            <a:ext cx="7493000" cy="16970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ts val="3800"/>
              </a:lnSpc>
            </a:pPr>
            <a:r>
              <a:rPr lang="zh-CN" altLang="en-US" sz="2400">
                <a:solidFill>
                  <a:srgbClr val="0066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    </a:t>
            </a:r>
            <a:r>
              <a:rPr lang="zh-CN" altLang="en-US" sz="2800">
                <a:latin typeface="黑体" panose="02010600030101010101" pitchFamily="49" charset="-122"/>
                <a:ea typeface="黑体" panose="02010600030101010101" pitchFamily="49" charset="-122"/>
              </a:rPr>
              <a:t>这些几何图形的各部分不都在同一平面内，它们是</a:t>
            </a:r>
            <a:r>
              <a:rPr lang="zh-CN" altLang="en-US" sz="2800">
                <a:solidFill>
                  <a:srgbClr val="00B0F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立体图形</a:t>
            </a:r>
            <a:r>
              <a:rPr lang="en-US" altLang="zh-CN" sz="2800">
                <a:latin typeface="黑体" panose="02010600030101010101" pitchFamily="49" charset="-122"/>
                <a:ea typeface="黑体" panose="02010600030101010101" pitchFamily="49" charset="-122"/>
              </a:rPr>
              <a:t>.</a:t>
            </a:r>
            <a:endParaRPr lang="en-US" altLang="zh-CN" sz="280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>
                <a:latin typeface="黑体" panose="02010600030101010101" pitchFamily="49" charset="-122"/>
                <a:ea typeface="黑体" panose="02010600030101010101" pitchFamily="49" charset="-122"/>
              </a:rPr>
              <a:t>    </a:t>
            </a:r>
            <a:r>
              <a:rPr lang="zh-CN" altLang="en-US" sz="280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你还能举出其他立体图形的例子吗？</a:t>
            </a:r>
            <a:endParaRPr lang="zh-CN" altLang="en-US" sz="2800">
              <a:solidFill>
                <a:srgbClr val="0000FF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pic>
        <p:nvPicPr>
          <p:cNvPr id="12301" name="Picture 34" descr="E:\四清\七上数学（人教）四清教用2014√\C18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6937375" y="2693988"/>
            <a:ext cx="866775" cy="10366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302" name="Picture 11" descr="E:\四清\七上数学（人教）四清教用2014√\C24.TIF"/>
          <p:cNvPicPr>
            <a:picLocks noChangeAspect="1"/>
          </p:cNvPicPr>
          <p:nvPr/>
        </p:nvPicPr>
        <p:blipFill>
          <a:blip r:embed="rId3" r:link="rId4"/>
          <a:stretch>
            <a:fillRect/>
          </a:stretch>
        </p:blipFill>
        <p:spPr>
          <a:xfrm>
            <a:off x="2554288" y="2746375"/>
            <a:ext cx="981075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303" name="圆角矩形 31"/>
          <p:cNvSpPr/>
          <p:nvPr/>
        </p:nvSpPr>
        <p:spPr>
          <a:xfrm>
            <a:off x="688340" y="1216025"/>
            <a:ext cx="1813560" cy="558800"/>
          </a:xfrm>
          <a:prstGeom prst="roundRect">
            <a:avLst>
              <a:gd name="adj" fmla="val 16667"/>
            </a:avLst>
          </a:prstGeom>
          <a:solidFill>
            <a:srgbClr val="FFFFD9"/>
          </a:solidFill>
          <a:ln w="25400" cap="flat" cmpd="sng">
            <a:solidFill>
              <a:srgbClr val="0099FF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algn="ctr"/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观察与思考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6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6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6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2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2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8">
                                            <p:txEl>
                                              <p:charRg st="0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27658">
                                            <p:txEl>
                                              <p:charRg st="0" end="3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8">
                                            <p:txEl>
                                              <p:charRg st="32" end="5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7658">
                                            <p:txEl>
                                              <p:charRg st="32" end="5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7658">
                                            <p:txEl>
                                              <p:charRg st="32" end="5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1" grpId="0"/>
      <p:bldP spid="25602" grpId="0" bldLvl="0" animBg="1"/>
      <p:bldP spid="25603" grpId="0" bldLvl="0" animBg="1"/>
      <p:bldP spid="2560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4372" name="Picture 3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98600" y="3575050"/>
            <a:ext cx="1400175" cy="16573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75" name="Picture 3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2663" y="3719513"/>
            <a:ext cx="1914525" cy="1409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73" name="Picture 3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40425" y="3646488"/>
            <a:ext cx="2333625" cy="1543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6" name="Rectangle 6"/>
          <p:cNvSpPr/>
          <p:nvPr/>
        </p:nvSpPr>
        <p:spPr>
          <a:xfrm>
            <a:off x="396875" y="547688"/>
            <a:ext cx="7345363" cy="5222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20000"/>
              </a:spcBef>
            </a:pPr>
            <a:r>
              <a:rPr lang="zh-CN" altLang="en-US" sz="2800">
                <a:latin typeface="黑体" panose="02010600030101010101" pitchFamily="49" charset="-122"/>
                <a:ea typeface="黑体" panose="02010600030101010101" pitchFamily="49" charset="-122"/>
              </a:rPr>
              <a:t>认识一下</a:t>
            </a:r>
            <a:r>
              <a:rPr lang="zh-CN" altLang="en-US" sz="2800">
                <a:solidFill>
                  <a:srgbClr val="00B0F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棱柱</a:t>
            </a:r>
            <a:r>
              <a:rPr lang="zh-CN" altLang="en-US" sz="2800">
                <a:latin typeface="黑体" panose="02010600030101010101" pitchFamily="49" charset="-122"/>
                <a:ea typeface="黑体" panose="02010600030101010101" pitchFamily="49" charset="-122"/>
              </a:rPr>
              <a:t>和</a:t>
            </a:r>
            <a:r>
              <a:rPr lang="zh-CN" altLang="en-US" sz="2800">
                <a:solidFill>
                  <a:srgbClr val="00B0F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棱锥</a:t>
            </a:r>
            <a:r>
              <a:rPr lang="zh-CN" altLang="en-US" sz="2800">
                <a:latin typeface="黑体" panose="02010600030101010101" pitchFamily="49" charset="-122"/>
                <a:ea typeface="黑体" panose="02010600030101010101" pitchFamily="49" charset="-122"/>
              </a:rPr>
              <a:t>：</a:t>
            </a:r>
            <a:endParaRPr lang="zh-CN" altLang="en-US" sz="280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14356" name="Line 20"/>
          <p:cNvSpPr/>
          <p:nvPr/>
        </p:nvSpPr>
        <p:spPr>
          <a:xfrm>
            <a:off x="2555875" y="2854325"/>
            <a:ext cx="4457700" cy="108585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anchor="t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57" name="Line 21"/>
          <p:cNvSpPr/>
          <p:nvPr/>
        </p:nvSpPr>
        <p:spPr>
          <a:xfrm flipH="1">
            <a:off x="2555875" y="2824163"/>
            <a:ext cx="1800225" cy="804862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anchor="t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58" name="Line 22"/>
          <p:cNvSpPr/>
          <p:nvPr/>
        </p:nvSpPr>
        <p:spPr>
          <a:xfrm flipH="1">
            <a:off x="4953000" y="2927350"/>
            <a:ext cx="1781175" cy="1058863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anchor="t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59" name="Text Box 23"/>
          <p:cNvSpPr txBox="1"/>
          <p:nvPr/>
        </p:nvSpPr>
        <p:spPr>
          <a:xfrm>
            <a:off x="6732588" y="5159375"/>
            <a:ext cx="1096962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400">
                <a:solidFill>
                  <a:srgbClr val="00B0F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三棱柱</a:t>
            </a:r>
            <a:endParaRPr lang="zh-CN" altLang="en-US" sz="2400">
              <a:solidFill>
                <a:srgbClr val="00B0F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14360" name="Text Box 24"/>
          <p:cNvSpPr txBox="1"/>
          <p:nvPr/>
        </p:nvSpPr>
        <p:spPr>
          <a:xfrm>
            <a:off x="3924300" y="5159375"/>
            <a:ext cx="1096963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400">
                <a:solidFill>
                  <a:srgbClr val="00B0F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四棱锥</a:t>
            </a:r>
            <a:endParaRPr lang="zh-CN" altLang="en-US" sz="2400">
              <a:solidFill>
                <a:srgbClr val="00B0F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14361" name="Text Box 25"/>
          <p:cNvSpPr txBox="1"/>
          <p:nvPr/>
        </p:nvSpPr>
        <p:spPr>
          <a:xfrm>
            <a:off x="1682750" y="5159375"/>
            <a:ext cx="10985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400">
                <a:solidFill>
                  <a:srgbClr val="00B0F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六棱柱</a:t>
            </a:r>
            <a:endParaRPr lang="zh-CN" altLang="en-US" sz="2400">
              <a:solidFill>
                <a:srgbClr val="00B0F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14365" name="Text Box 29"/>
          <p:cNvSpPr txBox="1"/>
          <p:nvPr/>
        </p:nvSpPr>
        <p:spPr>
          <a:xfrm>
            <a:off x="682625" y="5842000"/>
            <a:ext cx="6337300" cy="5222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80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你能再举出一些棱柱、棱锥的实例吗？</a:t>
            </a:r>
            <a:endParaRPr lang="zh-CN" altLang="en-US" sz="2800">
              <a:solidFill>
                <a:srgbClr val="0000FF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pic>
        <p:nvPicPr>
          <p:cNvPr id="14370" name="Picture 3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9963" y="1196975"/>
            <a:ext cx="2352675" cy="15430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25" name="Picture 8" descr="16-12"/>
          <p:cNvPicPr>
            <a:picLocks noChangeAspect="1"/>
          </p:cNvPicPr>
          <p:nvPr/>
        </p:nvPicPr>
        <p:blipFill>
          <a:blip r:embed="rId5"/>
          <a:srcRect t="7874" b="11238"/>
          <a:stretch>
            <a:fillRect/>
          </a:stretch>
        </p:blipFill>
        <p:spPr>
          <a:xfrm>
            <a:off x="5700713" y="1184275"/>
            <a:ext cx="2517775" cy="1527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43" name="Picture 3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84600" y="1066800"/>
            <a:ext cx="1358900" cy="17399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3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3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84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84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3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33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3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3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43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43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3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3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2000"/>
                                        <p:tgtEl>
                                          <p:spTgt spid="14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1000"/>
                                        <p:tgtEl>
                                          <p:spTgt spid="143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1000"/>
                                        <p:tgtEl>
                                          <p:spTgt spid="143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43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14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8" dur="500"/>
                                        <p:tgtEl>
                                          <p:spTgt spid="143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43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43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65" grpId="0"/>
      <p:bldP spid="14361" grpId="0"/>
      <p:bldP spid="14360" grpId="0"/>
      <p:bldP spid="1435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5" name="Rectangle 5"/>
          <p:cNvSpPr/>
          <p:nvPr/>
        </p:nvSpPr>
        <p:spPr>
          <a:xfrm>
            <a:off x="536575" y="528796"/>
            <a:ext cx="7840663" cy="52197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eaLnBrk="0" hangingPunct="0"/>
            <a:r>
              <a:rPr lang="en-US" altLang="zh-CN" sz="2800" b="1">
                <a:latin typeface="Times New Roman" panose="02020603050405020304" pitchFamily="18" charset="0"/>
                <a:ea typeface="黑体" panose="02010600030101010101" pitchFamily="49" charset="-122"/>
              </a:rPr>
              <a:t>2.</a:t>
            </a:r>
            <a:r>
              <a:rPr lang="en-US" altLang="zh-CN" sz="2800">
                <a:latin typeface="Times New Roman" panose="02020603050405020304" pitchFamily="18" charset="0"/>
                <a:ea typeface="黑体" panose="02010600030101010101" pitchFamily="49" charset="-122"/>
              </a:rPr>
              <a:t> </a:t>
            </a:r>
            <a:r>
              <a:rPr lang="zh-CN" altLang="en-US" sz="2800">
                <a:latin typeface="Times New Roman" panose="02020603050405020304" pitchFamily="18" charset="0"/>
                <a:ea typeface="黑体" panose="02010600030101010101" pitchFamily="49" charset="-122"/>
              </a:rPr>
              <a:t>观察小茗的房间，说说你能看到哪些立体图形</a:t>
            </a:r>
            <a:r>
              <a:rPr lang="en-US" altLang="zh-CN" sz="2800">
                <a:latin typeface="Times New Roman" panose="02020603050405020304" pitchFamily="18" charset="0"/>
                <a:ea typeface="黑体" panose="02010600030101010101" pitchFamily="49" charset="-122"/>
              </a:rPr>
              <a:t>.</a:t>
            </a:r>
            <a:endParaRPr lang="en-US" altLang="zh-CN" sz="2800">
              <a:latin typeface="Times New Roman" panose="02020603050405020304" pitchFamily="18" charset="0"/>
              <a:ea typeface="黑体" panose="0201060003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15035" y="5904230"/>
            <a:ext cx="731456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80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球、圆柱、正方体、长方体、三棱柱、圆锥</a:t>
            </a:r>
            <a:r>
              <a:rPr lang="en-US" altLang="zh-CN" sz="280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…</a:t>
            </a:r>
            <a:endParaRPr lang="en-US" altLang="zh-CN" sz="2800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pic>
        <p:nvPicPr>
          <p:cNvPr id="5121" name="图片 45059" descr="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1365" y="1076325"/>
            <a:ext cx="6341745" cy="47561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 descr="tb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39990" y="3810"/>
            <a:ext cx="473075" cy="47307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1" name="Text Box 7"/>
          <p:cNvSpPr txBox="1"/>
          <p:nvPr/>
        </p:nvSpPr>
        <p:spPr>
          <a:xfrm>
            <a:off x="422275" y="1287463"/>
            <a:ext cx="8048625" cy="1065212"/>
          </a:xfrm>
          <a:prstGeom prst="rect">
            <a:avLst/>
          </a:prstGeom>
          <a:noFill/>
          <a:ln w="9525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pPr>
              <a:lnSpc>
                <a:spcPts val="3800"/>
              </a:lnSpc>
            </a:pPr>
            <a:r>
              <a:rPr lang="en-US" altLang="zh-CN" sz="2800" b="1">
                <a:latin typeface="Times New Roman" panose="02020603050405020304" pitchFamily="18" charset="0"/>
                <a:ea typeface="黑体" panose="02010600030101010101" pitchFamily="49" charset="-122"/>
              </a:rPr>
              <a:t>1.</a:t>
            </a:r>
            <a:r>
              <a:rPr lang="en-US" altLang="zh-CN" sz="2800">
                <a:latin typeface="Times New Roman" panose="02020603050405020304" pitchFamily="18" charset="0"/>
                <a:ea typeface="黑体" panose="02010600030101010101" pitchFamily="49" charset="-122"/>
              </a:rPr>
              <a:t> </a:t>
            </a:r>
            <a:r>
              <a:rPr lang="zh-CN" altLang="en-US" sz="2800">
                <a:latin typeface="Times New Roman" panose="02020603050405020304" pitchFamily="18" charset="0"/>
                <a:ea typeface="黑体" panose="02010600030101010101" pitchFamily="49" charset="-122"/>
              </a:rPr>
              <a:t>图中实物的形状对应哪些立体图形？把相应的实</a:t>
            </a:r>
            <a:endParaRPr lang="zh-CN" altLang="en-US" sz="2800">
              <a:latin typeface="Times New Roman" panose="02020603050405020304" pitchFamily="18" charset="0"/>
              <a:ea typeface="黑体" panose="02010600030101010101" pitchFamily="49" charset="-122"/>
            </a:endParaRPr>
          </a:p>
          <a:p>
            <a:pPr>
              <a:lnSpc>
                <a:spcPts val="3800"/>
              </a:lnSpc>
            </a:pPr>
            <a:r>
              <a:rPr lang="zh-CN" altLang="en-US" sz="2800">
                <a:latin typeface="Times New Roman" panose="02020603050405020304" pitchFamily="18" charset="0"/>
                <a:ea typeface="黑体" panose="02010600030101010101" pitchFamily="49" charset="-122"/>
              </a:rPr>
              <a:t>    物与图形用线连接起来</a:t>
            </a:r>
            <a:r>
              <a:rPr lang="en-US" altLang="zh-CN" sz="2800">
                <a:latin typeface="Times New Roman" panose="02020603050405020304" pitchFamily="18" charset="0"/>
                <a:ea typeface="黑体" panose="02010600030101010101" pitchFamily="49" charset="-122"/>
              </a:rPr>
              <a:t>.</a:t>
            </a:r>
            <a:endParaRPr lang="en-US" altLang="zh-CN" sz="2800">
              <a:latin typeface="Times New Roman" panose="02020603050405020304" pitchFamily="18" charset="0"/>
              <a:ea typeface="黑体" panose="02010600030101010101" pitchFamily="49" charset="-122"/>
            </a:endParaRPr>
          </a:p>
        </p:txBody>
      </p:sp>
      <p:grpSp>
        <p:nvGrpSpPr>
          <p:cNvPr id="15362" name="组合 3"/>
          <p:cNvGrpSpPr/>
          <p:nvPr/>
        </p:nvGrpSpPr>
        <p:grpSpPr>
          <a:xfrm>
            <a:off x="323850" y="2492375"/>
            <a:ext cx="8640763" cy="3240088"/>
            <a:chOff x="509" y="3699"/>
            <a:chExt cx="13608" cy="5102"/>
          </a:xfrm>
        </p:grpSpPr>
        <p:sp>
          <p:nvSpPr>
            <p:cNvPr id="15363" name="圆角矩形 2"/>
            <p:cNvSpPr/>
            <p:nvPr/>
          </p:nvSpPr>
          <p:spPr>
            <a:xfrm>
              <a:off x="509" y="3699"/>
              <a:ext cx="13608" cy="5103"/>
            </a:xfrm>
            <a:prstGeom prst="roundRect">
              <a:avLst>
                <a:gd name="adj" fmla="val 16667"/>
              </a:avLst>
            </a:prstGeom>
            <a:solidFill>
              <a:srgbClr val="EAF6FD"/>
            </a:solidFill>
            <a:ln w="9525">
              <a:noFill/>
            </a:ln>
          </p:spPr>
          <p:txBody>
            <a:bodyPr anchor="t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pic>
          <p:nvPicPr>
            <p:cNvPr id="15364" name="Picture 20"/>
            <p:cNvPicPr>
              <a:picLocks noChangeAspect="1"/>
            </p:cNvPicPr>
            <p:nvPr/>
          </p:nvPicPr>
          <p:blipFill>
            <a:blip r:embed="rId1"/>
            <a:srcRect b="64940"/>
            <a:stretch>
              <a:fillRect/>
            </a:stretch>
          </p:blipFill>
          <p:spPr>
            <a:xfrm>
              <a:off x="850" y="3982"/>
              <a:ext cx="13040" cy="215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5365" name="Picture 20"/>
            <p:cNvPicPr>
              <a:picLocks noChangeAspect="1"/>
            </p:cNvPicPr>
            <p:nvPr/>
          </p:nvPicPr>
          <p:blipFill>
            <a:blip r:embed="rId1"/>
            <a:srcRect t="71323"/>
            <a:stretch>
              <a:fillRect/>
            </a:stretch>
          </p:blipFill>
          <p:spPr>
            <a:xfrm>
              <a:off x="859" y="6748"/>
              <a:ext cx="13040" cy="1766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5366" name="圆角矩形 31"/>
          <p:cNvSpPr/>
          <p:nvPr/>
        </p:nvSpPr>
        <p:spPr>
          <a:xfrm>
            <a:off x="603885" y="598170"/>
            <a:ext cx="1243965" cy="512445"/>
          </a:xfrm>
          <a:prstGeom prst="roundRect">
            <a:avLst>
              <a:gd name="adj" fmla="val 16667"/>
            </a:avLst>
          </a:prstGeom>
          <a:solidFill>
            <a:srgbClr val="FFFFD9"/>
          </a:solidFill>
          <a:ln w="25400" cap="flat" cmpd="sng">
            <a:solidFill>
              <a:srgbClr val="0099FF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algn="ctr"/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做一做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5367" name="文本框 4"/>
          <p:cNvSpPr txBox="1"/>
          <p:nvPr/>
        </p:nvSpPr>
        <p:spPr>
          <a:xfrm>
            <a:off x="415925" y="5705475"/>
            <a:ext cx="1393825" cy="5207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800">
                <a:latin typeface="黑体" panose="02010600030101010101" pitchFamily="49" charset="-122"/>
                <a:ea typeface="黑体" panose="02010600030101010101" pitchFamily="49" charset="-122"/>
              </a:rPr>
              <a:t>正方体</a:t>
            </a:r>
            <a:endParaRPr lang="zh-CN" altLang="en-US" sz="280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15368" name="文本框 5"/>
          <p:cNvSpPr txBox="1"/>
          <p:nvPr/>
        </p:nvSpPr>
        <p:spPr>
          <a:xfrm>
            <a:off x="2000250" y="5705475"/>
            <a:ext cx="696913" cy="5207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800">
                <a:latin typeface="黑体" panose="02010600030101010101" pitchFamily="49" charset="-122"/>
                <a:ea typeface="黑体" panose="02010600030101010101" pitchFamily="49" charset="-122"/>
              </a:rPr>
              <a:t>球</a:t>
            </a:r>
            <a:endParaRPr lang="zh-CN" altLang="en-US" sz="280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15369" name="文本框 6"/>
          <p:cNvSpPr txBox="1"/>
          <p:nvPr/>
        </p:nvSpPr>
        <p:spPr>
          <a:xfrm>
            <a:off x="3013075" y="5705475"/>
            <a:ext cx="1393825" cy="5207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800">
                <a:latin typeface="黑体" panose="02010600030101010101" pitchFamily="49" charset="-122"/>
                <a:ea typeface="黑体" panose="02010600030101010101" pitchFamily="49" charset="-122"/>
              </a:rPr>
              <a:t>六棱柱</a:t>
            </a:r>
            <a:endParaRPr lang="zh-CN" altLang="en-US" sz="280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15370" name="文本框 7"/>
          <p:cNvSpPr txBox="1"/>
          <p:nvPr/>
        </p:nvSpPr>
        <p:spPr>
          <a:xfrm>
            <a:off x="4679950" y="5705475"/>
            <a:ext cx="1393825" cy="5207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800">
                <a:latin typeface="黑体" panose="02010600030101010101" pitchFamily="49" charset="-122"/>
                <a:ea typeface="黑体" panose="02010600030101010101" pitchFamily="49" charset="-122"/>
              </a:rPr>
              <a:t>圆锥</a:t>
            </a:r>
            <a:endParaRPr lang="zh-CN" altLang="en-US" sz="280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15371" name="文本框 8"/>
          <p:cNvSpPr txBox="1"/>
          <p:nvPr/>
        </p:nvSpPr>
        <p:spPr>
          <a:xfrm>
            <a:off x="5883275" y="5705475"/>
            <a:ext cx="1393825" cy="5207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800">
                <a:latin typeface="黑体" panose="02010600030101010101" pitchFamily="49" charset="-122"/>
                <a:ea typeface="黑体" panose="02010600030101010101" pitchFamily="49" charset="-122"/>
              </a:rPr>
              <a:t>长方体</a:t>
            </a:r>
            <a:endParaRPr lang="zh-CN" altLang="en-US" sz="280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15372" name="文本框 9"/>
          <p:cNvSpPr txBox="1"/>
          <p:nvPr/>
        </p:nvSpPr>
        <p:spPr>
          <a:xfrm>
            <a:off x="7412038" y="5705475"/>
            <a:ext cx="1393825" cy="5207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800">
                <a:latin typeface="黑体" panose="02010600030101010101" pitchFamily="49" charset="-122"/>
                <a:ea typeface="黑体" panose="02010600030101010101" pitchFamily="49" charset="-122"/>
              </a:rPr>
              <a:t>四棱锥</a:t>
            </a:r>
            <a:endParaRPr lang="zh-CN" altLang="en-US" sz="280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cxnSp>
        <p:nvCxnSpPr>
          <p:cNvPr id="4" name="直接箭头连接符 3"/>
          <p:cNvCxnSpPr/>
          <p:nvPr/>
        </p:nvCxnSpPr>
        <p:spPr>
          <a:xfrm>
            <a:off x="1254125" y="3751263"/>
            <a:ext cx="941388" cy="830262"/>
          </a:xfrm>
          <a:prstGeom prst="straightConnector1">
            <a:avLst/>
          </a:prstGeom>
          <a:ln w="28575" cap="flat" cmpd="sng">
            <a:solidFill>
              <a:srgbClr val="FF0000"/>
            </a:solidFill>
            <a:prstDash val="solid"/>
            <a:round/>
            <a:headEnd type="none" w="med" len="med"/>
            <a:tailEnd type="arrow" w="med" len="med"/>
          </a:ln>
        </p:spPr>
      </p:cxnSp>
      <p:cxnSp>
        <p:nvCxnSpPr>
          <p:cNvPr id="5" name="直接箭头连接符 4"/>
          <p:cNvCxnSpPr/>
          <p:nvPr/>
        </p:nvCxnSpPr>
        <p:spPr>
          <a:xfrm flipH="1">
            <a:off x="1403350" y="3751263"/>
            <a:ext cx="785813" cy="757237"/>
          </a:xfrm>
          <a:prstGeom prst="straightConnector1">
            <a:avLst/>
          </a:prstGeom>
          <a:ln w="28575" cap="flat" cmpd="sng">
            <a:solidFill>
              <a:srgbClr val="FF0000"/>
            </a:solidFill>
            <a:prstDash val="solid"/>
            <a:round/>
            <a:headEnd type="none" w="med" len="med"/>
            <a:tailEnd type="arrow" w="med" len="med"/>
          </a:ln>
        </p:spPr>
      </p:cxnSp>
      <p:cxnSp>
        <p:nvCxnSpPr>
          <p:cNvPr id="6" name="直接箭头连接符 5"/>
          <p:cNvCxnSpPr/>
          <p:nvPr/>
        </p:nvCxnSpPr>
        <p:spPr>
          <a:xfrm>
            <a:off x="3873500" y="3736975"/>
            <a:ext cx="2571750" cy="1131888"/>
          </a:xfrm>
          <a:prstGeom prst="straightConnector1">
            <a:avLst/>
          </a:prstGeom>
          <a:ln w="28575" cap="flat" cmpd="sng">
            <a:solidFill>
              <a:srgbClr val="FF0000"/>
            </a:solidFill>
            <a:prstDash val="solid"/>
            <a:round/>
            <a:headEnd type="none" w="med" len="med"/>
            <a:tailEnd type="arrow" w="med" len="med"/>
          </a:ln>
        </p:spPr>
      </p:cxnSp>
      <p:cxnSp>
        <p:nvCxnSpPr>
          <p:cNvPr id="7" name="直接箭头连接符 6"/>
          <p:cNvCxnSpPr/>
          <p:nvPr/>
        </p:nvCxnSpPr>
        <p:spPr>
          <a:xfrm>
            <a:off x="5137150" y="3724275"/>
            <a:ext cx="0" cy="987425"/>
          </a:xfrm>
          <a:prstGeom prst="straightConnector1">
            <a:avLst/>
          </a:prstGeom>
          <a:ln w="28575" cap="flat" cmpd="sng">
            <a:solidFill>
              <a:srgbClr val="FF0000"/>
            </a:solidFill>
            <a:prstDash val="solid"/>
            <a:round/>
            <a:headEnd type="none" w="med" len="med"/>
            <a:tailEnd type="arrow" w="med" len="med"/>
          </a:ln>
        </p:spPr>
      </p:cxnSp>
      <p:cxnSp>
        <p:nvCxnSpPr>
          <p:cNvPr id="8" name="直接箭头连接符 7"/>
          <p:cNvCxnSpPr/>
          <p:nvPr/>
        </p:nvCxnSpPr>
        <p:spPr>
          <a:xfrm flipH="1">
            <a:off x="4211638" y="3716338"/>
            <a:ext cx="1800225" cy="865187"/>
          </a:xfrm>
          <a:prstGeom prst="straightConnector1">
            <a:avLst/>
          </a:prstGeom>
          <a:ln w="28575" cap="flat" cmpd="sng">
            <a:solidFill>
              <a:srgbClr val="FF0000"/>
            </a:solidFill>
            <a:prstDash val="solid"/>
            <a:round/>
            <a:headEnd type="none" w="med" len="med"/>
            <a:tailEnd type="arrow" w="med" len="med"/>
          </a:ln>
        </p:spPr>
      </p:cxnSp>
      <p:cxnSp>
        <p:nvCxnSpPr>
          <p:cNvPr id="9" name="直接箭头连接符 8"/>
          <p:cNvCxnSpPr/>
          <p:nvPr/>
        </p:nvCxnSpPr>
        <p:spPr>
          <a:xfrm>
            <a:off x="7953375" y="3738563"/>
            <a:ext cx="3175" cy="1020762"/>
          </a:xfrm>
          <a:prstGeom prst="straightConnector1">
            <a:avLst/>
          </a:prstGeom>
          <a:ln w="28575" cap="flat" cmpd="sng">
            <a:solidFill>
              <a:srgbClr val="FF0000"/>
            </a:solidFill>
            <a:prstDash val="solid"/>
            <a:round/>
            <a:headEnd type="none" w="med" len="med"/>
            <a:tailEnd type="arrow" w="med" len="med"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0" name="Rectangle 4"/>
          <p:cNvSpPr>
            <a:spLocks noRot="1"/>
          </p:cNvSpPr>
          <p:nvPr/>
        </p:nvSpPr>
        <p:spPr>
          <a:xfrm>
            <a:off x="561975" y="704850"/>
            <a:ext cx="1549400" cy="43497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eaLnBrk="0" hangingPunct="0">
              <a:lnSpc>
                <a:spcPct val="150000"/>
              </a:lnSpc>
            </a:pPr>
            <a:r>
              <a:rPr lang="zh-CN" altLang="en-US" sz="2800">
                <a:solidFill>
                  <a:srgbClr val="269999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思考：</a:t>
            </a:r>
            <a:endParaRPr lang="zh-CN" altLang="en-US" sz="2800">
              <a:solidFill>
                <a:srgbClr val="269999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27651" name="Rectangle 5"/>
          <p:cNvSpPr>
            <a:spLocks noRot="1"/>
          </p:cNvSpPr>
          <p:nvPr/>
        </p:nvSpPr>
        <p:spPr>
          <a:xfrm>
            <a:off x="590550" y="1068388"/>
            <a:ext cx="5526088" cy="48514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eaLnBrk="0" hangingPunct="0">
              <a:lnSpc>
                <a:spcPct val="150000"/>
              </a:lnSpc>
              <a:spcBef>
                <a:spcPct val="20000"/>
              </a:spcBef>
            </a:pPr>
            <a:r>
              <a:rPr lang="en-US" altLang="zh-CN" sz="2800">
                <a:latin typeface="Times New Roman" panose="02020603050405020304" pitchFamily="18" charset="0"/>
                <a:ea typeface="黑体" panose="02010600030101010101" pitchFamily="49" charset="-122"/>
              </a:rPr>
              <a:t>(</a:t>
            </a:r>
            <a:r>
              <a:rPr lang="en-US" altLang="zh-CN" sz="2800" b="1">
                <a:latin typeface="Times New Roman" panose="02020603050405020304" pitchFamily="18" charset="0"/>
                <a:ea typeface="黑体" panose="02010600030101010101" pitchFamily="49" charset="-122"/>
              </a:rPr>
              <a:t>1</a:t>
            </a:r>
            <a:r>
              <a:rPr lang="en-US" altLang="zh-CN" sz="2800">
                <a:latin typeface="Times New Roman" panose="02020603050405020304" pitchFamily="18" charset="0"/>
                <a:ea typeface="黑体" panose="02010600030101010101" pitchFamily="49" charset="-122"/>
              </a:rPr>
              <a:t>) </a:t>
            </a:r>
            <a:r>
              <a:rPr lang="zh-CN" altLang="en-US" sz="2800">
                <a:latin typeface="Times New Roman" panose="02020603050405020304" pitchFamily="18" charset="0"/>
                <a:ea typeface="黑体" panose="02010600030101010101" pitchFamily="49" charset="-122"/>
              </a:rPr>
              <a:t>棱锥与棱柱的区别是什么？</a:t>
            </a:r>
            <a:endParaRPr lang="zh-CN" altLang="en-US" sz="2800">
              <a:latin typeface="Times New Roman" panose="02020603050405020304" pitchFamily="18" charset="0"/>
              <a:ea typeface="黑体" panose="02010600030101010101" pitchFamily="49" charset="-122"/>
            </a:endParaRPr>
          </a:p>
          <a:p>
            <a:pPr eaLnBrk="0" hangingPunct="0">
              <a:lnSpc>
                <a:spcPct val="150000"/>
              </a:lnSpc>
              <a:spcBef>
                <a:spcPct val="20000"/>
              </a:spcBef>
            </a:pPr>
            <a:endParaRPr lang="en-US" altLang="zh-CN" sz="2400">
              <a:latin typeface="Times New Roman" panose="02020603050405020304" pitchFamily="18" charset="0"/>
              <a:ea typeface="黑体" panose="02010600030101010101" pitchFamily="49" charset="-122"/>
              <a:sym typeface="Arial" panose="020B0604020202020204" pitchFamily="34" charset="0"/>
            </a:endParaRPr>
          </a:p>
          <a:p>
            <a:pPr eaLnBrk="0" hangingPunct="0">
              <a:lnSpc>
                <a:spcPct val="150000"/>
              </a:lnSpc>
              <a:spcBef>
                <a:spcPct val="20000"/>
              </a:spcBef>
            </a:pPr>
            <a:endParaRPr lang="en-US" altLang="zh-CN" sz="2400">
              <a:latin typeface="Times New Roman" panose="02020603050405020304" pitchFamily="18" charset="0"/>
              <a:ea typeface="黑体" panose="02010600030101010101" pitchFamily="49" charset="-122"/>
              <a:sym typeface="Arial" panose="020B0604020202020204" pitchFamily="34" charset="0"/>
            </a:endParaRPr>
          </a:p>
          <a:p>
            <a:pPr eaLnBrk="0" hangingPunct="0">
              <a:lnSpc>
                <a:spcPct val="150000"/>
              </a:lnSpc>
              <a:spcBef>
                <a:spcPct val="20000"/>
              </a:spcBef>
            </a:pPr>
            <a:endParaRPr lang="en-US" altLang="zh-CN" sz="2400">
              <a:latin typeface="Times New Roman" panose="02020603050405020304" pitchFamily="18" charset="0"/>
              <a:ea typeface="黑体" panose="02010600030101010101" pitchFamily="49" charset="-122"/>
              <a:sym typeface="Arial" panose="020B0604020202020204" pitchFamily="34" charset="0"/>
            </a:endParaRPr>
          </a:p>
          <a:p>
            <a:pPr eaLnBrk="0" hangingPunct="0">
              <a:lnSpc>
                <a:spcPct val="150000"/>
              </a:lnSpc>
              <a:spcBef>
                <a:spcPct val="20000"/>
              </a:spcBef>
            </a:pPr>
            <a:r>
              <a:rPr lang="en-US" altLang="zh-CN" sz="2800">
                <a:latin typeface="Times New Roman" panose="02020603050405020304" pitchFamily="18" charset="0"/>
                <a:ea typeface="黑体" panose="02010600030101010101" pitchFamily="49" charset="-122"/>
                <a:sym typeface="Arial" panose="020B0604020202020204" pitchFamily="34" charset="0"/>
              </a:rPr>
              <a:t>(</a:t>
            </a:r>
            <a:r>
              <a:rPr lang="en-US" altLang="zh-CN" sz="2800" b="1">
                <a:latin typeface="Times New Roman" panose="02020603050405020304" pitchFamily="18" charset="0"/>
                <a:ea typeface="黑体" panose="02010600030101010101" pitchFamily="49" charset="-122"/>
                <a:sym typeface="Arial" panose="020B0604020202020204" pitchFamily="34" charset="0"/>
              </a:rPr>
              <a:t>2</a:t>
            </a:r>
            <a:r>
              <a:rPr lang="en-US" altLang="zh-CN" sz="2800">
                <a:latin typeface="Times New Roman" panose="02020603050405020304" pitchFamily="18" charset="0"/>
                <a:ea typeface="黑体" panose="02010600030101010101" pitchFamily="49" charset="-122"/>
                <a:sym typeface="Arial" panose="020B0604020202020204" pitchFamily="34" charset="0"/>
              </a:rPr>
              <a:t>) </a:t>
            </a:r>
            <a:r>
              <a:rPr lang="zh-CN" altLang="en-US" sz="2800">
                <a:latin typeface="Times New Roman" panose="02020603050405020304" pitchFamily="18" charset="0"/>
                <a:ea typeface="黑体" panose="02010600030101010101" pitchFamily="49" charset="-122"/>
              </a:rPr>
              <a:t>圆锥与圆柱的区别是什么？ </a:t>
            </a:r>
            <a:endParaRPr lang="zh-CN" altLang="en-US" sz="2800">
              <a:latin typeface="Times New Roman" panose="02020603050405020304" pitchFamily="18" charset="0"/>
              <a:ea typeface="黑体" panose="0201060003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5321300" y="1892300"/>
            <a:ext cx="2859088" cy="1519238"/>
            <a:chOff x="8380" y="2980"/>
            <a:chExt cx="4503" cy="2392"/>
          </a:xfrm>
        </p:grpSpPr>
        <p:pic>
          <p:nvPicPr>
            <p:cNvPr id="14340" name="Picture 36" descr="E:\四清\七上数学（人教）四清教用2014√\C19.TIF"/>
            <p:cNvPicPr>
              <a:picLocks noChangeAspect="1"/>
            </p:cNvPicPr>
            <p:nvPr/>
          </p:nvPicPr>
          <p:blipFill>
            <a:blip r:embed="rId1" r:link="rId2"/>
            <a:stretch>
              <a:fillRect/>
            </a:stretch>
          </p:blipFill>
          <p:spPr>
            <a:xfrm>
              <a:off x="8380" y="2980"/>
              <a:ext cx="2030" cy="239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4341" name="Picture 38" descr="E:\四清\七上数学（人教）四清教用2014√\C20.TIF"/>
            <p:cNvPicPr>
              <a:picLocks noChangeAspect="1"/>
            </p:cNvPicPr>
            <p:nvPr/>
          </p:nvPicPr>
          <p:blipFill>
            <a:blip r:embed="rId3" r:link="rId4"/>
            <a:stretch>
              <a:fillRect/>
            </a:stretch>
          </p:blipFill>
          <p:spPr>
            <a:xfrm>
              <a:off x="11202" y="3020"/>
              <a:ext cx="1680" cy="2352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3" name="组合 2"/>
          <p:cNvGrpSpPr/>
          <p:nvPr/>
        </p:nvGrpSpPr>
        <p:grpSpPr>
          <a:xfrm>
            <a:off x="5394325" y="4525963"/>
            <a:ext cx="2857500" cy="1541462"/>
            <a:chOff x="8495" y="7128"/>
            <a:chExt cx="4499" cy="2426"/>
          </a:xfrm>
        </p:grpSpPr>
        <p:pic>
          <p:nvPicPr>
            <p:cNvPr id="14343" name="Picture 32" descr="E:\四清\七上数学（人教）四清教用2014√\C17.TIF"/>
            <p:cNvPicPr>
              <a:picLocks noChangeAspect="1"/>
            </p:cNvPicPr>
            <p:nvPr/>
          </p:nvPicPr>
          <p:blipFill>
            <a:blip r:embed="rId5" r:link="rId6"/>
            <a:stretch>
              <a:fillRect/>
            </a:stretch>
          </p:blipFill>
          <p:spPr>
            <a:xfrm>
              <a:off x="11410" y="7127"/>
              <a:ext cx="1585" cy="241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4344" name="Picture 34" descr="E:\四清\七上数学（人教）四清教用2014√\C18.TIF"/>
            <p:cNvPicPr>
              <a:picLocks noChangeAspect="1"/>
            </p:cNvPicPr>
            <p:nvPr/>
          </p:nvPicPr>
          <p:blipFill>
            <a:blip r:embed="rId7" r:link="rId8"/>
            <a:stretch>
              <a:fillRect/>
            </a:stretch>
          </p:blipFill>
          <p:spPr>
            <a:xfrm>
              <a:off x="8495" y="7140"/>
              <a:ext cx="1982" cy="2415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7650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7650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7650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7650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7650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7650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7650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7650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7650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7650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7650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7651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7651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7651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charRg st="20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7651">
                                            <p:txEl>
                                              <p:charRg st="20" end="3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7651">
                                            <p:txEl>
                                              <p:charRg st="20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7651">
                                            <p:txEl>
                                              <p:charRg st="20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17191" name="文本框 1117190"/>
          <p:cNvSpPr txBox="1"/>
          <p:nvPr/>
        </p:nvSpPr>
        <p:spPr>
          <a:xfrm>
            <a:off x="217805" y="678180"/>
            <a:ext cx="8708390" cy="1210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lnSpc>
                <a:spcPct val="130000"/>
              </a:lnSpc>
              <a:buClrTx/>
            </a:pPr>
            <a:r>
              <a:rPr lang="en-US" altLang="zh-CN" sz="28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黑体" panose="02010600030101010101" pitchFamily="49" charset="-122"/>
              </a:rPr>
              <a:t>  </a:t>
            </a:r>
            <a:r>
              <a:rPr lang="zh-CN" altLang="en-US" sz="28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黑体" panose="02010600030101010101" pitchFamily="49" charset="-122"/>
              </a:rPr>
              <a:t>问题</a:t>
            </a:r>
            <a:r>
              <a:rPr lang="en-US" altLang="zh-CN" sz="28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黑体" panose="02010600030101010101" pitchFamily="49" charset="-122"/>
              </a:rPr>
              <a:t>2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0030101010101" pitchFamily="49" charset="-122"/>
              </a:rPr>
              <a:t> 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0030101010101" pitchFamily="49" charset="-122"/>
              </a:rPr>
              <a:t>根据已有的数学经验，我们能否把它们进行分类？你的标准是什么？</a:t>
            </a:r>
            <a:endParaRPr lang="zh-CN" altLang="en-US" sz="2800" dirty="0">
              <a:solidFill>
                <a:srgbClr val="9933FF"/>
              </a:solidFill>
              <a:latin typeface="Times New Roman" panose="02020603050405020304" pitchFamily="18" charset="0"/>
              <a:ea typeface="黑体" panose="02010600030101010101" pitchFamily="49" charset="-122"/>
            </a:endParaRPr>
          </a:p>
        </p:txBody>
      </p:sp>
      <p:grpSp>
        <p:nvGrpSpPr>
          <p:cNvPr id="1117195" name="组合 1117194"/>
          <p:cNvGrpSpPr/>
          <p:nvPr/>
        </p:nvGrpSpPr>
        <p:grpSpPr>
          <a:xfrm>
            <a:off x="552450" y="4581525"/>
            <a:ext cx="1600200" cy="1814513"/>
            <a:chOff x="4752" y="1152"/>
            <a:chExt cx="1008" cy="1143"/>
          </a:xfrm>
        </p:grpSpPr>
        <p:sp>
          <p:nvSpPr>
            <p:cNvPr id="1117196" name="文本框 1117195"/>
            <p:cNvSpPr txBox="1"/>
            <p:nvPr/>
          </p:nvSpPr>
          <p:spPr>
            <a:xfrm>
              <a:off x="4752" y="1968"/>
              <a:ext cx="1008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0" hangingPunct="0">
                <a:spcBef>
                  <a:spcPct val="50000"/>
                </a:spcBef>
                <a:buClrTx/>
              </a:pPr>
              <a:r>
                <a:rPr lang="zh-CN" altLang="en-US" sz="2800" b="1" dirty="0">
                  <a:solidFill>
                    <a:srgbClr val="FF3300"/>
                  </a:solidFill>
                  <a:latin typeface="Arial" panose="020B0604020202020204" pitchFamily="34" charset="0"/>
                  <a:ea typeface="楷体_GB2312" panose="02010609030101010101" pitchFamily="49" charset="-122"/>
                </a:rPr>
                <a:t>圆锥</a:t>
              </a:r>
              <a:endParaRPr lang="zh-CN" altLang="en-US" sz="2800" b="1" dirty="0">
                <a:solidFill>
                  <a:srgbClr val="FF3300"/>
                </a:solidFill>
                <a:latin typeface="Arial" panose="020B0604020202020204" pitchFamily="34" charset="0"/>
                <a:ea typeface="楷体_GB2312" panose="02010609030101010101" pitchFamily="49" charset="-122"/>
              </a:endParaRPr>
            </a:p>
          </p:txBody>
        </p:sp>
        <p:pic>
          <p:nvPicPr>
            <p:cNvPr id="1117197" name="图片 1117196" descr="66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814" y="1152"/>
              <a:ext cx="946" cy="828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1117199" name="组合 1117198"/>
          <p:cNvGrpSpPr/>
          <p:nvPr/>
        </p:nvGrpSpPr>
        <p:grpSpPr>
          <a:xfrm>
            <a:off x="4296410" y="4725353"/>
            <a:ext cx="1600200" cy="1585912"/>
            <a:chOff x="4752" y="3072"/>
            <a:chExt cx="1008" cy="999"/>
          </a:xfrm>
        </p:grpSpPr>
        <p:sp>
          <p:nvSpPr>
            <p:cNvPr id="1117200" name="文本框 1117199"/>
            <p:cNvSpPr txBox="1"/>
            <p:nvPr/>
          </p:nvSpPr>
          <p:spPr>
            <a:xfrm>
              <a:off x="4752" y="3744"/>
              <a:ext cx="1008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0" hangingPunct="0">
                <a:spcBef>
                  <a:spcPct val="50000"/>
                </a:spcBef>
                <a:buClrTx/>
              </a:pPr>
              <a:r>
                <a:rPr lang="zh-CN" altLang="en-US" sz="2800" b="1" dirty="0">
                  <a:solidFill>
                    <a:srgbClr val="FF3300"/>
                  </a:solidFill>
                  <a:latin typeface="Arial" panose="020B0604020202020204" pitchFamily="34" charset="0"/>
                  <a:ea typeface="楷体_GB2312" panose="02010609030101010101" pitchFamily="49" charset="-122"/>
                </a:rPr>
                <a:t>球体</a:t>
              </a:r>
              <a:endParaRPr lang="zh-CN" altLang="en-US" sz="2800" b="1" dirty="0">
                <a:solidFill>
                  <a:srgbClr val="FF3300"/>
                </a:solidFill>
                <a:latin typeface="Arial" panose="020B0604020202020204" pitchFamily="34" charset="0"/>
                <a:ea typeface="楷体_GB2312" panose="02010609030101010101" pitchFamily="49" charset="-122"/>
              </a:endParaRPr>
            </a:p>
          </p:txBody>
        </p:sp>
        <p:pic>
          <p:nvPicPr>
            <p:cNvPr id="1117201" name="图片 1117200" descr="55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896" y="3072"/>
              <a:ext cx="757" cy="757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1117202" name="组合 1117201"/>
          <p:cNvGrpSpPr/>
          <p:nvPr/>
        </p:nvGrpSpPr>
        <p:grpSpPr>
          <a:xfrm>
            <a:off x="7523163" y="2257425"/>
            <a:ext cx="1295400" cy="1885950"/>
            <a:chOff x="2517" y="981"/>
            <a:chExt cx="816" cy="1188"/>
          </a:xfrm>
        </p:grpSpPr>
        <p:sp>
          <p:nvSpPr>
            <p:cNvPr id="1117203" name="文本框 1117202"/>
            <p:cNvSpPr txBox="1"/>
            <p:nvPr/>
          </p:nvSpPr>
          <p:spPr>
            <a:xfrm>
              <a:off x="2517" y="1842"/>
              <a:ext cx="816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0" hangingPunct="0">
                <a:spcBef>
                  <a:spcPct val="50000"/>
                </a:spcBef>
                <a:buClrTx/>
              </a:pPr>
              <a:r>
                <a:rPr lang="zh-CN" altLang="en-US" sz="2800" b="1" dirty="0">
                  <a:solidFill>
                    <a:srgbClr val="FF3300"/>
                  </a:solidFill>
                  <a:latin typeface="Arial" panose="020B0604020202020204" pitchFamily="34" charset="0"/>
                  <a:ea typeface="楷体_GB2312" panose="02010609030101010101" pitchFamily="49" charset="-122"/>
                </a:rPr>
                <a:t>圆柱</a:t>
              </a:r>
              <a:endParaRPr lang="zh-CN" altLang="en-US" sz="2800" b="1" dirty="0">
                <a:solidFill>
                  <a:srgbClr val="FF3300"/>
                </a:solidFill>
                <a:latin typeface="Arial" panose="020B0604020202020204" pitchFamily="34" charset="0"/>
                <a:ea typeface="楷体_GB2312" panose="02010609030101010101" pitchFamily="49" charset="-122"/>
              </a:endParaRPr>
            </a:p>
          </p:txBody>
        </p:sp>
        <p:pic>
          <p:nvPicPr>
            <p:cNvPr id="1117204" name="图片 1117203" descr="44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698" y="981"/>
              <a:ext cx="465" cy="902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1117205" name="组合 1117204"/>
          <p:cNvGrpSpPr/>
          <p:nvPr/>
        </p:nvGrpSpPr>
        <p:grpSpPr>
          <a:xfrm>
            <a:off x="1825625" y="2620963"/>
            <a:ext cx="2030413" cy="1536700"/>
            <a:chOff x="1870" y="1797"/>
            <a:chExt cx="1279" cy="968"/>
          </a:xfrm>
        </p:grpSpPr>
        <p:sp>
          <p:nvSpPr>
            <p:cNvPr id="1117206" name="文本框 1117205"/>
            <p:cNvSpPr txBox="1"/>
            <p:nvPr/>
          </p:nvSpPr>
          <p:spPr>
            <a:xfrm>
              <a:off x="1870" y="2438"/>
              <a:ext cx="1279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0" hangingPunct="0">
                <a:spcBef>
                  <a:spcPct val="50000"/>
                </a:spcBef>
                <a:buClrTx/>
              </a:pPr>
              <a:r>
                <a:rPr lang="zh-CN" altLang="en-US" sz="2800" b="1" dirty="0">
                  <a:solidFill>
                    <a:srgbClr val="FF3300"/>
                  </a:solidFill>
                  <a:latin typeface="Arial" panose="020B0604020202020204" pitchFamily="34" charset="0"/>
                  <a:ea typeface="楷体_GB2312" panose="02010609030101010101" pitchFamily="49" charset="-122"/>
                </a:rPr>
                <a:t>长方体</a:t>
              </a:r>
              <a:endParaRPr lang="zh-CN" altLang="en-US" sz="2800" b="1" dirty="0">
                <a:solidFill>
                  <a:srgbClr val="FF3300"/>
                </a:solidFill>
                <a:latin typeface="Arial" panose="020B0604020202020204" pitchFamily="34" charset="0"/>
                <a:ea typeface="楷体_GB2312" panose="02010609030101010101" pitchFamily="49" charset="-122"/>
              </a:endParaRPr>
            </a:p>
          </p:txBody>
        </p:sp>
        <p:pic>
          <p:nvPicPr>
            <p:cNvPr id="1117207" name="图片 1117206" descr="文1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018" y="1797"/>
              <a:ext cx="1121" cy="469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1117208" name="组合 1117207"/>
          <p:cNvGrpSpPr/>
          <p:nvPr/>
        </p:nvGrpSpPr>
        <p:grpSpPr>
          <a:xfrm>
            <a:off x="192088" y="2347913"/>
            <a:ext cx="1524000" cy="1814512"/>
            <a:chOff x="1728" y="720"/>
            <a:chExt cx="960" cy="1143"/>
          </a:xfrm>
        </p:grpSpPr>
        <p:sp>
          <p:nvSpPr>
            <p:cNvPr id="1117209" name="文本框 1117208"/>
            <p:cNvSpPr txBox="1"/>
            <p:nvPr/>
          </p:nvSpPr>
          <p:spPr>
            <a:xfrm>
              <a:off x="1728" y="1536"/>
              <a:ext cx="912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0" hangingPunct="0">
                <a:spcBef>
                  <a:spcPct val="50000"/>
                </a:spcBef>
                <a:buClrTx/>
              </a:pPr>
              <a:r>
                <a:rPr lang="zh-CN" altLang="en-US" sz="2800" b="1" dirty="0">
                  <a:solidFill>
                    <a:srgbClr val="FF3300"/>
                  </a:solidFill>
                  <a:latin typeface="Arial" panose="020B0604020202020204" pitchFamily="34" charset="0"/>
                  <a:ea typeface="楷体_GB2312" panose="02010609030101010101" pitchFamily="49" charset="-122"/>
                </a:rPr>
                <a:t>正方体</a:t>
              </a:r>
              <a:endParaRPr lang="zh-CN" altLang="en-US" sz="2800" b="1" dirty="0">
                <a:solidFill>
                  <a:srgbClr val="FF3300"/>
                </a:solidFill>
                <a:latin typeface="Arial" panose="020B0604020202020204" pitchFamily="34" charset="0"/>
                <a:ea typeface="楷体_GB2312" panose="02010609030101010101" pitchFamily="49" charset="-122"/>
              </a:endParaRPr>
            </a:p>
          </p:txBody>
        </p:sp>
        <p:pic>
          <p:nvPicPr>
            <p:cNvPr id="1117210" name="图片 1117209" descr="33"/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824" y="720"/>
              <a:ext cx="864" cy="864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1117221" name="组合 1117220"/>
          <p:cNvGrpSpPr/>
          <p:nvPr/>
        </p:nvGrpSpPr>
        <p:grpSpPr>
          <a:xfrm>
            <a:off x="4008438" y="2205038"/>
            <a:ext cx="1316037" cy="1873250"/>
            <a:chOff x="792" y="3139"/>
            <a:chExt cx="781" cy="1181"/>
          </a:xfrm>
        </p:grpSpPr>
        <p:sp>
          <p:nvSpPr>
            <p:cNvPr id="1117222" name="文本框 1117221"/>
            <p:cNvSpPr txBox="1"/>
            <p:nvPr/>
          </p:nvSpPr>
          <p:spPr>
            <a:xfrm>
              <a:off x="792" y="3993"/>
              <a:ext cx="745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algn="l">
                <a:buClrTx/>
              </a:pPr>
              <a:r>
                <a:rPr lang="zh-CN" altLang="en-US" sz="2800" b="1" dirty="0">
                  <a:solidFill>
                    <a:srgbClr val="FF3300"/>
                  </a:solidFill>
                  <a:latin typeface="Arial" panose="020B0604020202020204" pitchFamily="34" charset="0"/>
                  <a:ea typeface="楷体_GB2312" panose="02010609030101010101" pitchFamily="49" charset="-122"/>
                </a:rPr>
                <a:t>三棱柱</a:t>
              </a:r>
              <a:endParaRPr lang="zh-CN" altLang="en-US" sz="2800" b="1" dirty="0">
                <a:solidFill>
                  <a:srgbClr val="FF3300"/>
                </a:solidFill>
                <a:latin typeface="Arial" panose="020B0604020202020204" pitchFamily="34" charset="0"/>
                <a:ea typeface="楷体_GB2312" panose="02010609030101010101" pitchFamily="49" charset="-122"/>
              </a:endParaRPr>
            </a:p>
          </p:txBody>
        </p:sp>
        <p:pic>
          <p:nvPicPr>
            <p:cNvPr id="1117223" name="图片 1117222"/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67598"/>
            <a:stretch>
              <a:fillRect/>
            </a:stretch>
          </p:blipFill>
          <p:spPr>
            <a:xfrm>
              <a:off x="877" y="3139"/>
              <a:ext cx="696" cy="1032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1117227" name="组合 1117226"/>
          <p:cNvGrpSpPr/>
          <p:nvPr/>
        </p:nvGrpSpPr>
        <p:grpSpPr>
          <a:xfrm>
            <a:off x="5919788" y="2347913"/>
            <a:ext cx="1387475" cy="1816100"/>
            <a:chOff x="2562" y="2387"/>
            <a:chExt cx="791" cy="1143"/>
          </a:xfrm>
        </p:grpSpPr>
        <p:grpSp>
          <p:nvGrpSpPr>
            <p:cNvPr id="1117228" name="组合 1117227"/>
            <p:cNvGrpSpPr/>
            <p:nvPr/>
          </p:nvGrpSpPr>
          <p:grpSpPr>
            <a:xfrm>
              <a:off x="2562" y="2387"/>
              <a:ext cx="727" cy="816"/>
              <a:chOff x="2199" y="1480"/>
              <a:chExt cx="1723" cy="2086"/>
            </a:xfrm>
          </p:grpSpPr>
          <p:sp>
            <p:nvSpPr>
              <p:cNvPr id="1117229" name="直接连接符 1117228"/>
              <p:cNvSpPr/>
              <p:nvPr/>
            </p:nvSpPr>
            <p:spPr>
              <a:xfrm>
                <a:off x="3741" y="1480"/>
                <a:ext cx="0" cy="1542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sp>
          <p:sp>
            <p:nvSpPr>
              <p:cNvPr id="1117230" name="直接连接符 1117229"/>
              <p:cNvSpPr/>
              <p:nvPr/>
            </p:nvSpPr>
            <p:spPr>
              <a:xfrm>
                <a:off x="2879" y="3022"/>
                <a:ext cx="862" cy="0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sp>
          <p:sp>
            <p:nvSpPr>
              <p:cNvPr id="1117231" name="直接连接符 1117230"/>
              <p:cNvSpPr/>
              <p:nvPr/>
            </p:nvSpPr>
            <p:spPr>
              <a:xfrm>
                <a:off x="3741" y="3022"/>
                <a:ext cx="181" cy="272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sp>
          <p:sp>
            <p:nvSpPr>
              <p:cNvPr id="1117232" name="直接连接符 1117231"/>
              <p:cNvSpPr/>
              <p:nvPr/>
            </p:nvSpPr>
            <p:spPr>
              <a:xfrm>
                <a:off x="2879" y="1480"/>
                <a:ext cx="0" cy="1542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sp>
          <p:sp>
            <p:nvSpPr>
              <p:cNvPr id="1117233" name="直接连接符 1117232"/>
              <p:cNvSpPr/>
              <p:nvPr/>
            </p:nvSpPr>
            <p:spPr>
              <a:xfrm flipV="1">
                <a:off x="2199" y="3022"/>
                <a:ext cx="680" cy="272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sp>
          <p:sp>
            <p:nvSpPr>
              <p:cNvPr id="1117234" name="直接连接符 1117233"/>
              <p:cNvSpPr/>
              <p:nvPr/>
            </p:nvSpPr>
            <p:spPr>
              <a:xfrm>
                <a:off x="2381" y="3566"/>
                <a:ext cx="861" cy="0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117235" name="直接连接符 1117234"/>
              <p:cNvSpPr/>
              <p:nvPr/>
            </p:nvSpPr>
            <p:spPr>
              <a:xfrm flipH="1" flipV="1">
                <a:off x="2199" y="3294"/>
                <a:ext cx="181" cy="272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117236" name="直接连接符 1117235"/>
              <p:cNvSpPr/>
              <p:nvPr/>
            </p:nvSpPr>
            <p:spPr>
              <a:xfrm flipV="1">
                <a:off x="3242" y="3294"/>
                <a:ext cx="680" cy="272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117237" name="直接连接符 1117236"/>
              <p:cNvSpPr/>
              <p:nvPr/>
            </p:nvSpPr>
            <p:spPr>
              <a:xfrm flipV="1">
                <a:off x="2380" y="2024"/>
                <a:ext cx="0" cy="1542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117238" name="直接连接符 1117237"/>
              <p:cNvSpPr/>
              <p:nvPr/>
            </p:nvSpPr>
            <p:spPr>
              <a:xfrm flipV="1">
                <a:off x="3242" y="2024"/>
                <a:ext cx="0" cy="1542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117239" name="直接连接符 1117238"/>
              <p:cNvSpPr/>
              <p:nvPr/>
            </p:nvSpPr>
            <p:spPr>
              <a:xfrm flipV="1">
                <a:off x="3922" y="1752"/>
                <a:ext cx="0" cy="1542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117240" name="直接连接符 1117239"/>
              <p:cNvSpPr/>
              <p:nvPr/>
            </p:nvSpPr>
            <p:spPr>
              <a:xfrm flipV="1">
                <a:off x="2199" y="1752"/>
                <a:ext cx="0" cy="1542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117241" name="直接连接符 1117240"/>
              <p:cNvSpPr/>
              <p:nvPr/>
            </p:nvSpPr>
            <p:spPr>
              <a:xfrm>
                <a:off x="2380" y="2024"/>
                <a:ext cx="862" cy="0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117242" name="直接连接符 1117241"/>
              <p:cNvSpPr/>
              <p:nvPr/>
            </p:nvSpPr>
            <p:spPr>
              <a:xfrm flipV="1">
                <a:off x="3242" y="1752"/>
                <a:ext cx="680" cy="272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117243" name="直接连接符 1117242"/>
              <p:cNvSpPr/>
              <p:nvPr/>
            </p:nvSpPr>
            <p:spPr>
              <a:xfrm flipH="1" flipV="1">
                <a:off x="3741" y="1480"/>
                <a:ext cx="181" cy="272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117244" name="直接连接符 1117243"/>
              <p:cNvSpPr/>
              <p:nvPr/>
            </p:nvSpPr>
            <p:spPr>
              <a:xfrm flipH="1">
                <a:off x="2879" y="1480"/>
                <a:ext cx="862" cy="0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117245" name="直接连接符 1117244"/>
              <p:cNvSpPr/>
              <p:nvPr/>
            </p:nvSpPr>
            <p:spPr>
              <a:xfrm flipH="1">
                <a:off x="2199" y="1480"/>
                <a:ext cx="680" cy="272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117246" name="直接连接符 1117245"/>
              <p:cNvSpPr/>
              <p:nvPr/>
            </p:nvSpPr>
            <p:spPr>
              <a:xfrm>
                <a:off x="2199" y="1752"/>
                <a:ext cx="181" cy="272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sp>
          <p:nvSpPr>
            <p:cNvPr id="1117247" name="文本框 1117246"/>
            <p:cNvSpPr txBox="1"/>
            <p:nvPr/>
          </p:nvSpPr>
          <p:spPr>
            <a:xfrm>
              <a:off x="2562" y="3203"/>
              <a:ext cx="791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l">
                <a:buClrTx/>
              </a:pPr>
              <a:r>
                <a:rPr lang="zh-CN" altLang="en-US" sz="2800" b="1" dirty="0">
                  <a:solidFill>
                    <a:srgbClr val="FF3300"/>
                  </a:solidFill>
                  <a:latin typeface="Arial" panose="020B0604020202020204" pitchFamily="34" charset="0"/>
                  <a:ea typeface="楷体_GB2312" panose="02010609030101010101" pitchFamily="49" charset="-122"/>
                </a:rPr>
                <a:t>六棱柱</a:t>
              </a:r>
              <a:endParaRPr lang="zh-CN" altLang="en-US" sz="2800" b="1" dirty="0">
                <a:solidFill>
                  <a:srgbClr val="FF3300"/>
                </a:solidFill>
                <a:latin typeface="Arial" panose="020B0604020202020204" pitchFamily="34" charset="0"/>
                <a:ea typeface="楷体_GB2312" panose="02010609030101010101" pitchFamily="49" charset="-122"/>
              </a:endParaRPr>
            </a:p>
          </p:txBody>
        </p:sp>
      </p:grpSp>
      <p:grpSp>
        <p:nvGrpSpPr>
          <p:cNvPr id="1117251" name="组合 1117250"/>
          <p:cNvGrpSpPr/>
          <p:nvPr/>
        </p:nvGrpSpPr>
        <p:grpSpPr>
          <a:xfrm>
            <a:off x="2424113" y="4365943"/>
            <a:ext cx="1619250" cy="1989137"/>
            <a:chOff x="2925" y="3249"/>
            <a:chExt cx="1020" cy="1253"/>
          </a:xfrm>
        </p:grpSpPr>
        <p:grpSp>
          <p:nvGrpSpPr>
            <p:cNvPr id="1117252" name="组合 1117251"/>
            <p:cNvGrpSpPr/>
            <p:nvPr/>
          </p:nvGrpSpPr>
          <p:grpSpPr>
            <a:xfrm>
              <a:off x="2925" y="3249"/>
              <a:ext cx="1020" cy="1253"/>
              <a:chOff x="4570" y="2323"/>
              <a:chExt cx="1020" cy="1253"/>
            </a:xfrm>
          </p:grpSpPr>
          <p:sp>
            <p:nvSpPr>
              <p:cNvPr id="1117253" name="文本框 1117252"/>
              <p:cNvSpPr txBox="1"/>
              <p:nvPr/>
            </p:nvSpPr>
            <p:spPr>
              <a:xfrm>
                <a:off x="4604" y="3249"/>
                <a:ext cx="791" cy="3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pPr algn="l">
                  <a:buClrTx/>
                </a:pPr>
                <a:r>
                  <a:rPr lang="zh-CN" altLang="en-US" sz="2800" b="1" dirty="0">
                    <a:solidFill>
                      <a:srgbClr val="FF3300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rPr>
                  <a:t>四棱锥</a:t>
                </a:r>
                <a:endParaRPr lang="zh-CN" altLang="en-US" sz="2800" b="1" dirty="0">
                  <a:solidFill>
                    <a:srgbClr val="FF3300"/>
                  </a:solidFill>
                  <a:latin typeface="Arial" panose="020B0604020202020204" pitchFamily="34" charset="0"/>
                  <a:ea typeface="楷体_GB2312" panose="02010609030101010101" pitchFamily="49" charset="-122"/>
                </a:endParaRPr>
              </a:p>
            </p:txBody>
          </p:sp>
          <p:grpSp>
            <p:nvGrpSpPr>
              <p:cNvPr id="1117254" name="组合 1117253"/>
              <p:cNvGrpSpPr/>
              <p:nvPr/>
            </p:nvGrpSpPr>
            <p:grpSpPr>
              <a:xfrm>
                <a:off x="4570" y="2323"/>
                <a:ext cx="1020" cy="903"/>
                <a:chOff x="612" y="845"/>
                <a:chExt cx="3175" cy="2626"/>
              </a:xfrm>
            </p:grpSpPr>
            <p:grpSp>
              <p:nvGrpSpPr>
                <p:cNvPr id="1117255" name="组合 1117254"/>
                <p:cNvGrpSpPr/>
                <p:nvPr/>
              </p:nvGrpSpPr>
              <p:grpSpPr>
                <a:xfrm>
                  <a:off x="612" y="845"/>
                  <a:ext cx="3175" cy="2626"/>
                  <a:chOff x="590" y="854"/>
                  <a:chExt cx="3175" cy="2626"/>
                </a:xfrm>
              </p:grpSpPr>
              <p:pic>
                <p:nvPicPr>
                  <p:cNvPr id="1117256" name="图片 1117255" descr="image098"/>
                  <p:cNvPicPr>
                    <a:picLocks noChangeAspect="1"/>
                  </p:cNvPicPr>
                  <p:nvPr/>
                </p:nvPicPr>
                <p:blipFill>
                  <a:blip r:embed="rId7">
                    <a:clrChange>
                      <a:clrFrom>
                        <a:srgbClr val="FFFFFF"/>
                      </a:clrFrom>
                      <a:clrTo>
                        <a:srgbClr val="FFFFFF">
                          <a:alpha val="0"/>
                        </a:srgbClr>
                      </a:clrTo>
                    </a:clrChange>
                  </a:blip>
                  <a:srcRect l="4118" t="5452" r="4518" b="5452"/>
                  <a:stretch>
                    <a:fillRect/>
                  </a:stretch>
                </p:blipFill>
                <p:spPr>
                  <a:xfrm rot="275330">
                    <a:off x="590" y="854"/>
                    <a:ext cx="3175" cy="262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117257" name="直接连接符 1117256"/>
                  <p:cNvSpPr/>
                  <p:nvPr/>
                </p:nvSpPr>
                <p:spPr>
                  <a:xfrm>
                    <a:off x="1927" y="981"/>
                    <a:ext cx="1361" cy="1950"/>
                  </a:xfrm>
                  <a:prstGeom prst="line">
                    <a:avLst/>
                  </a:prstGeom>
                  <a:ln w="66675" cap="flat" cmpd="sng">
                    <a:solidFill>
                      <a:schemeClr val="bg1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</p:grpSp>
            <p:sp>
              <p:nvSpPr>
                <p:cNvPr id="1117258" name="直接连接符 1117257"/>
                <p:cNvSpPr/>
                <p:nvPr/>
              </p:nvSpPr>
              <p:spPr>
                <a:xfrm>
                  <a:off x="1791" y="2283"/>
                  <a:ext cx="681" cy="318"/>
                </a:xfrm>
                <a:prstGeom prst="line">
                  <a:avLst/>
                </a:prstGeom>
                <a:ln w="50800" cap="flat" cmpd="sng">
                  <a:solidFill>
                    <a:schemeClr val="bg1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117259" name="直接连接符 1117258"/>
                <p:cNvSpPr/>
                <p:nvPr/>
              </p:nvSpPr>
              <p:spPr>
                <a:xfrm>
                  <a:off x="2517" y="2614"/>
                  <a:ext cx="726" cy="317"/>
                </a:xfrm>
                <a:prstGeom prst="line">
                  <a:avLst/>
                </a:prstGeom>
                <a:ln w="50800" cap="flat" cmpd="sng">
                  <a:solidFill>
                    <a:schemeClr val="bg1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117260" name="矩形 1117259"/>
                <p:cNvSpPr/>
                <p:nvPr/>
              </p:nvSpPr>
              <p:spPr>
                <a:xfrm rot="1862107">
                  <a:off x="1655" y="2387"/>
                  <a:ext cx="318" cy="273"/>
                </a:xfrm>
                <a:prstGeom prst="rect">
                  <a:avLst/>
                </a:prstGeom>
                <a:solidFill>
                  <a:schemeClr val="bg1"/>
                </a:solidFill>
                <a:ln w="9525" cap="flat" cmpd="sng">
                  <a:solidFill>
                    <a:schemeClr val="bg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117261" name="矩形 1117260"/>
                <p:cNvSpPr/>
                <p:nvPr/>
              </p:nvSpPr>
              <p:spPr>
                <a:xfrm rot="1862107">
                  <a:off x="3334" y="2931"/>
                  <a:ext cx="318" cy="273"/>
                </a:xfrm>
                <a:prstGeom prst="rect">
                  <a:avLst/>
                </a:prstGeom>
                <a:solidFill>
                  <a:schemeClr val="bg1"/>
                </a:solidFill>
                <a:ln w="9525" cap="flat" cmpd="sng">
                  <a:solidFill>
                    <a:schemeClr val="bg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</p:grpSp>
        </p:grpSp>
        <p:sp>
          <p:nvSpPr>
            <p:cNvPr id="1117262" name="直接连接符 1117261"/>
            <p:cNvSpPr/>
            <p:nvPr/>
          </p:nvSpPr>
          <p:spPr>
            <a:xfrm>
              <a:off x="3334" y="3249"/>
              <a:ext cx="317" cy="907"/>
            </a:xfrm>
            <a:prstGeom prst="line">
              <a:avLst/>
            </a:prstGeom>
            <a:ln w="158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7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1172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1172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7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1172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172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7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172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172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7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172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172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7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172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172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7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171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171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7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171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171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7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172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172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45538" name="矩形 1345537"/>
          <p:cNvSpPr/>
          <p:nvPr/>
        </p:nvSpPr>
        <p:spPr>
          <a:xfrm>
            <a:off x="89535" y="1137285"/>
            <a:ext cx="6265863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30000"/>
              </a:spcBef>
            </a:pPr>
            <a:r>
              <a:rPr lang="en-US" altLang="zh-CN" sz="48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endParaRPr lang="zh-CN" altLang="en-US" sz="2800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ea typeface="黑体" panose="02010600030101010101" pitchFamily="49" charset="-122"/>
            </a:endParaRPr>
          </a:p>
        </p:txBody>
      </p:sp>
      <p:sp>
        <p:nvSpPr>
          <p:cNvPr id="1345539" name="文本框 1345538"/>
          <p:cNvSpPr txBox="1"/>
          <p:nvPr/>
        </p:nvSpPr>
        <p:spPr>
          <a:xfrm>
            <a:off x="900113" y="3573463"/>
            <a:ext cx="20116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l">
              <a:buClrTx/>
            </a:pPr>
            <a:r>
              <a:rPr lang="zh-CN" altLang="en-US" sz="2400" dirty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常见立体图形</a:t>
            </a:r>
            <a:endParaRPr lang="zh-CN" altLang="en-US" sz="2400" dirty="0">
              <a:solidFill>
                <a:schemeClr val="tx1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1345540" name="左大括号 1345539"/>
          <p:cNvSpPr/>
          <p:nvPr/>
        </p:nvSpPr>
        <p:spPr>
          <a:xfrm>
            <a:off x="2916238" y="2276475"/>
            <a:ext cx="287337" cy="3025775"/>
          </a:xfrm>
          <a:prstGeom prst="leftBrace">
            <a:avLst>
              <a:gd name="adj1" fmla="val 87753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1345541" name="文本框 1345540"/>
          <p:cNvSpPr txBox="1"/>
          <p:nvPr/>
        </p:nvSpPr>
        <p:spPr>
          <a:xfrm>
            <a:off x="3324860" y="2101533"/>
            <a:ext cx="936625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buClrTx/>
            </a:pPr>
            <a:r>
              <a:rPr lang="zh-CN" altLang="en-US" sz="2400" dirty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柱体</a:t>
            </a:r>
            <a:endParaRPr lang="zh-CN" altLang="en-US" sz="2400" dirty="0">
              <a:solidFill>
                <a:schemeClr val="tx1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1345542" name="文本框 1345541"/>
          <p:cNvSpPr txBox="1"/>
          <p:nvPr/>
        </p:nvSpPr>
        <p:spPr>
          <a:xfrm>
            <a:off x="3529648" y="4942205"/>
            <a:ext cx="7924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l">
              <a:buClrTx/>
            </a:pPr>
            <a:r>
              <a:rPr lang="zh-CN" altLang="en-US" sz="2400" dirty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锥体</a:t>
            </a:r>
            <a:endParaRPr lang="zh-CN" altLang="en-US" sz="2400" dirty="0">
              <a:solidFill>
                <a:schemeClr val="tx1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1345543" name="文本框 1345542"/>
          <p:cNvSpPr txBox="1"/>
          <p:nvPr/>
        </p:nvSpPr>
        <p:spPr>
          <a:xfrm>
            <a:off x="3495993" y="3573780"/>
            <a:ext cx="865187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buClrTx/>
            </a:pPr>
            <a:r>
              <a:rPr lang="zh-CN" altLang="en-US" sz="2400" dirty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球体</a:t>
            </a:r>
            <a:endParaRPr lang="zh-CN" altLang="en-US" sz="2400" dirty="0">
              <a:solidFill>
                <a:schemeClr val="tx1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1345544" name="文本框 1345543"/>
          <p:cNvSpPr txBox="1"/>
          <p:nvPr/>
        </p:nvSpPr>
        <p:spPr>
          <a:xfrm>
            <a:off x="4430078" y="1550988"/>
            <a:ext cx="7924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l">
              <a:buClrTx/>
            </a:pPr>
            <a:r>
              <a:rPr lang="zh-CN" altLang="en-US" sz="2400" dirty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圆柱</a:t>
            </a:r>
            <a:endParaRPr lang="zh-CN" altLang="en-US" sz="2400" dirty="0">
              <a:solidFill>
                <a:schemeClr val="tx1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1345545" name="左大括号 1345544"/>
          <p:cNvSpPr/>
          <p:nvPr/>
        </p:nvSpPr>
        <p:spPr>
          <a:xfrm>
            <a:off x="4214178" y="1844675"/>
            <a:ext cx="152400" cy="914400"/>
          </a:xfrm>
          <a:prstGeom prst="leftBrace">
            <a:avLst>
              <a:gd name="adj1" fmla="val 50000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1345546" name="文本框 1345545"/>
          <p:cNvSpPr txBox="1"/>
          <p:nvPr/>
        </p:nvSpPr>
        <p:spPr>
          <a:xfrm>
            <a:off x="4430078" y="2559050"/>
            <a:ext cx="7924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l">
              <a:buClrTx/>
            </a:pPr>
            <a:r>
              <a:rPr lang="zh-CN" altLang="en-US" sz="2400" dirty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棱柱</a:t>
            </a:r>
            <a:endParaRPr lang="zh-CN" altLang="en-US" sz="2400" dirty="0">
              <a:solidFill>
                <a:schemeClr val="tx1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1345547" name="左大括号 1345546"/>
          <p:cNvSpPr/>
          <p:nvPr/>
        </p:nvSpPr>
        <p:spPr>
          <a:xfrm>
            <a:off x="5295265" y="2060575"/>
            <a:ext cx="144463" cy="1582738"/>
          </a:xfrm>
          <a:prstGeom prst="leftBrace">
            <a:avLst>
              <a:gd name="adj1" fmla="val 91300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1345548" name="文本框 1345547"/>
          <p:cNvSpPr txBox="1"/>
          <p:nvPr/>
        </p:nvSpPr>
        <p:spPr>
          <a:xfrm>
            <a:off x="5461318" y="1930400"/>
            <a:ext cx="10972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l">
              <a:buClrTx/>
            </a:pPr>
            <a:r>
              <a:rPr lang="zh-CN" altLang="en-US" sz="2400" dirty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三棱柱</a:t>
            </a:r>
            <a:endParaRPr lang="zh-CN" altLang="en-US" sz="2400" dirty="0">
              <a:solidFill>
                <a:schemeClr val="tx1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1345549" name="文本框 1345548"/>
          <p:cNvSpPr txBox="1"/>
          <p:nvPr/>
        </p:nvSpPr>
        <p:spPr>
          <a:xfrm>
            <a:off x="5461318" y="2433638"/>
            <a:ext cx="10972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l">
              <a:buClrTx/>
            </a:pPr>
            <a:r>
              <a:rPr lang="zh-CN" altLang="en-US" sz="2400" dirty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四棱柱</a:t>
            </a:r>
            <a:endParaRPr lang="zh-CN" altLang="en-US" sz="2400" dirty="0">
              <a:solidFill>
                <a:schemeClr val="tx1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1345550" name="文本框 1345549"/>
          <p:cNvSpPr txBox="1"/>
          <p:nvPr/>
        </p:nvSpPr>
        <p:spPr>
          <a:xfrm>
            <a:off x="5461318" y="2938463"/>
            <a:ext cx="10972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l">
              <a:buClrTx/>
            </a:pPr>
            <a:r>
              <a:rPr lang="zh-CN" altLang="en-US" sz="2400" dirty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五棱柱</a:t>
            </a:r>
            <a:endParaRPr lang="zh-CN" altLang="en-US" sz="2400" dirty="0">
              <a:solidFill>
                <a:schemeClr val="tx1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1345552" name="文本框 1345551"/>
          <p:cNvSpPr txBox="1"/>
          <p:nvPr/>
        </p:nvSpPr>
        <p:spPr>
          <a:xfrm>
            <a:off x="5532755" y="3321050"/>
            <a:ext cx="4876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l">
              <a:buClrTx/>
            </a:pPr>
            <a:r>
              <a:rPr lang="en-US" altLang="zh-CN" sz="240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…</a:t>
            </a:r>
            <a:endParaRPr lang="en-US" altLang="zh-CN" sz="2400">
              <a:solidFill>
                <a:schemeClr val="tx1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1345553" name="左大括号 1345552"/>
          <p:cNvSpPr/>
          <p:nvPr/>
        </p:nvSpPr>
        <p:spPr>
          <a:xfrm>
            <a:off x="4284663" y="4725353"/>
            <a:ext cx="152400" cy="914400"/>
          </a:xfrm>
          <a:prstGeom prst="leftBrace">
            <a:avLst>
              <a:gd name="adj1" fmla="val 50000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1345554" name="文本框 1345553"/>
          <p:cNvSpPr txBox="1"/>
          <p:nvPr/>
        </p:nvSpPr>
        <p:spPr>
          <a:xfrm>
            <a:off x="4429443" y="4470083"/>
            <a:ext cx="7924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l">
              <a:buClrTx/>
            </a:pPr>
            <a:r>
              <a:rPr lang="zh-CN" altLang="en-US" sz="2400" dirty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圆锥</a:t>
            </a:r>
            <a:endParaRPr lang="zh-CN" altLang="en-US" sz="2400" dirty="0">
              <a:solidFill>
                <a:schemeClr val="tx1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1345555" name="文本框 1345554"/>
          <p:cNvSpPr txBox="1"/>
          <p:nvPr/>
        </p:nvSpPr>
        <p:spPr>
          <a:xfrm>
            <a:off x="4429443" y="5295265"/>
            <a:ext cx="7924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l">
              <a:buClrTx/>
            </a:pPr>
            <a:r>
              <a:rPr lang="zh-CN" altLang="en-US" sz="2400" dirty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棱锥</a:t>
            </a:r>
            <a:endParaRPr lang="zh-CN" altLang="en-US" sz="2400" dirty="0">
              <a:solidFill>
                <a:schemeClr val="tx1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1345556" name="左大括号 1345555"/>
          <p:cNvSpPr/>
          <p:nvPr/>
        </p:nvSpPr>
        <p:spPr>
          <a:xfrm>
            <a:off x="5302885" y="4692968"/>
            <a:ext cx="144463" cy="1582737"/>
          </a:xfrm>
          <a:prstGeom prst="leftBrace">
            <a:avLst>
              <a:gd name="adj1" fmla="val 91300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1345557" name="文本框 1345556"/>
          <p:cNvSpPr txBox="1"/>
          <p:nvPr/>
        </p:nvSpPr>
        <p:spPr>
          <a:xfrm>
            <a:off x="5438458" y="4556760"/>
            <a:ext cx="10972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l">
              <a:buClrTx/>
            </a:pPr>
            <a:r>
              <a:rPr lang="zh-CN" altLang="en-US" sz="2400" dirty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三棱锥</a:t>
            </a:r>
            <a:endParaRPr lang="zh-CN" altLang="en-US" sz="2400" dirty="0">
              <a:solidFill>
                <a:schemeClr val="tx1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1345558" name="文本框 1345557"/>
          <p:cNvSpPr txBox="1"/>
          <p:nvPr/>
        </p:nvSpPr>
        <p:spPr>
          <a:xfrm>
            <a:off x="5438458" y="5061585"/>
            <a:ext cx="10972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l">
              <a:buClrTx/>
            </a:pPr>
            <a:r>
              <a:rPr lang="zh-CN" altLang="en-US" sz="2400" dirty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四棱锥</a:t>
            </a:r>
            <a:endParaRPr lang="zh-CN" altLang="en-US" sz="2400" dirty="0">
              <a:solidFill>
                <a:schemeClr val="tx1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1345559" name="文本框 1345558"/>
          <p:cNvSpPr txBox="1"/>
          <p:nvPr/>
        </p:nvSpPr>
        <p:spPr>
          <a:xfrm>
            <a:off x="5438458" y="5564823"/>
            <a:ext cx="10972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l">
              <a:buClrTx/>
            </a:pPr>
            <a:r>
              <a:rPr lang="zh-CN" altLang="en-US" sz="2400" dirty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五棱锥</a:t>
            </a:r>
            <a:endParaRPr lang="zh-CN" altLang="en-US" sz="2400" dirty="0">
              <a:solidFill>
                <a:schemeClr val="tx1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1345561" name="文本框 1345560"/>
          <p:cNvSpPr txBox="1"/>
          <p:nvPr/>
        </p:nvSpPr>
        <p:spPr>
          <a:xfrm>
            <a:off x="5511483" y="5996623"/>
            <a:ext cx="4876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l">
              <a:buClrTx/>
            </a:pPr>
            <a:r>
              <a:rPr lang="en-US" altLang="zh-CN" sz="240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…</a:t>
            </a:r>
            <a:endParaRPr lang="en-US" altLang="zh-CN" sz="2400">
              <a:solidFill>
                <a:schemeClr val="tx1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15366" name="圆角矩形 31"/>
          <p:cNvSpPr/>
          <p:nvPr/>
        </p:nvSpPr>
        <p:spPr>
          <a:xfrm>
            <a:off x="345440" y="584835"/>
            <a:ext cx="1475740" cy="512445"/>
          </a:xfrm>
          <a:prstGeom prst="roundRect">
            <a:avLst>
              <a:gd name="adj" fmla="val 16667"/>
            </a:avLst>
          </a:prstGeom>
          <a:solidFill>
            <a:srgbClr val="FFFFD9"/>
          </a:solidFill>
          <a:ln w="25400" cap="flat" cmpd="sng">
            <a:solidFill>
              <a:srgbClr val="0099FF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algn="ctr"/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知识要点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15368" name="组合 3"/>
          <p:cNvGrpSpPr/>
          <p:nvPr/>
        </p:nvGrpSpPr>
        <p:grpSpPr>
          <a:xfrm>
            <a:off x="568960" y="1322934"/>
            <a:ext cx="3792027" cy="522009"/>
            <a:chOff x="586" y="2720"/>
            <a:chExt cx="5971" cy="821"/>
          </a:xfrm>
        </p:grpSpPr>
        <p:sp>
          <p:nvSpPr>
            <p:cNvPr id="15369" name="文本框 1"/>
            <p:cNvSpPr txBox="1"/>
            <p:nvPr/>
          </p:nvSpPr>
          <p:spPr>
            <a:xfrm>
              <a:off x="1230" y="2720"/>
              <a:ext cx="5327" cy="82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algn="l">
                <a:spcBef>
                  <a:spcPct val="30000"/>
                </a:spcBef>
              </a:pPr>
              <a:r>
                <a:rPr lang="zh-CN" altLang="en-US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0030101010101" pitchFamily="49" charset="-122"/>
                  <a:sym typeface="+mn-ea"/>
                </a:rPr>
                <a:t>常见立体图形的分类</a:t>
              </a:r>
              <a:endPara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49" charset="-122"/>
                <a:sym typeface="+mn-ea"/>
              </a:endParaRPr>
            </a:p>
          </p:txBody>
        </p:sp>
        <p:sp>
          <p:nvSpPr>
            <p:cNvPr id="3" name="菱形 2"/>
            <p:cNvSpPr/>
            <p:nvPr/>
          </p:nvSpPr>
          <p:spPr>
            <a:xfrm>
              <a:off x="586" y="2768"/>
              <a:ext cx="702" cy="627"/>
            </a:xfrm>
            <a:prstGeom prst="diamond">
              <a:avLst/>
            </a:prstGeom>
            <a:solidFill>
              <a:schemeClr val="accent2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 fontAlgn="base"/>
              <a:endParaRPr lang="zh-CN" altLang="en-US" strike="noStrike" noProof="1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5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3455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5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3455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5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3455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5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3455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5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3455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5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13455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5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13455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5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13455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5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5" dur="500"/>
                                        <p:tgtEl>
                                          <p:spTgt spid="13455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5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8" dur="500"/>
                                        <p:tgtEl>
                                          <p:spTgt spid="13455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5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1" dur="500"/>
                                        <p:tgtEl>
                                          <p:spTgt spid="13455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5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6" dur="500"/>
                                        <p:tgtEl>
                                          <p:spTgt spid="13455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5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1" dur="500"/>
                                        <p:tgtEl>
                                          <p:spTgt spid="1345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5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4" dur="500"/>
                                        <p:tgtEl>
                                          <p:spTgt spid="1345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5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9" dur="500"/>
                                        <p:tgtEl>
                                          <p:spTgt spid="1345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5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4" dur="500"/>
                                        <p:tgtEl>
                                          <p:spTgt spid="1345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5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7" dur="500"/>
                                        <p:tgtEl>
                                          <p:spTgt spid="1345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5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0" dur="500"/>
                                        <p:tgtEl>
                                          <p:spTgt spid="1345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5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3" dur="500"/>
                                        <p:tgtEl>
                                          <p:spTgt spid="13455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45541" grpId="0"/>
      <p:bldP spid="1345542" grpId="0"/>
      <p:bldP spid="1345543" grpId="0"/>
      <p:bldP spid="1345544" grpId="0"/>
      <p:bldP spid="1345546" grpId="0"/>
      <p:bldP spid="1345548" grpId="0"/>
      <p:bldP spid="1345549" grpId="0"/>
      <p:bldP spid="1345550" grpId="0"/>
      <p:bldP spid="1345552" grpId="0"/>
      <p:bldP spid="1345554" grpId="0"/>
      <p:bldP spid="1345555" grpId="0"/>
      <p:bldP spid="1345557" grpId="0"/>
      <p:bldP spid="1345558" grpId="0"/>
      <p:bldP spid="1345559" grpId="0"/>
      <p:bldP spid="134556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09" name="Text Box 5"/>
          <p:cNvSpPr txBox="1"/>
          <p:nvPr/>
        </p:nvSpPr>
        <p:spPr>
          <a:xfrm>
            <a:off x="3276600" y="6078538"/>
            <a:ext cx="184150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endParaRPr lang="zh-CN" altLang="zh-CN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17410" name="组合 6147"/>
          <p:cNvGrpSpPr/>
          <p:nvPr/>
        </p:nvGrpSpPr>
        <p:grpSpPr>
          <a:xfrm>
            <a:off x="325438" y="246063"/>
            <a:ext cx="2365375" cy="871537"/>
            <a:chOff x="0" y="0"/>
            <a:chExt cx="3724" cy="1371"/>
          </a:xfrm>
        </p:grpSpPr>
        <p:sp>
          <p:nvSpPr>
            <p:cNvPr id="17411" name="矩形 7"/>
            <p:cNvSpPr/>
            <p:nvPr/>
          </p:nvSpPr>
          <p:spPr>
            <a:xfrm>
              <a:off x="882" y="0"/>
              <a:ext cx="2634" cy="12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pathLst>
                <a:path w="2520280" h="1872208">
                  <a:moveTo>
                    <a:pt x="0" y="1872208"/>
                  </a:moveTo>
                  <a:lnTo>
                    <a:pt x="2520280" y="1872208"/>
                  </a:lnTo>
                  <a:lnTo>
                    <a:pt x="0" y="1872208"/>
                  </a:lnTo>
                  <a:close/>
                  <a:moveTo>
                    <a:pt x="0" y="0"/>
                  </a:moveTo>
                  <a:lnTo>
                    <a:pt x="91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sq" cmpd="sng">
              <a:solidFill>
                <a:srgbClr val="DDDDDD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12" name="任意多边形 16"/>
            <p:cNvSpPr/>
            <p:nvPr/>
          </p:nvSpPr>
          <p:spPr>
            <a:xfrm>
              <a:off x="0" y="454"/>
              <a:ext cx="826" cy="76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pathLst>
                <a:path w="696310" h="696310">
                  <a:moveTo>
                    <a:pt x="0" y="0"/>
                  </a:moveTo>
                  <a:lnTo>
                    <a:pt x="459827" y="0"/>
                  </a:lnTo>
                  <a:lnTo>
                    <a:pt x="459827" y="236483"/>
                  </a:lnTo>
                  <a:lnTo>
                    <a:pt x="696310" y="236483"/>
                  </a:lnTo>
                  <a:lnTo>
                    <a:pt x="696310" y="696310"/>
                  </a:lnTo>
                  <a:lnTo>
                    <a:pt x="0" y="6963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808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13" name="矩形 17"/>
            <p:cNvSpPr/>
            <p:nvPr/>
          </p:nvSpPr>
          <p:spPr>
            <a:xfrm>
              <a:off x="570" y="374"/>
              <a:ext cx="258" cy="265"/>
            </a:xfrm>
            <a:prstGeom prst="rect">
              <a:avLst/>
            </a:prstGeom>
            <a:solidFill>
              <a:srgbClr val="008080">
                <a:alpha val="50980"/>
              </a:srgbClr>
            </a:solidFill>
            <a:ln w="9525">
              <a:noFill/>
            </a:ln>
          </p:spPr>
          <p:txBody>
            <a:bodyPr lIns="0" tIns="215900" rIns="179705" bIns="0" anchor="ctr"/>
            <a:p>
              <a:pPr algn="ctr"/>
              <a:endParaRPr lang="zh-CN" altLang="en-US" sz="4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7414" name="文本框 6151"/>
            <p:cNvSpPr txBox="1"/>
            <p:nvPr/>
          </p:nvSpPr>
          <p:spPr>
            <a:xfrm>
              <a:off x="877" y="431"/>
              <a:ext cx="2847" cy="91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zh-CN" altLang="en-US" sz="3200" b="1" dirty="0">
                  <a:solidFill>
                    <a:srgbClr val="00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平面图形</a:t>
              </a:r>
              <a:endParaRPr lang="zh-CN" altLang="en-US" sz="3200" b="1" dirty="0">
                <a:solidFill>
                  <a:srgbClr val="00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17415" name="文本框 6152"/>
            <p:cNvSpPr txBox="1"/>
            <p:nvPr/>
          </p:nvSpPr>
          <p:spPr>
            <a:xfrm>
              <a:off x="0" y="453"/>
              <a:ext cx="872" cy="91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zh-CN" altLang="en-US" sz="3200" dirty="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三</a:t>
              </a:r>
              <a:endParaRPr lang="zh-CN" altLang="en-US" sz="32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17416" name="Text Box 15"/>
          <p:cNvSpPr txBox="1">
            <a:spLocks noGrp="1"/>
          </p:cNvSpPr>
          <p:nvPr/>
        </p:nvSpPr>
        <p:spPr>
          <a:xfrm>
            <a:off x="449263" y="2447925"/>
            <a:ext cx="8229600" cy="1544638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>
              <a:lnSpc>
                <a:spcPct val="150000"/>
              </a:lnSpc>
            </a:pPr>
            <a:r>
              <a:rPr lang="zh-CN" altLang="en-US" sz="2400">
                <a:latin typeface="黑体" panose="02010600030101010101" pitchFamily="49" charset="-122"/>
                <a:ea typeface="黑体" panose="02010600030101010101" pitchFamily="49" charset="-122"/>
              </a:rPr>
              <a:t>      </a:t>
            </a:r>
            <a:endParaRPr lang="zh-CN" altLang="en-US" sz="240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28674" name="AutoShape 5"/>
          <p:cNvSpPr/>
          <p:nvPr/>
        </p:nvSpPr>
        <p:spPr>
          <a:xfrm>
            <a:off x="2560638" y="3128963"/>
            <a:ext cx="1057275" cy="914400"/>
          </a:xfrm>
          <a:prstGeom prst="hexagon">
            <a:avLst>
              <a:gd name="adj" fmla="val 28906"/>
              <a:gd name="vf" fmla="val 115470"/>
            </a:avLst>
          </a:prstGeom>
          <a:noFill/>
          <a:ln w="2857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>
              <a:lnSpc>
                <a:spcPct val="150000"/>
              </a:lnSpc>
            </a:pPr>
            <a:endParaRPr lang="zh-CN" altLang="zh-CN" sz="2400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28675" name="Oval 6"/>
          <p:cNvSpPr/>
          <p:nvPr/>
        </p:nvSpPr>
        <p:spPr>
          <a:xfrm>
            <a:off x="4216400" y="3128963"/>
            <a:ext cx="914400" cy="914400"/>
          </a:xfrm>
          <a:prstGeom prst="ellipse">
            <a:avLst/>
          </a:prstGeom>
          <a:noFill/>
          <a:ln w="2857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>
              <a:lnSpc>
                <a:spcPct val="150000"/>
              </a:lnSpc>
            </a:pPr>
            <a:endParaRPr lang="zh-CN" altLang="en-US" sz="2400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28676" name="AutoShape 7"/>
          <p:cNvSpPr/>
          <p:nvPr/>
        </p:nvSpPr>
        <p:spPr>
          <a:xfrm>
            <a:off x="1047750" y="3057525"/>
            <a:ext cx="1009650" cy="792163"/>
          </a:xfrm>
          <a:prstGeom prst="triangle">
            <a:avLst>
              <a:gd name="adj" fmla="val 50000"/>
            </a:avLst>
          </a:prstGeom>
          <a:noFill/>
          <a:ln w="2857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>
              <a:lnSpc>
                <a:spcPct val="150000"/>
              </a:lnSpc>
            </a:pPr>
            <a:endParaRPr lang="zh-CN" altLang="en-US" sz="2400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28677" name="Rectangle 8"/>
          <p:cNvSpPr/>
          <p:nvPr/>
        </p:nvSpPr>
        <p:spPr>
          <a:xfrm>
            <a:off x="5440363" y="3128963"/>
            <a:ext cx="1152525" cy="792162"/>
          </a:xfrm>
          <a:prstGeom prst="rect">
            <a:avLst/>
          </a:prstGeom>
          <a:noFill/>
          <a:ln w="2857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>
              <a:lnSpc>
                <a:spcPct val="150000"/>
              </a:lnSpc>
            </a:pPr>
            <a:endParaRPr lang="zh-CN" altLang="en-US" sz="2400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28678" name="AutoShape 9"/>
          <p:cNvSpPr/>
          <p:nvPr/>
        </p:nvSpPr>
        <p:spPr>
          <a:xfrm>
            <a:off x="6881813" y="3057525"/>
            <a:ext cx="1079500" cy="938213"/>
          </a:xfrm>
          <a:prstGeom prst="pentagon">
            <a:avLst/>
          </a:prstGeom>
          <a:noFill/>
          <a:ln w="2857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>
              <a:lnSpc>
                <a:spcPct val="150000"/>
              </a:lnSpc>
            </a:pPr>
            <a:endParaRPr lang="zh-CN" altLang="en-US" sz="2400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4" name="Rectangle 10"/>
          <p:cNvSpPr/>
          <p:nvPr/>
        </p:nvSpPr>
        <p:spPr>
          <a:xfrm>
            <a:off x="760413" y="1998663"/>
            <a:ext cx="7488237" cy="7366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800">
                <a:latin typeface="黑体" panose="02010600030101010101" pitchFamily="49" charset="-122"/>
                <a:ea typeface="黑体" panose="02010600030101010101" pitchFamily="49" charset="-122"/>
              </a:rPr>
              <a:t>说一说下面这些几何图形又有什么共同特点？</a:t>
            </a:r>
            <a:endParaRPr lang="zh-CN" altLang="en-US" sz="280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30731" name="Rectangle 4"/>
          <p:cNvSpPr/>
          <p:nvPr/>
        </p:nvSpPr>
        <p:spPr>
          <a:xfrm>
            <a:off x="471488" y="4643438"/>
            <a:ext cx="8208962" cy="16192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ts val="3800"/>
              </a:lnSpc>
            </a:pPr>
            <a:r>
              <a:rPr lang="zh-CN" altLang="en-US" sz="2400">
                <a:solidFill>
                  <a:srgbClr val="0066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    </a:t>
            </a:r>
            <a:r>
              <a:rPr lang="zh-CN" altLang="en-US" sz="2800">
                <a:latin typeface="黑体" panose="02010600030101010101" pitchFamily="49" charset="-122"/>
                <a:ea typeface="黑体" panose="02010600030101010101" pitchFamily="49" charset="-122"/>
              </a:rPr>
              <a:t>这些几何图形的各部分都在同一平面内</a:t>
            </a:r>
            <a:r>
              <a:rPr lang="en-US" altLang="zh-CN" sz="2800">
                <a:latin typeface="黑体" panose="02010600030101010101" pitchFamily="49" charset="-122"/>
                <a:ea typeface="黑体" panose="02010600030101010101" pitchFamily="49" charset="-122"/>
              </a:rPr>
              <a:t>,</a:t>
            </a:r>
            <a:r>
              <a:rPr lang="zh-CN" altLang="en-US" sz="2800">
                <a:latin typeface="黑体" panose="02010600030101010101" pitchFamily="49" charset="-122"/>
                <a:ea typeface="黑体" panose="02010600030101010101" pitchFamily="49" charset="-122"/>
              </a:rPr>
              <a:t>它们是</a:t>
            </a:r>
            <a:r>
              <a:rPr lang="zh-CN" altLang="en-US" sz="2800">
                <a:solidFill>
                  <a:srgbClr val="00B0F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平面图形</a:t>
            </a:r>
            <a:r>
              <a:rPr lang="en-US" altLang="zh-CN" sz="2800">
                <a:latin typeface="黑体" panose="02010600030101010101" pitchFamily="49" charset="-122"/>
                <a:ea typeface="黑体" panose="02010600030101010101" pitchFamily="49" charset="-122"/>
              </a:rPr>
              <a:t>.</a:t>
            </a:r>
            <a:endParaRPr lang="en-US" altLang="zh-CN" sz="280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黑体" panose="02010600030101010101" pitchFamily="49" charset="-122"/>
                <a:ea typeface="黑体" panose="02010600030101010101" pitchFamily="49" charset="-122"/>
              </a:rPr>
              <a:t>           </a:t>
            </a:r>
            <a:endParaRPr lang="en-US" altLang="zh-CN" sz="240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17424" name="圆角矩形 31"/>
          <p:cNvSpPr/>
          <p:nvPr/>
        </p:nvSpPr>
        <p:spPr>
          <a:xfrm>
            <a:off x="760730" y="1311275"/>
            <a:ext cx="1866900" cy="494030"/>
          </a:xfrm>
          <a:prstGeom prst="roundRect">
            <a:avLst>
              <a:gd name="adj" fmla="val 16667"/>
            </a:avLst>
          </a:prstGeom>
          <a:solidFill>
            <a:srgbClr val="FFFFD9"/>
          </a:solidFill>
          <a:ln w="25400" cap="flat" cmpd="sng">
            <a:solidFill>
              <a:srgbClr val="0099FF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algn="ctr"/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观察与思考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86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86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7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3" dur="80"/>
                                        <p:tgtEl>
                                          <p:spTgt spid="307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4" dur="80"/>
                                        <p:tgtEl>
                                          <p:spTgt spid="307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80"/>
                                        <p:tgtEl>
                                          <p:spTgt spid="307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4" grpId="0" bldLvl="0" animBg="1"/>
      <p:bldP spid="28675" grpId="0" bldLvl="0" animBg="1"/>
      <p:bldP spid="28676" grpId="0" bldLvl="0" animBg="1"/>
      <p:bldP spid="28677" grpId="0" bldLvl="0" animBg="1"/>
      <p:bldP spid="28678" grpId="0" bldLvl="0" animBg="1"/>
      <p:bldP spid="4" grpId="0"/>
      <p:bldP spid="30731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3" name="Rectangle 2"/>
          <p:cNvSpPr/>
          <p:nvPr/>
        </p:nvSpPr>
        <p:spPr>
          <a:xfrm>
            <a:off x="0" y="0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34" name="Text Box 4"/>
          <p:cNvSpPr txBox="1"/>
          <p:nvPr/>
        </p:nvSpPr>
        <p:spPr>
          <a:xfrm>
            <a:off x="611188" y="765175"/>
            <a:ext cx="8207375" cy="10652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ts val="3800"/>
              </a:lnSpc>
            </a:pPr>
            <a:r>
              <a:rPr lang="en-US" altLang="zh-CN" sz="2400">
                <a:latin typeface="黑体" panose="02010600030101010101" pitchFamily="49" charset="-122"/>
                <a:ea typeface="黑体" panose="02010600030101010101" pitchFamily="49" charset="-122"/>
              </a:rPr>
              <a:t>    </a:t>
            </a:r>
            <a:r>
              <a:rPr lang="zh-CN" altLang="en-US" sz="2800">
                <a:latin typeface="黑体" panose="02010600030101010101" pitchFamily="49" charset="-122"/>
                <a:ea typeface="黑体" panose="02010600030101010101" pitchFamily="49" charset="-122"/>
              </a:rPr>
              <a:t>下面各图中包含哪些简单的平面图形？请再举出一些平面图形的例子</a:t>
            </a:r>
            <a:r>
              <a:rPr lang="en-US" altLang="zh-CN" sz="2800">
                <a:latin typeface="黑体" panose="02010600030101010101" pitchFamily="49" charset="-122"/>
                <a:ea typeface="黑体" panose="02010600030101010101" pitchFamily="49" charset="-122"/>
              </a:rPr>
              <a:t>.</a:t>
            </a:r>
            <a:endParaRPr lang="en-US" altLang="zh-CN" sz="280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pic>
        <p:nvPicPr>
          <p:cNvPr id="18435" name="Picture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5325" y="1976438"/>
            <a:ext cx="7751763" cy="40767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31877" name="矩形 1231876"/>
          <p:cNvSpPr/>
          <p:nvPr/>
        </p:nvSpPr>
        <p:spPr>
          <a:xfrm>
            <a:off x="218440" y="1075690"/>
            <a:ext cx="8343900" cy="12966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lnSpc>
                <a:spcPct val="140000"/>
              </a:lnSpc>
              <a:spcBef>
                <a:spcPct val="20000"/>
              </a:spcBef>
              <a:buClrTx/>
            </a:pPr>
            <a:r>
              <a:rPr lang="en-US" altLang="zh-CN" sz="2800" dirty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 </a:t>
            </a:r>
            <a:r>
              <a:rPr lang="zh-CN" altLang="en-US" sz="2800" dirty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用两个圆、两个三角形和两条直线为条件，画出一个独特且具有意义的图形，并命名</a:t>
            </a:r>
            <a:r>
              <a:rPr lang="en-US" altLang="zh-CN" sz="2800" dirty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.</a:t>
            </a:r>
            <a:endParaRPr lang="en-US" altLang="zh-CN" sz="2800" dirty="0">
              <a:solidFill>
                <a:schemeClr val="tx1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grpSp>
        <p:nvGrpSpPr>
          <p:cNvPr id="1231878" name="组合 1231877"/>
          <p:cNvGrpSpPr/>
          <p:nvPr/>
        </p:nvGrpSpPr>
        <p:grpSpPr>
          <a:xfrm>
            <a:off x="1187450" y="2636838"/>
            <a:ext cx="2087563" cy="1585912"/>
            <a:chOff x="431" y="1117"/>
            <a:chExt cx="1134" cy="590"/>
          </a:xfrm>
        </p:grpSpPr>
        <p:sp>
          <p:nvSpPr>
            <p:cNvPr id="1231879" name="直接连接符 1231878"/>
            <p:cNvSpPr/>
            <p:nvPr/>
          </p:nvSpPr>
          <p:spPr>
            <a:xfrm>
              <a:off x="675" y="1117"/>
              <a:ext cx="0" cy="226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231880" name="直接连接符 1231879"/>
            <p:cNvSpPr/>
            <p:nvPr/>
          </p:nvSpPr>
          <p:spPr>
            <a:xfrm>
              <a:off x="1313" y="1117"/>
              <a:ext cx="0" cy="227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231881" name="等腰三角形 1231880"/>
            <p:cNvSpPr/>
            <p:nvPr/>
          </p:nvSpPr>
          <p:spPr>
            <a:xfrm>
              <a:off x="431" y="1344"/>
              <a:ext cx="499" cy="181"/>
            </a:xfrm>
            <a:prstGeom prst="triangle">
              <a:avLst>
                <a:gd name="adj" fmla="val 50000"/>
              </a:avLst>
            </a:prstGeom>
            <a:noFill/>
            <a:ln w="254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2800">
                <a:latin typeface="黑体" panose="02010600030101010101" pitchFamily="49" charset="-122"/>
                <a:ea typeface="黑体" panose="02010600030101010101" pitchFamily="49" charset="-122"/>
              </a:endParaRPr>
            </a:p>
          </p:txBody>
        </p:sp>
        <p:sp>
          <p:nvSpPr>
            <p:cNvPr id="1231882" name="椭圆 1231881"/>
            <p:cNvSpPr/>
            <p:nvPr/>
          </p:nvSpPr>
          <p:spPr>
            <a:xfrm>
              <a:off x="567" y="1525"/>
              <a:ext cx="226" cy="182"/>
            </a:xfrm>
            <a:prstGeom prst="ellipse">
              <a:avLst/>
            </a:prstGeom>
            <a:noFill/>
            <a:ln w="254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2800">
                <a:latin typeface="黑体" panose="02010600030101010101" pitchFamily="49" charset="-122"/>
                <a:ea typeface="黑体" panose="02010600030101010101" pitchFamily="49" charset="-122"/>
              </a:endParaRPr>
            </a:p>
          </p:txBody>
        </p:sp>
        <p:sp>
          <p:nvSpPr>
            <p:cNvPr id="1231883" name="椭圆 1231882"/>
            <p:cNvSpPr/>
            <p:nvPr/>
          </p:nvSpPr>
          <p:spPr>
            <a:xfrm>
              <a:off x="1202" y="1525"/>
              <a:ext cx="226" cy="182"/>
            </a:xfrm>
            <a:prstGeom prst="ellipse">
              <a:avLst/>
            </a:prstGeom>
            <a:noFill/>
            <a:ln w="254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2800">
                <a:latin typeface="黑体" panose="02010600030101010101" pitchFamily="49" charset="-122"/>
                <a:ea typeface="黑体" panose="02010600030101010101" pitchFamily="49" charset="-122"/>
              </a:endParaRPr>
            </a:p>
          </p:txBody>
        </p:sp>
        <p:sp>
          <p:nvSpPr>
            <p:cNvPr id="1231884" name="等腰三角形 1231883"/>
            <p:cNvSpPr/>
            <p:nvPr/>
          </p:nvSpPr>
          <p:spPr>
            <a:xfrm>
              <a:off x="1066" y="1344"/>
              <a:ext cx="499" cy="181"/>
            </a:xfrm>
            <a:prstGeom prst="triangle">
              <a:avLst>
                <a:gd name="adj" fmla="val 50000"/>
              </a:avLst>
            </a:prstGeom>
            <a:noFill/>
            <a:ln w="254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2800">
                <a:latin typeface="黑体" panose="02010600030101010101" pitchFamily="49" charset="-122"/>
                <a:ea typeface="黑体" panose="02010600030101010101" pitchFamily="49" charset="-122"/>
              </a:endParaRPr>
            </a:p>
          </p:txBody>
        </p:sp>
      </p:grpSp>
      <p:grpSp>
        <p:nvGrpSpPr>
          <p:cNvPr id="1231892" name="组合 1231891"/>
          <p:cNvGrpSpPr/>
          <p:nvPr/>
        </p:nvGrpSpPr>
        <p:grpSpPr>
          <a:xfrm rot="10800000">
            <a:off x="5199798" y="4797425"/>
            <a:ext cx="1798836" cy="1438275"/>
            <a:chOff x="3115" y="1117"/>
            <a:chExt cx="629" cy="453"/>
          </a:xfrm>
        </p:grpSpPr>
        <p:sp>
          <p:nvSpPr>
            <p:cNvPr id="1231893" name="等腰三角形 1231892"/>
            <p:cNvSpPr/>
            <p:nvPr/>
          </p:nvSpPr>
          <p:spPr>
            <a:xfrm>
              <a:off x="3334" y="1479"/>
              <a:ext cx="136" cy="91"/>
            </a:xfrm>
            <a:prstGeom prst="triangle">
              <a:avLst>
                <a:gd name="adj" fmla="val 50000"/>
              </a:avLst>
            </a:prstGeom>
            <a:noFill/>
            <a:ln w="254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2800">
                <a:latin typeface="黑体" panose="02010600030101010101" pitchFamily="49" charset="-122"/>
                <a:ea typeface="黑体" panose="02010600030101010101" pitchFamily="49" charset="-122"/>
              </a:endParaRPr>
            </a:p>
          </p:txBody>
        </p:sp>
        <p:sp>
          <p:nvSpPr>
            <p:cNvPr id="1231894" name="等腰三角形 1231893"/>
            <p:cNvSpPr/>
            <p:nvPr/>
          </p:nvSpPr>
          <p:spPr>
            <a:xfrm>
              <a:off x="3470" y="1479"/>
              <a:ext cx="136" cy="91"/>
            </a:xfrm>
            <a:prstGeom prst="triangle">
              <a:avLst>
                <a:gd name="adj" fmla="val 50000"/>
              </a:avLst>
            </a:prstGeom>
            <a:noFill/>
            <a:ln w="254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2800">
                <a:latin typeface="黑体" panose="02010600030101010101" pitchFamily="49" charset="-122"/>
                <a:ea typeface="黑体" panose="02010600030101010101" pitchFamily="49" charset="-122"/>
              </a:endParaRPr>
            </a:p>
          </p:txBody>
        </p:sp>
        <p:sp>
          <p:nvSpPr>
            <p:cNvPr id="1231895" name="椭圆 1231894"/>
            <p:cNvSpPr/>
            <p:nvPr/>
          </p:nvSpPr>
          <p:spPr>
            <a:xfrm>
              <a:off x="3560" y="1344"/>
              <a:ext cx="173" cy="226"/>
            </a:xfrm>
            <a:prstGeom prst="ellipse">
              <a:avLst/>
            </a:prstGeom>
            <a:noFill/>
            <a:ln w="254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2800">
                <a:latin typeface="黑体" panose="02010600030101010101" pitchFamily="49" charset="-122"/>
                <a:ea typeface="黑体" panose="02010600030101010101" pitchFamily="49" charset="-122"/>
              </a:endParaRPr>
            </a:p>
          </p:txBody>
        </p:sp>
        <p:sp>
          <p:nvSpPr>
            <p:cNvPr id="1231896" name="椭圆 1231895"/>
            <p:cNvSpPr/>
            <p:nvPr/>
          </p:nvSpPr>
          <p:spPr>
            <a:xfrm>
              <a:off x="3198" y="1344"/>
              <a:ext cx="181" cy="226"/>
            </a:xfrm>
            <a:prstGeom prst="ellipse">
              <a:avLst/>
            </a:prstGeom>
            <a:noFill/>
            <a:ln w="254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2800">
                <a:latin typeface="黑体" panose="02010600030101010101" pitchFamily="49" charset="-122"/>
                <a:ea typeface="黑体" panose="02010600030101010101" pitchFamily="49" charset="-122"/>
              </a:endParaRPr>
            </a:p>
          </p:txBody>
        </p:sp>
        <p:sp>
          <p:nvSpPr>
            <p:cNvPr id="1231897" name="直接连接符 1231896"/>
            <p:cNvSpPr/>
            <p:nvPr/>
          </p:nvSpPr>
          <p:spPr>
            <a:xfrm>
              <a:off x="3115" y="1162"/>
              <a:ext cx="91" cy="363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231898" name="直接连接符 1231897"/>
            <p:cNvSpPr/>
            <p:nvPr/>
          </p:nvSpPr>
          <p:spPr>
            <a:xfrm>
              <a:off x="3654" y="1117"/>
              <a:ext cx="90" cy="363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1231899" name="组合 1231898"/>
          <p:cNvGrpSpPr/>
          <p:nvPr/>
        </p:nvGrpSpPr>
        <p:grpSpPr>
          <a:xfrm>
            <a:off x="5028186" y="2636838"/>
            <a:ext cx="1704402" cy="1655762"/>
            <a:chOff x="4171" y="2115"/>
            <a:chExt cx="841" cy="680"/>
          </a:xfrm>
        </p:grpSpPr>
        <p:sp>
          <p:nvSpPr>
            <p:cNvPr id="1231900" name="椭圆 1231899"/>
            <p:cNvSpPr/>
            <p:nvPr/>
          </p:nvSpPr>
          <p:spPr>
            <a:xfrm>
              <a:off x="4171" y="2115"/>
              <a:ext cx="227" cy="227"/>
            </a:xfrm>
            <a:prstGeom prst="ellipse">
              <a:avLst/>
            </a:prstGeom>
            <a:noFill/>
            <a:ln w="254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2800">
                <a:latin typeface="黑体" panose="02010600030101010101" pitchFamily="49" charset="-122"/>
                <a:ea typeface="黑体" panose="02010600030101010101" pitchFamily="49" charset="-122"/>
              </a:endParaRPr>
            </a:p>
          </p:txBody>
        </p:sp>
        <p:sp>
          <p:nvSpPr>
            <p:cNvPr id="1231901" name="椭圆 1231900"/>
            <p:cNvSpPr/>
            <p:nvPr/>
          </p:nvSpPr>
          <p:spPr>
            <a:xfrm>
              <a:off x="4785" y="2115"/>
              <a:ext cx="227" cy="227"/>
            </a:xfrm>
            <a:prstGeom prst="ellipse">
              <a:avLst/>
            </a:prstGeom>
            <a:noFill/>
            <a:ln w="254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2800">
                <a:latin typeface="黑体" panose="02010600030101010101" pitchFamily="49" charset="-122"/>
                <a:ea typeface="黑体" panose="02010600030101010101" pitchFamily="49" charset="-122"/>
              </a:endParaRPr>
            </a:p>
          </p:txBody>
        </p:sp>
        <p:sp>
          <p:nvSpPr>
            <p:cNvPr id="1231902" name="直角三角形 1231901"/>
            <p:cNvSpPr/>
            <p:nvPr/>
          </p:nvSpPr>
          <p:spPr>
            <a:xfrm rot="16200000" flipH="1">
              <a:off x="4355" y="2091"/>
              <a:ext cx="179" cy="227"/>
            </a:xfrm>
            <a:prstGeom prst="rtTriangle">
              <a:avLst/>
            </a:prstGeom>
            <a:noFill/>
            <a:ln w="254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2800">
                <a:latin typeface="黑体" panose="02010600030101010101" pitchFamily="49" charset="-122"/>
                <a:ea typeface="黑体" panose="02010600030101010101" pitchFamily="49" charset="-122"/>
              </a:endParaRPr>
            </a:p>
          </p:txBody>
        </p:sp>
        <p:sp>
          <p:nvSpPr>
            <p:cNvPr id="1231903" name="直角三角形 1231902"/>
            <p:cNvSpPr/>
            <p:nvPr/>
          </p:nvSpPr>
          <p:spPr>
            <a:xfrm rot="10753694" flipH="1">
              <a:off x="4649" y="2115"/>
              <a:ext cx="224" cy="177"/>
            </a:xfrm>
            <a:prstGeom prst="rtTriangle">
              <a:avLst/>
            </a:prstGeom>
            <a:noFill/>
            <a:ln w="254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2800">
                <a:latin typeface="黑体" panose="02010600030101010101" pitchFamily="49" charset="-122"/>
                <a:ea typeface="黑体" panose="02010600030101010101" pitchFamily="49" charset="-122"/>
              </a:endParaRPr>
            </a:p>
          </p:txBody>
        </p:sp>
        <p:sp>
          <p:nvSpPr>
            <p:cNvPr id="1231904" name="直接连接符 1231903"/>
            <p:cNvSpPr/>
            <p:nvPr/>
          </p:nvSpPr>
          <p:spPr>
            <a:xfrm>
              <a:off x="4558" y="2296"/>
              <a:ext cx="0" cy="499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231905" name="直接连接符 1231904"/>
            <p:cNvSpPr/>
            <p:nvPr/>
          </p:nvSpPr>
          <p:spPr>
            <a:xfrm>
              <a:off x="4649" y="2296"/>
              <a:ext cx="0" cy="499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1231906" name="文本框 1231905"/>
          <p:cNvSpPr txBox="1"/>
          <p:nvPr/>
        </p:nvSpPr>
        <p:spPr>
          <a:xfrm>
            <a:off x="3419475" y="3141663"/>
            <a:ext cx="1150938" cy="9531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  <a:buClrTx/>
            </a:pPr>
            <a:r>
              <a:rPr lang="zh-CN" altLang="en-US" sz="2800" dirty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吊  灯</a:t>
            </a:r>
            <a:endParaRPr lang="zh-CN" altLang="en-US" sz="2800" dirty="0">
              <a:solidFill>
                <a:schemeClr val="tx1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1231908" name="文本框 1231907"/>
          <p:cNvSpPr txBox="1"/>
          <p:nvPr/>
        </p:nvSpPr>
        <p:spPr>
          <a:xfrm>
            <a:off x="7164388" y="4941888"/>
            <a:ext cx="1296987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  <a:buClrTx/>
            </a:pPr>
            <a:r>
              <a:rPr lang="zh-CN" altLang="en-US" sz="2800" dirty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眼  镜</a:t>
            </a:r>
            <a:endParaRPr lang="zh-CN" altLang="en-US" sz="2800" dirty="0">
              <a:solidFill>
                <a:schemeClr val="tx1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1231909" name="文本框 1231908"/>
          <p:cNvSpPr txBox="1"/>
          <p:nvPr/>
        </p:nvSpPr>
        <p:spPr>
          <a:xfrm>
            <a:off x="7164388" y="2997200"/>
            <a:ext cx="1439862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  <a:buClrTx/>
            </a:pPr>
            <a:r>
              <a:rPr lang="zh-CN" altLang="en-US" sz="2800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路  灯</a:t>
            </a:r>
            <a:endParaRPr lang="zh-CN" altLang="en-US" sz="2800" dirty="0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grpSp>
        <p:nvGrpSpPr>
          <p:cNvPr id="1231911" name="组合 1231910"/>
          <p:cNvGrpSpPr/>
          <p:nvPr/>
        </p:nvGrpSpPr>
        <p:grpSpPr>
          <a:xfrm>
            <a:off x="1042988" y="4724400"/>
            <a:ext cx="2209800" cy="1384300"/>
            <a:chOff x="1536" y="2928"/>
            <a:chExt cx="1392" cy="872"/>
          </a:xfrm>
        </p:grpSpPr>
        <p:sp>
          <p:nvSpPr>
            <p:cNvPr id="1231912" name="流程图: 摘录 1231911"/>
            <p:cNvSpPr/>
            <p:nvPr/>
          </p:nvSpPr>
          <p:spPr>
            <a:xfrm>
              <a:off x="1920" y="2928"/>
              <a:ext cx="521" cy="521"/>
            </a:xfrm>
            <a:prstGeom prst="flowChartExtract">
              <a:avLst/>
            </a:prstGeom>
            <a:noFill/>
            <a:ln w="38100" cap="sq" cmpd="sng">
              <a:solidFill>
                <a:schemeClr val="tx1"/>
              </a:solidFill>
              <a:prstDash val="solid"/>
              <a:miter/>
              <a:headEnd type="none" w="sm" len="sm"/>
              <a:tailEnd type="none" w="sm" len="sm"/>
            </a:ln>
          </p:spPr>
          <p:txBody>
            <a:bodyPr/>
            <a:p>
              <a:endParaRPr lang="zh-CN" altLang="en-US" sz="2800">
                <a:latin typeface="黑体" panose="02010600030101010101" pitchFamily="49" charset="-122"/>
                <a:ea typeface="黑体" panose="02010600030101010101" pitchFamily="49" charset="-122"/>
              </a:endParaRPr>
            </a:p>
          </p:txBody>
        </p:sp>
        <p:sp>
          <p:nvSpPr>
            <p:cNvPr id="1231913" name="流程图: 摘录 1231912"/>
            <p:cNvSpPr/>
            <p:nvPr/>
          </p:nvSpPr>
          <p:spPr>
            <a:xfrm>
              <a:off x="2208" y="2928"/>
              <a:ext cx="521" cy="521"/>
            </a:xfrm>
            <a:prstGeom prst="flowChartExtract">
              <a:avLst/>
            </a:prstGeom>
            <a:noFill/>
            <a:ln w="38100" cap="sq" cmpd="sng">
              <a:solidFill>
                <a:schemeClr val="tx1"/>
              </a:solidFill>
              <a:prstDash val="solid"/>
              <a:miter/>
              <a:headEnd type="none" w="sm" len="sm"/>
              <a:tailEnd type="none" w="sm" len="sm"/>
            </a:ln>
          </p:spPr>
          <p:txBody>
            <a:bodyPr/>
            <a:p>
              <a:endParaRPr lang="zh-CN" altLang="en-US" sz="2800">
                <a:latin typeface="黑体" panose="02010600030101010101" pitchFamily="49" charset="-122"/>
                <a:ea typeface="黑体" panose="02010600030101010101" pitchFamily="49" charset="-122"/>
              </a:endParaRPr>
            </a:p>
          </p:txBody>
        </p:sp>
        <p:sp>
          <p:nvSpPr>
            <p:cNvPr id="1231914" name="流程图: 联系 1231913"/>
            <p:cNvSpPr/>
            <p:nvPr/>
          </p:nvSpPr>
          <p:spPr>
            <a:xfrm>
              <a:off x="1536" y="3120"/>
              <a:ext cx="248" cy="248"/>
            </a:xfrm>
            <a:prstGeom prst="flowChartConnector">
              <a:avLst/>
            </a:prstGeom>
            <a:noFill/>
            <a:ln w="38100" cap="sq" cmpd="sng">
              <a:solidFill>
                <a:schemeClr val="tx1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p>
              <a:endParaRPr lang="zh-CN" altLang="en-US" sz="2800">
                <a:latin typeface="黑体" panose="02010600030101010101" pitchFamily="49" charset="-122"/>
                <a:ea typeface="黑体" panose="02010600030101010101" pitchFamily="49" charset="-122"/>
              </a:endParaRPr>
            </a:p>
          </p:txBody>
        </p:sp>
        <p:sp>
          <p:nvSpPr>
            <p:cNvPr id="1231915" name="流程图: 联系 1231914"/>
            <p:cNvSpPr/>
            <p:nvPr/>
          </p:nvSpPr>
          <p:spPr>
            <a:xfrm>
              <a:off x="1680" y="3552"/>
              <a:ext cx="248" cy="248"/>
            </a:xfrm>
            <a:prstGeom prst="flowChartConnector">
              <a:avLst/>
            </a:prstGeom>
            <a:noFill/>
            <a:ln w="38100" cap="sq" cmpd="sng">
              <a:solidFill>
                <a:schemeClr val="tx1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p>
              <a:endParaRPr lang="zh-CN" altLang="en-US" sz="2800">
                <a:latin typeface="黑体" panose="02010600030101010101" pitchFamily="49" charset="-122"/>
                <a:ea typeface="黑体" panose="02010600030101010101" pitchFamily="49" charset="-122"/>
              </a:endParaRPr>
            </a:p>
          </p:txBody>
        </p:sp>
        <p:sp>
          <p:nvSpPr>
            <p:cNvPr id="1231916" name="直接连接符 1231915"/>
            <p:cNvSpPr/>
            <p:nvPr/>
          </p:nvSpPr>
          <p:spPr>
            <a:xfrm>
              <a:off x="1584" y="3552"/>
              <a:ext cx="1344" cy="0"/>
            </a:xfrm>
            <a:prstGeom prst="line">
              <a:avLst/>
            </a:prstGeom>
            <a:ln w="38100" cap="sq" cmpd="sng">
              <a:solidFill>
                <a:schemeClr val="tx1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1231917" name="直接连接符 1231916"/>
            <p:cNvSpPr/>
            <p:nvPr/>
          </p:nvSpPr>
          <p:spPr>
            <a:xfrm>
              <a:off x="1632" y="3696"/>
              <a:ext cx="768" cy="0"/>
            </a:xfrm>
            <a:prstGeom prst="line">
              <a:avLst/>
            </a:prstGeom>
            <a:ln w="38100" cap="sq" cmpd="sng">
              <a:solidFill>
                <a:schemeClr val="tx1"/>
              </a:solidFill>
              <a:prstDash val="solid"/>
              <a:headEnd type="none" w="sm" len="sm"/>
              <a:tailEnd type="none" w="sm" len="sm"/>
            </a:ln>
          </p:spPr>
        </p:sp>
      </p:grpSp>
      <p:sp>
        <p:nvSpPr>
          <p:cNvPr id="1231918" name="文本框 1231917"/>
          <p:cNvSpPr txBox="1"/>
          <p:nvPr/>
        </p:nvSpPr>
        <p:spPr>
          <a:xfrm>
            <a:off x="3203575" y="5084763"/>
            <a:ext cx="1871663" cy="52197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r>
              <a:rPr lang="zh-CN" altLang="en-US" sz="2800" dirty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落日余晖</a:t>
            </a:r>
            <a:endParaRPr lang="zh-CN" altLang="en-US" sz="2800" dirty="0">
              <a:solidFill>
                <a:schemeClr val="tx1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17424" name="圆角矩形 31"/>
          <p:cNvSpPr/>
          <p:nvPr/>
        </p:nvSpPr>
        <p:spPr>
          <a:xfrm>
            <a:off x="218440" y="497205"/>
            <a:ext cx="1219200" cy="494030"/>
          </a:xfrm>
          <a:prstGeom prst="roundRect">
            <a:avLst>
              <a:gd name="adj" fmla="val 16667"/>
            </a:avLst>
          </a:prstGeom>
          <a:solidFill>
            <a:srgbClr val="FFFFD9"/>
          </a:solidFill>
          <a:ln w="25400" cap="flat" cmpd="sng">
            <a:solidFill>
              <a:srgbClr val="0099FF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algn="ctr"/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画一画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419475" y="3139758"/>
            <a:ext cx="1150938" cy="9531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  <a:buClrTx/>
            </a:pPr>
            <a:r>
              <a:rPr lang="zh-CN" altLang="en-US" sz="2800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吊  灯</a:t>
            </a:r>
            <a:endParaRPr lang="zh-CN" altLang="en-US" sz="2800" dirty="0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164388" y="4939983"/>
            <a:ext cx="1296987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  <a:buClrTx/>
            </a:pPr>
            <a:r>
              <a:rPr lang="zh-CN" altLang="en-US" sz="2800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眼  镜</a:t>
            </a:r>
            <a:endParaRPr lang="zh-CN" altLang="en-US" sz="2800" dirty="0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203575" y="5082858"/>
            <a:ext cx="1871663" cy="52197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落日余晖</a:t>
            </a:r>
            <a:endParaRPr lang="zh-CN" altLang="en-US" sz="2800" dirty="0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2318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318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318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500"/>
                                        <p:tgtEl>
                                          <p:spTgt spid="12319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318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318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9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319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319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2318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318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318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9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2319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2319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2319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9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2319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2319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2319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2319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2319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2319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1877" grpId="0"/>
      <p:bldP spid="1231906" grpId="0"/>
      <p:bldP spid="1231908" grpId="0"/>
      <p:bldP spid="1231909" grpId="0"/>
      <p:bldP spid="1231918" grpId="0"/>
      <p:bldP spid="2" grpId="0"/>
      <p:bldP spid="3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Group 9"/>
          <p:cNvGrpSpPr/>
          <p:nvPr/>
        </p:nvGrpSpPr>
        <p:grpSpPr>
          <a:xfrm>
            <a:off x="2506663" y="1285875"/>
            <a:ext cx="2708275" cy="633413"/>
            <a:chOff x="348" y="0"/>
            <a:chExt cx="4262" cy="998"/>
          </a:xfrm>
        </p:grpSpPr>
        <p:grpSp>
          <p:nvGrpSpPr>
            <p:cNvPr id="4098" name="Group 10"/>
            <p:cNvGrpSpPr/>
            <p:nvPr/>
          </p:nvGrpSpPr>
          <p:grpSpPr>
            <a:xfrm>
              <a:off x="348" y="337"/>
              <a:ext cx="349" cy="340"/>
              <a:chOff x="348" y="329"/>
              <a:chExt cx="349" cy="340"/>
            </a:xfrm>
          </p:grpSpPr>
          <p:sp>
            <p:nvSpPr>
              <p:cNvPr id="4099" name="MH_Other_9"/>
              <p:cNvSpPr>
                <a:spLocks noEditPoints="1"/>
              </p:cNvSpPr>
              <p:nvPr/>
            </p:nvSpPr>
            <p:spPr>
              <a:xfrm>
                <a:off x="348" y="329"/>
                <a:ext cx="349" cy="340"/>
              </a:xfrm>
              <a:custGeom>
                <a:avLst/>
                <a:gdLst/>
                <a:ahLst/>
                <a:cxnLst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0"/>
                  </a:cxn>
                  <a:cxn ang="0">
                    <a:pos x="0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</a:cxnLst>
                <a:pathLst>
                  <a:path w="108" h="107">
                    <a:moveTo>
                      <a:pt x="105" y="95"/>
                    </a:moveTo>
                    <a:cubicBezTo>
                      <a:pt x="76" y="66"/>
                      <a:pt x="76" y="66"/>
                      <a:pt x="76" y="66"/>
                    </a:cubicBezTo>
                    <a:cubicBezTo>
                      <a:pt x="81" y="59"/>
                      <a:pt x="83" y="51"/>
                      <a:pt x="83" y="42"/>
                    </a:cubicBezTo>
                    <a:cubicBezTo>
                      <a:pt x="83" y="19"/>
                      <a:pt x="65" y="0"/>
                      <a:pt x="42" y="0"/>
                    </a:cubicBezTo>
                    <a:cubicBezTo>
                      <a:pt x="19" y="0"/>
                      <a:pt x="0" y="19"/>
                      <a:pt x="0" y="42"/>
                    </a:cubicBezTo>
                    <a:cubicBezTo>
                      <a:pt x="0" y="65"/>
                      <a:pt x="19" y="83"/>
                      <a:pt x="42" y="83"/>
                    </a:cubicBezTo>
                    <a:cubicBezTo>
                      <a:pt x="51" y="83"/>
                      <a:pt x="59" y="81"/>
                      <a:pt x="66" y="76"/>
                    </a:cubicBezTo>
                    <a:cubicBezTo>
                      <a:pt x="95" y="105"/>
                      <a:pt x="95" y="105"/>
                      <a:pt x="95" y="105"/>
                    </a:cubicBezTo>
                    <a:cubicBezTo>
                      <a:pt x="96" y="106"/>
                      <a:pt x="98" y="107"/>
                      <a:pt x="100" y="107"/>
                    </a:cubicBezTo>
                    <a:cubicBezTo>
                      <a:pt x="101" y="107"/>
                      <a:pt x="103" y="106"/>
                      <a:pt x="105" y="105"/>
                    </a:cubicBezTo>
                    <a:cubicBezTo>
                      <a:pt x="108" y="102"/>
                      <a:pt x="108" y="97"/>
                      <a:pt x="105" y="95"/>
                    </a:cubicBezTo>
                    <a:moveTo>
                      <a:pt x="7" y="42"/>
                    </a:moveTo>
                    <a:cubicBezTo>
                      <a:pt x="7" y="23"/>
                      <a:pt x="23" y="7"/>
                      <a:pt x="42" y="7"/>
                    </a:cubicBezTo>
                    <a:cubicBezTo>
                      <a:pt x="61" y="7"/>
                      <a:pt x="76" y="23"/>
                      <a:pt x="76" y="42"/>
                    </a:cubicBezTo>
                    <a:cubicBezTo>
                      <a:pt x="76" y="61"/>
                      <a:pt x="61" y="76"/>
                      <a:pt x="42" y="76"/>
                    </a:cubicBezTo>
                    <a:cubicBezTo>
                      <a:pt x="23" y="76"/>
                      <a:pt x="7" y="61"/>
                      <a:pt x="7" y="42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4100" name="MH_Other_10"/>
              <p:cNvSpPr/>
              <p:nvPr/>
            </p:nvSpPr>
            <p:spPr>
              <a:xfrm>
                <a:off x="428" y="404"/>
                <a:ext cx="140" cy="140"/>
              </a:xfrm>
              <a:custGeom>
                <a:avLst/>
                <a:gdLst/>
                <a:ahLst/>
                <a:cxnLst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0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0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</a:cxnLst>
                <a:pathLst>
                  <a:path w="43" h="44">
                    <a:moveTo>
                      <a:pt x="39" y="18"/>
                    </a:moveTo>
                    <a:cubicBezTo>
                      <a:pt x="25" y="18"/>
                      <a:pt x="25" y="18"/>
                      <a:pt x="25" y="18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5" y="2"/>
                      <a:pt x="23" y="0"/>
                      <a:pt x="21" y="0"/>
                    </a:cubicBezTo>
                    <a:cubicBezTo>
                      <a:pt x="19" y="0"/>
                      <a:pt x="18" y="2"/>
                      <a:pt x="18" y="4"/>
                    </a:cubicBezTo>
                    <a:cubicBezTo>
                      <a:pt x="18" y="18"/>
                      <a:pt x="18" y="18"/>
                      <a:pt x="18" y="18"/>
                    </a:cubicBezTo>
                    <a:cubicBezTo>
                      <a:pt x="3" y="18"/>
                      <a:pt x="3" y="18"/>
                      <a:pt x="3" y="18"/>
                    </a:cubicBezTo>
                    <a:cubicBezTo>
                      <a:pt x="1" y="18"/>
                      <a:pt x="0" y="20"/>
                      <a:pt x="0" y="22"/>
                    </a:cubicBezTo>
                    <a:cubicBezTo>
                      <a:pt x="0" y="24"/>
                      <a:pt x="1" y="26"/>
                      <a:pt x="3" y="26"/>
                    </a:cubicBezTo>
                    <a:cubicBezTo>
                      <a:pt x="18" y="26"/>
                      <a:pt x="18" y="26"/>
                      <a:pt x="18" y="26"/>
                    </a:cubicBezTo>
                    <a:cubicBezTo>
                      <a:pt x="18" y="40"/>
                      <a:pt x="18" y="40"/>
                      <a:pt x="18" y="40"/>
                    </a:cubicBezTo>
                    <a:cubicBezTo>
                      <a:pt x="18" y="42"/>
                      <a:pt x="19" y="44"/>
                      <a:pt x="21" y="44"/>
                    </a:cubicBezTo>
                    <a:cubicBezTo>
                      <a:pt x="23" y="44"/>
                      <a:pt x="25" y="42"/>
                      <a:pt x="25" y="40"/>
                    </a:cubicBezTo>
                    <a:cubicBezTo>
                      <a:pt x="25" y="26"/>
                      <a:pt x="25" y="26"/>
                      <a:pt x="25" y="26"/>
                    </a:cubicBezTo>
                    <a:cubicBezTo>
                      <a:pt x="39" y="26"/>
                      <a:pt x="39" y="26"/>
                      <a:pt x="39" y="26"/>
                    </a:cubicBezTo>
                    <a:cubicBezTo>
                      <a:pt x="41" y="26"/>
                      <a:pt x="43" y="24"/>
                      <a:pt x="43" y="22"/>
                    </a:cubicBezTo>
                    <a:cubicBezTo>
                      <a:pt x="43" y="20"/>
                      <a:pt x="41" y="18"/>
                      <a:pt x="39" y="18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4101" name="MH_SubTitle_4"/>
            <p:cNvSpPr txBox="1"/>
            <p:nvPr/>
          </p:nvSpPr>
          <p:spPr>
            <a:xfrm>
              <a:off x="1574" y="0"/>
              <a:ext cx="3036" cy="998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90170" tIns="46990" rIns="90170" bIns="46990" anchor="ctr"/>
            <a:p>
              <a:pPr>
                <a:lnSpc>
                  <a:spcPct val="110000"/>
                </a:lnSpc>
              </a:pPr>
              <a:r>
                <a:rPr lang="zh-CN" altLang="en-US" sz="3200" b="1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学习目标</a:t>
              </a:r>
              <a:endParaRPr lang="zh-CN" altLang="en-US" sz="3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1268" name="矩形 11"/>
          <p:cNvSpPr/>
          <p:nvPr/>
        </p:nvSpPr>
        <p:spPr>
          <a:xfrm>
            <a:off x="531813" y="2205038"/>
            <a:ext cx="8072437" cy="24145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ts val="3800"/>
              </a:lnSpc>
            </a:pPr>
            <a:r>
              <a:rPr lang="en-US" altLang="zh-CN" sz="2800" b="1">
                <a:latin typeface="Times New Roman" panose="02020603050405020304" pitchFamily="18" charset="0"/>
                <a:ea typeface="黑体" panose="02010600030101010101" pitchFamily="49" charset="-122"/>
              </a:rPr>
              <a:t>1.</a:t>
            </a:r>
            <a:r>
              <a:rPr lang="en-US" altLang="zh-CN" sz="2800">
                <a:latin typeface="Times New Roman" panose="02020603050405020304" pitchFamily="18" charset="0"/>
                <a:ea typeface="黑体" panose="02010600030101010101" pitchFamily="49" charset="-122"/>
              </a:rPr>
              <a:t>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0030101010101" pitchFamily="49" charset="-122"/>
              </a:rPr>
              <a:t>能从简单实物的外形中抽象出几何图形，并了解</a:t>
            </a:r>
            <a:endParaRPr lang="zh-CN" altLang="en-US" sz="2800" dirty="0">
              <a:latin typeface="Times New Roman" panose="02020603050405020304" pitchFamily="18" charset="0"/>
              <a:ea typeface="黑体" panose="02010600030101010101" pitchFamily="49" charset="-122"/>
            </a:endParaRPr>
          </a:p>
          <a:p>
            <a:pPr>
              <a:lnSpc>
                <a:spcPts val="3800"/>
              </a:lnSpc>
            </a:pPr>
            <a:r>
              <a:rPr lang="zh-CN" altLang="en-US" sz="2800" dirty="0">
                <a:latin typeface="Times New Roman" panose="02020603050405020304" pitchFamily="18" charset="0"/>
                <a:ea typeface="黑体" panose="02010600030101010101" pitchFamily="49" charset="-122"/>
              </a:rPr>
              <a:t>    立体图形与平面图形的区别</a:t>
            </a:r>
            <a:r>
              <a:rPr lang="en-US" altLang="zh-CN" sz="2800">
                <a:latin typeface="黑体" panose="02010600030101010101" pitchFamily="49" charset="-122"/>
                <a:ea typeface="黑体" panose="02010600030101010101" pitchFamily="49" charset="-122"/>
              </a:rPr>
              <a:t>.</a:t>
            </a:r>
            <a:r>
              <a:rPr lang="en-US" altLang="zh-CN" sz="2800">
                <a:latin typeface="Times New Roman" panose="02020603050405020304" pitchFamily="18" charset="0"/>
                <a:ea typeface="黑体" panose="02010600030101010101" pitchFamily="49" charset="-122"/>
              </a:rPr>
              <a:t>(</a:t>
            </a:r>
            <a:r>
              <a:rPr lang="zh-CN" altLang="en-US" sz="2800" dirty="0">
                <a:latin typeface="黑体" panose="02010600030101010101" pitchFamily="49" charset="-122"/>
                <a:ea typeface="黑体" panose="02010600030101010101" pitchFamily="49" charset="-122"/>
                <a:sym typeface="宋体" panose="02010600030101010101" pitchFamily="2" charset="-122"/>
              </a:rPr>
              <a:t>难点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0030101010101" pitchFamily="49" charset="-122"/>
                <a:sym typeface="宋体" panose="02010600030101010101" pitchFamily="2" charset="-122"/>
              </a:rPr>
              <a:t>)</a:t>
            </a:r>
            <a:endParaRPr lang="en-US" altLang="zh-CN" sz="2800" dirty="0">
              <a:latin typeface="Times New Roman" panose="02020603050405020304" pitchFamily="18" charset="0"/>
              <a:ea typeface="黑体" panose="02010600030101010101" pitchFamily="49" charset="-122"/>
              <a:sym typeface="宋体" panose="02010600030101010101" pitchFamily="2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800" b="1">
                <a:latin typeface="Times New Roman" panose="02020603050405020304" pitchFamily="18" charset="0"/>
                <a:ea typeface="黑体" panose="02010600030101010101" pitchFamily="49" charset="-122"/>
              </a:rPr>
              <a:t>2.</a:t>
            </a:r>
            <a:r>
              <a:rPr lang="en-US" altLang="zh-CN" sz="2800">
                <a:latin typeface="Times New Roman" panose="02020603050405020304" pitchFamily="18" charset="0"/>
                <a:ea typeface="黑体" panose="02010600030101010101" pitchFamily="49" charset="-122"/>
              </a:rPr>
              <a:t>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0030101010101" pitchFamily="49" charset="-122"/>
              </a:rPr>
              <a:t>会判断一个图形是立体图形还是平面图形，能准</a:t>
            </a:r>
            <a:endParaRPr lang="zh-CN" altLang="en-US" sz="2800" dirty="0">
              <a:latin typeface="Times New Roman" panose="02020603050405020304" pitchFamily="18" charset="0"/>
              <a:ea typeface="黑体" panose="02010600030101010101" pitchFamily="49" charset="-122"/>
            </a:endParaRPr>
          </a:p>
          <a:p>
            <a:pPr>
              <a:lnSpc>
                <a:spcPts val="3800"/>
              </a:lnSpc>
            </a:pPr>
            <a:r>
              <a:rPr lang="zh-CN" altLang="en-US" sz="2800" dirty="0">
                <a:latin typeface="Times New Roman" panose="02020603050405020304" pitchFamily="18" charset="0"/>
                <a:ea typeface="黑体" panose="02010600030101010101" pitchFamily="49" charset="-122"/>
              </a:rPr>
              <a:t>    确识别简单几何体</a:t>
            </a:r>
            <a:r>
              <a:rPr lang="en-US" altLang="zh-CN" sz="2800">
                <a:latin typeface="黑体" panose="02010600030101010101" pitchFamily="49" charset="-122"/>
                <a:ea typeface="黑体" panose="02010600030101010101" pitchFamily="49" charset="-122"/>
              </a:rPr>
              <a:t>.</a:t>
            </a:r>
            <a:r>
              <a:rPr lang="en-US" altLang="zh-CN" sz="2800">
                <a:latin typeface="Times New Roman" panose="02020603050405020304" pitchFamily="18" charset="0"/>
                <a:ea typeface="黑体" panose="02010600030101010101" pitchFamily="49" charset="-122"/>
                <a:sym typeface="Arial" panose="020B0604020202020204" pitchFamily="34" charset="0"/>
              </a:rPr>
              <a:t>(</a:t>
            </a:r>
            <a:r>
              <a:rPr lang="zh-CN" altLang="en-US" sz="2800" dirty="0">
                <a:latin typeface="黑体" panose="02010600030101010101" pitchFamily="49" charset="-122"/>
                <a:ea typeface="黑体" panose="02010600030101010101" pitchFamily="49" charset="-122"/>
                <a:sym typeface="Arial" panose="020B0604020202020204" pitchFamily="34" charset="0"/>
              </a:rPr>
              <a:t>重点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0030101010101" pitchFamily="49" charset="-122"/>
                <a:sym typeface="Arial" panose="020B0604020202020204" pitchFamily="34" charset="0"/>
              </a:rPr>
              <a:t>)</a:t>
            </a:r>
            <a:endParaRPr lang="en-US" altLang="zh-CN" sz="2800" dirty="0">
              <a:latin typeface="Times New Roman" panose="02020603050405020304" pitchFamily="18" charset="0"/>
              <a:ea typeface="黑体" panose="02010600030101010101" pitchFamily="49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32904" name="任意多边形 1232903"/>
          <p:cNvSpPr/>
          <p:nvPr/>
        </p:nvSpPr>
        <p:spPr>
          <a:xfrm>
            <a:off x="5932805" y="1494155"/>
            <a:ext cx="1008063" cy="1152525"/>
          </a:xfrm>
          <a:custGeom>
            <a:avLst/>
            <a:gdLst/>
            <a:ahLst/>
            <a:cxnLst/>
            <a:pathLst>
              <a:path w="726" h="408">
                <a:moveTo>
                  <a:pt x="408" y="0"/>
                </a:moveTo>
                <a:lnTo>
                  <a:pt x="0" y="408"/>
                </a:lnTo>
                <a:lnTo>
                  <a:pt x="726" y="408"/>
                </a:lnTo>
                <a:lnTo>
                  <a:pt x="408" y="0"/>
                </a:lnTo>
                <a:close/>
              </a:path>
            </a:pathLst>
          </a:custGeom>
          <a:noFill/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 sz="2800">
              <a:solidFill>
                <a:srgbClr val="FF0000"/>
              </a:solidFill>
              <a:latin typeface="Times New Roman" panose="02020603050405020304" pitchFamily="18" charset="0"/>
              <a:ea typeface="黑体" panose="02010600030101010101" pitchFamily="49" charset="-122"/>
            </a:endParaRPr>
          </a:p>
        </p:txBody>
      </p:sp>
      <p:sp>
        <p:nvSpPr>
          <p:cNvPr id="1232905" name="任意多边形 1232904"/>
          <p:cNvSpPr/>
          <p:nvPr/>
        </p:nvSpPr>
        <p:spPr>
          <a:xfrm>
            <a:off x="4358005" y="1629093"/>
            <a:ext cx="863600" cy="1008062"/>
          </a:xfrm>
          <a:custGeom>
            <a:avLst/>
            <a:gdLst/>
            <a:ahLst/>
            <a:cxnLst/>
            <a:pathLst>
              <a:path w="726" h="408">
                <a:moveTo>
                  <a:pt x="408" y="0"/>
                </a:moveTo>
                <a:lnTo>
                  <a:pt x="0" y="408"/>
                </a:lnTo>
                <a:lnTo>
                  <a:pt x="726" y="408"/>
                </a:lnTo>
                <a:lnTo>
                  <a:pt x="408" y="0"/>
                </a:lnTo>
                <a:close/>
              </a:path>
            </a:pathLst>
          </a:custGeom>
          <a:noFill/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 sz="2800">
              <a:solidFill>
                <a:srgbClr val="FF0000"/>
              </a:solidFill>
              <a:latin typeface="Times New Roman" panose="02020603050405020304" pitchFamily="18" charset="0"/>
              <a:ea typeface="黑体" panose="02010600030101010101" pitchFamily="49" charset="-122"/>
            </a:endParaRPr>
          </a:p>
        </p:txBody>
      </p:sp>
      <p:sp>
        <p:nvSpPr>
          <p:cNvPr id="1232909" name="椭圆 1232908"/>
          <p:cNvSpPr/>
          <p:nvPr/>
        </p:nvSpPr>
        <p:spPr>
          <a:xfrm>
            <a:off x="6067743" y="773430"/>
            <a:ext cx="720725" cy="720725"/>
          </a:xfrm>
          <a:prstGeom prst="ellipse">
            <a:avLst/>
          </a:prstGeom>
          <a:noFill/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 sz="2800">
              <a:solidFill>
                <a:srgbClr val="FF0000"/>
              </a:solidFill>
              <a:latin typeface="Times New Roman" panose="02020603050405020304" pitchFamily="18" charset="0"/>
              <a:ea typeface="黑体" panose="02010600030101010101" pitchFamily="49" charset="-122"/>
            </a:endParaRPr>
          </a:p>
        </p:txBody>
      </p:sp>
      <p:sp>
        <p:nvSpPr>
          <p:cNvPr id="1232910" name="椭圆 1232909"/>
          <p:cNvSpPr/>
          <p:nvPr/>
        </p:nvSpPr>
        <p:spPr>
          <a:xfrm>
            <a:off x="4537393" y="863918"/>
            <a:ext cx="720725" cy="720725"/>
          </a:xfrm>
          <a:prstGeom prst="ellipse">
            <a:avLst/>
          </a:prstGeom>
          <a:noFill/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 sz="2800">
              <a:solidFill>
                <a:srgbClr val="FF0000"/>
              </a:solidFill>
              <a:latin typeface="Times New Roman" panose="02020603050405020304" pitchFamily="18" charset="0"/>
              <a:ea typeface="黑体" panose="02010600030101010101" pitchFamily="49" charset="-122"/>
            </a:endParaRPr>
          </a:p>
        </p:txBody>
      </p:sp>
      <p:sp>
        <p:nvSpPr>
          <p:cNvPr id="1232914" name="直接连接符 1232913"/>
          <p:cNvSpPr/>
          <p:nvPr/>
        </p:nvSpPr>
        <p:spPr>
          <a:xfrm flipH="1" flipV="1">
            <a:off x="5527993" y="1538605"/>
            <a:ext cx="936625" cy="360363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232915" name="直接连接符 1232914"/>
          <p:cNvSpPr/>
          <p:nvPr/>
        </p:nvSpPr>
        <p:spPr>
          <a:xfrm flipV="1">
            <a:off x="4897755" y="1673543"/>
            <a:ext cx="863600" cy="287337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232918" name="文本框 1232917"/>
          <p:cNvSpPr txBox="1"/>
          <p:nvPr/>
        </p:nvSpPr>
        <p:spPr>
          <a:xfrm>
            <a:off x="4554855" y="2889568"/>
            <a:ext cx="233997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  <a:buClrTx/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49" charset="-122"/>
              </a:rPr>
              <a:t>友谊之手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0030101010101" pitchFamily="49" charset="-122"/>
            </a:endParaRPr>
          </a:p>
        </p:txBody>
      </p:sp>
      <p:sp>
        <p:nvSpPr>
          <p:cNvPr id="1232920" name="文本框 1232919"/>
          <p:cNvSpPr txBox="1"/>
          <p:nvPr/>
        </p:nvSpPr>
        <p:spPr>
          <a:xfrm>
            <a:off x="1262380" y="2637155"/>
            <a:ext cx="8940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l"/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49" charset="-122"/>
              </a:rPr>
              <a:t>2008</a:t>
            </a:r>
            <a:endParaRPr lang="en-US" altLang="zh-CN" sz="2800">
              <a:solidFill>
                <a:srgbClr val="FF0000"/>
              </a:solidFill>
              <a:latin typeface="Times New Roman" panose="02020603050405020304" pitchFamily="18" charset="0"/>
              <a:ea typeface="黑体" panose="02010600030101010101" pitchFamily="49" charset="-122"/>
            </a:endParaRPr>
          </a:p>
        </p:txBody>
      </p:sp>
      <p:sp>
        <p:nvSpPr>
          <p:cNvPr id="1232921" name="直接连接符 1232920"/>
          <p:cNvSpPr/>
          <p:nvPr/>
        </p:nvSpPr>
        <p:spPr>
          <a:xfrm>
            <a:off x="541655" y="1559243"/>
            <a:ext cx="585788" cy="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232922" name="直接连接符 1232921"/>
          <p:cNvSpPr/>
          <p:nvPr/>
        </p:nvSpPr>
        <p:spPr>
          <a:xfrm>
            <a:off x="506730" y="1946593"/>
            <a:ext cx="585788" cy="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232923" name="椭圆 1232922"/>
          <p:cNvSpPr/>
          <p:nvPr/>
        </p:nvSpPr>
        <p:spPr>
          <a:xfrm>
            <a:off x="1946593" y="1495743"/>
            <a:ext cx="503237" cy="574675"/>
          </a:xfrm>
          <a:prstGeom prst="ellipse">
            <a:avLst/>
          </a:prstGeom>
          <a:noFill/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 sz="2800">
              <a:solidFill>
                <a:srgbClr val="FF0000"/>
              </a:solidFill>
              <a:latin typeface="Times New Roman" panose="02020603050405020304" pitchFamily="18" charset="0"/>
              <a:ea typeface="黑体" panose="02010600030101010101" pitchFamily="49" charset="-122"/>
            </a:endParaRPr>
          </a:p>
        </p:txBody>
      </p:sp>
      <p:sp>
        <p:nvSpPr>
          <p:cNvPr id="1232924" name="椭圆 1232923"/>
          <p:cNvSpPr/>
          <p:nvPr/>
        </p:nvSpPr>
        <p:spPr>
          <a:xfrm>
            <a:off x="1316355" y="1495743"/>
            <a:ext cx="503238" cy="574675"/>
          </a:xfrm>
          <a:prstGeom prst="ellipse">
            <a:avLst/>
          </a:prstGeom>
          <a:noFill/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 sz="2800">
              <a:solidFill>
                <a:srgbClr val="FF0000"/>
              </a:solidFill>
              <a:latin typeface="Times New Roman" panose="02020603050405020304" pitchFamily="18" charset="0"/>
              <a:ea typeface="黑体" panose="02010600030101010101" pitchFamily="49" charset="-122"/>
            </a:endParaRPr>
          </a:p>
        </p:txBody>
      </p:sp>
      <p:sp>
        <p:nvSpPr>
          <p:cNvPr id="1232925" name="任意多边形 1232924"/>
          <p:cNvSpPr/>
          <p:nvPr/>
        </p:nvSpPr>
        <p:spPr>
          <a:xfrm rot="10608396">
            <a:off x="2630805" y="1127443"/>
            <a:ext cx="503238" cy="503237"/>
          </a:xfrm>
          <a:custGeom>
            <a:avLst/>
            <a:gdLst/>
            <a:ahLst/>
            <a:cxnLst/>
            <a:pathLst>
              <a:path w="726" h="408">
                <a:moveTo>
                  <a:pt x="408" y="0"/>
                </a:moveTo>
                <a:lnTo>
                  <a:pt x="0" y="408"/>
                </a:lnTo>
                <a:lnTo>
                  <a:pt x="726" y="408"/>
                </a:lnTo>
                <a:lnTo>
                  <a:pt x="408" y="0"/>
                </a:lnTo>
                <a:close/>
              </a:path>
            </a:pathLst>
          </a:custGeom>
          <a:noFill/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 sz="2800">
              <a:solidFill>
                <a:srgbClr val="FF0000"/>
              </a:solidFill>
              <a:latin typeface="Times New Roman" panose="02020603050405020304" pitchFamily="18" charset="0"/>
              <a:ea typeface="黑体" panose="02010600030101010101" pitchFamily="49" charset="-122"/>
            </a:endParaRPr>
          </a:p>
        </p:txBody>
      </p:sp>
      <p:sp>
        <p:nvSpPr>
          <p:cNvPr id="1232926" name="任意多边形 1232925"/>
          <p:cNvSpPr/>
          <p:nvPr/>
        </p:nvSpPr>
        <p:spPr>
          <a:xfrm>
            <a:off x="2576830" y="1630680"/>
            <a:ext cx="503238" cy="503238"/>
          </a:xfrm>
          <a:custGeom>
            <a:avLst/>
            <a:gdLst/>
            <a:ahLst/>
            <a:cxnLst/>
            <a:pathLst>
              <a:path w="726" h="408">
                <a:moveTo>
                  <a:pt x="408" y="0"/>
                </a:moveTo>
                <a:lnTo>
                  <a:pt x="0" y="408"/>
                </a:lnTo>
                <a:lnTo>
                  <a:pt x="726" y="408"/>
                </a:lnTo>
                <a:lnTo>
                  <a:pt x="408" y="0"/>
                </a:lnTo>
                <a:close/>
              </a:path>
            </a:pathLst>
          </a:custGeom>
          <a:noFill/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 sz="2800">
              <a:solidFill>
                <a:srgbClr val="FF0000"/>
              </a:solidFill>
              <a:latin typeface="Times New Roman" panose="02020603050405020304" pitchFamily="18" charset="0"/>
              <a:ea typeface="黑体" panose="02010600030101010101" pitchFamily="49" charset="-122"/>
            </a:endParaRPr>
          </a:p>
        </p:txBody>
      </p:sp>
      <p:grpSp>
        <p:nvGrpSpPr>
          <p:cNvPr id="1232927" name="组合 1232926"/>
          <p:cNvGrpSpPr/>
          <p:nvPr/>
        </p:nvGrpSpPr>
        <p:grpSpPr>
          <a:xfrm>
            <a:off x="613093" y="3862705"/>
            <a:ext cx="2209800" cy="1828800"/>
            <a:chOff x="3648" y="1152"/>
            <a:chExt cx="1392" cy="1152"/>
          </a:xfrm>
        </p:grpSpPr>
        <p:sp>
          <p:nvSpPr>
            <p:cNvPr id="1232928" name="流程图: 联系 1232927"/>
            <p:cNvSpPr/>
            <p:nvPr/>
          </p:nvSpPr>
          <p:spPr>
            <a:xfrm>
              <a:off x="4176" y="2016"/>
              <a:ext cx="288" cy="288"/>
            </a:xfrm>
            <a:prstGeom prst="flowChartConnector">
              <a:avLst/>
            </a:prstGeom>
            <a:noFill/>
            <a:ln w="38100" cap="sq" cmpd="sng">
              <a:solidFill>
                <a:schemeClr val="tx1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p>
              <a:endPara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49" charset="-122"/>
              </a:endParaRPr>
            </a:p>
          </p:txBody>
        </p:sp>
        <p:sp>
          <p:nvSpPr>
            <p:cNvPr id="1232929" name="流程图: 联系 1232928"/>
            <p:cNvSpPr/>
            <p:nvPr/>
          </p:nvSpPr>
          <p:spPr>
            <a:xfrm>
              <a:off x="4752" y="2016"/>
              <a:ext cx="288" cy="288"/>
            </a:xfrm>
            <a:prstGeom prst="flowChartConnector">
              <a:avLst/>
            </a:prstGeom>
            <a:noFill/>
            <a:ln w="38100" cap="sq" cmpd="sng">
              <a:solidFill>
                <a:schemeClr val="tx1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p>
              <a:endPara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49" charset="-122"/>
              </a:endParaRPr>
            </a:p>
          </p:txBody>
        </p:sp>
        <p:sp>
          <p:nvSpPr>
            <p:cNvPr id="1232930" name="直接连接符 1232929"/>
            <p:cNvSpPr/>
            <p:nvPr/>
          </p:nvSpPr>
          <p:spPr>
            <a:xfrm>
              <a:off x="3936" y="1488"/>
              <a:ext cx="336" cy="528"/>
            </a:xfrm>
            <a:prstGeom prst="line">
              <a:avLst/>
            </a:prstGeom>
            <a:ln w="38100" cap="sq" cmpd="sng">
              <a:solidFill>
                <a:schemeClr val="tx1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1232931" name="直接连接符 1232930"/>
            <p:cNvSpPr/>
            <p:nvPr/>
          </p:nvSpPr>
          <p:spPr>
            <a:xfrm>
              <a:off x="4512" y="1488"/>
              <a:ext cx="336" cy="528"/>
            </a:xfrm>
            <a:prstGeom prst="line">
              <a:avLst/>
            </a:prstGeom>
            <a:ln w="38100" cap="sq" cmpd="sng">
              <a:solidFill>
                <a:schemeClr val="tx1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1232932" name="流程图: 合并 1232931"/>
            <p:cNvSpPr/>
            <p:nvPr/>
          </p:nvSpPr>
          <p:spPr>
            <a:xfrm>
              <a:off x="3648" y="1152"/>
              <a:ext cx="562" cy="322"/>
            </a:xfrm>
            <a:prstGeom prst="flowChartMerge">
              <a:avLst/>
            </a:prstGeom>
            <a:noFill/>
            <a:ln w="38100" cap="sq" cmpd="sng">
              <a:solidFill>
                <a:schemeClr val="tx1"/>
              </a:solidFill>
              <a:prstDash val="solid"/>
              <a:miter/>
              <a:headEnd type="none" w="sm" len="sm"/>
              <a:tailEnd type="none" w="sm" len="sm"/>
            </a:ln>
          </p:spPr>
          <p:txBody>
            <a:bodyPr/>
            <a:p>
              <a:endPara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49" charset="-122"/>
              </a:endParaRPr>
            </a:p>
          </p:txBody>
        </p:sp>
        <p:sp>
          <p:nvSpPr>
            <p:cNvPr id="1232933" name="流程图: 合并 1232932"/>
            <p:cNvSpPr/>
            <p:nvPr/>
          </p:nvSpPr>
          <p:spPr>
            <a:xfrm>
              <a:off x="4224" y="1152"/>
              <a:ext cx="562" cy="322"/>
            </a:xfrm>
            <a:prstGeom prst="flowChartMerge">
              <a:avLst/>
            </a:prstGeom>
            <a:noFill/>
            <a:ln w="38100" cap="sq" cmpd="sng">
              <a:solidFill>
                <a:schemeClr val="tx1"/>
              </a:solidFill>
              <a:prstDash val="solid"/>
              <a:miter/>
              <a:headEnd type="none" w="sm" len="sm"/>
              <a:tailEnd type="none" w="sm" len="sm"/>
            </a:ln>
          </p:spPr>
          <p:txBody>
            <a:bodyPr/>
            <a:p>
              <a:endPara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49" charset="-122"/>
              </a:endParaRPr>
            </a:p>
          </p:txBody>
        </p:sp>
      </p:grpSp>
      <p:sp>
        <p:nvSpPr>
          <p:cNvPr id="1232934" name="文本框 1232933"/>
          <p:cNvSpPr txBox="1"/>
          <p:nvPr/>
        </p:nvSpPr>
        <p:spPr>
          <a:xfrm>
            <a:off x="1549718" y="5805805"/>
            <a:ext cx="1752600" cy="52197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49" charset="-122"/>
              </a:rPr>
              <a:t>吊环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0030101010101" pitchFamily="49" charset="-122"/>
            </a:endParaRPr>
          </a:p>
        </p:txBody>
      </p:sp>
      <p:grpSp>
        <p:nvGrpSpPr>
          <p:cNvPr id="1232951" name="组合 1232950"/>
          <p:cNvGrpSpPr/>
          <p:nvPr/>
        </p:nvGrpSpPr>
        <p:grpSpPr>
          <a:xfrm>
            <a:off x="5294630" y="3862705"/>
            <a:ext cx="1439863" cy="1441450"/>
            <a:chOff x="3742" y="2523"/>
            <a:chExt cx="907" cy="908"/>
          </a:xfrm>
        </p:grpSpPr>
        <p:sp>
          <p:nvSpPr>
            <p:cNvPr id="1232944" name="椭圆 1232943"/>
            <p:cNvSpPr/>
            <p:nvPr/>
          </p:nvSpPr>
          <p:spPr>
            <a:xfrm>
              <a:off x="3742" y="2705"/>
              <a:ext cx="816" cy="726"/>
            </a:xfrm>
            <a:prstGeom prst="ellipse">
              <a:avLst/>
            </a:prstGeom>
            <a:noFill/>
            <a:ln w="254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49" charset="-122"/>
              </a:endParaRPr>
            </a:p>
          </p:txBody>
        </p:sp>
        <p:sp>
          <p:nvSpPr>
            <p:cNvPr id="1232945" name="等腰三角形 1232944"/>
            <p:cNvSpPr/>
            <p:nvPr/>
          </p:nvSpPr>
          <p:spPr>
            <a:xfrm>
              <a:off x="3923" y="2886"/>
              <a:ext cx="136" cy="136"/>
            </a:xfrm>
            <a:prstGeom prst="triangle">
              <a:avLst>
                <a:gd name="adj" fmla="val 50000"/>
              </a:avLst>
            </a:prstGeom>
            <a:noFill/>
            <a:ln w="254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49" charset="-122"/>
              </a:endParaRPr>
            </a:p>
          </p:txBody>
        </p:sp>
        <p:sp>
          <p:nvSpPr>
            <p:cNvPr id="1232946" name="等腰三角形 1232945"/>
            <p:cNvSpPr/>
            <p:nvPr/>
          </p:nvSpPr>
          <p:spPr>
            <a:xfrm>
              <a:off x="4241" y="2886"/>
              <a:ext cx="136" cy="136"/>
            </a:xfrm>
            <a:prstGeom prst="triangle">
              <a:avLst>
                <a:gd name="adj" fmla="val 50000"/>
              </a:avLst>
            </a:prstGeom>
            <a:noFill/>
            <a:ln w="254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49" charset="-122"/>
              </a:endParaRPr>
            </a:p>
          </p:txBody>
        </p:sp>
        <p:sp>
          <p:nvSpPr>
            <p:cNvPr id="1232947" name="椭圆 1232946"/>
            <p:cNvSpPr/>
            <p:nvPr/>
          </p:nvSpPr>
          <p:spPr>
            <a:xfrm>
              <a:off x="4059" y="3113"/>
              <a:ext cx="136" cy="136"/>
            </a:xfrm>
            <a:prstGeom prst="ellipse">
              <a:avLst/>
            </a:prstGeom>
            <a:noFill/>
            <a:ln w="254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49" charset="-122"/>
              </a:endParaRPr>
            </a:p>
          </p:txBody>
        </p:sp>
        <p:sp>
          <p:nvSpPr>
            <p:cNvPr id="1232948" name="直接连接符 1232947"/>
            <p:cNvSpPr/>
            <p:nvPr/>
          </p:nvSpPr>
          <p:spPr>
            <a:xfrm flipV="1">
              <a:off x="4241" y="2569"/>
              <a:ext cx="408" cy="136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232949" name="直接连接符 1232948"/>
            <p:cNvSpPr/>
            <p:nvPr/>
          </p:nvSpPr>
          <p:spPr>
            <a:xfrm flipV="1">
              <a:off x="4014" y="2523"/>
              <a:ext cx="408" cy="182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1232950" name="文本框 1232949"/>
          <p:cNvSpPr txBox="1"/>
          <p:nvPr/>
        </p:nvSpPr>
        <p:spPr>
          <a:xfrm>
            <a:off x="5078730" y="5447030"/>
            <a:ext cx="1728788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  <a:buClrTx/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49" charset="-122"/>
              </a:rPr>
              <a:t>三毛他哥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0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329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329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2329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329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329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329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329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329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329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329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329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329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2329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329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329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9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12329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12329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9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12329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9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12329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1232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12329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2329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2329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2329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9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2329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2329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2329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9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2329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2329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2329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9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1" dur="500"/>
                                        <p:tgtEl>
                                          <p:spTgt spid="12329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2918" grpId="0"/>
      <p:bldP spid="1232920" grpId="0"/>
      <p:bldP spid="1232934" grpId="0"/>
      <p:bldP spid="123295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7" name="矩形 80"/>
          <p:cNvSpPr/>
          <p:nvPr/>
        </p:nvSpPr>
        <p:spPr>
          <a:xfrm>
            <a:off x="0" y="58738"/>
            <a:ext cx="1217613" cy="4000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000" b="1" dirty="0">
                <a:solidFill>
                  <a:srgbClr val="228B8B"/>
                </a:solidFill>
                <a:latin typeface="Arial" panose="020B0604020202020204" pitchFamily="34" charset="0"/>
                <a:ea typeface="方正姚体" panose="02010601030101010101" pitchFamily="2" charset="-122"/>
              </a:rPr>
              <a:t>当堂练习</a:t>
            </a:r>
            <a:endParaRPr lang="zh-CN" altLang="en-US" sz="2000" dirty="0">
              <a:solidFill>
                <a:srgbClr val="228B8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458" name="文本框 99"/>
          <p:cNvSpPr txBox="1"/>
          <p:nvPr/>
        </p:nvSpPr>
        <p:spPr>
          <a:xfrm>
            <a:off x="571500" y="1212850"/>
            <a:ext cx="8029575" cy="17970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50000"/>
              </a:lnSpc>
            </a:pPr>
            <a:r>
              <a:rPr lang="en-US" altLang="zh-CN" sz="2800" b="1">
                <a:latin typeface="Times New Roman" panose="02020603050405020304" pitchFamily="18" charset="0"/>
                <a:ea typeface="黑体" panose="02010600030101010101" pitchFamily="49" charset="-122"/>
              </a:rPr>
              <a:t>1.</a:t>
            </a:r>
            <a:r>
              <a:rPr lang="en-US" altLang="zh-CN" sz="2800">
                <a:latin typeface="Times New Roman" panose="02020603050405020304" pitchFamily="18" charset="0"/>
                <a:ea typeface="黑体" panose="02010600030101010101" pitchFamily="49" charset="-122"/>
              </a:rPr>
              <a:t> </a:t>
            </a:r>
            <a:r>
              <a:rPr lang="zh-CN" altLang="en-US" sz="2800">
                <a:latin typeface="Times New Roman" panose="02020603050405020304" pitchFamily="18" charset="0"/>
                <a:ea typeface="黑体" panose="02010600030101010101" pitchFamily="49" charset="-122"/>
              </a:rPr>
              <a:t>下列图形不是立体图形的是                         </a:t>
            </a:r>
            <a:r>
              <a:rPr lang="en-US" altLang="zh-CN" sz="2800">
                <a:latin typeface="Times New Roman" panose="02020603050405020304" pitchFamily="18" charset="0"/>
                <a:ea typeface="黑体" panose="02010600030101010101" pitchFamily="49" charset="-122"/>
              </a:rPr>
              <a:t>(   )</a:t>
            </a:r>
            <a:endParaRPr lang="en-US" altLang="zh-CN" sz="2800">
              <a:latin typeface="Times New Roman" panose="02020603050405020304" pitchFamily="18" charset="0"/>
              <a:ea typeface="黑体" panose="0201060003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>
                <a:latin typeface="Times New Roman" panose="02020603050405020304" pitchFamily="18" charset="0"/>
                <a:ea typeface="黑体" panose="02010600030101010101" pitchFamily="49" charset="-122"/>
              </a:rPr>
              <a:t>     A. </a:t>
            </a:r>
            <a:r>
              <a:rPr lang="zh-CN" altLang="en-US" sz="2800">
                <a:latin typeface="Times New Roman" panose="02020603050405020304" pitchFamily="18" charset="0"/>
                <a:ea typeface="黑体" panose="02010600030101010101" pitchFamily="49" charset="-122"/>
              </a:rPr>
              <a:t>球         </a:t>
            </a:r>
            <a:r>
              <a:rPr lang="en-US" altLang="zh-CN" sz="2800">
                <a:latin typeface="Times New Roman" panose="02020603050405020304" pitchFamily="18" charset="0"/>
                <a:ea typeface="黑体" panose="02010600030101010101" pitchFamily="49" charset="-122"/>
              </a:rPr>
              <a:t>B. </a:t>
            </a:r>
            <a:r>
              <a:rPr lang="zh-CN" altLang="en-US" sz="2800">
                <a:latin typeface="Times New Roman" panose="02020603050405020304" pitchFamily="18" charset="0"/>
                <a:ea typeface="黑体" panose="02010600030101010101" pitchFamily="49" charset="-122"/>
              </a:rPr>
              <a:t>圆柱         </a:t>
            </a:r>
            <a:r>
              <a:rPr lang="en-US" altLang="zh-CN" sz="2800">
                <a:latin typeface="Times New Roman" panose="02020603050405020304" pitchFamily="18" charset="0"/>
                <a:ea typeface="黑体" panose="02010600030101010101" pitchFamily="49" charset="-122"/>
              </a:rPr>
              <a:t>C. </a:t>
            </a:r>
            <a:r>
              <a:rPr lang="zh-CN" altLang="en-US" sz="2800">
                <a:latin typeface="Times New Roman" panose="02020603050405020304" pitchFamily="18" charset="0"/>
                <a:ea typeface="黑体" panose="02010600030101010101" pitchFamily="49" charset="-122"/>
              </a:rPr>
              <a:t>圆锥         </a:t>
            </a:r>
            <a:r>
              <a:rPr lang="en-US" altLang="zh-CN" sz="2800">
                <a:latin typeface="Times New Roman" panose="02020603050405020304" pitchFamily="18" charset="0"/>
                <a:ea typeface="黑体" panose="02010600030101010101" pitchFamily="49" charset="-122"/>
              </a:rPr>
              <a:t>D. </a:t>
            </a:r>
            <a:r>
              <a:rPr lang="zh-CN" altLang="en-US" sz="2800">
                <a:latin typeface="Times New Roman" panose="02020603050405020304" pitchFamily="18" charset="0"/>
                <a:ea typeface="黑体" panose="02010600030101010101" pitchFamily="49" charset="-122"/>
              </a:rPr>
              <a:t>圆</a:t>
            </a:r>
            <a:endParaRPr lang="zh-CN" altLang="en-US" sz="2800">
              <a:latin typeface="Times New Roman" panose="02020603050405020304" pitchFamily="18" charset="0"/>
              <a:ea typeface="黑体" panose="02010600030101010101" pitchFamily="49" charset="-122"/>
            </a:endParaRPr>
          </a:p>
          <a:p>
            <a:endParaRPr lang="zh-CN" altLang="en-US" sz="2800">
              <a:latin typeface="Times New Roman" panose="02020603050405020304" pitchFamily="18" charset="0"/>
              <a:ea typeface="黑体" panose="02010600030101010101" pitchFamily="49" charset="-122"/>
            </a:endParaRPr>
          </a:p>
        </p:txBody>
      </p:sp>
      <p:sp>
        <p:nvSpPr>
          <p:cNvPr id="102" name="文本框 101"/>
          <p:cNvSpPr txBox="1"/>
          <p:nvPr/>
        </p:nvSpPr>
        <p:spPr>
          <a:xfrm>
            <a:off x="590550" y="3503613"/>
            <a:ext cx="8105775" cy="17986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50000"/>
              </a:lnSpc>
            </a:pPr>
            <a:r>
              <a:rPr lang="en-US" altLang="zh-CN" sz="2800" b="1">
                <a:latin typeface="Times New Roman" panose="02020603050405020304" pitchFamily="18" charset="0"/>
                <a:ea typeface="黑体" panose="02010600030101010101" pitchFamily="49" charset="-122"/>
              </a:rPr>
              <a:t>2.</a:t>
            </a:r>
            <a:r>
              <a:rPr lang="en-US" altLang="zh-CN" sz="2800">
                <a:latin typeface="Times New Roman" panose="02020603050405020304" pitchFamily="18" charset="0"/>
                <a:ea typeface="黑体" panose="02010600030101010101" pitchFamily="49" charset="-122"/>
              </a:rPr>
              <a:t> </a:t>
            </a:r>
            <a:r>
              <a:rPr lang="zh-CN" altLang="en-US" sz="2800">
                <a:latin typeface="Times New Roman" panose="02020603050405020304" pitchFamily="18" charset="0"/>
                <a:ea typeface="黑体" panose="02010600030101010101" pitchFamily="49" charset="-122"/>
              </a:rPr>
              <a:t>长方体属于                                                     </a:t>
            </a:r>
            <a:r>
              <a:rPr lang="en-US" altLang="zh-CN" sz="2800">
                <a:latin typeface="Times New Roman" panose="02020603050405020304" pitchFamily="18" charset="0"/>
                <a:ea typeface="黑体" panose="02010600030101010101" pitchFamily="49" charset="-122"/>
              </a:rPr>
              <a:t>(   )</a:t>
            </a:r>
            <a:endParaRPr lang="en-US" altLang="zh-CN" sz="2800">
              <a:latin typeface="Times New Roman" panose="02020603050405020304" pitchFamily="18" charset="0"/>
              <a:ea typeface="黑体" panose="0201060003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>
                <a:latin typeface="Times New Roman" panose="02020603050405020304" pitchFamily="18" charset="0"/>
                <a:ea typeface="黑体" panose="02010600030101010101" pitchFamily="49" charset="-122"/>
              </a:rPr>
              <a:t>     A. </a:t>
            </a:r>
            <a:r>
              <a:rPr lang="zh-CN" altLang="en-US" sz="2800">
                <a:latin typeface="Times New Roman" panose="02020603050405020304" pitchFamily="18" charset="0"/>
                <a:ea typeface="黑体" panose="02010600030101010101" pitchFamily="49" charset="-122"/>
              </a:rPr>
              <a:t>棱锥      </a:t>
            </a:r>
            <a:r>
              <a:rPr lang="en-US" altLang="zh-CN" sz="2800">
                <a:latin typeface="Times New Roman" panose="02020603050405020304" pitchFamily="18" charset="0"/>
                <a:ea typeface="黑体" panose="02010600030101010101" pitchFamily="49" charset="-122"/>
              </a:rPr>
              <a:t>B. </a:t>
            </a:r>
            <a:r>
              <a:rPr lang="zh-CN" altLang="en-US" sz="2800">
                <a:latin typeface="Times New Roman" panose="02020603050405020304" pitchFamily="18" charset="0"/>
                <a:ea typeface="黑体" panose="02010600030101010101" pitchFamily="49" charset="-122"/>
              </a:rPr>
              <a:t>棱柱      </a:t>
            </a:r>
            <a:r>
              <a:rPr lang="en-US" altLang="zh-CN" sz="2800">
                <a:latin typeface="Times New Roman" panose="02020603050405020304" pitchFamily="18" charset="0"/>
                <a:ea typeface="黑体" panose="02010600030101010101" pitchFamily="49" charset="-122"/>
              </a:rPr>
              <a:t>C. </a:t>
            </a:r>
            <a:r>
              <a:rPr lang="zh-CN" altLang="en-US" sz="2800">
                <a:latin typeface="Times New Roman" panose="02020603050405020304" pitchFamily="18" charset="0"/>
                <a:ea typeface="黑体" panose="02010600030101010101" pitchFamily="49" charset="-122"/>
              </a:rPr>
              <a:t>圆柱      </a:t>
            </a:r>
            <a:r>
              <a:rPr lang="en-US" altLang="zh-CN" sz="2800">
                <a:latin typeface="Times New Roman" panose="02020603050405020304" pitchFamily="18" charset="0"/>
                <a:ea typeface="黑体" panose="02010600030101010101" pitchFamily="49" charset="-122"/>
              </a:rPr>
              <a:t>D. </a:t>
            </a:r>
            <a:r>
              <a:rPr lang="zh-CN" altLang="en-US" sz="2800">
                <a:latin typeface="Times New Roman" panose="02020603050405020304" pitchFamily="18" charset="0"/>
                <a:ea typeface="黑体" panose="02010600030101010101" pitchFamily="49" charset="-122"/>
              </a:rPr>
              <a:t>以上都不对</a:t>
            </a:r>
            <a:endParaRPr lang="zh-CN" altLang="en-US" sz="2800">
              <a:latin typeface="Times New Roman" panose="02020603050405020304" pitchFamily="18" charset="0"/>
              <a:ea typeface="黑体" panose="02010600030101010101" pitchFamily="49" charset="-122"/>
            </a:endParaRPr>
          </a:p>
          <a:p>
            <a:endParaRPr lang="zh-CN" altLang="en-US" sz="2800">
              <a:latin typeface="Times New Roman" panose="02020603050405020304" pitchFamily="18" charset="0"/>
              <a:ea typeface="黑体" panose="02010600030101010101" pitchFamily="49" charset="-122"/>
            </a:endParaRPr>
          </a:p>
        </p:txBody>
      </p:sp>
      <p:pic>
        <p:nvPicPr>
          <p:cNvPr id="19460" name="图片 12"/>
          <p:cNvPicPr/>
          <p:nvPr/>
        </p:nvPicPr>
        <p:blipFill>
          <a:blip r:embed="rId1"/>
          <a:stretch>
            <a:fillRect/>
          </a:stretch>
        </p:blipFill>
        <p:spPr>
          <a:xfrm>
            <a:off x="596900" y="5794375"/>
            <a:ext cx="19050" cy="285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7545388" y="1408113"/>
            <a:ext cx="481012" cy="51911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  <a:endParaRPr lang="en-US" altLang="zh-CN" sz="28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581900" y="3687763"/>
            <a:ext cx="481013" cy="51911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endParaRPr lang="en-US" altLang="zh-CN" sz="28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/>
      <p:bldP spid="2" grpId="0"/>
      <p:bldP spid="2" grpId="1"/>
      <p:bldP spid="102" grpId="0"/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9" name="组合 8"/>
          <p:cNvGrpSpPr/>
          <p:nvPr/>
        </p:nvGrpSpPr>
        <p:grpSpPr>
          <a:xfrm>
            <a:off x="581025" y="874713"/>
            <a:ext cx="7988300" cy="3117850"/>
            <a:chOff x="914" y="1377"/>
            <a:chExt cx="12580" cy="4911"/>
          </a:xfrm>
        </p:grpSpPr>
        <p:sp>
          <p:nvSpPr>
            <p:cNvPr id="20482" name="文本框 3"/>
            <p:cNvSpPr txBox="1"/>
            <p:nvPr/>
          </p:nvSpPr>
          <p:spPr>
            <a:xfrm>
              <a:off x="914" y="1377"/>
              <a:ext cx="12581" cy="124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en-US" altLang="zh-CN" sz="2800" b="1">
                  <a:latin typeface="Times New Roman" panose="02020603050405020304" pitchFamily="18" charset="0"/>
                  <a:ea typeface="黑体" panose="02010600030101010101" pitchFamily="49" charset="-122"/>
                  <a:sym typeface="宋体" panose="02010600030101010101" pitchFamily="2" charset="-122"/>
                </a:rPr>
                <a:t>3. </a:t>
              </a:r>
              <a:r>
                <a:rPr lang="zh-CN" altLang="en-US" sz="2800">
                  <a:latin typeface="Times New Roman" panose="02020603050405020304" pitchFamily="18" charset="0"/>
                  <a:ea typeface="黑体" panose="02010600030101010101" pitchFamily="49" charset="-122"/>
                  <a:sym typeface="宋体" panose="02010600030101010101" pitchFamily="2" charset="-122"/>
                </a:rPr>
                <a:t>下列几何体中属于棱锥的是                             </a:t>
              </a:r>
              <a:r>
                <a:rPr lang="en-US" altLang="zh-CN" sz="2800">
                  <a:latin typeface="Times New Roman" panose="02020603050405020304" pitchFamily="18" charset="0"/>
                  <a:ea typeface="黑体" panose="02010600030101010101" pitchFamily="49" charset="-122"/>
                  <a:sym typeface="宋体" panose="02010600030101010101" pitchFamily="2" charset="-122"/>
                </a:rPr>
                <a:t>(   )</a:t>
              </a:r>
              <a:endParaRPr lang="en-US" altLang="zh-CN" sz="2800">
                <a:latin typeface="Times New Roman" panose="02020603050405020304" pitchFamily="18" charset="0"/>
                <a:ea typeface="黑体" panose="02010600030101010101" pitchFamily="49" charset="-122"/>
                <a:sym typeface="宋体" panose="02010600030101010101" pitchFamily="2" charset="-122"/>
              </a:endParaRPr>
            </a:p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pic>
          <p:nvPicPr>
            <p:cNvPr id="20483" name="图片 11"/>
            <p:cNvPicPr/>
            <p:nvPr/>
          </p:nvPicPr>
          <p:blipFill>
            <a:blip r:embed="rId1"/>
            <a:srcRect b="24921"/>
            <a:stretch>
              <a:fillRect/>
            </a:stretch>
          </p:blipFill>
          <p:spPr>
            <a:xfrm>
              <a:off x="1007" y="2661"/>
              <a:ext cx="12101" cy="235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0484" name="文本框 4"/>
            <p:cNvSpPr txBox="1"/>
            <p:nvPr/>
          </p:nvSpPr>
          <p:spPr>
            <a:xfrm>
              <a:off x="1523" y="5472"/>
              <a:ext cx="11325" cy="8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en-US" altLang="zh-CN" sz="2800">
                  <a:latin typeface="Times New Roman" panose="02020603050405020304" pitchFamily="18" charset="0"/>
                  <a:ea typeface="黑体" panose="02010600030101010101" pitchFamily="49" charset="-122"/>
                  <a:sym typeface="宋体" panose="02010600030101010101" pitchFamily="2" charset="-122"/>
                </a:rPr>
                <a:t>A. ①⑤</a:t>
              </a:r>
              <a:r>
                <a:rPr lang="zh-CN" altLang="en-US" sz="2800">
                  <a:latin typeface="Times New Roman" panose="02020603050405020304" pitchFamily="18" charset="0"/>
                  <a:ea typeface="黑体" panose="02010600030101010101" pitchFamily="49" charset="-122"/>
                  <a:sym typeface="宋体" panose="02010600030101010101" pitchFamily="2" charset="-122"/>
                </a:rPr>
                <a:t>①</a:t>
              </a:r>
              <a:r>
                <a:rPr lang="en-US" altLang="zh-CN" sz="2800">
                  <a:latin typeface="Times New Roman" panose="02020603050405020304" pitchFamily="18" charset="0"/>
                  <a:ea typeface="黑体" panose="02010600030101010101" pitchFamily="49" charset="-122"/>
                  <a:sym typeface="宋体" panose="02010600030101010101" pitchFamily="2" charset="-122"/>
                </a:rPr>
                <a:t>       B. ①       C. ①⑤⑥       D. ⑤⑥</a:t>
              </a:r>
              <a:endParaRPr lang="en-US" altLang="zh-CN" sz="2800">
                <a:latin typeface="Times New Roman" panose="02020603050405020304" pitchFamily="18" charset="0"/>
                <a:ea typeface="黑体" panose="02010600030101010101" pitchFamily="49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571500" y="4502150"/>
            <a:ext cx="8143875" cy="23368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ts val="3800"/>
              </a:lnSpc>
            </a:pPr>
            <a:r>
              <a:rPr lang="en-US" altLang="zh-CN" sz="2800" b="1">
                <a:latin typeface="Times New Roman" panose="02020603050405020304" pitchFamily="18" charset="0"/>
                <a:ea typeface="黑体" panose="02010600030101010101" pitchFamily="49" charset="-122"/>
                <a:sym typeface="宋体" panose="02010600030101010101" pitchFamily="2" charset="-122"/>
              </a:rPr>
              <a:t>4. </a:t>
            </a:r>
            <a:r>
              <a:rPr lang="zh-CN" altLang="en-US" sz="2800">
                <a:latin typeface="Times New Roman" panose="02020603050405020304" pitchFamily="18" charset="0"/>
                <a:ea typeface="黑体" panose="02010600030101010101" pitchFamily="49" charset="-122"/>
                <a:sym typeface="宋体" panose="02010600030101010101" pitchFamily="2" charset="-122"/>
              </a:rPr>
              <a:t>月球、西瓜、易拉罐、篮球、热水瓶胆、书本等 </a:t>
            </a:r>
            <a:endParaRPr lang="zh-CN" altLang="en-US" sz="2800">
              <a:latin typeface="Times New Roman" panose="02020603050405020304" pitchFamily="18" charset="0"/>
              <a:ea typeface="黑体" panose="02010600030101010101" pitchFamily="49" charset="-122"/>
              <a:sym typeface="宋体" panose="02010600030101010101" pitchFamily="2" charset="-122"/>
            </a:endParaRPr>
          </a:p>
          <a:p>
            <a:pPr>
              <a:lnSpc>
                <a:spcPts val="3800"/>
              </a:lnSpc>
            </a:pPr>
            <a:r>
              <a:rPr lang="zh-CN" altLang="en-US" sz="2800">
                <a:latin typeface="Times New Roman" panose="02020603050405020304" pitchFamily="18" charset="0"/>
                <a:ea typeface="黑体" panose="02010600030101010101" pitchFamily="49" charset="-122"/>
                <a:sym typeface="宋体" panose="02010600030101010101" pitchFamily="2" charset="-122"/>
              </a:rPr>
              <a:t>    物体中，形状类似圆柱的有                             </a:t>
            </a:r>
            <a:r>
              <a:rPr lang="en-US" altLang="zh-CN" sz="2800">
                <a:latin typeface="Times New Roman" panose="02020603050405020304" pitchFamily="18" charset="0"/>
                <a:ea typeface="黑体" panose="02010600030101010101" pitchFamily="49" charset="-122"/>
                <a:sym typeface="宋体" panose="02010600030101010101" pitchFamily="2" charset="-122"/>
              </a:rPr>
              <a:t>(   )</a:t>
            </a:r>
            <a:endParaRPr lang="en-US" altLang="zh-CN" sz="2800">
              <a:latin typeface="Times New Roman" panose="02020603050405020304" pitchFamily="18" charset="0"/>
              <a:ea typeface="黑体" panose="02010600030101010101" pitchFamily="49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>
                <a:latin typeface="Times New Roman" panose="02020603050405020304" pitchFamily="18" charset="0"/>
                <a:ea typeface="黑体" panose="02010600030101010101" pitchFamily="49" charset="-122"/>
                <a:sym typeface="宋体" panose="02010600030101010101" pitchFamily="2" charset="-122"/>
              </a:rPr>
              <a:t>     A. 1</a:t>
            </a:r>
            <a:r>
              <a:rPr lang="zh-CN" altLang="en-US" sz="2800">
                <a:latin typeface="Times New Roman" panose="02020603050405020304" pitchFamily="18" charset="0"/>
                <a:ea typeface="黑体" panose="02010600030101010101" pitchFamily="49" charset="-122"/>
                <a:sym typeface="宋体" panose="02010600030101010101" pitchFamily="2" charset="-122"/>
              </a:rPr>
              <a:t>个           </a:t>
            </a:r>
            <a:r>
              <a:rPr lang="en-US" altLang="zh-CN" sz="2800">
                <a:latin typeface="Times New Roman" panose="02020603050405020304" pitchFamily="18" charset="0"/>
                <a:ea typeface="黑体" panose="02010600030101010101" pitchFamily="49" charset="-122"/>
                <a:sym typeface="宋体" panose="02010600030101010101" pitchFamily="2" charset="-122"/>
              </a:rPr>
              <a:t>B. 2</a:t>
            </a:r>
            <a:r>
              <a:rPr lang="zh-CN" altLang="en-US" sz="2800">
                <a:latin typeface="Times New Roman" panose="02020603050405020304" pitchFamily="18" charset="0"/>
                <a:ea typeface="黑体" panose="02010600030101010101" pitchFamily="49" charset="-122"/>
                <a:sym typeface="宋体" panose="02010600030101010101" pitchFamily="2" charset="-122"/>
              </a:rPr>
              <a:t>个           </a:t>
            </a:r>
            <a:r>
              <a:rPr lang="en-US" altLang="zh-CN" sz="2800">
                <a:latin typeface="Times New Roman" panose="02020603050405020304" pitchFamily="18" charset="0"/>
                <a:ea typeface="黑体" panose="02010600030101010101" pitchFamily="49" charset="-122"/>
                <a:sym typeface="宋体" panose="02010600030101010101" pitchFamily="2" charset="-122"/>
              </a:rPr>
              <a:t>C. 3</a:t>
            </a:r>
            <a:r>
              <a:rPr lang="zh-CN" altLang="en-US" sz="2800">
                <a:latin typeface="Times New Roman" panose="02020603050405020304" pitchFamily="18" charset="0"/>
                <a:ea typeface="黑体" panose="02010600030101010101" pitchFamily="49" charset="-122"/>
                <a:sym typeface="宋体" panose="02010600030101010101" pitchFamily="2" charset="-122"/>
              </a:rPr>
              <a:t>个           </a:t>
            </a:r>
            <a:r>
              <a:rPr lang="en-US" altLang="zh-CN" sz="2800">
                <a:latin typeface="Times New Roman" panose="02020603050405020304" pitchFamily="18" charset="0"/>
                <a:ea typeface="黑体" panose="02010600030101010101" pitchFamily="49" charset="-122"/>
                <a:sym typeface="宋体" panose="02010600030101010101" pitchFamily="2" charset="-122"/>
              </a:rPr>
              <a:t>D. 4</a:t>
            </a:r>
            <a:r>
              <a:rPr lang="zh-CN" altLang="en-US" sz="2800">
                <a:latin typeface="Times New Roman" panose="02020603050405020304" pitchFamily="18" charset="0"/>
                <a:ea typeface="黑体" panose="02010600030101010101" pitchFamily="49" charset="-122"/>
                <a:sym typeface="宋体" panose="02010600030101010101" pitchFamily="2" charset="-122"/>
              </a:rPr>
              <a:t>个</a:t>
            </a:r>
            <a:endParaRPr lang="zh-CN" altLang="en-US" sz="2800">
              <a:latin typeface="Times New Roman" panose="02020603050405020304" pitchFamily="18" charset="0"/>
              <a:ea typeface="黑体" panose="02010600030101010101" pitchFamily="49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zh-CN" altLang="en-US" sz="2800">
              <a:latin typeface="Times New Roman" panose="02020603050405020304" pitchFamily="18" charset="0"/>
              <a:ea typeface="黑体" panose="0201060003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931150" y="892175"/>
            <a:ext cx="481013" cy="51911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endParaRPr lang="en-US" altLang="zh-CN" sz="28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904163" y="5054600"/>
            <a:ext cx="481012" cy="517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endParaRPr lang="en-US" altLang="zh-CN" sz="28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6" grpId="0"/>
      <p:bldP spid="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1" name="Rectangle 4"/>
          <p:cNvSpPr>
            <a:spLocks noRot="1"/>
          </p:cNvSpPr>
          <p:nvPr/>
        </p:nvSpPr>
        <p:spPr>
          <a:xfrm>
            <a:off x="611188" y="763588"/>
            <a:ext cx="7483475" cy="5810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eaLnBrk="0" hangingPunct="0"/>
            <a:r>
              <a:rPr lang="en-US" altLang="zh-CN" sz="2800" b="1">
                <a:latin typeface="Times New Roman" panose="02020603050405020304" pitchFamily="18" charset="0"/>
                <a:ea typeface="黑体" panose="02010600030101010101" pitchFamily="49" charset="-122"/>
              </a:rPr>
              <a:t>5. </a:t>
            </a:r>
            <a:r>
              <a:rPr lang="zh-CN" altLang="en-US" sz="2800">
                <a:latin typeface="Times New Roman" panose="02020603050405020304" pitchFamily="18" charset="0"/>
                <a:ea typeface="黑体" panose="02010600030101010101" pitchFamily="49" charset="-122"/>
              </a:rPr>
              <a:t>观察下列图形，在括号内填上相应名称</a:t>
            </a:r>
            <a:r>
              <a:rPr lang="en-US" altLang="zh-CN" sz="2800">
                <a:latin typeface="Times New Roman" panose="02020603050405020304" pitchFamily="18" charset="0"/>
                <a:ea typeface="黑体" panose="02010600030101010101" pitchFamily="49" charset="-122"/>
              </a:rPr>
              <a:t>.</a:t>
            </a:r>
            <a:endParaRPr lang="en-US" altLang="zh-CN" sz="2800">
              <a:latin typeface="Times New Roman" panose="02020603050405020304" pitchFamily="18" charset="0"/>
              <a:ea typeface="黑体" panose="02010600030101010101" pitchFamily="49" charset="-122"/>
            </a:endParaRPr>
          </a:p>
        </p:txBody>
      </p:sp>
      <p:pic>
        <p:nvPicPr>
          <p:cNvPr id="20482" name="Picture 32" descr="E:\四清\七上数学（人教）四清教用2014√\C17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1208088" y="1693863"/>
            <a:ext cx="963612" cy="1450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3" name="Picture 36" descr="E:\四清\七上数学（人教）四清教用2014√\C19.TIF"/>
          <p:cNvPicPr>
            <a:picLocks noChangeAspect="1"/>
          </p:cNvPicPr>
          <p:nvPr/>
        </p:nvPicPr>
        <p:blipFill>
          <a:blip r:embed="rId3" r:link="rId4"/>
          <a:stretch>
            <a:fillRect/>
          </a:stretch>
        </p:blipFill>
        <p:spPr>
          <a:xfrm>
            <a:off x="5051425" y="1727200"/>
            <a:ext cx="1203325" cy="14176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4" name="Picture 5" descr="E:\四清\七上数学（人教）四清教用2014√\C21.TIF"/>
          <p:cNvPicPr>
            <a:picLocks noChangeAspect="1"/>
          </p:cNvPicPr>
          <p:nvPr/>
        </p:nvPicPr>
        <p:blipFill>
          <a:blip r:embed="rId5" r:link="rId6"/>
          <a:stretch>
            <a:fillRect/>
          </a:stretch>
        </p:blipFill>
        <p:spPr>
          <a:xfrm>
            <a:off x="871538" y="4394200"/>
            <a:ext cx="1662112" cy="11207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5" name="Picture 9" descr="E:\四清\七上数学（人教）四清教用2014√\C23.TIF"/>
          <p:cNvPicPr>
            <a:picLocks noChangeAspect="1"/>
          </p:cNvPicPr>
          <p:nvPr/>
        </p:nvPicPr>
        <p:blipFill>
          <a:blip r:embed="rId7" r:link="rId8"/>
          <a:stretch>
            <a:fillRect/>
          </a:stretch>
        </p:blipFill>
        <p:spPr>
          <a:xfrm rot="-5622435">
            <a:off x="3340100" y="4164013"/>
            <a:ext cx="998538" cy="1593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6" name="Picture 34" descr="E:\四清\七上数学（人教）四清教用2014√\C18.TIF"/>
          <p:cNvPicPr>
            <a:picLocks noChangeAspect="1"/>
          </p:cNvPicPr>
          <p:nvPr/>
        </p:nvPicPr>
        <p:blipFill>
          <a:blip r:embed="rId9" r:link="rId10"/>
          <a:stretch>
            <a:fillRect/>
          </a:stretch>
        </p:blipFill>
        <p:spPr>
          <a:xfrm>
            <a:off x="3060700" y="1719263"/>
            <a:ext cx="1169988" cy="1425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7" name="Picture 38" descr="E:\四清\七上数学（人教）四清教用2014√\C20.TIF"/>
          <p:cNvPicPr>
            <a:picLocks noChangeAspect="1"/>
          </p:cNvPicPr>
          <p:nvPr/>
        </p:nvPicPr>
        <p:blipFill>
          <a:blip r:embed="rId11" r:link="rId12"/>
          <a:stretch>
            <a:fillRect/>
          </a:stretch>
        </p:blipFill>
        <p:spPr>
          <a:xfrm>
            <a:off x="7140575" y="1727200"/>
            <a:ext cx="1016000" cy="1425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8" name="Picture 7" descr="E:\四清\七上数学（人教）四清教用2014√\C22.TIF"/>
          <p:cNvPicPr>
            <a:picLocks noChangeAspect="1"/>
          </p:cNvPicPr>
          <p:nvPr/>
        </p:nvPicPr>
        <p:blipFill>
          <a:blip r:embed="rId13" r:link="rId14"/>
          <a:stretch>
            <a:fillRect/>
          </a:stretch>
        </p:blipFill>
        <p:spPr>
          <a:xfrm>
            <a:off x="7145338" y="4305300"/>
            <a:ext cx="1236662" cy="12747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9" name="Picture 11" descr="E:\四清\七上数学（人教）四清教用2014√\C24.TIF"/>
          <p:cNvPicPr>
            <a:picLocks noChangeAspect="1"/>
          </p:cNvPicPr>
          <p:nvPr/>
        </p:nvPicPr>
        <p:blipFill>
          <a:blip r:embed="rId15" r:link="rId16"/>
          <a:stretch>
            <a:fillRect/>
          </a:stretch>
        </p:blipFill>
        <p:spPr>
          <a:xfrm>
            <a:off x="5299075" y="4406900"/>
            <a:ext cx="1106488" cy="1095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968375" y="3222625"/>
            <a:ext cx="7662863" cy="517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2800">
                <a:latin typeface="Times New Roman" panose="02020603050405020304" pitchFamily="18" charset="0"/>
                <a:ea typeface="黑体" panose="02010600030101010101" pitchFamily="49" charset="-122"/>
              </a:rPr>
              <a:t> (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49" charset="-122"/>
              </a:rPr>
              <a:t>圆柱</a:t>
            </a:r>
            <a:r>
              <a:rPr lang="zh-CN" altLang="en-US" sz="2800">
                <a:latin typeface="Times New Roman" panose="02020603050405020304" pitchFamily="18" charset="0"/>
                <a:ea typeface="黑体" panose="02010600030101010101" pitchFamily="49" charset="-122"/>
              </a:rPr>
              <a:t> </a:t>
            </a:r>
            <a:r>
              <a:rPr lang="en-US" altLang="zh-CN" sz="2800">
                <a:latin typeface="Times New Roman" panose="02020603050405020304" pitchFamily="18" charset="0"/>
                <a:ea typeface="黑体" panose="02010600030101010101" pitchFamily="49" charset="-122"/>
              </a:rPr>
              <a:t>)         (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49" charset="-122"/>
              </a:rPr>
              <a:t>圆锥</a:t>
            </a:r>
            <a:r>
              <a:rPr lang="zh-CN" altLang="en-US" sz="2800">
                <a:latin typeface="Times New Roman" panose="02020603050405020304" pitchFamily="18" charset="0"/>
                <a:ea typeface="黑体" panose="02010600030101010101" pitchFamily="49" charset="-122"/>
              </a:rPr>
              <a:t> </a:t>
            </a:r>
            <a:r>
              <a:rPr lang="en-US" altLang="zh-CN" sz="2800">
                <a:latin typeface="Times New Roman" panose="02020603050405020304" pitchFamily="18" charset="0"/>
                <a:ea typeface="黑体" panose="02010600030101010101" pitchFamily="49" charset="-122"/>
              </a:rPr>
              <a:t>)         (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49" charset="-122"/>
              </a:rPr>
              <a:t>四棱锥</a:t>
            </a:r>
            <a:r>
              <a:rPr lang="zh-CN" altLang="en-US" sz="2800">
                <a:latin typeface="Times New Roman" panose="02020603050405020304" pitchFamily="18" charset="0"/>
                <a:ea typeface="黑体" panose="02010600030101010101" pitchFamily="49" charset="-122"/>
              </a:rPr>
              <a:t> </a:t>
            </a:r>
            <a:r>
              <a:rPr lang="en-US" altLang="zh-CN" sz="2800">
                <a:latin typeface="Times New Roman" panose="02020603050405020304" pitchFamily="18" charset="0"/>
                <a:ea typeface="黑体" panose="02010600030101010101" pitchFamily="49" charset="-122"/>
              </a:rPr>
              <a:t>)      (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49" charset="-122"/>
              </a:rPr>
              <a:t>六棱柱</a:t>
            </a:r>
            <a:r>
              <a:rPr lang="zh-CN" altLang="en-US" sz="2800">
                <a:latin typeface="Times New Roman" panose="02020603050405020304" pitchFamily="18" charset="0"/>
                <a:ea typeface="黑体" panose="02010600030101010101" pitchFamily="49" charset="-122"/>
              </a:rPr>
              <a:t> </a:t>
            </a:r>
            <a:r>
              <a:rPr lang="en-US" altLang="zh-CN" sz="2800">
                <a:latin typeface="Times New Roman" panose="02020603050405020304" pitchFamily="18" charset="0"/>
                <a:ea typeface="黑体" panose="02010600030101010101" pitchFamily="49" charset="-122"/>
              </a:rPr>
              <a:t>)</a:t>
            </a:r>
            <a:endParaRPr lang="en-US" altLang="zh-CN" sz="2800">
              <a:latin typeface="Times New Roman" panose="02020603050405020304" pitchFamily="18" charset="0"/>
              <a:ea typeface="黑体" panose="0201060003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20738" y="5718175"/>
            <a:ext cx="7664450" cy="517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2800">
                <a:latin typeface="Times New Roman" panose="02020603050405020304" pitchFamily="18" charset="0"/>
                <a:ea typeface="黑体" panose="02010600030101010101" pitchFamily="49" charset="-122"/>
              </a:rPr>
              <a:t> (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49" charset="-122"/>
              </a:rPr>
              <a:t>三棱柱</a:t>
            </a:r>
            <a:r>
              <a:rPr lang="zh-CN" altLang="en-US" sz="2800">
                <a:latin typeface="Times New Roman" panose="02020603050405020304" pitchFamily="18" charset="0"/>
                <a:ea typeface="黑体" panose="02010600030101010101" pitchFamily="49" charset="-122"/>
              </a:rPr>
              <a:t> </a:t>
            </a:r>
            <a:r>
              <a:rPr lang="en-US" altLang="zh-CN" sz="2800">
                <a:latin typeface="Times New Roman" panose="02020603050405020304" pitchFamily="18" charset="0"/>
                <a:ea typeface="黑体" panose="02010600030101010101" pitchFamily="49" charset="-122"/>
              </a:rPr>
              <a:t>)       (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49" charset="-122"/>
              </a:rPr>
              <a:t>四棱柱</a:t>
            </a:r>
            <a:r>
              <a:rPr lang="zh-CN" altLang="en-US" sz="2800">
                <a:latin typeface="Times New Roman" panose="02020603050405020304" pitchFamily="18" charset="0"/>
                <a:ea typeface="黑体" panose="02010600030101010101" pitchFamily="49" charset="-122"/>
              </a:rPr>
              <a:t> </a:t>
            </a:r>
            <a:r>
              <a:rPr lang="en-US" altLang="zh-CN" sz="2800">
                <a:latin typeface="Times New Roman" panose="02020603050405020304" pitchFamily="18" charset="0"/>
                <a:ea typeface="黑体" panose="02010600030101010101" pitchFamily="49" charset="-122"/>
              </a:rPr>
              <a:t>)          (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49" charset="-122"/>
              </a:rPr>
              <a:t>球</a:t>
            </a:r>
            <a:r>
              <a:rPr lang="zh-CN" altLang="en-US" sz="2800">
                <a:latin typeface="Times New Roman" panose="02020603050405020304" pitchFamily="18" charset="0"/>
                <a:ea typeface="黑体" panose="02010600030101010101" pitchFamily="49" charset="-122"/>
              </a:rPr>
              <a:t> </a:t>
            </a:r>
            <a:r>
              <a:rPr lang="en-US" altLang="zh-CN" sz="2800">
                <a:latin typeface="Times New Roman" panose="02020603050405020304" pitchFamily="18" charset="0"/>
                <a:ea typeface="黑体" panose="02010600030101010101" pitchFamily="49" charset="-122"/>
              </a:rPr>
              <a:t>)           (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49" charset="-122"/>
              </a:rPr>
              <a:t>圆台</a:t>
            </a:r>
            <a:r>
              <a:rPr lang="zh-CN" altLang="en-US" sz="2800">
                <a:latin typeface="Times New Roman" panose="02020603050405020304" pitchFamily="18" charset="0"/>
                <a:ea typeface="黑体" panose="02010600030101010101" pitchFamily="49" charset="-122"/>
              </a:rPr>
              <a:t> </a:t>
            </a:r>
            <a:r>
              <a:rPr lang="en-US" altLang="zh-CN" sz="2800">
                <a:latin typeface="Times New Roman" panose="02020603050405020304" pitchFamily="18" charset="0"/>
                <a:ea typeface="黑体" panose="02010600030101010101" pitchFamily="49" charset="-122"/>
              </a:rPr>
              <a:t>)</a:t>
            </a:r>
            <a:endParaRPr lang="en-US" altLang="zh-CN" sz="2800">
              <a:latin typeface="Times New Roman" panose="02020603050405020304" pitchFamily="18" charset="0"/>
              <a:ea typeface="黑体" panose="0201060003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273175" y="3267075"/>
            <a:ext cx="863600" cy="431800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txBody>
          <a:bodyPr wrap="square" lIns="91440" tIns="45720" rIns="91440" bIns="45720" anchor="t"/>
          <a:p>
            <a:pPr defTabSz="91440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194050" y="3249613"/>
            <a:ext cx="863600" cy="431800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txBody>
          <a:bodyPr wrap="square" lIns="91440" tIns="45720" rIns="91440" bIns="45720" anchor="t"/>
          <a:p>
            <a:pPr defTabSz="91440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213350" y="3292475"/>
            <a:ext cx="1066800" cy="431800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txBody>
          <a:bodyPr wrap="square" lIns="91440" tIns="45720" rIns="91440" bIns="45720" anchor="t"/>
          <a:p>
            <a:pPr defTabSz="91440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197725" y="3216275"/>
            <a:ext cx="1116013" cy="431800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txBody>
          <a:bodyPr wrap="square" lIns="91440" tIns="45720" rIns="91440" bIns="45720" anchor="t"/>
          <a:p>
            <a:pPr defTabSz="91440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93800" y="5772150"/>
            <a:ext cx="1116013" cy="431800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txBody>
          <a:bodyPr wrap="square" lIns="91440" tIns="45720" rIns="91440" bIns="45720" anchor="t"/>
          <a:p>
            <a:pPr defTabSz="91440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317875" y="5756275"/>
            <a:ext cx="1114425" cy="431800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txBody>
          <a:bodyPr wrap="square" lIns="91440" tIns="45720" rIns="91440" bIns="45720" anchor="t"/>
          <a:p>
            <a:pPr defTabSz="91440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613400" y="5772150"/>
            <a:ext cx="492125" cy="431800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txBody>
          <a:bodyPr wrap="square" lIns="91440" tIns="45720" rIns="91440" bIns="45720" anchor="t"/>
          <a:p>
            <a:pPr defTabSz="91440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391400" y="5791200"/>
            <a:ext cx="777875" cy="431800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txBody>
          <a:bodyPr wrap="square" lIns="91440" tIns="45720" rIns="91440" bIns="45720" anchor="t"/>
          <a:p>
            <a:pPr defTabSz="91440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4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4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4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04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7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1" grpId="0"/>
      <p:bldP spid="20481" grpId="1"/>
      <p:bldP spid="2" grpId="0"/>
      <p:bldP spid="3" grpId="0"/>
      <p:bldP spid="4" grpId="0" animBg="1"/>
      <p:bldP spid="4" grpId="1" animBg="1"/>
      <p:bldP spid="4" grpId="2" animBg="1"/>
      <p:bldP spid="4" grpId="3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Text Box 4"/>
          <p:cNvSpPr txBox="1"/>
          <p:nvPr/>
        </p:nvSpPr>
        <p:spPr>
          <a:xfrm>
            <a:off x="614363" y="682625"/>
            <a:ext cx="7848600" cy="10556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ts val="3800"/>
              </a:lnSpc>
            </a:pPr>
            <a:r>
              <a:rPr lang="en-US" altLang="zh-CN" sz="2800" b="1">
                <a:latin typeface="Times New Roman" panose="02020603050405020304" pitchFamily="18" charset="0"/>
                <a:ea typeface="黑体" panose="02010600030101010101" pitchFamily="49" charset="-122"/>
              </a:rPr>
              <a:t>6.</a:t>
            </a:r>
            <a:r>
              <a:rPr lang="en-US" altLang="zh-CN" sz="2800">
                <a:latin typeface="Times New Roman" panose="02020603050405020304" pitchFamily="18" charset="0"/>
                <a:ea typeface="黑体" panose="02010600030101010101" pitchFamily="49" charset="-122"/>
              </a:rPr>
              <a:t> </a:t>
            </a:r>
            <a:r>
              <a:rPr lang="zh-CN" altLang="en-US" sz="2800">
                <a:latin typeface="Times New Roman" panose="02020603050405020304" pitchFamily="18" charset="0"/>
                <a:ea typeface="黑体" panose="02010600030101010101" pitchFamily="49" charset="-122"/>
              </a:rPr>
              <a:t>图中的各立体图形的表面包含哪些平面图形？   </a:t>
            </a:r>
            <a:endParaRPr lang="zh-CN" altLang="en-US" sz="2800">
              <a:latin typeface="Times New Roman" panose="02020603050405020304" pitchFamily="18" charset="0"/>
              <a:ea typeface="黑体" panose="02010600030101010101" pitchFamily="49" charset="-122"/>
            </a:endParaRPr>
          </a:p>
          <a:p>
            <a:pPr>
              <a:lnSpc>
                <a:spcPts val="3800"/>
              </a:lnSpc>
            </a:pPr>
            <a:r>
              <a:rPr lang="zh-CN" altLang="en-US" sz="2800">
                <a:latin typeface="Times New Roman" panose="02020603050405020304" pitchFamily="18" charset="0"/>
                <a:ea typeface="黑体" panose="02010600030101010101" pitchFamily="49" charset="-122"/>
              </a:rPr>
              <a:t>    试指出这些平面图形在立体图形中的位置</a:t>
            </a:r>
            <a:r>
              <a:rPr lang="en-US" altLang="zh-CN" sz="2800">
                <a:latin typeface="Times New Roman" panose="02020603050405020304" pitchFamily="18" charset="0"/>
                <a:ea typeface="黑体" panose="02010600030101010101" pitchFamily="49" charset="-122"/>
              </a:rPr>
              <a:t>.</a:t>
            </a:r>
            <a:endParaRPr lang="en-US" altLang="zh-CN" sz="2800">
              <a:latin typeface="Times New Roman" panose="02020603050405020304" pitchFamily="18" charset="0"/>
              <a:ea typeface="黑体" panose="02010600030101010101" pitchFamily="49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087438" y="5727700"/>
            <a:ext cx="6364287" cy="51911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49" charset="-122"/>
              </a:rPr>
              <a:t>答案：略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49" charset="-122"/>
              </a:rPr>
              <a:t>.</a:t>
            </a:r>
            <a:endParaRPr lang="en-US" altLang="zh-CN" sz="2800">
              <a:solidFill>
                <a:srgbClr val="FF0000"/>
              </a:solidFill>
              <a:latin typeface="Times New Roman" panose="02020603050405020304" pitchFamily="18" charset="0"/>
              <a:ea typeface="黑体" panose="02010600030101010101" pitchFamily="49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1617663" y="2095500"/>
            <a:ext cx="5900737" cy="3411538"/>
            <a:chOff x="2547" y="3300"/>
            <a:chExt cx="9292" cy="5372"/>
          </a:xfrm>
        </p:grpSpPr>
        <p:grpSp>
          <p:nvGrpSpPr>
            <p:cNvPr id="22532" name="组合 17"/>
            <p:cNvGrpSpPr/>
            <p:nvPr/>
          </p:nvGrpSpPr>
          <p:grpSpPr>
            <a:xfrm>
              <a:off x="2547" y="3300"/>
              <a:ext cx="9292" cy="5372"/>
              <a:chOff x="2547" y="3300"/>
              <a:chExt cx="9292" cy="5372"/>
            </a:xfrm>
          </p:grpSpPr>
          <p:grpSp>
            <p:nvGrpSpPr>
              <p:cNvPr id="83" name="组合 82"/>
              <p:cNvGrpSpPr/>
              <p:nvPr/>
            </p:nvGrpSpPr>
            <p:grpSpPr>
              <a:xfrm>
                <a:off x="6037" y="3310"/>
                <a:ext cx="1837" cy="2906"/>
                <a:chOff x="11172" y="2451"/>
                <a:chExt cx="2154" cy="4277"/>
              </a:xfrm>
              <a:solidFill>
                <a:srgbClr val="FFFFFF"/>
              </a:solidFill>
            </p:grpSpPr>
            <p:sp>
              <p:nvSpPr>
                <p:cNvPr id="84" name="等腰三角形 83"/>
                <p:cNvSpPr/>
                <p:nvPr/>
              </p:nvSpPr>
              <p:spPr>
                <a:xfrm>
                  <a:off x="11172" y="2451"/>
                  <a:ext cx="2155" cy="3289"/>
                </a:xfrm>
                <a:prstGeom prst="triangle">
                  <a:avLst/>
                </a:prstGeom>
                <a:grpFill/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C7EFC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p>
                  <a:pPr marL="0" marR="0" indent="0" algn="l" defTabSz="914400" rtl="0" eaLnBrk="1" fontAlgn="base" latinLnBrk="0" hangingPunct="1"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</a:pPr>
                  <a:endParaRPr kumimoji="0" lang="zh-CN" altLang="en-US" sz="1800" b="0" i="0" u="none" strike="noStrike" cap="none" normalizeH="0" baseline="0" noProof="1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grpSp>
              <p:nvGrpSpPr>
                <p:cNvPr id="85" name="组合 84"/>
                <p:cNvGrpSpPr/>
                <p:nvPr/>
              </p:nvGrpSpPr>
              <p:grpSpPr>
                <a:xfrm>
                  <a:off x="11188" y="4738"/>
                  <a:ext cx="2138" cy="1991"/>
                  <a:chOff x="6191" y="3384"/>
                  <a:chExt cx="4362" cy="4362"/>
                </a:xfrm>
                <a:grpFill/>
              </p:grpSpPr>
              <p:sp>
                <p:nvSpPr>
                  <p:cNvPr id="86" name="弧形 85"/>
                  <p:cNvSpPr/>
                  <p:nvPr/>
                </p:nvSpPr>
                <p:spPr>
                  <a:xfrm rot="27000000">
                    <a:off x="7406" y="3384"/>
                    <a:ext cx="1898" cy="4363"/>
                  </a:xfrm>
                  <a:prstGeom prst="arc">
                    <a:avLst/>
                  </a:prstGeom>
                  <a:grpFill/>
                  <a:ln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C7EFC"/>
                        </a:solidFill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p>
                    <a:pPr marL="0" marR="0" indent="0" algn="l" defTabSz="914400" rtl="0" eaLnBrk="1" fontAlgn="base" latinLnBrk="0" hangingPunct="1"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 typeface="Arial" panose="020B0604020202020204" pitchFamily="34" charset="0"/>
                      <a:buNone/>
                    </a:pPr>
                    <a:endParaRPr kumimoji="0" lang="zh-CN" altLang="en-US" sz="1800" b="0" i="0" u="none" strike="noStrike" cap="none" normalizeH="0" baseline="0" noProof="1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panose="020B0604020202020204" pitchFamily="34" charset="0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87" name="弧形 86"/>
                  <p:cNvSpPr/>
                  <p:nvPr/>
                </p:nvSpPr>
                <p:spPr>
                  <a:xfrm rot="32400000">
                    <a:off x="6191" y="4617"/>
                    <a:ext cx="4363" cy="1898"/>
                  </a:xfrm>
                  <a:prstGeom prst="arc">
                    <a:avLst/>
                  </a:prstGeom>
                  <a:grpFill/>
                  <a:ln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C7EFC"/>
                        </a:solidFill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p>
                    <a:pPr marL="0" marR="0" indent="0" algn="l" defTabSz="914400" rtl="0" eaLnBrk="1" fontAlgn="base" latinLnBrk="0" hangingPunct="1"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 typeface="Arial" panose="020B0604020202020204" pitchFamily="34" charset="0"/>
                      <a:buNone/>
                    </a:pPr>
                    <a:endParaRPr kumimoji="0" lang="zh-CN" altLang="en-US" sz="1800" b="0" i="0" u="none" strike="noStrike" cap="none" normalizeH="0" baseline="0" noProof="1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panose="020B060402020202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88" name="组合 87"/>
                <p:cNvGrpSpPr/>
                <p:nvPr/>
              </p:nvGrpSpPr>
              <p:grpSpPr>
                <a:xfrm rot="10800000">
                  <a:off x="11192" y="4774"/>
                  <a:ext cx="2125" cy="1949"/>
                  <a:chOff x="6191" y="3384"/>
                  <a:chExt cx="4362" cy="4362"/>
                </a:xfrm>
                <a:grpFill/>
              </p:grpSpPr>
              <p:sp>
                <p:nvSpPr>
                  <p:cNvPr id="89" name="弧形 88"/>
                  <p:cNvSpPr/>
                  <p:nvPr/>
                </p:nvSpPr>
                <p:spPr>
                  <a:xfrm rot="27000000">
                    <a:off x="7406" y="3384"/>
                    <a:ext cx="1898" cy="4363"/>
                  </a:xfrm>
                  <a:prstGeom prst="arc">
                    <a:avLst/>
                  </a:prstGeom>
                  <a:grpFill/>
                  <a:ln w="9525" cap="flat" cmpd="sng" algn="ctr">
                    <a:solidFill>
                      <a:srgbClr val="FF00FF"/>
                    </a:solidFill>
                    <a:prstDash val="sysDash"/>
                    <a:round/>
                    <a:headEnd type="none" w="med" len="med"/>
                    <a:tailEnd type="none" w="med" len="med"/>
                  </a:ln>
                </p:spPr>
                <p:txBody>
                  <a:bodyPr vert="horz" wrap="square" lIns="91440" tIns="45720" rIns="91440" bIns="45720" numCol="1" anchor="t" anchorCtr="0" compatLnSpc="1"/>
                  <a:p>
                    <a:pPr marL="0" marR="0" indent="0" algn="l" defTabSz="914400" rtl="0" eaLnBrk="1" fontAlgn="base" latinLnBrk="0" hangingPunct="1"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 typeface="Arial" panose="020B0604020202020204" pitchFamily="34" charset="0"/>
                      <a:buNone/>
                    </a:pPr>
                    <a:endParaRPr kumimoji="0" lang="zh-CN" altLang="en-US" sz="1800" b="0" i="0" u="none" strike="noStrike" cap="none" normalizeH="0" baseline="0" noProof="1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panose="020B0604020202020204" pitchFamily="34" charset="0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90" name="弧形 89"/>
                  <p:cNvSpPr/>
                  <p:nvPr/>
                </p:nvSpPr>
                <p:spPr>
                  <a:xfrm rot="32400000">
                    <a:off x="6191" y="4617"/>
                    <a:ext cx="4363" cy="1898"/>
                  </a:xfrm>
                  <a:prstGeom prst="arc">
                    <a:avLst/>
                  </a:prstGeom>
                  <a:grpFill/>
                  <a:ln w="9525" cap="flat" cmpd="sng" algn="ctr">
                    <a:solidFill>
                      <a:srgbClr val="FF00FF"/>
                    </a:solidFill>
                    <a:prstDash val="sysDash"/>
                    <a:round/>
                    <a:headEnd type="none" w="med" len="med"/>
                    <a:tailEnd type="none" w="med" len="med"/>
                  </a:ln>
                </p:spPr>
                <p:txBody>
                  <a:bodyPr vert="horz" wrap="square" lIns="91440" tIns="45720" rIns="91440" bIns="45720" numCol="1" anchor="t" anchorCtr="0" compatLnSpc="1"/>
                  <a:p>
                    <a:pPr marL="0" marR="0" indent="0" algn="l" defTabSz="914400" rtl="0" eaLnBrk="1" fontAlgn="base" latinLnBrk="0" hangingPunct="1"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 typeface="Arial" panose="020B0604020202020204" pitchFamily="34" charset="0"/>
                      <a:buNone/>
                    </a:pPr>
                    <a:endParaRPr kumimoji="0" lang="zh-CN" altLang="en-US" sz="1800" b="0" i="0" u="none" strike="noStrike" cap="none" normalizeH="0" baseline="0" noProof="1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panose="020B060402020202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</p:grpSp>
          <p:grpSp>
            <p:nvGrpSpPr>
              <p:cNvPr id="22534" name="组合 22"/>
              <p:cNvGrpSpPr/>
              <p:nvPr/>
            </p:nvGrpSpPr>
            <p:grpSpPr>
              <a:xfrm>
                <a:off x="2547" y="3300"/>
                <a:ext cx="1475" cy="2495"/>
                <a:chOff x="1529" y="7101"/>
                <a:chExt cx="1476" cy="2494"/>
              </a:xfrm>
            </p:grpSpPr>
            <p:sp>
              <p:nvSpPr>
                <p:cNvPr id="22535" name="椭圆 6"/>
                <p:cNvSpPr/>
                <p:nvPr/>
              </p:nvSpPr>
              <p:spPr>
                <a:xfrm>
                  <a:off x="1529" y="9199"/>
                  <a:ext cx="1476" cy="395"/>
                </a:xfrm>
                <a:prstGeom prst="ellipse">
                  <a:avLst/>
                </a:prstGeom>
                <a:noFill/>
                <a:ln w="9525" cap="flat" cmpd="sng">
                  <a:solidFill>
                    <a:srgbClr val="FF00FF"/>
                  </a:solidFill>
                  <a:prstDash val="sysDash"/>
                  <a:round/>
                  <a:headEnd type="none" w="med" len="med"/>
                  <a:tailEnd type="none" w="med" len="med"/>
                </a:ln>
              </p:spPr>
              <p:txBody>
                <a:bodyPr wrap="square" lIns="91440" tIns="45720" rIns="91440" bIns="45720" anchor="t"/>
                <a:p>
                  <a:pPr defTabSz="914400"/>
                  <a:endParaRPr lang="zh-CN" altLang="en-US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22536" name="圆柱形 1"/>
                <p:cNvSpPr/>
                <p:nvPr/>
              </p:nvSpPr>
              <p:spPr>
                <a:xfrm>
                  <a:off x="1530" y="7101"/>
                  <a:ext cx="1475" cy="2494"/>
                </a:xfrm>
                <a:prstGeom prst="can">
                  <a:avLst>
                    <a:gd name="adj" fmla="val 25000"/>
                  </a:avLst>
                </a:prstGeom>
                <a:noFill/>
                <a:ln w="1905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wrap="square" lIns="91440" tIns="45720" rIns="91440" bIns="45720" anchor="t"/>
                <a:p>
                  <a:pPr defTabSz="914400"/>
                  <a:endParaRPr lang="zh-CN" altLang="en-US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2537" name="组合 52"/>
              <p:cNvGrpSpPr/>
              <p:nvPr/>
            </p:nvGrpSpPr>
            <p:grpSpPr>
              <a:xfrm>
                <a:off x="10229" y="3307"/>
                <a:ext cx="1610" cy="2490"/>
                <a:chOff x="6840" y="7221"/>
                <a:chExt cx="1608" cy="2488"/>
              </a:xfrm>
            </p:grpSpPr>
            <p:sp>
              <p:nvSpPr>
                <p:cNvPr id="22538" name="正五边形 36"/>
                <p:cNvSpPr/>
                <p:nvPr/>
              </p:nvSpPr>
              <p:spPr>
                <a:xfrm>
                  <a:off x="6860" y="7221"/>
                  <a:ext cx="1588" cy="794"/>
                </a:xfrm>
                <a:prstGeom prst="pentagon">
                  <a:avLst/>
                </a:prstGeom>
                <a:noFill/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wrap="square" lIns="91440" tIns="45720" rIns="91440" bIns="45720" anchor="t"/>
                <a:p>
                  <a:pPr defTabSz="914400"/>
                  <a:endParaRPr lang="zh-CN" altLang="en-US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22539" name="矩形 38"/>
                <p:cNvSpPr/>
                <p:nvPr/>
              </p:nvSpPr>
              <p:spPr>
                <a:xfrm>
                  <a:off x="7160" y="7997"/>
                  <a:ext cx="959" cy="1712"/>
                </a:xfrm>
                <a:prstGeom prst="rect">
                  <a:avLst/>
                </a:prstGeom>
                <a:noFill/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wrap="square" lIns="91440" tIns="45720" rIns="91440" bIns="45720" anchor="t"/>
                <a:p>
                  <a:pPr defTabSz="914400"/>
                  <a:endParaRPr lang="zh-CN" altLang="en-US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cxnSp>
              <p:nvCxnSpPr>
                <p:cNvPr id="22540" name="直接连接符 41"/>
                <p:cNvCxnSpPr/>
                <p:nvPr/>
              </p:nvCxnSpPr>
              <p:spPr>
                <a:xfrm>
                  <a:off x="6854" y="9206"/>
                  <a:ext cx="303" cy="491"/>
                </a:xfrm>
                <a:prstGeom prst="line">
                  <a:avLst/>
                </a:prstGeom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22541" name="直接连接符 45"/>
                <p:cNvCxnSpPr/>
                <p:nvPr/>
              </p:nvCxnSpPr>
              <p:spPr>
                <a:xfrm flipH="1">
                  <a:off x="8145" y="9218"/>
                  <a:ext cx="303" cy="491"/>
                </a:xfrm>
                <a:prstGeom prst="line">
                  <a:avLst/>
                </a:prstGeom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22542" name="直接连接符 47"/>
                <p:cNvCxnSpPr>
                  <a:stCxn id="22538" idx="5"/>
                </p:cNvCxnSpPr>
                <p:nvPr/>
              </p:nvCxnSpPr>
              <p:spPr>
                <a:xfrm>
                  <a:off x="8448" y="7524"/>
                  <a:ext cx="0" cy="1694"/>
                </a:xfrm>
                <a:prstGeom prst="line">
                  <a:avLst/>
                </a:prstGeom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22543" name="直接连接符 48"/>
                <p:cNvCxnSpPr>
                  <a:stCxn id="22538" idx="0"/>
                </p:cNvCxnSpPr>
                <p:nvPr/>
              </p:nvCxnSpPr>
              <p:spPr>
                <a:xfrm>
                  <a:off x="7654" y="7221"/>
                  <a:ext cx="0" cy="1694"/>
                </a:xfrm>
                <a:prstGeom prst="line">
                  <a:avLst/>
                </a:prstGeom>
                <a:ln w="9525" cap="flat" cmpd="sng">
                  <a:solidFill>
                    <a:srgbClr val="FF00FF"/>
                  </a:solidFill>
                  <a:prstDash val="sysDash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22544" name="直接连接符 49"/>
                <p:cNvCxnSpPr>
                  <a:stCxn id="22538" idx="0"/>
                </p:cNvCxnSpPr>
                <p:nvPr/>
              </p:nvCxnSpPr>
              <p:spPr>
                <a:xfrm flipH="1">
                  <a:off x="6860" y="8915"/>
                  <a:ext cx="794" cy="303"/>
                </a:xfrm>
                <a:prstGeom prst="line">
                  <a:avLst/>
                </a:prstGeom>
                <a:ln w="9525" cap="flat" cmpd="sng">
                  <a:solidFill>
                    <a:srgbClr val="FF00FF"/>
                  </a:solidFill>
                  <a:prstDash val="sysDash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22545" name="直接连接符 50"/>
                <p:cNvCxnSpPr>
                  <a:stCxn id="22538" idx="0"/>
                </p:cNvCxnSpPr>
                <p:nvPr/>
              </p:nvCxnSpPr>
              <p:spPr>
                <a:xfrm>
                  <a:off x="7654" y="8915"/>
                  <a:ext cx="794" cy="303"/>
                </a:xfrm>
                <a:prstGeom prst="line">
                  <a:avLst/>
                </a:prstGeom>
                <a:ln w="9525" cap="flat" cmpd="sng">
                  <a:solidFill>
                    <a:srgbClr val="FF00FF"/>
                  </a:solidFill>
                  <a:prstDash val="sysDash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22546" name="直接连接符 51"/>
                <p:cNvCxnSpPr>
                  <a:stCxn id="22538" idx="0"/>
                </p:cNvCxnSpPr>
                <p:nvPr/>
              </p:nvCxnSpPr>
              <p:spPr>
                <a:xfrm>
                  <a:off x="6840" y="7518"/>
                  <a:ext cx="0" cy="1694"/>
                </a:xfrm>
                <a:prstGeom prst="line">
                  <a:avLst/>
                </a:prstGeom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22547" name="组合 64"/>
              <p:cNvGrpSpPr/>
              <p:nvPr/>
            </p:nvGrpSpPr>
            <p:grpSpPr>
              <a:xfrm>
                <a:off x="4094" y="6117"/>
                <a:ext cx="1702" cy="2555"/>
                <a:chOff x="9355" y="7441"/>
                <a:chExt cx="1701" cy="2556"/>
              </a:xfrm>
            </p:grpSpPr>
            <p:sp>
              <p:nvSpPr>
                <p:cNvPr id="22548" name="等腰三角形 54"/>
                <p:cNvSpPr/>
                <p:nvPr/>
              </p:nvSpPr>
              <p:spPr>
                <a:xfrm>
                  <a:off x="9861" y="7441"/>
                  <a:ext cx="741" cy="2557"/>
                </a:xfrm>
                <a:prstGeom prst="triangle">
                  <a:avLst>
                    <a:gd name="adj" fmla="val 50000"/>
                  </a:avLst>
                </a:prstGeom>
                <a:noFill/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wrap="square" lIns="91440" tIns="45720" rIns="91440" bIns="45720" anchor="t"/>
                <a:p>
                  <a:pPr defTabSz="914400"/>
                  <a:endParaRPr lang="zh-CN" altLang="en-US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cxnSp>
              <p:nvCxnSpPr>
                <p:cNvPr id="22549" name="直接连接符 55"/>
                <p:cNvCxnSpPr>
                  <a:stCxn id="22548" idx="0"/>
                </p:cNvCxnSpPr>
                <p:nvPr/>
              </p:nvCxnSpPr>
              <p:spPr>
                <a:xfrm flipH="1">
                  <a:off x="9355" y="7441"/>
                  <a:ext cx="877" cy="2268"/>
                </a:xfrm>
                <a:prstGeom prst="line">
                  <a:avLst/>
                </a:prstGeom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22550" name="直接连接符 56"/>
                <p:cNvCxnSpPr>
                  <a:stCxn id="22548" idx="0"/>
                </p:cNvCxnSpPr>
                <p:nvPr/>
              </p:nvCxnSpPr>
              <p:spPr>
                <a:xfrm>
                  <a:off x="10232" y="7441"/>
                  <a:ext cx="824" cy="2268"/>
                </a:xfrm>
                <a:prstGeom prst="line">
                  <a:avLst/>
                </a:prstGeom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22551" name="直接连接符 57"/>
                <p:cNvCxnSpPr>
                  <a:stCxn id="22548" idx="2"/>
                </p:cNvCxnSpPr>
                <p:nvPr/>
              </p:nvCxnSpPr>
              <p:spPr>
                <a:xfrm flipH="1" flipV="1">
                  <a:off x="9355" y="9709"/>
                  <a:ext cx="506" cy="289"/>
                </a:xfrm>
                <a:prstGeom prst="line">
                  <a:avLst/>
                </a:prstGeom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22552" name="直接连接符 58"/>
                <p:cNvCxnSpPr>
                  <a:stCxn id="22548" idx="4"/>
                </p:cNvCxnSpPr>
                <p:nvPr/>
              </p:nvCxnSpPr>
              <p:spPr>
                <a:xfrm flipV="1">
                  <a:off x="10602" y="9709"/>
                  <a:ext cx="454" cy="289"/>
                </a:xfrm>
                <a:prstGeom prst="line">
                  <a:avLst/>
                </a:prstGeom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22553" name="直接连接符 59"/>
                <p:cNvCxnSpPr>
                  <a:stCxn id="22548" idx="4"/>
                </p:cNvCxnSpPr>
                <p:nvPr/>
              </p:nvCxnSpPr>
              <p:spPr>
                <a:xfrm flipV="1">
                  <a:off x="9355" y="9482"/>
                  <a:ext cx="453" cy="219"/>
                </a:xfrm>
                <a:prstGeom prst="line">
                  <a:avLst/>
                </a:prstGeom>
                <a:ln w="9525" cap="flat" cmpd="sng">
                  <a:solidFill>
                    <a:srgbClr val="FF00FF"/>
                  </a:solidFill>
                  <a:prstDash val="sysDash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22554" name="直接连接符 60"/>
                <p:cNvCxnSpPr>
                  <a:stCxn id="22548" idx="4"/>
                </p:cNvCxnSpPr>
                <p:nvPr/>
              </p:nvCxnSpPr>
              <p:spPr>
                <a:xfrm>
                  <a:off x="9789" y="9473"/>
                  <a:ext cx="933" cy="0"/>
                </a:xfrm>
                <a:prstGeom prst="line">
                  <a:avLst/>
                </a:prstGeom>
                <a:ln w="9525" cap="flat" cmpd="sng">
                  <a:solidFill>
                    <a:srgbClr val="FF00FF"/>
                  </a:solidFill>
                  <a:prstDash val="sysDash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22555" name="直接连接符 61"/>
                <p:cNvCxnSpPr>
                  <a:stCxn id="22548" idx="4"/>
                </p:cNvCxnSpPr>
                <p:nvPr/>
              </p:nvCxnSpPr>
              <p:spPr>
                <a:xfrm>
                  <a:off x="10716" y="9482"/>
                  <a:ext cx="340" cy="227"/>
                </a:xfrm>
                <a:prstGeom prst="line">
                  <a:avLst/>
                </a:prstGeom>
                <a:ln w="9525" cap="flat" cmpd="sng">
                  <a:solidFill>
                    <a:srgbClr val="FF00FF"/>
                  </a:solidFill>
                  <a:prstDash val="sysDash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22556" name="直接连接符 62"/>
                <p:cNvCxnSpPr>
                  <a:stCxn id="22548" idx="4"/>
                </p:cNvCxnSpPr>
                <p:nvPr/>
              </p:nvCxnSpPr>
              <p:spPr>
                <a:xfrm flipH="1">
                  <a:off x="9808" y="7441"/>
                  <a:ext cx="434" cy="2041"/>
                </a:xfrm>
                <a:prstGeom prst="line">
                  <a:avLst/>
                </a:prstGeom>
                <a:ln w="9525" cap="flat" cmpd="sng">
                  <a:solidFill>
                    <a:srgbClr val="FF00FF"/>
                  </a:solidFill>
                  <a:prstDash val="sysDash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22557" name="直接连接符 63"/>
                <p:cNvCxnSpPr>
                  <a:stCxn id="22548" idx="4"/>
                  <a:endCxn id="22548" idx="0"/>
                </p:cNvCxnSpPr>
                <p:nvPr/>
              </p:nvCxnSpPr>
              <p:spPr>
                <a:xfrm flipH="1" flipV="1">
                  <a:off x="10232" y="7441"/>
                  <a:ext cx="484" cy="2041"/>
                </a:xfrm>
                <a:prstGeom prst="line">
                  <a:avLst/>
                </a:prstGeom>
                <a:ln w="9525" cap="flat" cmpd="sng">
                  <a:solidFill>
                    <a:srgbClr val="FF00FF"/>
                  </a:solidFill>
                  <a:prstDash val="sysDash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22558" name="组合 81"/>
              <p:cNvGrpSpPr/>
              <p:nvPr/>
            </p:nvGrpSpPr>
            <p:grpSpPr>
              <a:xfrm>
                <a:off x="8271" y="6992"/>
                <a:ext cx="2631" cy="1496"/>
                <a:chOff x="10936" y="7554"/>
                <a:chExt cx="2629" cy="1494"/>
              </a:xfrm>
            </p:grpSpPr>
            <p:sp>
              <p:nvSpPr>
                <p:cNvPr id="22559" name="矩形 66"/>
                <p:cNvSpPr/>
                <p:nvPr/>
              </p:nvSpPr>
              <p:spPr>
                <a:xfrm>
                  <a:off x="10942" y="8235"/>
                  <a:ext cx="2042" cy="793"/>
                </a:xfrm>
                <a:prstGeom prst="rect">
                  <a:avLst/>
                </a:prstGeom>
                <a:noFill/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wrap="square" lIns="91440" tIns="45720" rIns="91440" bIns="45720" anchor="t"/>
                <a:p>
                  <a:pPr defTabSz="914400"/>
                  <a:endParaRPr lang="zh-CN" altLang="en-US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cxnSp>
              <p:nvCxnSpPr>
                <p:cNvPr id="22560" name="直接连接符 68"/>
                <p:cNvCxnSpPr>
                  <a:stCxn id="22548" idx="4"/>
                  <a:endCxn id="22548" idx="0"/>
                </p:cNvCxnSpPr>
                <p:nvPr/>
              </p:nvCxnSpPr>
              <p:spPr>
                <a:xfrm flipV="1">
                  <a:off x="12982" y="8008"/>
                  <a:ext cx="569" cy="221"/>
                </a:xfrm>
                <a:prstGeom prst="line">
                  <a:avLst/>
                </a:prstGeom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22561" name="直接连接符 69"/>
                <p:cNvCxnSpPr>
                  <a:stCxn id="22548" idx="4"/>
                  <a:endCxn id="22548" idx="0"/>
                </p:cNvCxnSpPr>
                <p:nvPr/>
              </p:nvCxnSpPr>
              <p:spPr>
                <a:xfrm flipV="1">
                  <a:off x="12996" y="8813"/>
                  <a:ext cx="569" cy="221"/>
                </a:xfrm>
                <a:prstGeom prst="line">
                  <a:avLst/>
                </a:prstGeom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22562" name="直接连接符 70"/>
                <p:cNvCxnSpPr>
                  <a:stCxn id="22548" idx="4"/>
                  <a:endCxn id="22548" idx="0"/>
                </p:cNvCxnSpPr>
                <p:nvPr/>
              </p:nvCxnSpPr>
              <p:spPr>
                <a:xfrm>
                  <a:off x="13541" y="8000"/>
                  <a:ext cx="10" cy="822"/>
                </a:xfrm>
                <a:prstGeom prst="line">
                  <a:avLst/>
                </a:prstGeom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22563" name="直接连接符 71"/>
                <p:cNvCxnSpPr>
                  <a:stCxn id="22548" idx="4"/>
                  <a:endCxn id="22548" idx="0"/>
                </p:cNvCxnSpPr>
                <p:nvPr/>
              </p:nvCxnSpPr>
              <p:spPr>
                <a:xfrm flipV="1">
                  <a:off x="10951" y="7554"/>
                  <a:ext cx="785" cy="695"/>
                </a:xfrm>
                <a:prstGeom prst="line">
                  <a:avLst/>
                </a:prstGeom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22564" name="直接连接符 72"/>
                <p:cNvCxnSpPr>
                  <a:stCxn id="22548" idx="4"/>
                  <a:endCxn id="22548" idx="0"/>
                </p:cNvCxnSpPr>
                <p:nvPr/>
              </p:nvCxnSpPr>
              <p:spPr>
                <a:xfrm flipH="1" flipV="1">
                  <a:off x="11736" y="7554"/>
                  <a:ext cx="1246" cy="675"/>
                </a:xfrm>
                <a:prstGeom prst="line">
                  <a:avLst/>
                </a:prstGeom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22565" name="直接连接符 73"/>
                <p:cNvCxnSpPr>
                  <a:stCxn id="22548" idx="4"/>
                  <a:endCxn id="22548" idx="0"/>
                </p:cNvCxnSpPr>
                <p:nvPr/>
              </p:nvCxnSpPr>
              <p:spPr>
                <a:xfrm flipH="1" flipV="1">
                  <a:off x="11736" y="7554"/>
                  <a:ext cx="1815" cy="454"/>
                </a:xfrm>
                <a:prstGeom prst="line">
                  <a:avLst/>
                </a:prstGeom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22566" name="直接连接符 74"/>
                <p:cNvCxnSpPr>
                  <a:stCxn id="22548" idx="4"/>
                  <a:endCxn id="22548" idx="0"/>
                </p:cNvCxnSpPr>
                <p:nvPr/>
              </p:nvCxnSpPr>
              <p:spPr>
                <a:xfrm flipV="1">
                  <a:off x="10936" y="8827"/>
                  <a:ext cx="569" cy="221"/>
                </a:xfrm>
                <a:prstGeom prst="line">
                  <a:avLst/>
                </a:prstGeom>
                <a:ln w="9525" cap="flat" cmpd="sng">
                  <a:solidFill>
                    <a:srgbClr val="FF00FF"/>
                  </a:solidFill>
                  <a:prstDash val="sysDash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22567" name="直接连接符 76"/>
                <p:cNvCxnSpPr>
                  <a:stCxn id="22548" idx="4"/>
                  <a:endCxn id="22548" idx="0"/>
                </p:cNvCxnSpPr>
                <p:nvPr/>
              </p:nvCxnSpPr>
              <p:spPr>
                <a:xfrm flipV="1">
                  <a:off x="10999" y="8009"/>
                  <a:ext cx="512" cy="220"/>
                </a:xfrm>
                <a:prstGeom prst="line">
                  <a:avLst/>
                </a:prstGeom>
                <a:ln w="9525" cap="flat" cmpd="sng">
                  <a:solidFill>
                    <a:srgbClr val="FF00FF"/>
                  </a:solidFill>
                  <a:prstDash val="sysDash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22568" name="直接连接符 77"/>
                <p:cNvCxnSpPr>
                  <a:stCxn id="22548" idx="4"/>
                  <a:endCxn id="22548" idx="0"/>
                </p:cNvCxnSpPr>
                <p:nvPr/>
              </p:nvCxnSpPr>
              <p:spPr>
                <a:xfrm>
                  <a:off x="11509" y="8008"/>
                  <a:ext cx="2" cy="801"/>
                </a:xfrm>
                <a:prstGeom prst="line">
                  <a:avLst/>
                </a:prstGeom>
                <a:ln w="9525" cap="flat" cmpd="sng">
                  <a:solidFill>
                    <a:srgbClr val="FF00FF"/>
                  </a:solidFill>
                  <a:prstDash val="sysDash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22569" name="直接连接符 79"/>
                <p:cNvCxnSpPr>
                  <a:stCxn id="22548" idx="4"/>
                  <a:endCxn id="22548" idx="0"/>
                </p:cNvCxnSpPr>
                <p:nvPr/>
              </p:nvCxnSpPr>
              <p:spPr>
                <a:xfrm>
                  <a:off x="11511" y="8001"/>
                  <a:ext cx="2040" cy="7"/>
                </a:xfrm>
                <a:prstGeom prst="line">
                  <a:avLst/>
                </a:prstGeom>
                <a:ln w="9525" cap="flat" cmpd="sng">
                  <a:solidFill>
                    <a:srgbClr val="FF00FF"/>
                  </a:solidFill>
                  <a:prstDash val="sysDash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22570" name="直接连接符 80"/>
                <p:cNvCxnSpPr>
                  <a:stCxn id="22548" idx="4"/>
                  <a:endCxn id="22548" idx="0"/>
                </p:cNvCxnSpPr>
                <p:nvPr/>
              </p:nvCxnSpPr>
              <p:spPr>
                <a:xfrm flipH="1">
                  <a:off x="11509" y="7554"/>
                  <a:ext cx="227" cy="454"/>
                </a:xfrm>
                <a:prstGeom prst="line">
                  <a:avLst/>
                </a:prstGeom>
                <a:ln w="9525" cap="flat" cmpd="sng">
                  <a:solidFill>
                    <a:srgbClr val="FF00FF"/>
                  </a:solidFill>
                  <a:prstDash val="sysDash"/>
                  <a:round/>
                  <a:headEnd type="none" w="med" len="med"/>
                  <a:tailEnd type="none" w="med" len="med"/>
                </a:ln>
              </p:spPr>
            </p:cxnSp>
          </p:grpSp>
        </p:grpSp>
        <p:cxnSp>
          <p:nvCxnSpPr>
            <p:cNvPr id="22571" name="直接连接符 79"/>
            <p:cNvCxnSpPr>
              <a:stCxn id="22548" idx="4"/>
              <a:endCxn id="22548" idx="0"/>
            </p:cNvCxnSpPr>
            <p:nvPr/>
          </p:nvCxnSpPr>
          <p:spPr>
            <a:xfrm>
              <a:off x="8820" y="8233"/>
              <a:ext cx="2041" cy="7"/>
            </a:xfrm>
            <a:prstGeom prst="line">
              <a:avLst/>
            </a:prstGeom>
            <a:ln w="9525" cap="flat" cmpd="sng">
              <a:solidFill>
                <a:srgbClr val="FF00FF"/>
              </a:solidFill>
              <a:prstDash val="sysDash"/>
              <a:round/>
              <a:headEnd type="none" w="med" len="med"/>
              <a:tailEnd type="none" w="med" len="med"/>
            </a:ln>
          </p:spPr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/>
      <p:bldP spid="17" grpId="0"/>
      <p:bldP spid="17" grpId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4577" name="组合 30"/>
          <p:cNvGrpSpPr/>
          <p:nvPr/>
        </p:nvGrpSpPr>
        <p:grpSpPr>
          <a:xfrm>
            <a:off x="238125" y="687388"/>
            <a:ext cx="3470275" cy="522287"/>
            <a:chOff x="376" y="969"/>
            <a:chExt cx="5463" cy="822"/>
          </a:xfrm>
        </p:grpSpPr>
        <p:sp>
          <p:nvSpPr>
            <p:cNvPr id="30" name="流程图: 可选过程 29"/>
            <p:cNvSpPr/>
            <p:nvPr/>
          </p:nvSpPr>
          <p:spPr>
            <a:xfrm>
              <a:off x="397" y="978"/>
              <a:ext cx="5443" cy="794"/>
            </a:xfrm>
            <a:prstGeom prst="flowChartAlternateProcess">
              <a:avLst/>
            </a:prstGeom>
            <a:ln w="19050">
              <a:solidFill>
                <a:srgbClr val="00B0F0"/>
              </a:solidFill>
              <a:headEnd type="none" w="med" len="med"/>
              <a:tailEnd type="none" w="med" len="med"/>
            </a:ln>
            <a:effectLst/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/>
            <a:p>
              <a:pPr marL="0" marR="0" indent="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 b="0" i="0" u="none" strike="noStrike" cap="none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4579" name="文本框 2"/>
            <p:cNvSpPr txBox="1"/>
            <p:nvPr/>
          </p:nvSpPr>
          <p:spPr>
            <a:xfrm>
              <a:off x="376" y="969"/>
              <a:ext cx="5395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zh-CN" altLang="en-US" sz="2800">
                  <a:latin typeface="黑体" panose="02010600030101010101" pitchFamily="49" charset="-122"/>
                  <a:ea typeface="黑体" panose="02010600030101010101" pitchFamily="49" charset="-122"/>
                </a:rPr>
                <a:t>简单几何图形的分类：</a:t>
              </a:r>
              <a:endParaRPr lang="zh-CN" altLang="en-US" sz="2800">
                <a:latin typeface="黑体" panose="02010600030101010101" pitchFamily="49" charset="-122"/>
                <a:ea typeface="黑体" panose="02010600030101010101" pitchFamily="49" charset="-122"/>
              </a:endParaRPr>
            </a:p>
          </p:txBody>
        </p:sp>
      </p:grpSp>
      <p:sp>
        <p:nvSpPr>
          <p:cNvPr id="24580" name="矩形 80"/>
          <p:cNvSpPr/>
          <p:nvPr/>
        </p:nvSpPr>
        <p:spPr>
          <a:xfrm>
            <a:off x="0" y="58738"/>
            <a:ext cx="1217613" cy="4000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000" b="1" dirty="0">
                <a:solidFill>
                  <a:srgbClr val="228B8B"/>
                </a:solidFill>
                <a:latin typeface="Arial" panose="020B0604020202020204" pitchFamily="34" charset="0"/>
                <a:ea typeface="方正姚体" panose="02010601030101010101" pitchFamily="2" charset="-122"/>
              </a:rPr>
              <a:t>课堂小结</a:t>
            </a:r>
            <a:endParaRPr lang="zh-CN" altLang="en-US" sz="2000" dirty="0">
              <a:solidFill>
                <a:srgbClr val="228B8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557" name="文本框 3"/>
          <p:cNvSpPr txBox="1"/>
          <p:nvPr/>
        </p:nvSpPr>
        <p:spPr>
          <a:xfrm>
            <a:off x="762000" y="3627438"/>
            <a:ext cx="1633538" cy="5222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800">
                <a:latin typeface="黑体" panose="02010600030101010101" pitchFamily="49" charset="-122"/>
                <a:ea typeface="黑体" panose="02010600030101010101" pitchFamily="49" charset="-122"/>
              </a:rPr>
              <a:t>几何图形</a:t>
            </a:r>
            <a:endParaRPr lang="zh-CN" altLang="en-US" sz="280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23558" name="文本框 4"/>
          <p:cNvSpPr txBox="1"/>
          <p:nvPr/>
        </p:nvSpPr>
        <p:spPr>
          <a:xfrm>
            <a:off x="2668588" y="2305050"/>
            <a:ext cx="1631950" cy="5207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800">
                <a:latin typeface="黑体" panose="02010600030101010101" pitchFamily="49" charset="-122"/>
                <a:ea typeface="黑体" panose="02010600030101010101" pitchFamily="49" charset="-122"/>
              </a:rPr>
              <a:t>立体图形</a:t>
            </a:r>
            <a:endParaRPr lang="zh-CN" altLang="en-US" sz="280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23559" name="文本框 5"/>
          <p:cNvSpPr txBox="1"/>
          <p:nvPr/>
        </p:nvSpPr>
        <p:spPr>
          <a:xfrm>
            <a:off x="2662238" y="5014913"/>
            <a:ext cx="1633537" cy="5222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800">
                <a:latin typeface="黑体" panose="02010600030101010101" pitchFamily="49" charset="-122"/>
                <a:ea typeface="黑体" panose="02010600030101010101" pitchFamily="49" charset="-122"/>
              </a:rPr>
              <a:t>平面图形</a:t>
            </a:r>
            <a:endParaRPr lang="zh-CN" altLang="en-US" sz="280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4660900" y="1427163"/>
            <a:ext cx="1631950" cy="2159000"/>
            <a:chOff x="7340" y="2248"/>
            <a:chExt cx="2570" cy="3399"/>
          </a:xfrm>
        </p:grpSpPr>
        <p:sp>
          <p:nvSpPr>
            <p:cNvPr id="24585" name="文本框 6"/>
            <p:cNvSpPr txBox="1"/>
            <p:nvPr/>
          </p:nvSpPr>
          <p:spPr>
            <a:xfrm>
              <a:off x="7340" y="2247"/>
              <a:ext cx="2570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zh-CN" altLang="en-US" sz="2800">
                  <a:latin typeface="黑体" panose="02010600030101010101" pitchFamily="49" charset="-122"/>
                  <a:ea typeface="黑体" panose="02010600030101010101" pitchFamily="49" charset="-122"/>
                </a:rPr>
                <a:t>柱体</a:t>
              </a:r>
              <a:endParaRPr lang="zh-CN" altLang="en-US" sz="2800">
                <a:latin typeface="黑体" panose="02010600030101010101" pitchFamily="49" charset="-122"/>
                <a:ea typeface="黑体" panose="02010600030101010101" pitchFamily="49" charset="-122"/>
              </a:endParaRPr>
            </a:p>
          </p:txBody>
        </p:sp>
        <p:sp>
          <p:nvSpPr>
            <p:cNvPr id="24586" name="文本框 7"/>
            <p:cNvSpPr txBox="1"/>
            <p:nvPr/>
          </p:nvSpPr>
          <p:spPr>
            <a:xfrm>
              <a:off x="7340" y="4825"/>
              <a:ext cx="2570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zh-CN" altLang="en-US" sz="2800">
                  <a:latin typeface="黑体" panose="02010600030101010101" pitchFamily="49" charset="-122"/>
                  <a:ea typeface="黑体" panose="02010600030101010101" pitchFamily="49" charset="-122"/>
                </a:rPr>
                <a:t>锥体</a:t>
              </a:r>
              <a:endParaRPr lang="zh-CN" altLang="en-US" sz="2800">
                <a:latin typeface="黑体" panose="02010600030101010101" pitchFamily="49" charset="-122"/>
                <a:ea typeface="黑体" panose="02010600030101010101" pitchFamily="49" charset="-122"/>
              </a:endParaRPr>
            </a:p>
          </p:txBody>
        </p:sp>
        <p:sp>
          <p:nvSpPr>
            <p:cNvPr id="24587" name="文本框 8"/>
            <p:cNvSpPr txBox="1"/>
            <p:nvPr/>
          </p:nvSpPr>
          <p:spPr>
            <a:xfrm>
              <a:off x="7340" y="3545"/>
              <a:ext cx="2570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zh-CN" altLang="en-US" sz="2800">
                  <a:latin typeface="黑体" panose="02010600030101010101" pitchFamily="49" charset="-122"/>
                  <a:ea typeface="黑体" panose="02010600030101010101" pitchFamily="49" charset="-122"/>
                </a:rPr>
                <a:t>球体</a:t>
              </a:r>
              <a:endParaRPr lang="zh-CN" altLang="en-US" sz="2800">
                <a:latin typeface="黑体" panose="02010600030101010101" pitchFamily="49" charset="-122"/>
                <a:ea typeface="黑体" panose="02010600030101010101" pitchFamily="49" charset="-122"/>
              </a:endParaRPr>
            </a:p>
          </p:txBody>
        </p:sp>
      </p:grpSp>
      <p:sp>
        <p:nvSpPr>
          <p:cNvPr id="23565" name="文本框 11"/>
          <p:cNvSpPr txBox="1"/>
          <p:nvPr/>
        </p:nvSpPr>
        <p:spPr>
          <a:xfrm>
            <a:off x="7011988" y="1230313"/>
            <a:ext cx="1633537" cy="15684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400">
                <a:latin typeface="黑体" panose="02010600030101010101" pitchFamily="49" charset="-122"/>
                <a:ea typeface="黑体" panose="02010600030101010101" pitchFamily="49" charset="-122"/>
              </a:rPr>
              <a:t>三棱柱</a:t>
            </a:r>
            <a:endParaRPr lang="zh-CN" altLang="en-US" sz="240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r>
              <a:rPr lang="zh-CN" altLang="en-US" sz="2400">
                <a:latin typeface="黑体" panose="02010600030101010101" pitchFamily="49" charset="-122"/>
                <a:ea typeface="黑体" panose="02010600030101010101" pitchFamily="49" charset="-122"/>
              </a:rPr>
              <a:t>四棱柱</a:t>
            </a:r>
            <a:endParaRPr lang="zh-CN" altLang="en-US" sz="240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r>
              <a:rPr lang="zh-CN" altLang="en-US" sz="2400">
                <a:latin typeface="黑体" panose="02010600030101010101" pitchFamily="49" charset="-122"/>
                <a:ea typeface="黑体" panose="02010600030101010101" pitchFamily="49" charset="-122"/>
              </a:rPr>
              <a:t>五棱柱</a:t>
            </a:r>
            <a:endParaRPr lang="zh-CN" altLang="en-US" sz="240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r>
              <a:rPr lang="en-US" altLang="zh-CN" sz="2400">
                <a:latin typeface="黑体" panose="02010600030101010101" pitchFamily="49" charset="-122"/>
                <a:ea typeface="黑体" panose="02010600030101010101" pitchFamily="49" charset="-122"/>
              </a:rPr>
              <a:t>  …</a:t>
            </a:r>
            <a:endParaRPr lang="en-US" altLang="zh-CN" sz="240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5830888" y="2781300"/>
            <a:ext cx="1641475" cy="1139825"/>
            <a:chOff x="9183" y="4380"/>
            <a:chExt cx="2585" cy="1795"/>
          </a:xfrm>
        </p:grpSpPr>
        <p:sp>
          <p:nvSpPr>
            <p:cNvPr id="24590" name="文本框 9"/>
            <p:cNvSpPr txBox="1"/>
            <p:nvPr/>
          </p:nvSpPr>
          <p:spPr>
            <a:xfrm>
              <a:off x="9182" y="4380"/>
              <a:ext cx="2570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zh-CN" altLang="en-US" sz="2800">
                  <a:latin typeface="黑体" panose="02010600030101010101" pitchFamily="49" charset="-122"/>
                  <a:ea typeface="黑体" panose="02010600030101010101" pitchFamily="49" charset="-122"/>
                </a:rPr>
                <a:t>圆锥</a:t>
              </a:r>
              <a:endParaRPr lang="zh-CN" altLang="en-US" sz="2800">
                <a:latin typeface="黑体" panose="02010600030101010101" pitchFamily="49" charset="-122"/>
                <a:ea typeface="黑体" panose="02010600030101010101" pitchFamily="49" charset="-122"/>
              </a:endParaRPr>
            </a:p>
          </p:txBody>
        </p:sp>
        <p:sp>
          <p:nvSpPr>
            <p:cNvPr id="24591" name="文本框 12"/>
            <p:cNvSpPr txBox="1"/>
            <p:nvPr/>
          </p:nvSpPr>
          <p:spPr>
            <a:xfrm>
              <a:off x="9197" y="5352"/>
              <a:ext cx="2570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zh-CN" altLang="en-US" sz="2800">
                  <a:latin typeface="黑体" panose="02010600030101010101" pitchFamily="49" charset="-122"/>
                  <a:ea typeface="黑体" panose="02010600030101010101" pitchFamily="49" charset="-122"/>
                </a:rPr>
                <a:t>棱锥</a:t>
              </a:r>
              <a:endParaRPr lang="zh-CN" altLang="en-US" sz="2800">
                <a:latin typeface="黑体" panose="02010600030101010101" pitchFamily="49" charset="-122"/>
                <a:ea typeface="黑体" panose="02010600030101010101" pitchFamily="49" charset="-122"/>
              </a:endParaRPr>
            </a:p>
          </p:txBody>
        </p:sp>
      </p:grpSp>
      <p:sp>
        <p:nvSpPr>
          <p:cNvPr id="23567" name="文本框 13"/>
          <p:cNvSpPr txBox="1"/>
          <p:nvPr/>
        </p:nvSpPr>
        <p:spPr>
          <a:xfrm>
            <a:off x="7018338" y="2863850"/>
            <a:ext cx="1633537" cy="15684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400">
                <a:latin typeface="黑体" panose="02010600030101010101" pitchFamily="49" charset="-122"/>
                <a:ea typeface="黑体" panose="02010600030101010101" pitchFamily="49" charset="-122"/>
              </a:rPr>
              <a:t>三棱锥</a:t>
            </a:r>
            <a:endParaRPr lang="zh-CN" altLang="en-US" sz="240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r>
              <a:rPr lang="zh-CN" altLang="en-US" sz="2400">
                <a:latin typeface="黑体" panose="02010600030101010101" pitchFamily="49" charset="-122"/>
                <a:ea typeface="黑体" panose="02010600030101010101" pitchFamily="49" charset="-122"/>
              </a:rPr>
              <a:t>四棱锥</a:t>
            </a:r>
            <a:endParaRPr lang="zh-CN" altLang="en-US" sz="240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r>
              <a:rPr lang="zh-CN" altLang="en-US" sz="2400">
                <a:latin typeface="黑体" panose="02010600030101010101" pitchFamily="49" charset="-122"/>
                <a:ea typeface="黑体" panose="02010600030101010101" pitchFamily="49" charset="-122"/>
              </a:rPr>
              <a:t>五棱锥</a:t>
            </a:r>
            <a:endParaRPr lang="zh-CN" altLang="en-US" sz="240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r>
              <a:rPr lang="en-US" altLang="zh-CN" sz="2400">
                <a:latin typeface="黑体" panose="02010600030101010101" pitchFamily="49" charset="-122"/>
                <a:ea typeface="黑体" panose="02010600030101010101" pitchFamily="49" charset="-122"/>
              </a:rPr>
              <a:t>  …</a:t>
            </a:r>
            <a:endParaRPr lang="en-US" altLang="zh-CN" sz="240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23568" name="文本框 14"/>
          <p:cNvSpPr txBox="1"/>
          <p:nvPr/>
        </p:nvSpPr>
        <p:spPr>
          <a:xfrm>
            <a:off x="4611688" y="4138613"/>
            <a:ext cx="1631950" cy="22463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800">
                <a:latin typeface="黑体" panose="02010600030101010101" pitchFamily="49" charset="-122"/>
                <a:ea typeface="黑体" panose="02010600030101010101" pitchFamily="49" charset="-122"/>
              </a:rPr>
              <a:t>多边形</a:t>
            </a:r>
            <a:endParaRPr lang="zh-CN" altLang="en-US" sz="280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r>
              <a:rPr lang="zh-CN" altLang="en-US" sz="2800">
                <a:latin typeface="黑体" panose="02010600030101010101" pitchFamily="49" charset="-122"/>
                <a:ea typeface="黑体" panose="02010600030101010101" pitchFamily="49" charset="-122"/>
              </a:rPr>
              <a:t>圆</a:t>
            </a:r>
            <a:endParaRPr lang="zh-CN" altLang="en-US" sz="280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r>
              <a:rPr lang="zh-CN" altLang="en-US" sz="2800">
                <a:latin typeface="黑体" panose="02010600030101010101" pitchFamily="49" charset="-122"/>
                <a:ea typeface="黑体" panose="02010600030101010101" pitchFamily="49" charset="-122"/>
              </a:rPr>
              <a:t>线段</a:t>
            </a:r>
            <a:endParaRPr lang="zh-CN" altLang="en-US" sz="280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r>
              <a:rPr lang="zh-CN" altLang="en-US" sz="2800">
                <a:latin typeface="黑体" panose="02010600030101010101" pitchFamily="49" charset="-122"/>
                <a:ea typeface="黑体" panose="02010600030101010101" pitchFamily="49" charset="-122"/>
              </a:rPr>
              <a:t>角</a:t>
            </a:r>
            <a:endParaRPr lang="zh-CN" altLang="en-US" sz="280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r>
              <a:rPr lang="en-US" altLang="zh-CN" sz="2800">
                <a:latin typeface="黑体" panose="02010600030101010101" pitchFamily="49" charset="-122"/>
                <a:ea typeface="黑体" panose="02010600030101010101" pitchFamily="49" charset="-122"/>
              </a:rPr>
              <a:t> …</a:t>
            </a:r>
            <a:endParaRPr lang="en-US" altLang="zh-CN" sz="280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5824538" y="1162050"/>
            <a:ext cx="1639887" cy="1130300"/>
            <a:chOff x="9173" y="1830"/>
            <a:chExt cx="2582" cy="1780"/>
          </a:xfrm>
        </p:grpSpPr>
        <p:sp>
          <p:nvSpPr>
            <p:cNvPr id="24595" name="文本框 10"/>
            <p:cNvSpPr txBox="1"/>
            <p:nvPr/>
          </p:nvSpPr>
          <p:spPr>
            <a:xfrm>
              <a:off x="9172" y="2790"/>
              <a:ext cx="2572" cy="82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zh-CN" altLang="en-US" sz="2800">
                  <a:latin typeface="黑体" panose="02010600030101010101" pitchFamily="49" charset="-122"/>
                  <a:ea typeface="黑体" panose="02010600030101010101" pitchFamily="49" charset="-122"/>
                </a:rPr>
                <a:t>棱柱</a:t>
              </a:r>
              <a:endParaRPr lang="zh-CN" altLang="en-US" sz="2800">
                <a:latin typeface="黑体" panose="02010600030101010101" pitchFamily="49" charset="-122"/>
                <a:ea typeface="黑体" panose="02010600030101010101" pitchFamily="49" charset="-122"/>
              </a:endParaRPr>
            </a:p>
          </p:txBody>
        </p:sp>
        <p:sp>
          <p:nvSpPr>
            <p:cNvPr id="24596" name="文本框 15"/>
            <p:cNvSpPr txBox="1"/>
            <p:nvPr/>
          </p:nvSpPr>
          <p:spPr>
            <a:xfrm>
              <a:off x="9182" y="1830"/>
              <a:ext cx="2572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zh-CN" altLang="en-US" sz="2800">
                  <a:latin typeface="黑体" panose="02010600030101010101" pitchFamily="49" charset="-122"/>
                  <a:ea typeface="黑体" panose="02010600030101010101" pitchFamily="49" charset="-122"/>
                </a:rPr>
                <a:t>圆柱</a:t>
              </a:r>
              <a:endParaRPr lang="zh-CN" altLang="en-US" sz="2800">
                <a:latin typeface="黑体" panose="02010600030101010101" pitchFamily="49" charset="-122"/>
                <a:ea typeface="黑体" panose="02010600030101010101" pitchFamily="49" charset="-122"/>
              </a:endParaRPr>
            </a:p>
          </p:txBody>
        </p:sp>
      </p:grpSp>
      <p:sp>
        <p:nvSpPr>
          <p:cNvPr id="23570" name="左大括号 20"/>
          <p:cNvSpPr/>
          <p:nvPr/>
        </p:nvSpPr>
        <p:spPr>
          <a:xfrm>
            <a:off x="2409825" y="2559050"/>
            <a:ext cx="215900" cy="2717800"/>
          </a:xfrm>
          <a:prstGeom prst="leftBrace">
            <a:avLst>
              <a:gd name="adj1" fmla="val 7925"/>
              <a:gd name="adj2" fmla="val 50000"/>
            </a:avLst>
          </a:prstGeom>
          <a:noFill/>
          <a:ln w="285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4492625" y="1684338"/>
            <a:ext cx="76200" cy="4395787"/>
            <a:chOff x="7075" y="2652"/>
            <a:chExt cx="121" cy="6923"/>
          </a:xfrm>
        </p:grpSpPr>
        <p:sp>
          <p:nvSpPr>
            <p:cNvPr id="24599" name="左大括号 23"/>
            <p:cNvSpPr/>
            <p:nvPr/>
          </p:nvSpPr>
          <p:spPr>
            <a:xfrm>
              <a:off x="7075" y="2652"/>
              <a:ext cx="120" cy="2592"/>
            </a:xfrm>
            <a:prstGeom prst="leftBrace">
              <a:avLst>
                <a:gd name="adj1" fmla="val 8000"/>
                <a:gd name="adj2" fmla="val 50000"/>
              </a:avLst>
            </a:prstGeom>
            <a:noFill/>
            <a:ln w="28575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4600" name="左大括号 24"/>
            <p:cNvSpPr/>
            <p:nvPr/>
          </p:nvSpPr>
          <p:spPr>
            <a:xfrm>
              <a:off x="7076" y="6980"/>
              <a:ext cx="120" cy="2595"/>
            </a:xfrm>
            <a:prstGeom prst="leftBrace">
              <a:avLst>
                <a:gd name="adj1" fmla="val 7708"/>
                <a:gd name="adj2" fmla="val 50000"/>
              </a:avLst>
            </a:prstGeom>
            <a:noFill/>
            <a:ln w="28575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5692775" y="1412875"/>
            <a:ext cx="77788" cy="2200275"/>
            <a:chOff x="8965" y="2225"/>
            <a:chExt cx="123" cy="3464"/>
          </a:xfrm>
        </p:grpSpPr>
        <p:sp>
          <p:nvSpPr>
            <p:cNvPr id="24602" name="左大括号 25"/>
            <p:cNvSpPr/>
            <p:nvPr/>
          </p:nvSpPr>
          <p:spPr>
            <a:xfrm>
              <a:off x="8967" y="2225"/>
              <a:ext cx="120" cy="910"/>
            </a:xfrm>
            <a:prstGeom prst="leftBrace">
              <a:avLst>
                <a:gd name="adj1" fmla="val 8039"/>
                <a:gd name="adj2" fmla="val 50000"/>
              </a:avLst>
            </a:prstGeom>
            <a:noFill/>
            <a:ln w="28575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4603" name="左大括号 26"/>
            <p:cNvSpPr/>
            <p:nvPr/>
          </p:nvSpPr>
          <p:spPr>
            <a:xfrm>
              <a:off x="8965" y="4782"/>
              <a:ext cx="120" cy="907"/>
            </a:xfrm>
            <a:prstGeom prst="leftBrace">
              <a:avLst>
                <a:gd name="adj1" fmla="val 8013"/>
                <a:gd name="adj2" fmla="val 50000"/>
              </a:avLst>
            </a:prstGeom>
            <a:noFill/>
            <a:ln w="28575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6869113" y="1482725"/>
            <a:ext cx="82550" cy="2713038"/>
            <a:chOff x="10818" y="2335"/>
            <a:chExt cx="130" cy="4273"/>
          </a:xfrm>
        </p:grpSpPr>
        <p:sp>
          <p:nvSpPr>
            <p:cNvPr id="24605" name="左大括号 27"/>
            <p:cNvSpPr/>
            <p:nvPr/>
          </p:nvSpPr>
          <p:spPr>
            <a:xfrm>
              <a:off x="10817" y="2335"/>
              <a:ext cx="120" cy="1700"/>
            </a:xfrm>
            <a:prstGeom prst="leftBrace">
              <a:avLst>
                <a:gd name="adj1" fmla="val 7804"/>
                <a:gd name="adj2" fmla="val 50000"/>
              </a:avLst>
            </a:prstGeom>
            <a:noFill/>
            <a:ln w="28575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4606" name="左大括号 28"/>
            <p:cNvSpPr/>
            <p:nvPr/>
          </p:nvSpPr>
          <p:spPr>
            <a:xfrm>
              <a:off x="10827" y="4907"/>
              <a:ext cx="120" cy="1700"/>
            </a:xfrm>
            <a:prstGeom prst="leftBrace">
              <a:avLst>
                <a:gd name="adj1" fmla="val 7804"/>
                <a:gd name="adj2" fmla="val 50000"/>
              </a:avLst>
            </a:prstGeom>
            <a:noFill/>
            <a:ln w="28575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35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35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235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23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235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7" grpId="0"/>
      <p:bldP spid="23570" grpId="0" animBg="1"/>
      <p:bldP spid="23558" grpId="0"/>
      <p:bldP spid="23559" grpId="0"/>
      <p:bldP spid="23568" grpId="0"/>
      <p:bldP spid="23565" grpId="0"/>
      <p:bldP spid="2356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1" name="矩形 80"/>
          <p:cNvSpPr/>
          <p:nvPr/>
        </p:nvSpPr>
        <p:spPr>
          <a:xfrm>
            <a:off x="0" y="58738"/>
            <a:ext cx="1217613" cy="4000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000" b="1" dirty="0">
                <a:solidFill>
                  <a:srgbClr val="228B8B"/>
                </a:solidFill>
                <a:latin typeface="Arial" panose="020B0604020202020204" pitchFamily="34" charset="0"/>
                <a:ea typeface="方正姚体" panose="02010601030101010101" pitchFamily="2" charset="-122"/>
              </a:rPr>
              <a:t>导入新课</a:t>
            </a:r>
            <a:endParaRPr lang="zh-CN" altLang="en-US" sz="2000" dirty="0">
              <a:solidFill>
                <a:srgbClr val="228B8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22" name="圆角矩形 31"/>
          <p:cNvSpPr/>
          <p:nvPr/>
        </p:nvSpPr>
        <p:spPr>
          <a:xfrm>
            <a:off x="187325" y="522605"/>
            <a:ext cx="1463675" cy="535305"/>
          </a:xfrm>
          <a:prstGeom prst="roundRect">
            <a:avLst>
              <a:gd name="adj" fmla="val 16667"/>
            </a:avLst>
          </a:prstGeom>
          <a:solidFill>
            <a:srgbClr val="FFFFD9"/>
          </a:solidFill>
          <a:ln w="25400" cap="flat" cmpd="sng">
            <a:solidFill>
              <a:srgbClr val="0099FF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algn="ctr"/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情境引入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2" name="多姿多彩的图形">
            <a:hlinkClick r:id="" action="ppaction://media"/>
          </p:cNvPr>
          <p:cNvPicPr/>
          <p:nvPr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96520" y="1083310"/>
            <a:ext cx="8795385" cy="4691380"/>
          </a:xfrm>
          <a:prstGeom prst="rect">
            <a:avLst/>
          </a:prstGeom>
        </p:spPr>
      </p:pic>
      <p:sp>
        <p:nvSpPr>
          <p:cNvPr id="6" name="圆角矩形 5"/>
          <p:cNvSpPr/>
          <p:nvPr/>
        </p:nvSpPr>
        <p:spPr>
          <a:xfrm>
            <a:off x="187325" y="1875790"/>
            <a:ext cx="623570" cy="310642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p>
            <a:pPr marL="0" marR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lang="zh-CN" altLang="en-US" sz="2800"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多姿多彩的图形</a:t>
            </a:r>
            <a:endParaRPr kumimoji="0" lang="zh-CN" altLang="en-US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黑体" panose="02010600030101010101" pitchFamily="49" charset="-122"/>
              <a:ea typeface="黑体" panose="02010600030101010101" pitchFamily="49" charset="-122"/>
              <a:sym typeface="+mn-ea"/>
            </a:endParaRPr>
          </a:p>
        </p:txBody>
      </p:sp>
    </p:spTree>
  </p:cSld>
  <p:clrMapOvr>
    <a:masterClrMapping/>
  </p:clrMapOvr>
  <p:transition>
    <p:cover dir="r"/>
  </p:transition>
  <p:timing>
    <p:tnLst>
      <p:par>
        <p:cTn id="1" dur="indefinite" restart="never" nodeType="tmRoot">
          <p:childTnLst>
            <p:video fullScrn="0">
              <p:cMediaNode>
                <p:cTn id="2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94200" y="720725"/>
            <a:ext cx="4210050" cy="28082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89894" name="图片 1189893" descr="2006615151643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8225" y="901700"/>
            <a:ext cx="2887663" cy="25638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7" name="Picture 7" descr="海母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3850" y="3573463"/>
            <a:ext cx="4032250" cy="28082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 descr="1"/>
          <p:cNvPicPr>
            <a:picLocks noChangeAspect="1"/>
          </p:cNvPicPr>
          <p:nvPr/>
        </p:nvPicPr>
        <p:blipFill>
          <a:blip r:embed="rId4"/>
          <a:srcRect r="18660" b="10046"/>
          <a:stretch>
            <a:fillRect/>
          </a:stretch>
        </p:blipFill>
        <p:spPr>
          <a:xfrm>
            <a:off x="4981575" y="3692525"/>
            <a:ext cx="3035300" cy="2570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9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898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898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6" dur="2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500"/>
                            </p:stCondLst>
                            <p:childTnLst>
                              <p:par>
                                <p:cTn id="1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244" name="图片 10243" descr="bba1cd11728b471024a4ee86c7cec3fdfd0323f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6100" y="1101090"/>
            <a:ext cx="2942590" cy="2870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66" name="图片 11265" descr="u=999334187,1087679038&amp;fm=21&amp;gp=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95495" y="1232535"/>
            <a:ext cx="3500755" cy="260731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1" name="图片 12292" descr="u=682313268,849530555&amp;fm=21&amp;gp=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00668" y="3839845"/>
            <a:ext cx="2447925" cy="24352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69" name="Text Box 8"/>
          <p:cNvSpPr txBox="1"/>
          <p:nvPr/>
        </p:nvSpPr>
        <p:spPr>
          <a:xfrm>
            <a:off x="460375" y="1414463"/>
            <a:ext cx="8569325" cy="31921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80000"/>
              </a:lnSpc>
            </a:pPr>
            <a:r>
              <a:rPr lang="zh-CN" altLang="en-US" sz="2400">
                <a:latin typeface="黑体" panose="02010600030101010101" pitchFamily="49" charset="-122"/>
                <a:ea typeface="黑体" panose="02010600030101010101" pitchFamily="49" charset="-122"/>
              </a:rPr>
              <a:t>    </a:t>
            </a:r>
            <a:r>
              <a:rPr lang="zh-CN" altLang="en-US" sz="2800">
                <a:latin typeface="黑体" panose="02010600030101010101" pitchFamily="49" charset="-122"/>
                <a:ea typeface="黑体" panose="02010600030101010101" pitchFamily="49" charset="-122"/>
              </a:rPr>
              <a:t>从城市建筑到乡村住宅</a:t>
            </a:r>
            <a:r>
              <a:rPr lang="en-US" altLang="zh-CN" sz="2800">
                <a:latin typeface="黑体" panose="02010600030101010101" pitchFamily="49" charset="-122"/>
                <a:ea typeface="黑体" panose="02010600030101010101" pitchFamily="49" charset="-122"/>
              </a:rPr>
              <a:t>,</a:t>
            </a:r>
            <a:r>
              <a:rPr lang="zh-CN" altLang="en-US" sz="2800">
                <a:latin typeface="黑体" panose="02010600030101010101" pitchFamily="49" charset="-122"/>
                <a:ea typeface="黑体" panose="02010600030101010101" pitchFamily="49" charset="-122"/>
              </a:rPr>
              <a:t>从立交桥到交通标志</a:t>
            </a:r>
            <a:r>
              <a:rPr lang="en-US" altLang="zh-CN" sz="2800">
                <a:latin typeface="黑体" panose="02010600030101010101" pitchFamily="49" charset="-122"/>
                <a:ea typeface="黑体" panose="02010600030101010101" pitchFamily="49" charset="-122"/>
              </a:rPr>
              <a:t>,</a:t>
            </a:r>
            <a:r>
              <a:rPr lang="zh-CN" altLang="en-US" sz="2800">
                <a:latin typeface="黑体" panose="02010600030101010101" pitchFamily="49" charset="-122"/>
                <a:ea typeface="黑体" panose="02010600030101010101" pitchFamily="49" charset="-122"/>
              </a:rPr>
              <a:t>从剪纸艺术到城市雕塑</a:t>
            </a:r>
            <a:r>
              <a:rPr lang="en-US" altLang="zh-CN" sz="2800">
                <a:latin typeface="黑体" panose="02010600030101010101" pitchFamily="49" charset="-122"/>
                <a:ea typeface="黑体" panose="02010600030101010101" pitchFamily="49" charset="-122"/>
              </a:rPr>
              <a:t>,</a:t>
            </a:r>
            <a:r>
              <a:rPr lang="zh-CN" altLang="en-US" sz="2800">
                <a:latin typeface="黑体" panose="02010600030101010101" pitchFamily="49" charset="-122"/>
                <a:ea typeface="黑体" panose="02010600030101010101" pitchFamily="49" charset="-122"/>
              </a:rPr>
              <a:t>从动物形态到申奥标志</a:t>
            </a:r>
            <a:r>
              <a:rPr lang="en-US" altLang="zh-CN" sz="2800" baseline="30000">
                <a:latin typeface="黑体" panose="02010600030101010101" pitchFamily="49" charset="-122"/>
                <a:ea typeface="黑体" panose="02010600030101010101" pitchFamily="49" charset="-122"/>
              </a:rPr>
              <a:t>……</a:t>
            </a:r>
            <a:r>
              <a:rPr lang="zh-CN" altLang="en-US" sz="2800">
                <a:latin typeface="黑体" panose="02010600030101010101" pitchFamily="49" charset="-122"/>
                <a:ea typeface="黑体" panose="02010600030101010101" pitchFamily="49" charset="-122"/>
              </a:rPr>
              <a:t>图形世界是多姿多彩的！</a:t>
            </a:r>
            <a:endParaRPr lang="zh-CN" altLang="en-US" sz="280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>
              <a:lnSpc>
                <a:spcPct val="180000"/>
              </a:lnSpc>
            </a:pPr>
            <a:r>
              <a:rPr lang="en-US" altLang="zh-CN" sz="2800">
                <a:latin typeface="黑体" panose="02010600030101010101" pitchFamily="49" charset="-122"/>
                <a:ea typeface="黑体" panose="02010600030101010101" pitchFamily="49" charset="-122"/>
              </a:rPr>
              <a:t>   </a:t>
            </a:r>
            <a:r>
              <a:rPr lang="zh-CN" altLang="en-US" sz="2800">
                <a:latin typeface="黑体" panose="02010600030101010101" pitchFamily="49" charset="-122"/>
                <a:ea typeface="黑体" panose="02010600030101010101" pitchFamily="49" charset="-122"/>
              </a:rPr>
              <a:t>物体的</a:t>
            </a:r>
            <a:r>
              <a:rPr lang="zh-CN" altLang="en-US" sz="2800">
                <a:solidFill>
                  <a:srgbClr val="0066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形状</a:t>
            </a:r>
            <a:r>
              <a:rPr lang="zh-CN" altLang="en-US" sz="2800">
                <a:latin typeface="黑体" panose="02010600030101010101" pitchFamily="49" charset="-122"/>
                <a:ea typeface="黑体" panose="02010600030101010101" pitchFamily="49" charset="-122"/>
              </a:rPr>
              <a:t>、</a:t>
            </a:r>
            <a:r>
              <a:rPr lang="zh-CN" altLang="en-US" sz="2800">
                <a:solidFill>
                  <a:srgbClr val="0066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大小</a:t>
            </a:r>
            <a:r>
              <a:rPr lang="zh-CN" altLang="en-US" sz="2800">
                <a:latin typeface="黑体" panose="02010600030101010101" pitchFamily="49" charset="-122"/>
                <a:ea typeface="黑体" panose="02010600030101010101" pitchFamily="49" charset="-122"/>
              </a:rPr>
              <a:t>和</a:t>
            </a:r>
            <a:r>
              <a:rPr lang="zh-CN" altLang="en-US" sz="2800">
                <a:solidFill>
                  <a:srgbClr val="0066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位置关系</a:t>
            </a:r>
            <a:r>
              <a:rPr lang="zh-CN" altLang="en-US" sz="2800">
                <a:latin typeface="黑体" panose="02010600030101010101" pitchFamily="49" charset="-122"/>
                <a:ea typeface="黑体" panose="02010600030101010101" pitchFamily="49" charset="-122"/>
              </a:rPr>
              <a:t>是几何研究</a:t>
            </a:r>
            <a:r>
              <a:rPr lang="zh-CN" altLang="en-US" sz="2800" dirty="0">
                <a:latin typeface="黑体" panose="02010600030101010101" pitchFamily="49" charset="-122"/>
                <a:ea typeface="黑体" panose="02010600030101010101" pitchFamily="49" charset="-122"/>
              </a:rPr>
              <a:t>的内容</a:t>
            </a:r>
            <a:r>
              <a:rPr lang="zh-CN" altLang="en-US" sz="2800">
                <a:latin typeface="黑体" panose="02010600030101010101" pitchFamily="49" charset="-122"/>
                <a:ea typeface="黑体" panose="02010600030101010101" pitchFamily="49" charset="-122"/>
              </a:rPr>
              <a:t>．</a:t>
            </a:r>
            <a:endParaRPr lang="zh-CN" altLang="en-US" sz="280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>
                                            <p:txEl>
                                              <p:charRg st="0" end="6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7169">
                                            <p:txEl>
                                              <p:charRg st="0" end="6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7169">
                                            <p:txEl>
                                              <p:charRg st="0" end="6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7169">
                                            <p:txEl>
                                              <p:charRg st="0" end="6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>
                                            <p:txEl>
                                              <p:charRg st="61" end="8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7169">
                                            <p:txEl>
                                              <p:charRg st="61" end="8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3" name="矩形 80"/>
          <p:cNvSpPr/>
          <p:nvPr/>
        </p:nvSpPr>
        <p:spPr>
          <a:xfrm>
            <a:off x="71438" y="71438"/>
            <a:ext cx="1217612" cy="4000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000" b="1" dirty="0">
                <a:solidFill>
                  <a:srgbClr val="228B8B"/>
                </a:solidFill>
                <a:latin typeface="Arial" panose="020B0604020202020204" pitchFamily="34" charset="0"/>
                <a:ea typeface="方正姚体" panose="02010601030101010101" pitchFamily="2" charset="-122"/>
              </a:rPr>
              <a:t>讲授新课</a:t>
            </a:r>
            <a:endParaRPr lang="zh-CN" altLang="en-US" sz="2000" dirty="0">
              <a:solidFill>
                <a:srgbClr val="228B8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8194" name="组合 6147"/>
          <p:cNvGrpSpPr/>
          <p:nvPr/>
        </p:nvGrpSpPr>
        <p:grpSpPr>
          <a:xfrm>
            <a:off x="325438" y="246063"/>
            <a:ext cx="2365375" cy="871537"/>
            <a:chOff x="0" y="0"/>
            <a:chExt cx="3724" cy="1371"/>
          </a:xfrm>
        </p:grpSpPr>
        <p:sp>
          <p:nvSpPr>
            <p:cNvPr id="8195" name="矩形 7"/>
            <p:cNvSpPr/>
            <p:nvPr/>
          </p:nvSpPr>
          <p:spPr>
            <a:xfrm>
              <a:off x="882" y="0"/>
              <a:ext cx="2634" cy="12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pathLst>
                <a:path w="2520280" h="1872208">
                  <a:moveTo>
                    <a:pt x="0" y="1872208"/>
                  </a:moveTo>
                  <a:lnTo>
                    <a:pt x="2520280" y="1872208"/>
                  </a:lnTo>
                  <a:lnTo>
                    <a:pt x="0" y="1872208"/>
                  </a:lnTo>
                  <a:close/>
                  <a:moveTo>
                    <a:pt x="0" y="0"/>
                  </a:moveTo>
                  <a:lnTo>
                    <a:pt x="91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sq" cmpd="sng">
              <a:solidFill>
                <a:srgbClr val="DDDDDD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8196" name="任意多边形 16"/>
            <p:cNvSpPr/>
            <p:nvPr/>
          </p:nvSpPr>
          <p:spPr>
            <a:xfrm>
              <a:off x="0" y="454"/>
              <a:ext cx="826" cy="76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pathLst>
                <a:path w="696310" h="696310">
                  <a:moveTo>
                    <a:pt x="0" y="0"/>
                  </a:moveTo>
                  <a:lnTo>
                    <a:pt x="459827" y="0"/>
                  </a:lnTo>
                  <a:lnTo>
                    <a:pt x="459827" y="236483"/>
                  </a:lnTo>
                  <a:lnTo>
                    <a:pt x="696310" y="236483"/>
                  </a:lnTo>
                  <a:lnTo>
                    <a:pt x="696310" y="696310"/>
                  </a:lnTo>
                  <a:lnTo>
                    <a:pt x="0" y="6963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808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8197" name="矩形 17"/>
            <p:cNvSpPr/>
            <p:nvPr/>
          </p:nvSpPr>
          <p:spPr>
            <a:xfrm>
              <a:off x="570" y="374"/>
              <a:ext cx="258" cy="265"/>
            </a:xfrm>
            <a:prstGeom prst="rect">
              <a:avLst/>
            </a:prstGeom>
            <a:solidFill>
              <a:srgbClr val="008080">
                <a:alpha val="50980"/>
              </a:srgbClr>
            </a:solidFill>
            <a:ln w="9525">
              <a:noFill/>
            </a:ln>
          </p:spPr>
          <p:txBody>
            <a:bodyPr lIns="0" tIns="215900" rIns="179705" bIns="0" anchor="ctr"/>
            <a:p>
              <a:pPr algn="ctr"/>
              <a:endParaRPr lang="zh-CN" altLang="en-US" sz="4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8198" name="文本框 6151"/>
            <p:cNvSpPr txBox="1"/>
            <p:nvPr/>
          </p:nvSpPr>
          <p:spPr>
            <a:xfrm>
              <a:off x="877" y="431"/>
              <a:ext cx="2847" cy="91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zh-CN" altLang="en-US" sz="3200" b="1" dirty="0">
                  <a:solidFill>
                    <a:srgbClr val="00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几何图形</a:t>
              </a:r>
              <a:endParaRPr lang="zh-CN" altLang="en-US" sz="3200" b="1" dirty="0">
                <a:solidFill>
                  <a:srgbClr val="00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8199" name="文本框 6152"/>
            <p:cNvSpPr txBox="1"/>
            <p:nvPr/>
          </p:nvSpPr>
          <p:spPr>
            <a:xfrm>
              <a:off x="0" y="453"/>
              <a:ext cx="872" cy="91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zh-CN" altLang="en-US" sz="3200" dirty="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一</a:t>
              </a:r>
              <a:endParaRPr lang="zh-CN" altLang="en-US" sz="32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23553" name="Text Box 4"/>
          <p:cNvSpPr txBox="1"/>
          <p:nvPr/>
        </p:nvSpPr>
        <p:spPr>
          <a:xfrm>
            <a:off x="681038" y="2032000"/>
            <a:ext cx="7808912" cy="5175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800">
                <a:latin typeface="Times New Roman" panose="02020603050405020304" pitchFamily="18" charset="0"/>
                <a:ea typeface="黑体" panose="02010600030101010101" pitchFamily="49" charset="-122"/>
              </a:rPr>
              <a:t>观察这个纸盒，从中可以看出哪些你熟悉的图形</a:t>
            </a:r>
            <a:r>
              <a:rPr lang="en-US" altLang="zh-CN" sz="2800">
                <a:latin typeface="Times New Roman" panose="02020603050405020304" pitchFamily="18" charset="0"/>
                <a:ea typeface="黑体" panose="02010600030101010101" pitchFamily="49" charset="-122"/>
              </a:rPr>
              <a:t>?</a:t>
            </a:r>
            <a:endParaRPr lang="en-US" altLang="zh-CN" sz="2800">
              <a:latin typeface="Times New Roman" panose="02020603050405020304" pitchFamily="18" charset="0"/>
              <a:ea typeface="黑体" panose="02010600030101010101" pitchFamily="49" charset="-122"/>
            </a:endParaRPr>
          </a:p>
        </p:txBody>
      </p:sp>
      <p:sp>
        <p:nvSpPr>
          <p:cNvPr id="8201" name="圆角矩形 31"/>
          <p:cNvSpPr/>
          <p:nvPr/>
        </p:nvSpPr>
        <p:spPr>
          <a:xfrm>
            <a:off x="593725" y="1292225"/>
            <a:ext cx="1619250" cy="464820"/>
          </a:xfrm>
          <a:prstGeom prst="roundRect">
            <a:avLst>
              <a:gd name="adj" fmla="val 16667"/>
            </a:avLst>
          </a:prstGeom>
          <a:solidFill>
            <a:srgbClr val="FFFFD9"/>
          </a:solidFill>
          <a:ln w="25400" cap="flat" cmpd="sng">
            <a:solidFill>
              <a:srgbClr val="0099FF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algn="ctr"/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合作探究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8202" name="图片 2" descr="tim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03513" y="3587750"/>
            <a:ext cx="3571875" cy="2616200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8203" name="直接箭头连接符 5"/>
          <p:cNvCxnSpPr/>
          <p:nvPr/>
        </p:nvCxnSpPr>
        <p:spPr>
          <a:xfrm>
            <a:off x="2268538" y="3716338"/>
            <a:ext cx="576262" cy="358775"/>
          </a:xfrm>
          <a:prstGeom prst="straightConnector1">
            <a:avLst/>
          </a:prstGeom>
          <a:ln w="28575" cap="flat" cmpd="sng">
            <a:solidFill>
              <a:srgbClr val="FF0000"/>
            </a:solidFill>
            <a:prstDash val="solid"/>
            <a:round/>
            <a:headEnd type="none" w="med" len="med"/>
            <a:tailEnd type="arrow" w="med" len="med"/>
          </a:ln>
        </p:spPr>
      </p:cxnSp>
      <p:sp>
        <p:nvSpPr>
          <p:cNvPr id="8204" name="文本框 6"/>
          <p:cNvSpPr txBox="1"/>
          <p:nvPr/>
        </p:nvSpPr>
        <p:spPr>
          <a:xfrm>
            <a:off x="984250" y="3295650"/>
            <a:ext cx="1387475" cy="5207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800">
                <a:latin typeface="黑体" panose="02010600030101010101" pitchFamily="49" charset="-122"/>
                <a:ea typeface="黑体" panose="02010600030101010101" pitchFamily="49" charset="-122"/>
              </a:rPr>
              <a:t>看整体</a:t>
            </a:r>
            <a:endParaRPr lang="zh-CN" altLang="en-US" sz="280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cxnSp>
        <p:nvCxnSpPr>
          <p:cNvPr id="8205" name="直接箭头连接符 7"/>
          <p:cNvCxnSpPr/>
          <p:nvPr/>
        </p:nvCxnSpPr>
        <p:spPr>
          <a:xfrm flipV="1">
            <a:off x="2051050" y="4968875"/>
            <a:ext cx="711200" cy="3175"/>
          </a:xfrm>
          <a:prstGeom prst="straightConnector1">
            <a:avLst/>
          </a:prstGeom>
          <a:ln w="28575" cap="flat" cmpd="sng">
            <a:solidFill>
              <a:srgbClr val="FF0000"/>
            </a:solidFill>
            <a:prstDash val="solid"/>
            <a:round/>
            <a:headEnd type="none" w="med" len="med"/>
            <a:tailEnd type="arrow" w="med" len="med"/>
          </a:ln>
        </p:spPr>
      </p:cxnSp>
      <p:sp>
        <p:nvSpPr>
          <p:cNvPr id="8206" name="文本框 8"/>
          <p:cNvSpPr txBox="1"/>
          <p:nvPr/>
        </p:nvSpPr>
        <p:spPr>
          <a:xfrm>
            <a:off x="825500" y="4713288"/>
            <a:ext cx="1387475" cy="5222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800">
                <a:latin typeface="黑体" panose="02010600030101010101" pitchFamily="49" charset="-122"/>
                <a:ea typeface="黑体" panose="02010600030101010101" pitchFamily="49" charset="-122"/>
              </a:rPr>
              <a:t>看侧面</a:t>
            </a:r>
            <a:endParaRPr lang="en-US" altLang="zh-CN" sz="280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cxnSp>
        <p:nvCxnSpPr>
          <p:cNvPr id="8207" name="直接箭头连接符 9"/>
          <p:cNvCxnSpPr/>
          <p:nvPr/>
        </p:nvCxnSpPr>
        <p:spPr>
          <a:xfrm flipH="1">
            <a:off x="4284663" y="3500438"/>
            <a:ext cx="7937" cy="647700"/>
          </a:xfrm>
          <a:prstGeom prst="straightConnector1">
            <a:avLst/>
          </a:prstGeom>
          <a:ln w="28575" cap="flat" cmpd="sng">
            <a:solidFill>
              <a:srgbClr val="FF0000"/>
            </a:solidFill>
            <a:prstDash val="solid"/>
            <a:round/>
            <a:headEnd type="none" w="med" len="med"/>
            <a:tailEnd type="arrow" w="med" len="med"/>
          </a:ln>
        </p:spPr>
      </p:cxnSp>
      <p:sp>
        <p:nvSpPr>
          <p:cNvPr id="8208" name="文本框 10"/>
          <p:cNvSpPr txBox="1"/>
          <p:nvPr/>
        </p:nvSpPr>
        <p:spPr>
          <a:xfrm>
            <a:off x="3649663" y="2930525"/>
            <a:ext cx="1387475" cy="5207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800">
                <a:latin typeface="黑体" panose="02010600030101010101" pitchFamily="49" charset="-122"/>
                <a:ea typeface="黑体" panose="02010600030101010101" pitchFamily="49" charset="-122"/>
              </a:rPr>
              <a:t>看上面</a:t>
            </a:r>
            <a:endParaRPr lang="en-US" altLang="zh-CN" sz="280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cxnSp>
        <p:nvCxnSpPr>
          <p:cNvPr id="8209" name="直接箭头连接符 11"/>
          <p:cNvCxnSpPr/>
          <p:nvPr/>
        </p:nvCxnSpPr>
        <p:spPr>
          <a:xfrm flipH="1" flipV="1">
            <a:off x="5651500" y="5661025"/>
            <a:ext cx="649288" cy="360363"/>
          </a:xfrm>
          <a:prstGeom prst="straightConnector1">
            <a:avLst/>
          </a:prstGeom>
          <a:ln w="28575" cap="flat" cmpd="sng">
            <a:solidFill>
              <a:srgbClr val="FF0000"/>
            </a:solidFill>
            <a:prstDash val="solid"/>
            <a:round/>
            <a:headEnd type="none" w="med" len="med"/>
            <a:tailEnd type="arrow" w="med" len="med"/>
          </a:ln>
        </p:spPr>
      </p:cxnSp>
      <p:sp>
        <p:nvSpPr>
          <p:cNvPr id="8210" name="文本框 12"/>
          <p:cNvSpPr txBox="1"/>
          <p:nvPr/>
        </p:nvSpPr>
        <p:spPr>
          <a:xfrm>
            <a:off x="6269038" y="5864225"/>
            <a:ext cx="1387475" cy="519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800">
                <a:latin typeface="黑体" panose="02010600030101010101" pitchFamily="49" charset="-122"/>
                <a:ea typeface="黑体" panose="02010600030101010101" pitchFamily="49" charset="-122"/>
              </a:rPr>
              <a:t>看棱</a:t>
            </a:r>
            <a:endParaRPr lang="en-US" altLang="zh-CN" sz="280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cxnSp>
        <p:nvCxnSpPr>
          <p:cNvPr id="8211" name="直接箭头连接符 13"/>
          <p:cNvCxnSpPr/>
          <p:nvPr/>
        </p:nvCxnSpPr>
        <p:spPr>
          <a:xfrm flipH="1">
            <a:off x="6156325" y="3860800"/>
            <a:ext cx="792163" cy="288925"/>
          </a:xfrm>
          <a:prstGeom prst="straightConnector1">
            <a:avLst/>
          </a:prstGeom>
          <a:ln w="28575" cap="flat" cmpd="sng">
            <a:solidFill>
              <a:srgbClr val="FF0000"/>
            </a:solidFill>
            <a:prstDash val="solid"/>
            <a:round/>
            <a:headEnd type="none" w="med" len="med"/>
            <a:tailEnd type="arrow" w="med" len="med"/>
          </a:ln>
        </p:spPr>
      </p:cxnSp>
      <p:sp>
        <p:nvSpPr>
          <p:cNvPr id="8212" name="文本框 14"/>
          <p:cNvSpPr txBox="1"/>
          <p:nvPr/>
        </p:nvSpPr>
        <p:spPr>
          <a:xfrm>
            <a:off x="6935788" y="3559175"/>
            <a:ext cx="1387475" cy="519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800">
                <a:latin typeface="黑体" panose="02010600030101010101" pitchFamily="49" charset="-122"/>
                <a:ea typeface="黑体" panose="02010600030101010101" pitchFamily="49" charset="-122"/>
              </a:rPr>
              <a:t>看顶点</a:t>
            </a:r>
            <a:endParaRPr lang="en-US" altLang="zh-CN" sz="280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5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5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5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8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2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2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2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2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8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2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2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8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82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82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8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3" grpId="0"/>
      <p:bldP spid="8204" grpId="0"/>
      <p:bldP spid="8206" grpId="0"/>
      <p:bldP spid="8208" grpId="0"/>
      <p:bldP spid="8210" grpId="0"/>
      <p:bldP spid="82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217" name="图片 2" descr="timg"/>
          <p:cNvPicPr>
            <a:picLocks noChangeAspect="1"/>
          </p:cNvPicPr>
          <p:nvPr/>
        </p:nvPicPr>
        <p:blipFill>
          <a:blip r:embed="rId1"/>
          <a:srcRect t="9442"/>
          <a:stretch>
            <a:fillRect/>
          </a:stretch>
        </p:blipFill>
        <p:spPr>
          <a:xfrm>
            <a:off x="954088" y="869950"/>
            <a:ext cx="2636837" cy="1747838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9218" name="组合 17"/>
          <p:cNvGrpSpPr/>
          <p:nvPr/>
        </p:nvGrpSpPr>
        <p:grpSpPr>
          <a:xfrm>
            <a:off x="4090988" y="893763"/>
            <a:ext cx="2403475" cy="1489075"/>
            <a:chOff x="6669" y="1408"/>
            <a:chExt cx="3784" cy="2345"/>
          </a:xfrm>
        </p:grpSpPr>
        <p:grpSp>
          <p:nvGrpSpPr>
            <p:cNvPr id="9219" name="组合 7"/>
            <p:cNvGrpSpPr/>
            <p:nvPr/>
          </p:nvGrpSpPr>
          <p:grpSpPr>
            <a:xfrm>
              <a:off x="6675" y="1734"/>
              <a:ext cx="850" cy="2019"/>
              <a:chOff x="7353" y="2977"/>
              <a:chExt cx="850" cy="2019"/>
            </a:xfrm>
          </p:grpSpPr>
          <p:cxnSp>
            <p:nvCxnSpPr>
              <p:cNvPr id="9220" name="直接连接符 1"/>
              <p:cNvCxnSpPr/>
              <p:nvPr/>
            </p:nvCxnSpPr>
            <p:spPr>
              <a:xfrm>
                <a:off x="7353" y="2977"/>
                <a:ext cx="850" cy="385"/>
              </a:xfrm>
              <a:prstGeom prst="line">
                <a:avLst/>
              </a:prstGeom>
              <a:ln w="28575" cap="flat" cmpd="sng">
                <a:solidFill>
                  <a:srgbClr val="00206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9221" name="直接连接符 3"/>
              <p:cNvCxnSpPr/>
              <p:nvPr/>
            </p:nvCxnSpPr>
            <p:spPr>
              <a:xfrm>
                <a:off x="7353" y="2977"/>
                <a:ext cx="0" cy="1635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9222" name="直接连接符 5"/>
              <p:cNvCxnSpPr/>
              <p:nvPr/>
            </p:nvCxnSpPr>
            <p:spPr>
              <a:xfrm>
                <a:off x="7353" y="4612"/>
                <a:ext cx="850" cy="385"/>
              </a:xfrm>
              <a:prstGeom prst="line">
                <a:avLst/>
              </a:prstGeom>
              <a:ln w="28575" cap="flat" cmpd="sng">
                <a:solidFill>
                  <a:srgbClr val="00206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9223" name="直接连接符 6"/>
              <p:cNvCxnSpPr/>
              <p:nvPr/>
            </p:nvCxnSpPr>
            <p:spPr>
              <a:xfrm>
                <a:off x="8203" y="3362"/>
                <a:ext cx="0" cy="1635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cxnSp>
          <p:nvCxnSpPr>
            <p:cNvPr id="9224" name="直接连接符 8"/>
            <p:cNvCxnSpPr/>
            <p:nvPr/>
          </p:nvCxnSpPr>
          <p:spPr>
            <a:xfrm flipV="1">
              <a:off x="7525" y="3437"/>
              <a:ext cx="2928" cy="317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grpSp>
          <p:nvGrpSpPr>
            <p:cNvPr id="9225" name="组合 9"/>
            <p:cNvGrpSpPr/>
            <p:nvPr/>
          </p:nvGrpSpPr>
          <p:grpSpPr>
            <a:xfrm>
              <a:off x="9587" y="1408"/>
              <a:ext cx="850" cy="2020"/>
              <a:chOff x="7353" y="2977"/>
              <a:chExt cx="850" cy="2020"/>
            </a:xfrm>
          </p:grpSpPr>
          <p:cxnSp>
            <p:nvCxnSpPr>
              <p:cNvPr id="9226" name="直接连接符 10"/>
              <p:cNvCxnSpPr/>
              <p:nvPr/>
            </p:nvCxnSpPr>
            <p:spPr>
              <a:xfrm>
                <a:off x="7353" y="2977"/>
                <a:ext cx="850" cy="385"/>
              </a:xfrm>
              <a:prstGeom prst="line">
                <a:avLst/>
              </a:prstGeom>
              <a:ln w="28575" cap="flat" cmpd="sng">
                <a:solidFill>
                  <a:srgbClr val="00206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9227" name="直接连接符 11"/>
              <p:cNvCxnSpPr/>
              <p:nvPr/>
            </p:nvCxnSpPr>
            <p:spPr>
              <a:xfrm>
                <a:off x="7353" y="2977"/>
                <a:ext cx="0" cy="1635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ysDash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9228" name="直接连接符 12"/>
              <p:cNvCxnSpPr/>
              <p:nvPr/>
            </p:nvCxnSpPr>
            <p:spPr>
              <a:xfrm>
                <a:off x="7353" y="4612"/>
                <a:ext cx="850" cy="385"/>
              </a:xfrm>
              <a:prstGeom prst="line">
                <a:avLst/>
              </a:prstGeom>
              <a:ln w="28575" cap="flat" cmpd="sng">
                <a:solidFill>
                  <a:srgbClr val="002060"/>
                </a:solidFill>
                <a:prstDash val="sysDash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9229" name="直接连接符 13"/>
              <p:cNvCxnSpPr/>
              <p:nvPr/>
            </p:nvCxnSpPr>
            <p:spPr>
              <a:xfrm>
                <a:off x="8190" y="3362"/>
                <a:ext cx="0" cy="1635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cxnSp>
          <p:nvCxnSpPr>
            <p:cNvPr id="9230" name="直接连接符 14"/>
            <p:cNvCxnSpPr/>
            <p:nvPr/>
          </p:nvCxnSpPr>
          <p:spPr>
            <a:xfrm flipV="1">
              <a:off x="6708" y="3059"/>
              <a:ext cx="2928" cy="317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ysDash"/>
              <a:round/>
              <a:headEnd type="none" w="med" len="med"/>
              <a:tailEnd type="none" w="med" len="med"/>
            </a:ln>
          </p:spPr>
        </p:cxnSp>
        <p:cxnSp>
          <p:nvCxnSpPr>
            <p:cNvPr id="9231" name="直接连接符 15"/>
            <p:cNvCxnSpPr/>
            <p:nvPr/>
          </p:nvCxnSpPr>
          <p:spPr>
            <a:xfrm flipV="1">
              <a:off x="7499" y="1803"/>
              <a:ext cx="2928" cy="317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9232" name="直接连接符 16"/>
            <p:cNvCxnSpPr/>
            <p:nvPr/>
          </p:nvCxnSpPr>
          <p:spPr>
            <a:xfrm flipV="1">
              <a:off x="6669" y="1425"/>
              <a:ext cx="2928" cy="317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sp>
        <p:nvSpPr>
          <p:cNvPr id="23557" name="Rectangle 9"/>
          <p:cNvSpPr/>
          <p:nvPr/>
        </p:nvSpPr>
        <p:spPr>
          <a:xfrm>
            <a:off x="7197725" y="1144588"/>
            <a:ext cx="1025525" cy="1041400"/>
          </a:xfrm>
          <a:prstGeom prst="rect">
            <a:avLst/>
          </a:prstGeom>
          <a:noFill/>
          <a:ln w="2857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sz="2400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23558" name="Rectangle 10"/>
          <p:cNvSpPr/>
          <p:nvPr/>
        </p:nvSpPr>
        <p:spPr>
          <a:xfrm>
            <a:off x="1193800" y="2997200"/>
            <a:ext cx="2232025" cy="1103313"/>
          </a:xfrm>
          <a:prstGeom prst="rect">
            <a:avLst/>
          </a:prstGeom>
          <a:noFill/>
          <a:ln w="2857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sz="2400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23559" name="Line 11"/>
          <p:cNvSpPr/>
          <p:nvPr/>
        </p:nvSpPr>
        <p:spPr>
          <a:xfrm>
            <a:off x="4137025" y="3505200"/>
            <a:ext cx="2232025" cy="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560" name="Line 12"/>
          <p:cNvSpPr/>
          <p:nvPr/>
        </p:nvSpPr>
        <p:spPr>
          <a:xfrm>
            <a:off x="7232650" y="3027363"/>
            <a:ext cx="0" cy="1144587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561" name="Text Box 13"/>
          <p:cNvSpPr txBox="1"/>
          <p:nvPr/>
        </p:nvSpPr>
        <p:spPr>
          <a:xfrm>
            <a:off x="7748588" y="3074988"/>
            <a:ext cx="385762" cy="6397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3600">
                <a:latin typeface="黑体" panose="02010600030101010101" pitchFamily="49" charset="-122"/>
                <a:ea typeface="黑体" panose="02010600030101010101" pitchFamily="49" charset="-122"/>
              </a:rPr>
              <a:t>.</a:t>
            </a:r>
            <a:endParaRPr lang="en-US" altLang="zh-CN" sz="360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23555" name="Text Box 15"/>
          <p:cNvSpPr txBox="1"/>
          <p:nvPr/>
        </p:nvSpPr>
        <p:spPr>
          <a:xfrm>
            <a:off x="611188" y="4508500"/>
            <a:ext cx="7983537" cy="16160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ts val="4000"/>
              </a:lnSpc>
            </a:pPr>
            <a:r>
              <a:rPr lang="zh-CN" altLang="en-US" sz="2400">
                <a:latin typeface="黑体" panose="02010600030101010101" pitchFamily="49" charset="-122"/>
                <a:ea typeface="黑体" panose="02010600030101010101" pitchFamily="49" charset="-122"/>
              </a:rPr>
              <a:t>    </a:t>
            </a:r>
            <a:r>
              <a:rPr lang="zh-CN" altLang="en-US" sz="2800">
                <a:latin typeface="黑体" panose="02010600030101010101" pitchFamily="49" charset="-122"/>
                <a:ea typeface="黑体" panose="02010600030101010101" pitchFamily="49" charset="-122"/>
              </a:rPr>
              <a:t>从整体上看，它的形</a:t>
            </a:r>
            <a:r>
              <a:rPr lang="zh-CN" altLang="en-US" sz="2800" dirty="0">
                <a:latin typeface="黑体" panose="02010600030101010101" pitchFamily="49" charset="-122"/>
                <a:ea typeface="黑体" panose="02010600030101010101" pitchFamily="49" charset="-122"/>
              </a:rPr>
              <a:t>状是</a:t>
            </a:r>
            <a:r>
              <a:rPr lang="zh-CN" altLang="en-US" sz="2800" u="sng" dirty="0">
                <a:latin typeface="黑体" panose="02010600030101010101" pitchFamily="49" charset="-122"/>
                <a:ea typeface="黑体" panose="02010600030101010101" pitchFamily="49" charset="-122"/>
              </a:rPr>
              <a:t>        </a:t>
            </a:r>
            <a:r>
              <a:rPr lang="zh-CN" altLang="en-US" sz="2800" dirty="0">
                <a:latin typeface="黑体" panose="02010600030101010101" pitchFamily="49" charset="-122"/>
                <a:ea typeface="黑体" panose="02010600030101010101" pitchFamily="49" charset="-122"/>
              </a:rPr>
              <a:t>；</a:t>
            </a:r>
            <a:r>
              <a:rPr lang="zh-CN" altLang="en-US" sz="2800">
                <a:latin typeface="黑体" panose="02010600030101010101" pitchFamily="49" charset="-122"/>
                <a:ea typeface="黑体" panose="02010600030101010101" pitchFamily="49" charset="-122"/>
              </a:rPr>
              <a:t>看不同的侧面，得到</a:t>
            </a:r>
            <a:r>
              <a:rPr lang="zh-CN" altLang="en-US" sz="2800" dirty="0">
                <a:latin typeface="黑体" panose="02010600030101010101" pitchFamily="49" charset="-122"/>
                <a:ea typeface="黑体" panose="02010600030101010101" pitchFamily="49" charset="-122"/>
              </a:rPr>
              <a:t>的是</a:t>
            </a:r>
            <a:r>
              <a:rPr lang="zh-CN" altLang="en-US" sz="2800" u="sng" dirty="0">
                <a:latin typeface="黑体" panose="02010600030101010101" pitchFamily="49" charset="-122"/>
                <a:ea typeface="黑体" panose="02010600030101010101" pitchFamily="49" charset="-122"/>
              </a:rPr>
              <a:t>       </a:t>
            </a:r>
            <a:r>
              <a:rPr lang="zh-CN" altLang="en-US" sz="2800" dirty="0">
                <a:latin typeface="黑体" panose="02010600030101010101" pitchFamily="49" charset="-122"/>
                <a:ea typeface="黑体" panose="02010600030101010101" pitchFamily="49" charset="-122"/>
              </a:rPr>
              <a:t>或</a:t>
            </a:r>
            <a:r>
              <a:rPr lang="zh-CN" altLang="en-US" sz="2800" u="sng" dirty="0">
                <a:latin typeface="黑体" panose="02010600030101010101" pitchFamily="49" charset="-122"/>
                <a:ea typeface="黑体" panose="02010600030101010101" pitchFamily="49" charset="-122"/>
              </a:rPr>
              <a:t>       </a:t>
            </a:r>
            <a:r>
              <a:rPr lang="zh-CN" altLang="en-US" sz="2800" dirty="0">
                <a:latin typeface="黑体" panose="02010600030101010101" pitchFamily="49" charset="-122"/>
                <a:ea typeface="黑体" panose="02010600030101010101" pitchFamily="49" charset="-122"/>
              </a:rPr>
              <a:t>；</a:t>
            </a:r>
            <a:r>
              <a:rPr lang="zh-CN" altLang="en-US" sz="2800">
                <a:latin typeface="黑体" panose="02010600030101010101" pitchFamily="49" charset="-122"/>
                <a:ea typeface="黑体" panose="02010600030101010101" pitchFamily="49" charset="-122"/>
              </a:rPr>
              <a:t>看棱得到</a:t>
            </a:r>
            <a:r>
              <a:rPr lang="zh-CN" altLang="en-US" sz="2800" dirty="0">
                <a:latin typeface="黑体" panose="02010600030101010101" pitchFamily="49" charset="-122"/>
                <a:ea typeface="黑体" panose="02010600030101010101" pitchFamily="49" charset="-122"/>
              </a:rPr>
              <a:t>的是</a:t>
            </a:r>
            <a:r>
              <a:rPr lang="zh-CN" altLang="en-US" sz="2800" u="sng" dirty="0">
                <a:latin typeface="黑体" panose="02010600030101010101" pitchFamily="49" charset="-122"/>
                <a:ea typeface="黑体" panose="02010600030101010101" pitchFamily="49" charset="-122"/>
              </a:rPr>
              <a:t>       </a:t>
            </a:r>
            <a:r>
              <a:rPr lang="zh-CN" altLang="en-US" sz="2800" dirty="0">
                <a:latin typeface="黑体" panose="02010600030101010101" pitchFamily="49" charset="-122"/>
                <a:ea typeface="黑体" panose="02010600030101010101" pitchFamily="49" charset="-122"/>
              </a:rPr>
              <a:t>；</a:t>
            </a:r>
            <a:r>
              <a:rPr lang="zh-CN" altLang="en-US" sz="2800">
                <a:latin typeface="黑体" panose="02010600030101010101" pitchFamily="49" charset="-122"/>
                <a:ea typeface="黑体" panose="02010600030101010101" pitchFamily="49" charset="-122"/>
              </a:rPr>
              <a:t>看顶点得到</a:t>
            </a:r>
            <a:r>
              <a:rPr lang="zh-CN" altLang="en-US" sz="2800" dirty="0">
                <a:latin typeface="黑体" panose="02010600030101010101" pitchFamily="49" charset="-122"/>
                <a:ea typeface="黑体" panose="02010600030101010101" pitchFamily="49" charset="-122"/>
              </a:rPr>
              <a:t>的是</a:t>
            </a:r>
            <a:r>
              <a:rPr lang="zh-CN" altLang="en-US" sz="2800" u="sng" dirty="0">
                <a:latin typeface="黑体" panose="02010600030101010101" pitchFamily="49" charset="-122"/>
                <a:ea typeface="黑体" panose="02010600030101010101" pitchFamily="49" charset="-122"/>
              </a:rPr>
              <a:t>     </a:t>
            </a:r>
            <a:r>
              <a:rPr lang="en-US" altLang="zh-CN" sz="2800" dirty="0">
                <a:latin typeface="黑体" panose="02010600030101010101" pitchFamily="49" charset="-122"/>
                <a:ea typeface="黑体" panose="02010600030101010101" pitchFamily="49" charset="-122"/>
              </a:rPr>
              <a:t>.</a:t>
            </a:r>
            <a:endParaRPr lang="en-US" altLang="zh-CN" sz="280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46096" name="Text Box 16"/>
          <p:cNvSpPr txBox="1"/>
          <p:nvPr/>
        </p:nvSpPr>
        <p:spPr>
          <a:xfrm>
            <a:off x="5251450" y="4535488"/>
            <a:ext cx="1301750" cy="5222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80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长方体</a:t>
            </a:r>
            <a:endParaRPr lang="zh-CN" altLang="en-US" sz="2800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46097" name="Text Box 17"/>
          <p:cNvSpPr txBox="1"/>
          <p:nvPr/>
        </p:nvSpPr>
        <p:spPr>
          <a:xfrm>
            <a:off x="3203575" y="5045075"/>
            <a:ext cx="1368425" cy="519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80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正方形</a:t>
            </a:r>
            <a:endParaRPr lang="zh-CN" altLang="en-US" sz="2800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46098" name="Text Box 18"/>
          <p:cNvSpPr txBox="1"/>
          <p:nvPr/>
        </p:nvSpPr>
        <p:spPr>
          <a:xfrm>
            <a:off x="4787900" y="5046663"/>
            <a:ext cx="1333500" cy="5191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80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长方形</a:t>
            </a:r>
            <a:endParaRPr lang="zh-CN" altLang="en-US" sz="2800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46099" name="Text Box 19"/>
          <p:cNvSpPr txBox="1"/>
          <p:nvPr/>
        </p:nvSpPr>
        <p:spPr>
          <a:xfrm>
            <a:off x="1258888" y="5559425"/>
            <a:ext cx="8953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80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线段</a:t>
            </a:r>
            <a:endParaRPr lang="zh-CN" altLang="en-US" sz="2800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46100" name="Text Box 20"/>
          <p:cNvSpPr txBox="1"/>
          <p:nvPr/>
        </p:nvSpPr>
        <p:spPr>
          <a:xfrm>
            <a:off x="5292725" y="5567363"/>
            <a:ext cx="539750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80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点</a:t>
            </a:r>
            <a:endParaRPr lang="zh-CN" altLang="en-US" sz="2800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2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2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460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460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500"/>
                                        <p:tgtEl>
                                          <p:spTgt spid="46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8" dur="500"/>
                                        <p:tgtEl>
                                          <p:spTgt spid="46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3" dur="500"/>
                                        <p:tgtEl>
                                          <p:spTgt spid="46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7" grpId="0" bldLvl="0" animBg="1"/>
      <p:bldP spid="23558" grpId="0" bldLvl="0" animBg="1"/>
      <p:bldP spid="23561" grpId="0"/>
      <p:bldP spid="23555" grpId="0"/>
      <p:bldP spid="46096" grpId="0"/>
      <p:bldP spid="46097" grpId="0"/>
      <p:bldP spid="46098" grpId="0"/>
      <p:bldP spid="46099" grpId="0"/>
      <p:bldP spid="4610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241" name="Picture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62575" y="619125"/>
            <a:ext cx="1944688" cy="14398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2" name="AutoShape 7"/>
          <p:cNvSpPr/>
          <p:nvPr/>
        </p:nvSpPr>
        <p:spPr>
          <a:xfrm>
            <a:off x="2843213" y="2132013"/>
            <a:ext cx="215900" cy="576262"/>
          </a:xfrm>
          <a:prstGeom prst="downArrow">
            <a:avLst>
              <a:gd name="adj1" fmla="val 50000"/>
              <a:gd name="adj2" fmla="val 66641"/>
            </a:avLst>
          </a:prstGeom>
          <a:solidFill>
            <a:srgbClr val="FF0000"/>
          </a:solidFill>
          <a:ln w="9525">
            <a:noFill/>
          </a:ln>
        </p:spPr>
        <p:txBody>
          <a:bodyPr vert="eaVert" wrap="none" anchor="ctr"/>
          <a:p>
            <a:pPr algn="ctr"/>
            <a:endParaRPr lang="zh-CN" altLang="zh-CN" dirty="0">
              <a:solidFill>
                <a:srgbClr val="0066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43" name="Oval 11"/>
          <p:cNvSpPr/>
          <p:nvPr/>
        </p:nvSpPr>
        <p:spPr>
          <a:xfrm>
            <a:off x="3130550" y="2995613"/>
            <a:ext cx="647700" cy="647700"/>
          </a:xfrm>
          <a:prstGeom prst="ellipse">
            <a:avLst/>
          </a:prstGeom>
          <a:noFill/>
          <a:ln w="190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Verdan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10244" name="AutoShape 8"/>
          <p:cNvSpPr/>
          <p:nvPr/>
        </p:nvSpPr>
        <p:spPr>
          <a:xfrm>
            <a:off x="6226175" y="2130425"/>
            <a:ext cx="215900" cy="576263"/>
          </a:xfrm>
          <a:prstGeom prst="downArrow">
            <a:avLst>
              <a:gd name="adj1" fmla="val 50000"/>
              <a:gd name="adj2" fmla="val 66641"/>
            </a:avLst>
          </a:prstGeom>
          <a:solidFill>
            <a:srgbClr val="FF0000"/>
          </a:solidFill>
          <a:ln w="9525">
            <a:noFill/>
          </a:ln>
        </p:spPr>
        <p:txBody>
          <a:bodyPr vert="eaVert" wrap="none" anchor="ctr"/>
          <a:p>
            <a:endParaRPr lang="zh-CN" altLang="en-US" dirty="0">
              <a:latin typeface="Verdan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10245" name="Text Box 15"/>
          <p:cNvSpPr txBox="1"/>
          <p:nvPr/>
        </p:nvSpPr>
        <p:spPr>
          <a:xfrm>
            <a:off x="460375" y="4573588"/>
            <a:ext cx="8361363" cy="15398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ts val="3800"/>
              </a:lnSpc>
            </a:pPr>
            <a:r>
              <a:rPr lang="zh-CN" altLang="en-US" sz="2800" dirty="0">
                <a:latin typeface="黑体" panose="02010600030101010101" pitchFamily="49" charset="-122"/>
                <a:ea typeface="黑体" panose="02010600030101010101" pitchFamily="49" charset="-122"/>
              </a:rPr>
              <a:t>               长</a:t>
            </a:r>
            <a:r>
              <a:rPr lang="zh-CN" altLang="en-US" sz="2800">
                <a:latin typeface="黑体" panose="02010600030101010101" pitchFamily="49" charset="-122"/>
                <a:ea typeface="黑体" panose="02010600030101010101" pitchFamily="49" charset="-122"/>
              </a:rPr>
              <a:t>方体、圆柱、球、长（正）方形、圆、线段、点等，以及小学学过的三角形、四边形等，都是从物体外形中得出的，它们都是</a:t>
            </a:r>
            <a:r>
              <a:rPr lang="zh-CN" altLang="en-US" sz="2800">
                <a:solidFill>
                  <a:srgbClr val="00B0F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几何图形</a:t>
            </a:r>
            <a:r>
              <a:rPr lang="en-US" altLang="zh-CN" sz="2800">
                <a:latin typeface="黑体" panose="02010600030101010101" pitchFamily="49" charset="-122"/>
                <a:ea typeface="黑体" panose="02010600030101010101" pitchFamily="49" charset="-122"/>
              </a:rPr>
              <a:t>.</a:t>
            </a:r>
            <a:endParaRPr lang="en-US" altLang="zh-CN" sz="280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pic>
        <p:nvPicPr>
          <p:cNvPr id="10246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0688" y="619125"/>
            <a:ext cx="2303462" cy="14319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7" name="圆柱形 1"/>
          <p:cNvSpPr/>
          <p:nvPr/>
        </p:nvSpPr>
        <p:spPr>
          <a:xfrm>
            <a:off x="2049463" y="2635250"/>
            <a:ext cx="649287" cy="1009650"/>
          </a:xfrm>
          <a:prstGeom prst="can">
            <a:avLst>
              <a:gd name="adj" fmla="val 24995"/>
            </a:avLst>
          </a:prstGeom>
          <a:noFill/>
          <a:ln w="190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0248" name="Picture 11" descr="E:\四清\七上数学（人教）四清教用2014√\C24.TIF"/>
          <p:cNvPicPr>
            <a:picLocks noChangeAspect="1"/>
          </p:cNvPicPr>
          <p:nvPr/>
        </p:nvPicPr>
        <p:blipFill>
          <a:blip r:embed="rId3" r:link="rId4"/>
          <a:stretch>
            <a:fillRect/>
          </a:stretch>
        </p:blipFill>
        <p:spPr>
          <a:xfrm>
            <a:off x="5435600" y="2719388"/>
            <a:ext cx="981075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9" name="Oval 13"/>
          <p:cNvSpPr/>
          <p:nvPr/>
        </p:nvSpPr>
        <p:spPr>
          <a:xfrm>
            <a:off x="6540500" y="2728913"/>
            <a:ext cx="952500" cy="954087"/>
          </a:xfrm>
          <a:prstGeom prst="ellipse">
            <a:avLst/>
          </a:prstGeom>
          <a:noFill/>
          <a:ln w="190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Verdan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10250" name="矩形 10250"/>
          <p:cNvSpPr/>
          <p:nvPr/>
        </p:nvSpPr>
        <p:spPr>
          <a:xfrm>
            <a:off x="407988" y="4092575"/>
            <a:ext cx="8523287" cy="10572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ts val="3800"/>
              </a:lnSpc>
            </a:pPr>
            <a:r>
              <a:rPr lang="zh-CN" altLang="en-US" sz="2800" dirty="0">
                <a:latin typeface="Times New Roman" panose="02020603050405020304" pitchFamily="18" charset="0"/>
                <a:ea typeface="黑体" panose="02010600030101010101" pitchFamily="49" charset="-122"/>
              </a:rPr>
              <a:t>        类似地观察罐头、足球或篮球的外形，可以得到</a:t>
            </a:r>
            <a:endParaRPr lang="zh-CN" altLang="en-US" sz="2800" dirty="0">
              <a:latin typeface="Times New Roman" panose="02020603050405020304" pitchFamily="18" charset="0"/>
              <a:ea typeface="黑体" panose="02010600030101010101" pitchFamily="49" charset="-122"/>
            </a:endParaRPr>
          </a:p>
          <a:p>
            <a:pPr>
              <a:lnSpc>
                <a:spcPts val="3800"/>
              </a:lnSpc>
            </a:pPr>
            <a:r>
              <a:rPr lang="zh-CN" altLang="en-US" sz="2800" dirty="0">
                <a:latin typeface="Times New Roman" panose="02020603050405020304" pitchFamily="18" charset="0"/>
                <a:ea typeface="黑体" panose="02010600030101010101" pitchFamily="49" charset="-122"/>
              </a:rPr>
              <a:t>圆柱、球、圆等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0030101010101" pitchFamily="49" charset="-122"/>
              </a:rPr>
              <a:t>.</a:t>
            </a:r>
            <a:endParaRPr lang="zh-CN" altLang="en-US" sz="2800" dirty="0">
              <a:latin typeface="Times New Roman" panose="02020603050405020304" pitchFamily="18" charset="0"/>
              <a:ea typeface="黑体" panose="02010600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>
                                            <p:txEl>
                                              <p:charRg st="0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250">
                                            <p:txEl>
                                              <p:charRg st="0" end="3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>
                                            <p:txEl>
                                              <p:charRg st="30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0250">
                                            <p:txEl>
                                              <p:charRg st="30" end="3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0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3" presetClass="entr" presetSubtype="16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7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17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17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7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1" dur="80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2" dur="80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3" dur="80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 animBg="1"/>
      <p:bldP spid="10244" grpId="0" animBg="1"/>
      <p:bldP spid="10242" grpId="1" animBg="1"/>
      <p:bldP spid="10244" grpId="1" animBg="1"/>
      <p:bldP spid="10242" grpId="2" animBg="1"/>
      <p:bldP spid="10244" grpId="2" animBg="1"/>
      <p:bldP spid="10242" grpId="3" animBg="1"/>
      <p:bldP spid="10244" grpId="3" animBg="1"/>
      <p:bldP spid="10243" grpId="0" animBg="1"/>
      <p:bldP spid="10247" grpId="0" animBg="1"/>
      <p:bldP spid="10249" grpId="0" animBg="1"/>
      <p:bldP spid="10243" grpId="1" animBg="1"/>
      <p:bldP spid="10247" grpId="1" animBg="1"/>
      <p:bldP spid="10249" grpId="1" animBg="1"/>
      <p:bldP spid="10245" grpId="0"/>
      <p:bldP spid="10245" grpId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5">
      <a:dk1>
        <a:srgbClr val="000000"/>
      </a:dk1>
      <a:lt1>
        <a:srgbClr val="FFFFD9"/>
      </a:lt1>
      <a:dk2>
        <a:srgbClr val="000000"/>
      </a:dk2>
      <a:lt2>
        <a:srgbClr val="777777"/>
      </a:lt2>
      <a:accent1>
        <a:srgbClr val="FFFFF7"/>
      </a:accent1>
      <a:accent2>
        <a:srgbClr val="33CCCC"/>
      </a:accent2>
      <a:accent3>
        <a:srgbClr val="FFFFE9"/>
      </a:accent3>
      <a:accent4>
        <a:srgbClr val="000000"/>
      </a:accent4>
      <a:accent5>
        <a:srgbClr val="FFFFFA"/>
      </a:accent5>
      <a:accent6>
        <a:srgbClr val="2DB9B9"/>
      </a:accent6>
      <a:hlink>
        <a:srgbClr val="FF5050"/>
      </a:hlink>
      <a:folHlink>
        <a:srgbClr val="FF99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1815</Words>
  <Application>WPS 演示</Application>
  <PresentationFormat>在屏幕上显示</PresentationFormat>
  <Paragraphs>302</Paragraphs>
  <Slides>25</Slides>
  <Notes>2</Notes>
  <HiddenSlides>0</HiddenSlides>
  <MMClips>0</MMClips>
  <ScaleCrop>false</ScaleCrop>
  <HeadingPairs>
    <vt:vector size="8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9" baseType="lpstr">
      <vt:lpstr>Arial</vt:lpstr>
      <vt:lpstr>宋体</vt:lpstr>
      <vt:lpstr>Wingdings</vt:lpstr>
      <vt:lpstr>Times New Roman</vt:lpstr>
      <vt:lpstr>黑体</vt:lpstr>
      <vt:lpstr>隶书</vt:lpstr>
      <vt:lpstr>华文细黑</vt:lpstr>
      <vt:lpstr>微软雅黑</vt:lpstr>
      <vt:lpstr>方正姚体</vt:lpstr>
      <vt:lpstr>Verdana</vt:lpstr>
      <vt:lpstr>Arial Unicode MS</vt:lpstr>
      <vt:lpstr>楷体_GB2312</vt:lpstr>
      <vt:lpstr>默认设计模板</vt:lpstr>
      <vt:lpstr>PBrush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566</cp:revision>
  <dcterms:created xsi:type="dcterms:W3CDTF">2015-07-09T08:14:00Z</dcterms:created>
  <dcterms:modified xsi:type="dcterms:W3CDTF">2018-06-09T08:38:35Z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2052-10.1.0.7245</vt:lpwstr>
  </property>
</Properties>
</file>