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85" r:id="rId3"/>
    <p:sldId id="286" r:id="rId4"/>
    <p:sldId id="288" r:id="rId5"/>
    <p:sldId id="256" r:id="rId6"/>
    <p:sldId id="257" r:id="rId7"/>
    <p:sldId id="272" r:id="rId8"/>
    <p:sldId id="274" r:id="rId9"/>
    <p:sldId id="275" r:id="rId10"/>
    <p:sldId id="258" r:id="rId11"/>
    <p:sldId id="259" r:id="rId12"/>
    <p:sldId id="260" r:id="rId13"/>
    <p:sldId id="263" r:id="rId14"/>
    <p:sldId id="265" r:id="rId15"/>
    <p:sldId id="266" r:id="rId16"/>
    <p:sldId id="267" r:id="rId17"/>
    <p:sldId id="268" r:id="rId18"/>
    <p:sldId id="290" r:id="rId19"/>
    <p:sldId id="291" r:id="rId20"/>
    <p:sldId id="261" r:id="rId21"/>
    <p:sldId id="278" r:id="rId22"/>
    <p:sldId id="292" r:id="rId23"/>
    <p:sldId id="280" r:id="rId24"/>
    <p:sldId id="295" r:id="rId25"/>
    <p:sldId id="282" r:id="rId26"/>
    <p:sldId id="296" r:id="rId28"/>
    <p:sldId id="297" r:id="rId29"/>
    <p:sldId id="301" r:id="rId30"/>
    <p:sldId id="269" r:id="rId31"/>
    <p:sldId id="299" r:id="rId32"/>
    <p:sldId id="298" r:id="rId33"/>
    <p:sldId id="287" r:id="rId34"/>
    <p:sldId id="300" r:id="rId35"/>
  </p:sldIdLst>
  <p:sldSz cx="9144000" cy="6858000" type="screen4x3"/>
  <p:notesSz cx="6858000" cy="9144000"/>
  <p:defaultTextStyle>
    <a:defPPr>
      <a:defRPr lang="ja-JP"/>
    </a:defPPr>
    <a:lvl1pPr marL="0" lvl="0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1pPr>
    <a:lvl2pPr marL="457200" lvl="1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2pPr>
    <a:lvl3pPr marL="914400" lvl="2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3pPr>
    <a:lvl4pPr marL="1371600" lvl="3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4pPr>
    <a:lvl5pPr marL="1828800" lvl="4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5pPr>
    <a:lvl6pPr marL="2286000" lvl="5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6pPr>
    <a:lvl7pPr marL="2743200" lvl="6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7pPr>
    <a:lvl8pPr marL="3200400" lvl="7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8pPr>
    <a:lvl9pPr marL="3657600" lvl="8" indent="0" algn="l" defTabSz="914400" rtl="0" eaLnBrk="1" fontAlgn="b" latinLnBrk="0" hangingPunct="1">
      <a:lnSpc>
        <a:spcPct val="100000"/>
      </a:lnSpc>
      <a:spcBef>
        <a:spcPct val="0"/>
      </a:spcBef>
      <a:spcAft>
        <a:spcPct val="0"/>
      </a:spcAft>
      <a:buNone/>
      <a:defRPr sz="3600" b="1" i="0" u="none" kern="1200" baseline="0">
        <a:solidFill>
          <a:srgbClr val="0000FF"/>
        </a:solidFill>
        <a:latin typeface="Times New Roman" panose="02020603050405020304" pitchFamily="18" charset="0"/>
        <a:ea typeface="隶书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CC00FF"/>
    <a:srgbClr val="CC0000"/>
    <a:srgbClr val="FF0000"/>
    <a:srgbClr val="622405"/>
    <a:srgbClr val="660033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18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base">
              <a:defRPr sz="1200" b="0" smtClean="0">
                <a:solidFill>
                  <a:schemeClr val="tx1"/>
                </a:solidFill>
                <a:effectLst/>
                <a:latin typeface="Century" pitchFamily="18" charset="0"/>
                <a:ea typeface="MS Gothic" panose="020B0609070205080204" pitchFamily="49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Gothic" panose="020B0609070205080204" pitchFamily="49" charset="-128"/>
              <a:cs typeface="+mn-cs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fontAlgn="base">
              <a:defRPr sz="1200" b="0" smtClean="0">
                <a:solidFill>
                  <a:schemeClr val="tx1"/>
                </a:solidFill>
                <a:effectLst/>
                <a:latin typeface="Century" pitchFamily="18" charset="0"/>
                <a:ea typeface="MS Gothic" panose="020B0609070205080204" pitchFamily="49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Gothic" panose="020B0609070205080204" pitchFamily="49" charset="-128"/>
              <a:cs typeface="+mn-cs"/>
            </a:endParaRPr>
          </a:p>
        </p:txBody>
      </p:sp>
      <p:sp>
        <p:nvSpPr>
          <p:cNvPr id="3891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fontAlgn="base">
              <a:defRPr sz="1200" b="0" smtClean="0">
                <a:solidFill>
                  <a:schemeClr val="tx1"/>
                </a:solidFill>
                <a:effectLst/>
                <a:latin typeface="Century" pitchFamily="18" charset="0"/>
                <a:ea typeface="MS Gothic" panose="020B0609070205080204" pitchFamily="49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Gothic" panose="020B0609070205080204" pitchFamily="49" charset="-128"/>
              <a:cs typeface="+mn-cs"/>
            </a:endParaRPr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</a:fld>
            <a:endParaRPr lang="zh-CN" altLang="en-US" sz="1200" b="0" dirty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</a:fld>
            <a:endParaRPr lang="zh-CN" altLang="en-US" sz="1200" b="0" dirty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39939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3048000"/>
            <a:ext cx="5459413" cy="13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524000" y="2057400"/>
            <a:ext cx="7162800" cy="114300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3352800"/>
            <a:ext cx="70866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endParaRPr lang="zh-CN" altLang="en-US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954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>
                <a:solidFill>
                  <a:srgbClr val="622405"/>
                </a:solidFill>
                <a:latin typeface="+mn-lt"/>
                <a:ea typeface="MS Gothic" panose="020B0609070205080204" pitchFamily="49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622405"/>
              </a:solidFill>
              <a:effectLst/>
              <a:uLnTx/>
              <a:uFillTx/>
              <a:latin typeface="+mn-lt"/>
              <a:ea typeface="MS Gothic" panose="020B0609070205080204" pitchFamily="49" charset="-128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>
                <a:solidFill>
                  <a:srgbClr val="622405"/>
                </a:solidFill>
                <a:latin typeface="+mn-lt"/>
                <a:ea typeface="MS Gothic" panose="020B0609070205080204" pitchFamily="49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622405"/>
              </a:solidFill>
              <a:effectLst/>
              <a:uLnTx/>
              <a:uFillTx/>
              <a:latin typeface="+mn-lt"/>
              <a:ea typeface="MS Gothic" panose="020B0609070205080204" pitchFamily="49" charset="-128"/>
              <a:cs typeface="+mn-cs"/>
            </a:endParaRPr>
          </a:p>
        </p:txBody>
      </p:sp>
      <p:sp>
        <p:nvSpPr>
          <p:cNvPr id="1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ja-JP" dirty="0">
                <a:solidFill>
                  <a:srgbClr val="622405"/>
                </a:solidFill>
                <a:latin typeface="Arial" panose="020B0604020202020204" pitchFamily="34" charset="0"/>
                <a:ea typeface="MS Gothic" panose="020B0609070205080204" pitchFamily="49" charset="-128"/>
              </a:rPr>
            </a:fld>
            <a:endParaRPr lang="en-US" altLang="ja-JP" dirty="0">
              <a:solidFill>
                <a:srgbClr val="622405"/>
              </a:solidFill>
              <a:latin typeface="Arial" panose="020B0604020202020204" pitchFamily="34" charset="0"/>
              <a:ea typeface="MS Gothic" panose="020B0609070205080204" pitchFamily="49" charset="-128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jpe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单击此处更改标题样式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第一级文字</a:t>
            </a:r>
            <a:endParaRPr lang="en-US" altLang="zh-CN" dirty="0"/>
          </a:p>
          <a:p>
            <a:pPr lvl="1"/>
            <a:r>
              <a:rPr lang="zh-CN" altLang="en-US" dirty="0"/>
              <a:t>第二级文字</a:t>
            </a:r>
            <a:endParaRPr lang="en-US" altLang="zh-CN" dirty="0"/>
          </a:p>
          <a:p>
            <a:pPr lvl="2"/>
            <a:r>
              <a:rPr lang="zh-CN" altLang="en-US" dirty="0"/>
              <a:t>第三级文字</a:t>
            </a:r>
            <a:endParaRPr lang="en-US" altLang="zh-CN" dirty="0"/>
          </a:p>
          <a:p>
            <a:pPr lvl="3"/>
            <a:r>
              <a:rPr lang="zh-CN" altLang="en-US" dirty="0"/>
              <a:t>第四级文字</a:t>
            </a:r>
            <a:endParaRPr lang="en-US" altLang="zh-CN" dirty="0"/>
          </a:p>
          <a:p>
            <a:pPr lvl="4"/>
            <a:r>
              <a:rPr lang="zh-CN" altLang="en-US" dirty="0"/>
              <a:t>第五级文字</a:t>
            </a:r>
            <a:endParaRPr lang="en-US" altLang="zh-CN" dirty="0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fontAlgn="base">
              <a:defRPr sz="1400" b="0" smtClean="0">
                <a:solidFill>
                  <a:schemeClr val="tx1"/>
                </a:solidFill>
                <a:effectLst/>
                <a:latin typeface="MS PGothic" panose="020B0600070205080204" pitchFamily="34" charset="-128"/>
                <a:ea typeface="MS PGothic" panose="020B0600070205080204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S PGothic" panose="020B0600070205080204" pitchFamily="34" charset="-128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fontAlgn="base">
              <a:defRPr sz="1400" b="0" smtClean="0">
                <a:solidFill>
                  <a:schemeClr val="tx1"/>
                </a:solidFill>
                <a:effectLst/>
                <a:latin typeface="Century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fontAlgn="base">
              <a:defRPr sz="1400" b="0">
                <a:solidFill>
                  <a:schemeClr val="tx1"/>
                </a:solidFill>
                <a:latin typeface="MS PGothic" panose="020B0600070205080204" pitchFamily="34" charset="-128"/>
                <a:ea typeface="MS PGothic" panose="020B0600070205080204" pitchFamily="34" charset="-128"/>
              </a:defRPr>
            </a:lvl1pPr>
          </a:lstStyle>
          <a:p>
            <a:pPr lvl="0" eaLnBrk="1" hangingPunct="1"/>
            <a:fld id="{9A0DB2DC-4C9A-4742-B13C-FB6460FD3503}" type="slidenum">
              <a:rPr lang="en-US" altLang="ja-JP" dirty="0"/>
            </a:fld>
            <a:endParaRPr lang="en-US" altLang="ja-JP" dirty="0"/>
          </a:p>
        </p:txBody>
      </p:sp>
      <p:pic>
        <p:nvPicPr>
          <p:cNvPr id="1032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43000" y="1600200"/>
            <a:ext cx="6697663" cy="1238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rgbClr val="212164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Text Box 2"/>
          <p:cNvSpPr txBox="1"/>
          <p:nvPr/>
        </p:nvSpPr>
        <p:spPr>
          <a:xfrm>
            <a:off x="1908175" y="765175"/>
            <a:ext cx="56165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6600" i="1" dirty="0">
                <a:solidFill>
                  <a:srgbClr val="A50021"/>
                </a:solidFill>
                <a:latin typeface="Times New Roman" panose="02020603050405020304" pitchFamily="18" charset="0"/>
              </a:rPr>
              <a:t>你知道吗？</a:t>
            </a:r>
            <a:endParaRPr lang="zh-CN" altLang="en-US" sz="6600" i="1" dirty="0">
              <a:solidFill>
                <a:srgbClr val="A5002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299" name="Text Box 3"/>
          <p:cNvSpPr txBox="1"/>
          <p:nvPr/>
        </p:nvSpPr>
        <p:spPr>
          <a:xfrm>
            <a:off x="468313" y="1989138"/>
            <a:ext cx="8316912" cy="3214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lnSpc>
                <a:spcPct val="105000"/>
              </a:lnSpc>
              <a:spcBef>
                <a:spcPct val="50000"/>
              </a:spcBef>
            </a:pPr>
            <a:r>
              <a:rPr lang="zh-CN" altLang="en-US" sz="3200" b="0" dirty="0">
                <a:solidFill>
                  <a:schemeClr val="tx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一位动物学家对生活在非洲大草原奥兰治河的羚羊群进行研究。他发现，东岸羚羊群繁殖能力要比西岸的羚羊群强，而且奔跑速度也不一样，每一分钟要快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</a:rPr>
              <a:t>13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米，为什么会存在这些差别呢？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0033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fontAlgn="base">
              <a:lnSpc>
                <a:spcPct val="105000"/>
              </a:lnSpc>
              <a:spcBef>
                <a:spcPct val="50000"/>
              </a:spcBef>
            </a:pPr>
            <a:endParaRPr lang="zh-CN" altLang="en-US" sz="2400" dirty="0">
              <a:solidFill>
                <a:srgbClr val="0033CC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dirty="0">
                <a:solidFill>
                  <a:srgbClr val="FF0000"/>
                </a:solidFill>
              </a:rPr>
              <a:t>故</a:t>
            </a:r>
            <a:r>
              <a:rPr lang="zh-CN" altLang="en-US" u="sng" dirty="0">
                <a:solidFill>
                  <a:srgbClr val="FF0000"/>
                </a:solidFill>
              </a:rPr>
              <a:t>天</a:t>
            </a:r>
            <a:r>
              <a:rPr lang="zh-CN" altLang="en-US" dirty="0">
                <a:solidFill>
                  <a:srgbClr val="FF0000"/>
                </a:solidFill>
              </a:rPr>
              <a:t>将</a:t>
            </a:r>
            <a:r>
              <a:rPr lang="zh-CN" altLang="en-US" u="sng" dirty="0">
                <a:solidFill>
                  <a:srgbClr val="FF0000"/>
                </a:solidFill>
              </a:rPr>
              <a:t>降</a:t>
            </a:r>
            <a:r>
              <a:rPr lang="zh-CN" altLang="en-US" dirty="0">
                <a:solidFill>
                  <a:srgbClr val="FF0000"/>
                </a:solidFill>
              </a:rPr>
              <a:t>大</a:t>
            </a:r>
            <a:r>
              <a:rPr lang="zh-CN" altLang="en-US" u="sng" dirty="0">
                <a:solidFill>
                  <a:srgbClr val="FF0000"/>
                </a:solidFill>
              </a:rPr>
              <a:t>任</a:t>
            </a:r>
            <a:r>
              <a:rPr lang="zh-CN" altLang="en-US" dirty="0">
                <a:solidFill>
                  <a:srgbClr val="FF0000"/>
                </a:solidFill>
              </a:rPr>
              <a:t>于</a:t>
            </a:r>
            <a:r>
              <a:rPr lang="zh-CN" altLang="en-US" u="sng" dirty="0">
                <a:solidFill>
                  <a:srgbClr val="FF0000"/>
                </a:solidFill>
              </a:rPr>
              <a:t>是</a:t>
            </a:r>
            <a:r>
              <a:rPr lang="zh-CN" altLang="en-US" dirty="0"/>
              <a:t>人也</a:t>
            </a:r>
            <a:r>
              <a:rPr lang="en-US" altLang="zh-CN" dirty="0"/>
              <a:t>,</a:t>
            </a:r>
            <a:r>
              <a:rPr lang="zh-CN" altLang="en-US" dirty="0"/>
              <a:t>必先</a:t>
            </a:r>
            <a:r>
              <a:rPr lang="zh-CN" altLang="en-US" u="sng" dirty="0">
                <a:solidFill>
                  <a:srgbClr val="FF0000"/>
                </a:solidFill>
              </a:rPr>
              <a:t>苦</a:t>
            </a:r>
            <a:r>
              <a:rPr lang="zh-CN" altLang="en-US" dirty="0">
                <a:solidFill>
                  <a:srgbClr val="FF0000"/>
                </a:solidFill>
              </a:rPr>
              <a:t>其</a:t>
            </a:r>
            <a:r>
              <a:rPr lang="zh-CN" altLang="en-US" u="sng" dirty="0">
                <a:solidFill>
                  <a:srgbClr val="FF0000"/>
                </a:solidFill>
              </a:rPr>
              <a:t>心志</a:t>
            </a:r>
            <a:r>
              <a:rPr lang="en-US" altLang="zh-CN" u="sng" dirty="0">
                <a:solidFill>
                  <a:srgbClr val="FF0000"/>
                </a:solidFill>
              </a:rPr>
              <a:t>,</a:t>
            </a:r>
            <a:endParaRPr lang="en-US" altLang="zh-CN" dirty="0"/>
          </a:p>
          <a:p>
            <a:pPr eaLnBrk="1" hangingPunct="1"/>
            <a:endParaRPr lang="zh-CN" altLang="en-US" dirty="0"/>
          </a:p>
          <a:p>
            <a:pPr eaLnBrk="1" hangingPunct="1">
              <a:buNone/>
            </a:pPr>
            <a:r>
              <a:rPr lang="zh-CN" altLang="en-US" dirty="0"/>
              <a:t>劳其筋骨</a:t>
            </a:r>
            <a:r>
              <a:rPr lang="en-US" altLang="zh-CN" dirty="0"/>
              <a:t>,</a:t>
            </a:r>
            <a:r>
              <a:rPr lang="zh-CN" altLang="en-US" u="sng" dirty="0">
                <a:solidFill>
                  <a:srgbClr val="FF0000"/>
                </a:solidFill>
              </a:rPr>
              <a:t>饿</a:t>
            </a:r>
            <a:r>
              <a:rPr lang="zh-CN" altLang="en-US" dirty="0"/>
              <a:t>其</a:t>
            </a:r>
            <a:r>
              <a:rPr lang="zh-CN" altLang="en-US" u="sng" dirty="0">
                <a:solidFill>
                  <a:srgbClr val="FF0000"/>
                </a:solidFill>
              </a:rPr>
              <a:t>体肤</a:t>
            </a:r>
            <a:r>
              <a:rPr lang="en-US" altLang="zh-CN" dirty="0"/>
              <a:t>,</a:t>
            </a:r>
            <a:r>
              <a:rPr lang="zh-CN" altLang="en-US" u="sng" dirty="0">
                <a:solidFill>
                  <a:srgbClr val="FF0000"/>
                </a:solidFill>
              </a:rPr>
              <a:t>空乏</a:t>
            </a:r>
            <a:r>
              <a:rPr lang="zh-CN" altLang="en-US" dirty="0"/>
              <a:t>其身</a:t>
            </a:r>
            <a:r>
              <a:rPr lang="en-US" altLang="zh-CN" dirty="0"/>
              <a:t>,</a:t>
            </a:r>
            <a:r>
              <a:rPr lang="zh-CN" altLang="en-US" dirty="0">
                <a:solidFill>
                  <a:srgbClr val="FF0000"/>
                </a:solidFill>
              </a:rPr>
              <a:t>行</a:t>
            </a:r>
            <a:r>
              <a:rPr lang="zh-CN" altLang="en-US" u="sng" dirty="0">
                <a:solidFill>
                  <a:srgbClr val="FF0000"/>
                </a:solidFill>
              </a:rPr>
              <a:t>拂</a:t>
            </a:r>
            <a:r>
              <a:rPr lang="zh-CN" altLang="en-US" dirty="0">
                <a:solidFill>
                  <a:srgbClr val="FF0000"/>
                </a:solidFill>
              </a:rPr>
              <a:t>乱</a:t>
            </a:r>
            <a:r>
              <a:rPr lang="zh-CN" altLang="en-US" dirty="0"/>
              <a:t>其</a:t>
            </a:r>
            <a:endParaRPr lang="zh-CN" altLang="en-US" dirty="0"/>
          </a:p>
          <a:p>
            <a:pPr eaLnBrk="1" hangingPunct="1"/>
            <a:endParaRPr lang="zh-CN" altLang="en-US" dirty="0"/>
          </a:p>
          <a:p>
            <a:pPr eaLnBrk="1" hangingPunct="1">
              <a:buNone/>
            </a:pPr>
            <a:r>
              <a:rPr lang="zh-CN" altLang="en-US" dirty="0"/>
              <a:t>所为</a:t>
            </a:r>
            <a:r>
              <a:rPr lang="en-US" altLang="zh-CN" dirty="0"/>
              <a:t>,</a:t>
            </a:r>
            <a:r>
              <a:rPr lang="zh-CN" altLang="en-US" u="sng" dirty="0">
                <a:solidFill>
                  <a:srgbClr val="FF0000"/>
                </a:solidFill>
              </a:rPr>
              <a:t>所以</a:t>
            </a:r>
            <a:r>
              <a:rPr lang="zh-CN" altLang="en-US" dirty="0">
                <a:solidFill>
                  <a:srgbClr val="FF0000"/>
                </a:solidFill>
              </a:rPr>
              <a:t>动</a:t>
            </a:r>
            <a:r>
              <a:rPr lang="zh-CN" altLang="en-US" dirty="0"/>
              <a:t>心</a:t>
            </a:r>
            <a:r>
              <a:rPr lang="zh-CN" altLang="en-US" u="sng" dirty="0">
                <a:solidFill>
                  <a:srgbClr val="FF0000"/>
                </a:solidFill>
              </a:rPr>
              <a:t>忍</a:t>
            </a:r>
            <a:r>
              <a:rPr lang="zh-CN" altLang="en-US" dirty="0"/>
              <a:t>性</a:t>
            </a:r>
            <a:r>
              <a:rPr lang="en-US" altLang="zh-CN" dirty="0"/>
              <a:t>,</a:t>
            </a:r>
            <a:r>
              <a:rPr lang="zh-CN" altLang="en-US" dirty="0">
                <a:solidFill>
                  <a:srgbClr val="FF0000"/>
                </a:solidFill>
              </a:rPr>
              <a:t>曾</a:t>
            </a:r>
            <a:r>
              <a:rPr lang="zh-CN" altLang="en-US" u="sng" dirty="0">
                <a:solidFill>
                  <a:srgbClr val="FF0000"/>
                </a:solidFill>
              </a:rPr>
              <a:t>益</a:t>
            </a:r>
            <a:r>
              <a:rPr lang="zh-CN" altLang="en-US" dirty="0"/>
              <a:t>其</a:t>
            </a:r>
            <a:r>
              <a:rPr lang="zh-CN" altLang="en-US" dirty="0">
                <a:solidFill>
                  <a:srgbClr val="FF0000"/>
                </a:solidFill>
              </a:rPr>
              <a:t>所</a:t>
            </a:r>
            <a:r>
              <a:rPr lang="zh-CN" altLang="en-US" dirty="0"/>
              <a:t>不能</a:t>
            </a:r>
            <a:r>
              <a:rPr lang="en-US" altLang="zh-CN" dirty="0"/>
              <a:t>.         </a:t>
            </a:r>
            <a:endParaRPr lang="en-US" altLang="zh-CN" dirty="0"/>
          </a:p>
          <a:p>
            <a:pPr eaLnBrk="1" hangingPunct="1"/>
            <a:endParaRPr lang="zh-CN" altLang="en-US" dirty="0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1258888" y="2420938"/>
            <a:ext cx="217488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40" name="Text Box 5"/>
          <p:cNvSpPr txBox="1"/>
          <p:nvPr/>
        </p:nvSpPr>
        <p:spPr>
          <a:xfrm>
            <a:off x="1187450" y="2636838"/>
            <a:ext cx="9366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1692275" y="2492375"/>
            <a:ext cx="2159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42" name="Text Box 7"/>
          <p:cNvSpPr txBox="1"/>
          <p:nvPr/>
        </p:nvSpPr>
        <p:spPr>
          <a:xfrm>
            <a:off x="1763713" y="2636838"/>
            <a:ext cx="7921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上天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2195513" y="2420938"/>
            <a:ext cx="215900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44" name="Text Box 9"/>
          <p:cNvSpPr txBox="1"/>
          <p:nvPr/>
        </p:nvSpPr>
        <p:spPr>
          <a:xfrm>
            <a:off x="2268538" y="2636838"/>
            <a:ext cx="79057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将要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2700338" y="2420938"/>
            <a:ext cx="14287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46" name="Text Box 11"/>
          <p:cNvSpPr txBox="1"/>
          <p:nvPr/>
        </p:nvSpPr>
        <p:spPr>
          <a:xfrm>
            <a:off x="2771775" y="2636838"/>
            <a:ext cx="6477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下达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3348038" y="2492375"/>
            <a:ext cx="1444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48" name="Text Box 13"/>
          <p:cNvSpPr txBox="1"/>
          <p:nvPr/>
        </p:nvSpPr>
        <p:spPr>
          <a:xfrm>
            <a:off x="3276600" y="2636838"/>
            <a:ext cx="1223963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责任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担子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V="1">
            <a:off x="2916238" y="1989138"/>
            <a:ext cx="287338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50" name="Text Box 15"/>
          <p:cNvSpPr txBox="1"/>
          <p:nvPr/>
        </p:nvSpPr>
        <p:spPr>
          <a:xfrm>
            <a:off x="3132138" y="1773238"/>
            <a:ext cx="719137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重大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3851275" y="2420938"/>
            <a:ext cx="3603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52" name="Text Box 17"/>
          <p:cNvSpPr txBox="1"/>
          <p:nvPr/>
        </p:nvSpPr>
        <p:spPr>
          <a:xfrm>
            <a:off x="4211638" y="2636838"/>
            <a:ext cx="10080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给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 flipV="1">
            <a:off x="4211638" y="1989138"/>
            <a:ext cx="3603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54" name="Text Box 19"/>
          <p:cNvSpPr txBox="1"/>
          <p:nvPr/>
        </p:nvSpPr>
        <p:spPr>
          <a:xfrm>
            <a:off x="4572000" y="1773238"/>
            <a:ext cx="1512888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这样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 flipH="1">
            <a:off x="5795963" y="2492375"/>
            <a:ext cx="5048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56" name="Text Box 21"/>
          <p:cNvSpPr txBox="1"/>
          <p:nvPr/>
        </p:nvSpPr>
        <p:spPr>
          <a:xfrm>
            <a:off x="4932363" y="2636838"/>
            <a:ext cx="23034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形容词用作动词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….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痛苦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 flipV="1">
            <a:off x="6659563" y="1989138"/>
            <a:ext cx="3603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58" name="Text Box 23"/>
          <p:cNvSpPr txBox="1"/>
          <p:nvPr/>
        </p:nvSpPr>
        <p:spPr>
          <a:xfrm>
            <a:off x="6516688" y="1700213"/>
            <a:ext cx="17272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代词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是人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7308850" y="2420938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60" name="Text Box 25"/>
          <p:cNvSpPr txBox="1"/>
          <p:nvPr/>
        </p:nvSpPr>
        <p:spPr>
          <a:xfrm>
            <a:off x="7235825" y="2636838"/>
            <a:ext cx="11525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指内心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2" name="Line 26"/>
          <p:cNvSpPr>
            <a:spLocks noChangeShapeType="1"/>
          </p:cNvSpPr>
          <p:nvPr/>
        </p:nvSpPr>
        <p:spPr bwMode="auto">
          <a:xfrm flipH="1">
            <a:off x="2555875" y="3644900"/>
            <a:ext cx="5032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62" name="Text Box 27"/>
          <p:cNvSpPr txBox="1"/>
          <p:nvPr/>
        </p:nvSpPr>
        <p:spPr>
          <a:xfrm>
            <a:off x="1331913" y="3860800"/>
            <a:ext cx="20875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使动用法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…..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饥饿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4" name="Line 28"/>
          <p:cNvSpPr>
            <a:spLocks noChangeShapeType="1"/>
          </p:cNvSpPr>
          <p:nvPr/>
        </p:nvSpPr>
        <p:spPr bwMode="auto">
          <a:xfrm>
            <a:off x="3924300" y="3644900"/>
            <a:ext cx="3603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64" name="Text Box 29"/>
          <p:cNvSpPr txBox="1"/>
          <p:nvPr/>
        </p:nvSpPr>
        <p:spPr>
          <a:xfrm>
            <a:off x="3059113" y="3789363"/>
            <a:ext cx="24479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偏义复合词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词义在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”,”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肤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则起凑足音节的作用</a:t>
            </a:r>
            <a:endParaRPr lang="zh-CN" altLang="en-US" sz="14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6" name="Line 30"/>
          <p:cNvSpPr>
            <a:spLocks noChangeShapeType="1"/>
          </p:cNvSpPr>
          <p:nvPr/>
        </p:nvSpPr>
        <p:spPr bwMode="auto">
          <a:xfrm>
            <a:off x="5292725" y="3644900"/>
            <a:ext cx="503238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66" name="Text Box 31"/>
          <p:cNvSpPr txBox="1"/>
          <p:nvPr/>
        </p:nvSpPr>
        <p:spPr>
          <a:xfrm>
            <a:off x="5148263" y="3860800"/>
            <a:ext cx="18002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资财缺乏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这里是使他受到贫困之苦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8" name="Line 32"/>
          <p:cNvSpPr>
            <a:spLocks noChangeShapeType="1"/>
          </p:cNvSpPr>
          <p:nvPr/>
        </p:nvSpPr>
        <p:spPr bwMode="auto">
          <a:xfrm>
            <a:off x="6588125" y="3644900"/>
            <a:ext cx="43180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68" name="Text Box 33"/>
          <p:cNvSpPr txBox="1"/>
          <p:nvPr/>
        </p:nvSpPr>
        <p:spPr>
          <a:xfrm>
            <a:off x="6804025" y="3933825"/>
            <a:ext cx="1439863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名词作状语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用行动</a:t>
            </a:r>
            <a:endParaRPr lang="zh-CN" altLang="en-US" sz="14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0" name="Line 34"/>
          <p:cNvSpPr>
            <a:spLocks noChangeShapeType="1"/>
          </p:cNvSpPr>
          <p:nvPr/>
        </p:nvSpPr>
        <p:spPr bwMode="auto">
          <a:xfrm flipV="1">
            <a:off x="6948488" y="3213100"/>
            <a:ext cx="144463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70" name="Text Box 35"/>
          <p:cNvSpPr txBox="1"/>
          <p:nvPr/>
        </p:nvSpPr>
        <p:spPr>
          <a:xfrm>
            <a:off x="6443663" y="2997200"/>
            <a:ext cx="12239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违背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阻碍</a:t>
            </a:r>
            <a:endParaRPr lang="zh-CN" altLang="en-US" sz="14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2" name="Line 36"/>
          <p:cNvSpPr>
            <a:spLocks noChangeShapeType="1"/>
          </p:cNvSpPr>
          <p:nvPr/>
        </p:nvSpPr>
        <p:spPr bwMode="auto">
          <a:xfrm>
            <a:off x="7451725" y="3644900"/>
            <a:ext cx="28892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72" name="Text Box 37"/>
          <p:cNvSpPr txBox="1"/>
          <p:nvPr/>
        </p:nvSpPr>
        <p:spPr>
          <a:xfrm>
            <a:off x="7740650" y="3644900"/>
            <a:ext cx="863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错乱</a:t>
            </a:r>
            <a:endParaRPr lang="zh-CN" altLang="en-US" sz="18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4" name="Line 38"/>
          <p:cNvSpPr>
            <a:spLocks noChangeShapeType="1"/>
          </p:cNvSpPr>
          <p:nvPr/>
        </p:nvSpPr>
        <p:spPr bwMode="auto">
          <a:xfrm flipH="1">
            <a:off x="1692275" y="4797425"/>
            <a:ext cx="7191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74" name="Text Box 39"/>
          <p:cNvSpPr txBox="1"/>
          <p:nvPr/>
        </p:nvSpPr>
        <p:spPr>
          <a:xfrm>
            <a:off x="1042988" y="4941888"/>
            <a:ext cx="13684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用以</a:t>
            </a:r>
            <a:r>
              <a:rPr lang="en-US" altLang="zh-CN" sz="18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8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用来</a:t>
            </a:r>
            <a:endParaRPr lang="zh-CN" altLang="en-US" sz="18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6" name="Line 40"/>
          <p:cNvSpPr>
            <a:spLocks noChangeShapeType="1"/>
          </p:cNvSpPr>
          <p:nvPr/>
        </p:nvSpPr>
        <p:spPr bwMode="auto">
          <a:xfrm>
            <a:off x="3059113" y="472440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76" name="Text Box 41"/>
          <p:cNvSpPr txBox="1"/>
          <p:nvPr/>
        </p:nvSpPr>
        <p:spPr>
          <a:xfrm>
            <a:off x="2484438" y="5013325"/>
            <a:ext cx="14398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惊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….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</a:t>
            </a:r>
            <a:endParaRPr lang="zh-CN" altLang="en-US" sz="14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58" name="Line 42"/>
          <p:cNvSpPr>
            <a:spLocks noChangeShapeType="1"/>
          </p:cNvSpPr>
          <p:nvPr/>
        </p:nvSpPr>
        <p:spPr bwMode="auto">
          <a:xfrm>
            <a:off x="3924300" y="479742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78" name="Text Box 43"/>
          <p:cNvSpPr txBox="1"/>
          <p:nvPr/>
        </p:nvSpPr>
        <p:spPr>
          <a:xfrm>
            <a:off x="3635375" y="4941888"/>
            <a:ext cx="1441450" cy="836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坚忍</a:t>
            </a:r>
            <a:r>
              <a:rPr lang="en-US" altLang="zh-CN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坚定</a:t>
            </a:r>
            <a:r>
              <a:rPr lang="en-US" altLang="zh-CN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</a:t>
            </a:r>
            <a:r>
              <a:rPr lang="en-US" altLang="zh-CN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坚定</a:t>
            </a:r>
            <a:endParaRPr lang="zh-CN" altLang="en-US" sz="1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endParaRPr lang="zh-CN" altLang="en-US" sz="1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0" name="Line 44"/>
          <p:cNvSpPr>
            <a:spLocks noChangeShapeType="1"/>
          </p:cNvSpPr>
          <p:nvPr/>
        </p:nvSpPr>
        <p:spPr bwMode="auto">
          <a:xfrm>
            <a:off x="4859338" y="4797425"/>
            <a:ext cx="288925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80" name="Text Box 45"/>
          <p:cNvSpPr txBox="1"/>
          <p:nvPr/>
        </p:nvSpPr>
        <p:spPr>
          <a:xfrm>
            <a:off x="4932363" y="5157788"/>
            <a:ext cx="11525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增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使动用法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2" name="Line 46"/>
          <p:cNvSpPr>
            <a:spLocks noChangeShapeType="1"/>
          </p:cNvSpPr>
          <p:nvPr/>
        </p:nvSpPr>
        <p:spPr bwMode="auto">
          <a:xfrm>
            <a:off x="5292725" y="4797425"/>
            <a:ext cx="14287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82" name="Text Box 47"/>
          <p:cNvSpPr txBox="1"/>
          <p:nvPr/>
        </p:nvSpPr>
        <p:spPr>
          <a:xfrm>
            <a:off x="5435600" y="4868863"/>
            <a:ext cx="13684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曾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同义</a:t>
            </a:r>
            <a:endParaRPr lang="zh-CN" altLang="en-US" sz="14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64" name="Line 48"/>
          <p:cNvSpPr>
            <a:spLocks noChangeShapeType="1"/>
          </p:cNvSpPr>
          <p:nvPr/>
        </p:nvSpPr>
        <p:spPr bwMode="auto">
          <a:xfrm>
            <a:off x="6227763" y="4724400"/>
            <a:ext cx="576263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4384" name="Text Box 49"/>
          <p:cNvSpPr txBox="1"/>
          <p:nvPr/>
        </p:nvSpPr>
        <p:spPr>
          <a:xfrm>
            <a:off x="6516688" y="4941888"/>
            <a:ext cx="21590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助词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组成名词性短语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指代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的对象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4"/>
          <p:cNvSpPr txBox="1"/>
          <p:nvPr/>
        </p:nvSpPr>
        <p:spPr>
          <a:xfrm>
            <a:off x="1042988" y="1125538"/>
            <a:ext cx="7561262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恒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过</a:t>
            </a:r>
            <a:r>
              <a:rPr lang="en-US" altLang="zh-CN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然后能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改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困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衡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虑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而后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;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征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色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于声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en-US" altLang="zh-CN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而后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喻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入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法家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拂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士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出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则无敌国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外患</a:t>
            </a: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者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国恒亡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然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知生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忧患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死于安乐也</a:t>
            </a: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Text Box 5"/>
          <p:cNvSpPr txBox="1"/>
          <p:nvPr/>
        </p:nvSpPr>
        <p:spPr>
          <a:xfrm>
            <a:off x="1331913" y="765175"/>
            <a:ext cx="11525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</a:t>
            </a:r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Text Box 6"/>
          <p:cNvSpPr txBox="1"/>
          <p:nvPr/>
        </p:nvSpPr>
        <p:spPr>
          <a:xfrm>
            <a:off x="1763713" y="765175"/>
            <a:ext cx="151288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名词用作动词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犯过失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Rectangle 8"/>
          <p:cNvSpPr/>
          <p:nvPr/>
        </p:nvSpPr>
        <p:spPr>
          <a:xfrm>
            <a:off x="3132138" y="836613"/>
            <a:ext cx="64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b="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改正</a:t>
            </a:r>
            <a:endParaRPr lang="zh-CN" altLang="en-US" sz="1800" b="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Text Box 9"/>
          <p:cNvSpPr txBox="1"/>
          <p:nvPr/>
        </p:nvSpPr>
        <p:spPr>
          <a:xfrm>
            <a:off x="3203575" y="1700213"/>
            <a:ext cx="10795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窘迫</a:t>
            </a:r>
            <a:r>
              <a:rPr lang="en-US" altLang="zh-CN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受窘</a:t>
            </a:r>
            <a:endParaRPr lang="zh-CN" altLang="en-US" sz="1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Text Box 10"/>
          <p:cNvSpPr txBox="1"/>
          <p:nvPr/>
        </p:nvSpPr>
        <p:spPr>
          <a:xfrm>
            <a:off x="3851275" y="836613"/>
            <a:ext cx="792163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内心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Text Box 11"/>
          <p:cNvSpPr txBox="1"/>
          <p:nvPr/>
        </p:nvSpPr>
        <p:spPr>
          <a:xfrm>
            <a:off x="4356100" y="692150"/>
            <a:ext cx="20161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横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梗塞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指不顺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9" name="Text Box 12"/>
          <p:cNvSpPr txBox="1"/>
          <p:nvPr/>
        </p:nvSpPr>
        <p:spPr>
          <a:xfrm>
            <a:off x="4787900" y="1700213"/>
            <a:ext cx="720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思虑</a:t>
            </a:r>
            <a:endParaRPr lang="zh-CN" altLang="en-US" sz="18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Text Box 13"/>
          <p:cNvSpPr txBox="1"/>
          <p:nvPr/>
        </p:nvSpPr>
        <p:spPr>
          <a:xfrm>
            <a:off x="5651500" y="1700213"/>
            <a:ext cx="14414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奋起</a:t>
            </a:r>
            <a:r>
              <a:rPr lang="en-US" altLang="zh-CN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有所作为</a:t>
            </a:r>
            <a:endParaRPr lang="zh-CN" altLang="en-US" sz="1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1" name="Text Box 14"/>
          <p:cNvSpPr txBox="1"/>
          <p:nvPr/>
        </p:nvSpPr>
        <p:spPr>
          <a:xfrm>
            <a:off x="6300788" y="836613"/>
            <a:ext cx="5762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显露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2" name="Text Box 15"/>
          <p:cNvSpPr txBox="1"/>
          <p:nvPr/>
        </p:nvSpPr>
        <p:spPr>
          <a:xfrm>
            <a:off x="6804025" y="836613"/>
            <a:ext cx="1439863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/>
            <a:r>
              <a:rPr lang="zh-CN" altLang="en-US" sz="1400" b="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脸色</a:t>
            </a:r>
            <a:endParaRPr lang="zh-CN" altLang="en-US" sz="1400" b="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3" name="Text Box 16"/>
          <p:cNvSpPr txBox="1"/>
          <p:nvPr/>
        </p:nvSpPr>
        <p:spPr>
          <a:xfrm>
            <a:off x="7380288" y="765175"/>
            <a:ext cx="8636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4" name="Text Box 17"/>
          <p:cNvSpPr txBox="1"/>
          <p:nvPr/>
        </p:nvSpPr>
        <p:spPr>
          <a:xfrm>
            <a:off x="1258888" y="3141663"/>
            <a:ext cx="10080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被了解</a:t>
            </a:r>
            <a:endParaRPr lang="zh-CN" altLang="en-US" sz="14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5" name="Text Box 18"/>
          <p:cNvSpPr txBox="1"/>
          <p:nvPr/>
        </p:nvSpPr>
        <p:spPr>
          <a:xfrm>
            <a:off x="1619250" y="2565400"/>
            <a:ext cx="18002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在里面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指国内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6" name="Text Box 19"/>
          <p:cNvSpPr txBox="1"/>
          <p:nvPr/>
        </p:nvSpPr>
        <p:spPr>
          <a:xfrm>
            <a:off x="2051050" y="3141663"/>
            <a:ext cx="15113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假设连词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</a:t>
            </a:r>
            <a:endParaRPr lang="zh-CN" altLang="en-US" sz="14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Text Box 20"/>
          <p:cNvSpPr txBox="1"/>
          <p:nvPr/>
        </p:nvSpPr>
        <p:spPr>
          <a:xfrm>
            <a:off x="2987675" y="2565400"/>
            <a:ext cx="20161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能坚持法度的大臣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Text Box 21"/>
          <p:cNvSpPr txBox="1"/>
          <p:nvPr/>
        </p:nvSpPr>
        <p:spPr>
          <a:xfrm>
            <a:off x="3348038" y="3213100"/>
            <a:ext cx="129540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弼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辅佐</a:t>
            </a:r>
            <a:endParaRPr lang="zh-CN" altLang="en-US" sz="14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9" name="Text Box 22"/>
          <p:cNvSpPr txBox="1"/>
          <p:nvPr/>
        </p:nvSpPr>
        <p:spPr>
          <a:xfrm>
            <a:off x="4284663" y="3284538"/>
            <a:ext cx="1512887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在外面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指国外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0" name="Text Box 23"/>
          <p:cNvSpPr txBox="1"/>
          <p:nvPr/>
        </p:nvSpPr>
        <p:spPr>
          <a:xfrm>
            <a:off x="5364163" y="2349500"/>
            <a:ext cx="158273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外来的灾难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多指外部入侵</a:t>
            </a:r>
            <a:endParaRPr lang="zh-CN" altLang="en-US" sz="14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1" name="Text Box 24"/>
          <p:cNvSpPr txBox="1"/>
          <p:nvPr/>
        </p:nvSpPr>
        <p:spPr>
          <a:xfrm>
            <a:off x="6011863" y="3213100"/>
            <a:ext cx="15843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语气组词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表停顿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2" name="Text Box 25"/>
          <p:cNvSpPr txBox="1"/>
          <p:nvPr/>
        </p:nvSpPr>
        <p:spPr>
          <a:xfrm>
            <a:off x="539750" y="4652963"/>
            <a:ext cx="20161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相当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这样以后</a:t>
            </a:r>
            <a:r>
              <a:rPr lang="en-US" altLang="zh-CN" sz="14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3" name="Text Box 26"/>
          <p:cNvSpPr txBox="1"/>
          <p:nvPr/>
        </p:nvSpPr>
        <p:spPr>
          <a:xfrm>
            <a:off x="1403350" y="4076700"/>
            <a:ext cx="15843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介词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由于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表原因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4" name="Text Box 27"/>
          <p:cNvSpPr txBox="1"/>
          <p:nvPr/>
        </p:nvSpPr>
        <p:spPr>
          <a:xfrm>
            <a:off x="2411413" y="4868863"/>
            <a:ext cx="1728787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连词</a:t>
            </a:r>
            <a:r>
              <a:rPr lang="en-US" altLang="zh-CN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表并列关系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1524000"/>
            <a:ext cx="8915400" cy="53340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故天将降大任于是人也，必先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苦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其心志，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劳</a:t>
            </a:r>
            <a:endParaRPr kumimoji="1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其筋骨，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饿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其体肤，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空乏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其身，行拂乱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其所为，</a:t>
            </a:r>
            <a:endParaRPr kumimoji="1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所以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动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心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忍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性，曾益其所不能。</a:t>
            </a:r>
            <a:endParaRPr kumimoji="1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339975" y="692150"/>
            <a:ext cx="4752975" cy="701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积累</a:t>
            </a:r>
            <a:r>
              <a:rPr kumimoji="1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 </a:t>
            </a:r>
            <a:r>
              <a:rPr kumimoji="1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:</a:t>
            </a:r>
            <a:r>
              <a:rPr kumimoji="1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(</a:t>
            </a:r>
            <a:r>
              <a:rPr kumimoji="1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一</a:t>
            </a:r>
            <a:r>
              <a:rPr kumimoji="1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)</a:t>
            </a:r>
            <a:r>
              <a:rPr kumimoji="1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、使动词</a:t>
            </a:r>
            <a:endParaRPr kumimoji="1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3"/>
          <p:cNvSpPr>
            <a:spLocks noGrp="1"/>
          </p:cNvSpPr>
          <p:nvPr>
            <p:ph type="subTitle" idx="1"/>
          </p:nvPr>
        </p:nvSpPr>
        <p:spPr>
          <a:xfrm>
            <a:off x="1116013" y="404813"/>
            <a:ext cx="3492500" cy="5257800"/>
          </a:xfrm>
          <a:ln/>
        </p:spPr>
        <p:txBody>
          <a:bodyPr vert="horz" wrap="square" lIns="91440" tIns="45720" rIns="91440" bIns="45720" anchor="t"/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⒈必先</a:t>
            </a:r>
            <a:r>
              <a:rPr kumimoji="1" lang="zh-CN" altLang="en-US" sz="2800" b="1" dirty="0">
                <a:solidFill>
                  <a:srgbClr val="0066FF"/>
                </a:solidFill>
                <a:latin typeface="+mn-lt"/>
                <a:ea typeface="+mn-ea"/>
                <a:cs typeface="+mn-cs"/>
              </a:rPr>
              <a:t>苦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其心志</a:t>
            </a: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⒉</a:t>
            </a:r>
            <a:r>
              <a:rPr kumimoji="1" lang="zh-CN" altLang="en-US" sz="2800" b="1" dirty="0">
                <a:solidFill>
                  <a:srgbClr val="0066FF"/>
                </a:solidFill>
                <a:latin typeface="+mn-lt"/>
                <a:ea typeface="+mn-ea"/>
                <a:cs typeface="+mn-cs"/>
              </a:rPr>
              <a:t>劳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其筋骨</a:t>
            </a: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⒊</a:t>
            </a:r>
            <a:r>
              <a:rPr kumimoji="1" lang="zh-CN" altLang="en-US" sz="2800" b="1" dirty="0">
                <a:solidFill>
                  <a:srgbClr val="0066FF"/>
                </a:solidFill>
                <a:latin typeface="+mn-lt"/>
                <a:ea typeface="+mn-ea"/>
                <a:cs typeface="+mn-cs"/>
              </a:rPr>
              <a:t>饿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其体肤</a:t>
            </a: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⒋</a:t>
            </a:r>
            <a:r>
              <a:rPr kumimoji="1" lang="zh-CN" altLang="en-US" sz="2800" b="1" dirty="0">
                <a:solidFill>
                  <a:srgbClr val="0066FF"/>
                </a:solidFill>
                <a:latin typeface="+mn-lt"/>
                <a:ea typeface="+mn-ea"/>
                <a:cs typeface="+mn-cs"/>
              </a:rPr>
              <a:t>空乏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其身</a:t>
            </a: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en-US" altLang="zh-CN" sz="2800" b="1" dirty="0">
                <a:latin typeface="+mn-lt"/>
                <a:ea typeface="+mn-ea"/>
                <a:cs typeface="+mn-cs"/>
              </a:rPr>
              <a:t>5.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所以</a:t>
            </a:r>
            <a:r>
              <a:rPr kumimoji="1" lang="zh-CN" altLang="en-US" sz="2800" b="1" dirty="0">
                <a:solidFill>
                  <a:srgbClr val="0066FF"/>
                </a:solidFill>
                <a:latin typeface="+mn-lt"/>
                <a:ea typeface="+mn-ea"/>
                <a:cs typeface="+mn-cs"/>
              </a:rPr>
              <a:t>动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心</a:t>
            </a:r>
            <a:r>
              <a:rPr kumimoji="1" lang="zh-CN" altLang="en-US" sz="2800" b="1" dirty="0">
                <a:solidFill>
                  <a:srgbClr val="0066FF"/>
                </a:solidFill>
                <a:latin typeface="+mn-lt"/>
                <a:ea typeface="+mn-ea"/>
                <a:cs typeface="+mn-cs"/>
              </a:rPr>
              <a:t>忍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性</a:t>
            </a: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5000"/>
              </a:lnSpc>
              <a:spcBef>
                <a:spcPct val="0"/>
              </a:spcBef>
            </a:pPr>
            <a:r>
              <a:rPr kumimoji="1" lang="zh-CN" altLang="en-US" sz="2400" dirty="0">
                <a:latin typeface="+mn-lt"/>
                <a:ea typeface="+mn-ea"/>
                <a:cs typeface="+mn-cs"/>
              </a:rPr>
              <a:t>                                 </a:t>
            </a:r>
            <a:endParaRPr kumimoji="1" lang="zh-CN" altLang="en-US" sz="2400" dirty="0">
              <a:latin typeface="+mn-lt"/>
              <a:ea typeface="+mn-ea"/>
              <a:cs typeface="+mn-cs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3708400" y="404813"/>
            <a:ext cx="34575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（使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痛苦”）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4071620" y="3376295"/>
            <a:ext cx="47136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（动：使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惊动；                            忍 ：使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坚韧起来。）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7" name="Text Box 9"/>
          <p:cNvSpPr txBox="1"/>
          <p:nvPr/>
        </p:nvSpPr>
        <p:spPr>
          <a:xfrm>
            <a:off x="3563938" y="2565400"/>
            <a:ext cx="40322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（使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受到贫困。）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8" name="Text Box 10"/>
          <p:cNvSpPr txBox="1"/>
          <p:nvPr/>
        </p:nvSpPr>
        <p:spPr>
          <a:xfrm>
            <a:off x="3708400" y="1916430"/>
            <a:ext cx="42303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（使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饥饿”。）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9" name="Text Box 11"/>
          <p:cNvSpPr txBox="1"/>
          <p:nvPr/>
        </p:nvSpPr>
        <p:spPr>
          <a:xfrm>
            <a:off x="3635375" y="1125538"/>
            <a:ext cx="34194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（使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劳累”。）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7" grpId="0"/>
      <p:bldP spid="22538" grpId="0"/>
      <p:bldP spid="225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333375"/>
            <a:ext cx="5472113" cy="8382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积累 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: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二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、通假字</a:t>
            </a:r>
            <a:endParaRPr kumimoji="1" lang="en-US" altLang="zh-CN" sz="44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subTitle" idx="1"/>
          </p:nvPr>
        </p:nvSpPr>
        <p:spPr>
          <a:xfrm>
            <a:off x="827088" y="1196975"/>
            <a:ext cx="4392612" cy="2879725"/>
          </a:xfrm>
          <a:ln/>
        </p:spPr>
        <p:txBody>
          <a:bodyPr vert="horz" wrap="square" lIns="91440" tIns="45720" rIns="91440" bIns="45720" anchor="t"/>
          <a:p>
            <a:pPr algn="l" eaLnBrk="1" hangingPunct="1">
              <a:lnSpc>
                <a:spcPct val="80000"/>
              </a:lnSpc>
            </a:pP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0000"/>
              </a:lnSpc>
            </a:pPr>
            <a:r>
              <a:rPr kumimoji="1" lang="zh-CN" altLang="en-US" b="1" dirty="0">
                <a:latin typeface="+mn-lt"/>
                <a:ea typeface="+mn-ea"/>
                <a:cs typeface="+mn-cs"/>
              </a:rPr>
              <a:t>⒈</a:t>
            </a:r>
            <a:r>
              <a:rPr kumimoji="1" lang="zh-CN" altLang="en-US" b="1" dirty="0">
                <a:solidFill>
                  <a:srgbClr val="FF3300"/>
                </a:solidFill>
                <a:latin typeface="+mn-lt"/>
                <a:ea typeface="+mn-ea"/>
                <a:cs typeface="+mn-cs"/>
              </a:rPr>
              <a:t>曾</a:t>
            </a:r>
            <a:r>
              <a:rPr kumimoji="1" lang="zh-CN" altLang="en-US" b="1" dirty="0">
                <a:latin typeface="+mn-lt"/>
                <a:ea typeface="+mn-ea"/>
                <a:cs typeface="+mn-cs"/>
              </a:rPr>
              <a:t>益其所不能</a:t>
            </a:r>
            <a:endParaRPr kumimoji="1" lang="zh-CN" altLang="en-US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0000"/>
              </a:lnSpc>
            </a:pPr>
            <a:endParaRPr kumimoji="1" lang="zh-CN" altLang="en-US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0000"/>
              </a:lnSpc>
            </a:pPr>
            <a:r>
              <a:rPr kumimoji="1" lang="zh-CN" altLang="en-US" b="1" dirty="0">
                <a:latin typeface="+mn-lt"/>
                <a:ea typeface="+mn-ea"/>
                <a:cs typeface="+mn-cs"/>
              </a:rPr>
              <a:t>⒉困于心，</a:t>
            </a:r>
            <a:r>
              <a:rPr kumimoji="1" lang="zh-CN" altLang="en-US" b="1" dirty="0">
                <a:solidFill>
                  <a:srgbClr val="FF3300"/>
                </a:solidFill>
                <a:latin typeface="+mn-lt"/>
                <a:ea typeface="+mn-ea"/>
                <a:cs typeface="+mn-cs"/>
              </a:rPr>
              <a:t>衡</a:t>
            </a:r>
            <a:r>
              <a:rPr kumimoji="1" lang="zh-CN" altLang="en-US" b="1" dirty="0">
                <a:latin typeface="+mn-lt"/>
                <a:ea typeface="+mn-ea"/>
                <a:cs typeface="+mn-cs"/>
              </a:rPr>
              <a:t>于虑</a:t>
            </a:r>
            <a:endParaRPr kumimoji="1" lang="zh-CN" altLang="en-US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0000"/>
              </a:lnSpc>
            </a:pPr>
            <a:endParaRPr kumimoji="1" lang="zh-CN" altLang="en-US" b="1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0000"/>
              </a:lnSpc>
            </a:pPr>
            <a:r>
              <a:rPr kumimoji="1" lang="zh-CN" altLang="en-US" b="1" dirty="0">
                <a:latin typeface="+mn-lt"/>
                <a:ea typeface="+mn-ea"/>
                <a:cs typeface="+mn-cs"/>
              </a:rPr>
              <a:t>⒊入则无法家</a:t>
            </a:r>
            <a:r>
              <a:rPr kumimoji="1" lang="zh-CN" altLang="en-US" b="1" dirty="0">
                <a:solidFill>
                  <a:srgbClr val="FF3300"/>
                </a:solidFill>
                <a:latin typeface="+mn-lt"/>
                <a:ea typeface="+mn-ea"/>
                <a:cs typeface="+mn-cs"/>
              </a:rPr>
              <a:t>拂</a:t>
            </a:r>
            <a:r>
              <a:rPr kumimoji="1" lang="zh-CN" altLang="en-US" b="1" dirty="0">
                <a:latin typeface="+mn-lt"/>
                <a:ea typeface="+mn-ea"/>
                <a:cs typeface="+mn-cs"/>
              </a:rPr>
              <a:t>士</a:t>
            </a:r>
            <a:endParaRPr kumimoji="1" lang="zh-CN" altLang="en-US" b="1" dirty="0">
              <a:latin typeface="+mn-lt"/>
              <a:ea typeface="+mn-ea"/>
              <a:cs typeface="+mn-cs"/>
            </a:endParaRPr>
          </a:p>
        </p:txBody>
      </p:sp>
      <p:pic>
        <p:nvPicPr>
          <p:cNvPr id="19460" name="Picture 4" descr="rose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70788" y="4114800"/>
            <a:ext cx="1116012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103688" y="2636838"/>
            <a:ext cx="5040313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base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  <a:cs typeface="+mn-cs"/>
              </a:rPr>
              <a:t>（“衡”通“横”，梗塞，指不顺）</a:t>
            </a:r>
            <a:endParaRPr kumimoji="1" lang="zh-CN" altLang="en-US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4211638" y="3644900"/>
            <a:ext cx="3816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（“拂”通“弼”，辅佐）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4140200" y="1628775"/>
            <a:ext cx="36718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（“曾”通“增”，增加）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333375"/>
            <a:ext cx="7616825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三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.</a:t>
            </a: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积累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:</a:t>
            </a:r>
            <a:r>
              <a:rPr kumimoji="1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0030101010101" pitchFamily="49" charset="-122"/>
                <a:cs typeface="+mj-cs"/>
              </a:rPr>
              <a:t> </a:t>
            </a: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0030101010101" pitchFamily="49" charset="-122"/>
                <a:cs typeface="+mj-cs"/>
              </a:rPr>
              <a:t>（一）、古今异义</a:t>
            </a:r>
            <a:endParaRPr kumimoji="1" lang="zh-CN" altLang="en-US" sz="36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黑体" panose="02010600030101010101" pitchFamily="49" charset="-122"/>
              <a:cs typeface="+mj-cs"/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type="subTitle" idx="1"/>
          </p:nvPr>
        </p:nvSpPr>
        <p:spPr>
          <a:xfrm>
            <a:off x="533400" y="1752600"/>
            <a:ext cx="4800600" cy="3733800"/>
          </a:xfrm>
          <a:ln/>
        </p:spPr>
        <p:txBody>
          <a:bodyPr vert="horz" wrap="square" lIns="91440" tIns="45720" rIns="91440" bIns="45720" anchor="t"/>
          <a:p>
            <a:pPr algn="l" eaLnBrk="1" hangingPunct="1"/>
            <a:r>
              <a:rPr kumimoji="1" lang="zh-CN" altLang="en-US" b="1" dirty="0">
                <a:latin typeface="+mn-lt"/>
                <a:ea typeface="+mn-ea"/>
                <a:cs typeface="+mn-cs"/>
              </a:rPr>
              <a:t>⒈舜</a:t>
            </a:r>
            <a:r>
              <a:rPr kumimoji="1" lang="zh-CN" altLang="en-US" b="1" dirty="0">
                <a:solidFill>
                  <a:srgbClr val="990099"/>
                </a:solidFill>
                <a:latin typeface="+mn-lt"/>
                <a:ea typeface="+mn-ea"/>
                <a:cs typeface="+mn-cs"/>
              </a:rPr>
              <a:t>发</a:t>
            </a:r>
            <a:r>
              <a:rPr kumimoji="1" lang="zh-CN" altLang="en-US" b="1" dirty="0">
                <a:latin typeface="+mn-lt"/>
                <a:ea typeface="+mn-ea"/>
                <a:cs typeface="+mn-cs"/>
              </a:rPr>
              <a:t>于畎亩之中</a:t>
            </a:r>
            <a:endParaRPr kumimoji="1" lang="zh-CN" altLang="en-US" b="1" dirty="0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b="1" dirty="0">
                <a:latin typeface="+mn-lt"/>
                <a:ea typeface="+mn-ea"/>
                <a:cs typeface="+mn-cs"/>
              </a:rPr>
              <a:t>                                       </a:t>
            </a:r>
            <a:endParaRPr kumimoji="1" lang="zh-CN" altLang="en-US" b="1" dirty="0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b="1" dirty="0">
                <a:latin typeface="+mn-lt"/>
                <a:ea typeface="+mn-ea"/>
                <a:cs typeface="+mn-cs"/>
              </a:rPr>
              <a:t>⒉傅说</a:t>
            </a:r>
            <a:r>
              <a:rPr kumimoji="1" lang="zh-CN" altLang="en-US" b="1" dirty="0">
                <a:solidFill>
                  <a:srgbClr val="990099"/>
                </a:solidFill>
                <a:latin typeface="+mn-lt"/>
                <a:ea typeface="+mn-ea"/>
                <a:cs typeface="+mn-cs"/>
              </a:rPr>
              <a:t>举</a:t>
            </a:r>
            <a:r>
              <a:rPr kumimoji="1" lang="zh-CN" altLang="en-US" b="1" dirty="0">
                <a:latin typeface="+mn-lt"/>
                <a:ea typeface="+mn-ea"/>
                <a:cs typeface="+mn-cs"/>
              </a:rPr>
              <a:t>于版筑之间古</a:t>
            </a:r>
            <a:endParaRPr kumimoji="1" lang="zh-CN" altLang="en-US" b="1" dirty="0">
              <a:latin typeface="+mn-lt"/>
              <a:ea typeface="+mn-ea"/>
              <a:cs typeface="+mn-cs"/>
            </a:endParaRPr>
          </a:p>
          <a:p>
            <a:pPr algn="l" eaLnBrk="1" hangingPunct="1"/>
            <a:endParaRPr kumimoji="1" lang="zh-CN" altLang="en-US" b="1" dirty="0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b="1" dirty="0">
                <a:latin typeface="+mn-lt"/>
                <a:ea typeface="+mn-ea"/>
                <a:cs typeface="+mn-cs"/>
              </a:rPr>
              <a:t>⒊管  夷 吾 举 于 </a:t>
            </a:r>
            <a:r>
              <a:rPr kumimoji="1" lang="zh-CN" altLang="en-US" b="1" dirty="0">
                <a:solidFill>
                  <a:srgbClr val="990099"/>
                </a:solidFill>
                <a:latin typeface="+mn-lt"/>
                <a:ea typeface="+mn-ea"/>
                <a:cs typeface="+mn-cs"/>
              </a:rPr>
              <a:t>士</a:t>
            </a:r>
            <a:endParaRPr kumimoji="1" lang="zh-CN" altLang="en-US" sz="6000" b="1" dirty="0"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4876800" y="1219200"/>
            <a:ext cx="4343400" cy="1433513"/>
            <a:chOff x="2448" y="672"/>
            <a:chExt cx="2736" cy="903"/>
          </a:xfrm>
        </p:grpSpPr>
        <p:sp>
          <p:nvSpPr>
            <p:cNvPr id="20491" name="Text Box 5"/>
            <p:cNvSpPr txBox="1"/>
            <p:nvPr/>
          </p:nvSpPr>
          <p:spPr>
            <a:xfrm>
              <a:off x="2832" y="816"/>
              <a:ext cx="206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2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古：被任用。 </a:t>
              </a:r>
              <a:endParaRPr lang="zh-CN" altLang="en-US" sz="60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Text Box 6"/>
            <p:cNvSpPr txBox="1"/>
            <p:nvPr/>
          </p:nvSpPr>
          <p:spPr>
            <a:xfrm>
              <a:off x="2832" y="1200"/>
              <a:ext cx="235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今：送出，交付。</a:t>
              </a:r>
              <a:endPara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Text Box 7"/>
            <p:cNvSpPr txBox="1"/>
            <p:nvPr/>
          </p:nvSpPr>
          <p:spPr>
            <a:xfrm>
              <a:off x="2448" y="672"/>
              <a:ext cx="576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en-US" altLang="zh-CN" sz="8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  <a:endParaRPr lang="en-US" altLang="zh-CN" sz="8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4876800" y="2376488"/>
            <a:ext cx="3581400" cy="1433512"/>
            <a:chOff x="144" y="393"/>
            <a:chExt cx="2256" cy="903"/>
          </a:xfrm>
        </p:grpSpPr>
        <p:sp>
          <p:nvSpPr>
            <p:cNvPr id="20489" name="Text Box 9"/>
            <p:cNvSpPr txBox="1"/>
            <p:nvPr/>
          </p:nvSpPr>
          <p:spPr>
            <a:xfrm>
              <a:off x="576" y="528"/>
              <a:ext cx="1824" cy="7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古：被举用。</a:t>
              </a:r>
              <a:endPara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fontAlgn="base">
                <a:spcBef>
                  <a:spcPct val="2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今：举起。</a:t>
              </a:r>
              <a:endPara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0" name="Text Box 10"/>
            <p:cNvSpPr txBox="1"/>
            <p:nvPr/>
          </p:nvSpPr>
          <p:spPr>
            <a:xfrm>
              <a:off x="144" y="393"/>
              <a:ext cx="384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en-US" altLang="zh-CN" sz="8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  <a:endParaRPr lang="en-US" altLang="zh-CN" sz="8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4876800" y="3581400"/>
            <a:ext cx="3200400" cy="1463675"/>
            <a:chOff x="3456" y="1056"/>
            <a:chExt cx="2016" cy="922"/>
          </a:xfrm>
        </p:grpSpPr>
        <p:sp>
          <p:nvSpPr>
            <p:cNvPr id="20487" name="Text Box 12"/>
            <p:cNvSpPr txBox="1"/>
            <p:nvPr/>
          </p:nvSpPr>
          <p:spPr>
            <a:xfrm>
              <a:off x="3888" y="1152"/>
              <a:ext cx="1584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狱官。</a:t>
              </a:r>
              <a:endPara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fontAlgn="base"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今：士兵。</a:t>
              </a:r>
              <a:endPara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88" name="Text Box 13"/>
            <p:cNvSpPr txBox="1"/>
            <p:nvPr/>
          </p:nvSpPr>
          <p:spPr>
            <a:xfrm>
              <a:off x="3456" y="1056"/>
              <a:ext cx="528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en-US" altLang="zh-CN" sz="8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  <a:endParaRPr lang="en-US" altLang="zh-CN" sz="8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charRg st="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4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charRg st="4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charRg st="4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6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charRg st="6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>
                                            <p:txEl>
                                              <p:charRg st="61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88913"/>
            <a:ext cx="6824663" cy="10668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积累</a:t>
            </a:r>
            <a:r>
              <a:rPr kumimoji="1" lang="zh-CN" altLang="en-US" sz="40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：（三</a:t>
            </a:r>
            <a:r>
              <a:rPr kumimoji="1" lang="zh-CN" altLang="en-US" sz="40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黑体" panose="02010600030101010101" pitchFamily="49" charset="-122"/>
                <a:cs typeface="+mj-cs"/>
              </a:rPr>
              <a:t>）、古今异义</a:t>
            </a:r>
            <a:endParaRPr kumimoji="1" lang="zh-CN" altLang="en-US" sz="40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黑体" panose="02010600030101010101" pitchFamily="49" charset="-122"/>
              <a:cs typeface="+mj-cs"/>
            </a:endParaRPr>
          </a:p>
        </p:txBody>
      </p:sp>
      <p:sp>
        <p:nvSpPr>
          <p:cNvPr id="25603" name="Rectangle 3"/>
          <p:cNvSpPr>
            <a:spLocks noGrp="1"/>
          </p:cNvSpPr>
          <p:nvPr>
            <p:ph type="subTitle" idx="1"/>
          </p:nvPr>
        </p:nvSpPr>
        <p:spPr>
          <a:xfrm>
            <a:off x="76200" y="914400"/>
            <a:ext cx="3657600" cy="5334000"/>
          </a:xfrm>
          <a:ln/>
        </p:spPr>
        <p:txBody>
          <a:bodyPr vert="horz" wrap="square" lIns="91440" tIns="45720" rIns="91440" bIns="45720" anchor="t"/>
          <a:p>
            <a:pPr algn="l" eaLnBrk="1" hangingPunct="1"/>
            <a:r>
              <a:rPr kumimoji="1" lang="zh-CN" altLang="en-US" b="1" dirty="0">
                <a:latin typeface="+mn-lt"/>
                <a:ea typeface="+mn-ea"/>
                <a:cs typeface="+mn-cs"/>
              </a:rPr>
              <a:t>                                      </a:t>
            </a: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b="1" dirty="0">
                <a:latin typeface="+mn-lt"/>
                <a:ea typeface="+mn-ea"/>
                <a:cs typeface="+mn-cs"/>
              </a:rPr>
              <a:t>⒋</a:t>
            </a:r>
            <a:r>
              <a:rPr kumimoji="1" lang="zh-CN" altLang="en-US" b="1" dirty="0">
                <a:solidFill>
                  <a:srgbClr val="990099"/>
                </a:solidFill>
                <a:latin typeface="+mn-lt"/>
                <a:ea typeface="+mn-ea"/>
                <a:cs typeface="+mn-cs"/>
              </a:rPr>
              <a:t>所以</a:t>
            </a:r>
            <a:r>
              <a:rPr kumimoji="1" lang="zh-CN" altLang="en-US" b="1" dirty="0">
                <a:latin typeface="+mn-lt"/>
                <a:ea typeface="+mn-ea"/>
                <a:cs typeface="+mn-cs"/>
              </a:rPr>
              <a:t>动心忍性。</a:t>
            </a:r>
            <a:endParaRPr kumimoji="1" lang="zh-CN" altLang="en-US" b="1" dirty="0">
              <a:latin typeface="+mn-lt"/>
              <a:ea typeface="+mn-ea"/>
              <a:cs typeface="+mn-cs"/>
            </a:endParaRPr>
          </a:p>
          <a:p>
            <a:pPr algn="l" eaLnBrk="1" hangingPunct="1"/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                                             </a:t>
            </a: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b="1" dirty="0">
                <a:latin typeface="+mn-lt"/>
                <a:ea typeface="+mn-ea"/>
                <a:cs typeface="+mn-cs"/>
              </a:rPr>
              <a:t>⒌</a:t>
            </a:r>
            <a:r>
              <a:rPr kumimoji="1" lang="zh-CN" altLang="en-US" b="1" dirty="0">
                <a:solidFill>
                  <a:srgbClr val="990099"/>
                </a:solidFill>
                <a:latin typeface="+mn-lt"/>
                <a:ea typeface="+mn-ea"/>
                <a:cs typeface="+mn-cs"/>
              </a:rPr>
              <a:t>征  </a:t>
            </a:r>
            <a:r>
              <a:rPr kumimoji="1" lang="zh-CN" altLang="en-US" b="1" dirty="0">
                <a:latin typeface="+mn-lt"/>
                <a:ea typeface="+mn-ea"/>
                <a:cs typeface="+mn-cs"/>
              </a:rPr>
              <a:t>于  色 ，   </a:t>
            </a:r>
            <a:endParaRPr kumimoji="1" lang="zh-CN" altLang="en-US" b="1" dirty="0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b="1" dirty="0">
                <a:latin typeface="+mn-lt"/>
                <a:ea typeface="+mn-ea"/>
                <a:cs typeface="+mn-cs"/>
              </a:rPr>
              <a:t>        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                                          </a:t>
            </a:r>
            <a:endParaRPr kumimoji="1" lang="zh-CN" altLang="en-US" sz="2800" b="1" dirty="0">
              <a:latin typeface="+mn-lt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b="1" dirty="0">
                <a:latin typeface="+mn-lt"/>
                <a:ea typeface="+mn-ea"/>
                <a:cs typeface="+mn-cs"/>
              </a:rPr>
              <a:t>⒍发于声，而后</a:t>
            </a:r>
            <a:r>
              <a:rPr kumimoji="1" lang="zh-CN" altLang="en-US" b="1" dirty="0">
                <a:solidFill>
                  <a:srgbClr val="990099"/>
                </a:solidFill>
                <a:latin typeface="+mn-lt"/>
                <a:ea typeface="+mn-ea"/>
                <a:cs typeface="+mn-cs"/>
              </a:rPr>
              <a:t>喻</a:t>
            </a:r>
            <a:endParaRPr kumimoji="1" lang="zh-CN" altLang="en-US" b="1" dirty="0">
              <a:latin typeface="+mn-lt"/>
              <a:ea typeface="+mn-ea"/>
              <a:cs typeface="+mn-cs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3124200" y="1066800"/>
            <a:ext cx="6324600" cy="1433513"/>
            <a:chOff x="1872" y="153"/>
            <a:chExt cx="3984" cy="903"/>
          </a:xfrm>
        </p:grpSpPr>
        <p:sp>
          <p:nvSpPr>
            <p:cNvPr id="21515" name="Text Box 5"/>
            <p:cNvSpPr txBox="1"/>
            <p:nvPr/>
          </p:nvSpPr>
          <p:spPr>
            <a:xfrm>
              <a:off x="2304" y="288"/>
              <a:ext cx="3552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古：用来（通过那样的途径来）。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fontAlgn="base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今：表示因果关系的连词。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16" name="Text Box 6"/>
            <p:cNvSpPr txBox="1"/>
            <p:nvPr/>
          </p:nvSpPr>
          <p:spPr>
            <a:xfrm>
              <a:off x="1872" y="153"/>
              <a:ext cx="432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en-US" altLang="zh-CN" sz="8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  <a:endParaRPr lang="en-US" altLang="zh-CN" sz="8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3124200" y="2514600"/>
            <a:ext cx="4114800" cy="1433513"/>
            <a:chOff x="3168" y="969"/>
            <a:chExt cx="2592" cy="903"/>
          </a:xfrm>
        </p:grpSpPr>
        <p:sp>
          <p:nvSpPr>
            <p:cNvPr id="21513" name="Text Box 8"/>
            <p:cNvSpPr txBox="1"/>
            <p:nvPr/>
          </p:nvSpPr>
          <p:spPr>
            <a:xfrm>
              <a:off x="3600" y="1104"/>
              <a:ext cx="2160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古：征验，表现。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fontAlgn="base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今：出征。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14" name="Text Box 9"/>
            <p:cNvSpPr txBox="1"/>
            <p:nvPr/>
          </p:nvSpPr>
          <p:spPr>
            <a:xfrm>
              <a:off x="3168" y="969"/>
              <a:ext cx="432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en-US" altLang="zh-CN" sz="8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  <a:endParaRPr lang="en-US" altLang="zh-CN" sz="8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0"/>
          <p:cNvGrpSpPr/>
          <p:nvPr/>
        </p:nvGrpSpPr>
        <p:grpSpPr>
          <a:xfrm>
            <a:off x="3348038" y="3860800"/>
            <a:ext cx="4343400" cy="1433513"/>
            <a:chOff x="3024" y="2016"/>
            <a:chExt cx="2736" cy="903"/>
          </a:xfrm>
        </p:grpSpPr>
        <p:sp>
          <p:nvSpPr>
            <p:cNvPr id="21511" name="Text Box 11"/>
            <p:cNvSpPr txBox="1"/>
            <p:nvPr/>
          </p:nvSpPr>
          <p:spPr>
            <a:xfrm>
              <a:off x="3024" y="2016"/>
              <a:ext cx="432" cy="9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en-US" altLang="zh-CN" sz="8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{</a:t>
              </a:r>
              <a:endParaRPr lang="en-US" altLang="zh-CN" sz="8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12" name="Text Box 12"/>
            <p:cNvSpPr txBox="1"/>
            <p:nvPr/>
          </p:nvSpPr>
          <p:spPr>
            <a:xfrm>
              <a:off x="3456" y="2160"/>
              <a:ext cx="2304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古：明白，了解。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fontAlgn="base"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今：比喻。</a:t>
              </a:r>
              <a:endPara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3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charRg st="3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charRg st="3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4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charRg st="4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3">
                                            <p:txEl>
                                              <p:charRg st="4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9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charRg st="9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charRg st="95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109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3">
                                            <p:txEl>
                                              <p:charRg st="109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3">
                                            <p:txEl>
                                              <p:charRg st="109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160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3">
                                            <p:txEl>
                                              <p:charRg st="160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3">
                                            <p:txEl>
                                              <p:charRg st="160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idx="1"/>
          </p:nvPr>
        </p:nvSpPr>
        <p:spPr>
          <a:xfrm>
            <a:off x="900113" y="1773238"/>
            <a:ext cx="7848600" cy="3240087"/>
          </a:xfrm>
          <a:ln/>
        </p:spPr>
        <p:txBody>
          <a:bodyPr vert="horz" wrap="square" lIns="91440" tIns="45720" rIns="91440" bIns="45720" anchor="t"/>
          <a:p>
            <a:pPr lvl="1" eaLnBrk="1" hangingPunct="1">
              <a:buNone/>
            </a:pPr>
            <a:r>
              <a:rPr lang="en-US" altLang="zh-CN" sz="3200" b="1" dirty="0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200" b="1" dirty="0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、本文的中心论点是什么？</a:t>
            </a:r>
            <a:endParaRPr lang="zh-CN" altLang="en-US" sz="3200" b="1" dirty="0">
              <a:solidFill>
                <a:srgbClr val="CC00FF"/>
              </a:solidFill>
              <a:latin typeface="隶书" pitchFamily="49" charset="-122"/>
              <a:ea typeface="隶书" pitchFamily="49" charset="-122"/>
            </a:endParaRPr>
          </a:p>
          <a:p>
            <a:pPr lvl="1" eaLnBrk="1" hangingPunct="1">
              <a:buNone/>
            </a:pPr>
            <a:endParaRPr lang="zh-CN" altLang="en-US" sz="3200" b="1" dirty="0">
              <a:solidFill>
                <a:srgbClr val="CC00FF"/>
              </a:solidFill>
              <a:latin typeface="隶书" pitchFamily="49" charset="-122"/>
              <a:ea typeface="隶书" pitchFamily="49" charset="-122"/>
            </a:endParaRPr>
          </a:p>
          <a:p>
            <a:pPr lvl="1" eaLnBrk="1" hangingPunct="1">
              <a:buNone/>
            </a:pPr>
            <a:r>
              <a:rPr lang="en-US" altLang="zh-CN" sz="3200" b="1" dirty="0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200" b="1" dirty="0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、文章一步一步是如何论证论点的？</a:t>
            </a:r>
            <a:endParaRPr lang="zh-CN" altLang="en-US" sz="3200" b="1" dirty="0">
              <a:solidFill>
                <a:srgbClr val="CC00FF"/>
              </a:solidFill>
              <a:latin typeface="隶书" pitchFamily="49" charset="-122"/>
              <a:ea typeface="隶书" pitchFamily="49" charset="-122"/>
            </a:endParaRPr>
          </a:p>
          <a:p>
            <a:pPr lvl="1" eaLnBrk="1" hangingPunct="1">
              <a:buNone/>
            </a:pPr>
            <a:endParaRPr lang="zh-CN" altLang="en-US" sz="3200" b="1" dirty="0">
              <a:solidFill>
                <a:srgbClr val="CC00FF"/>
              </a:solidFill>
              <a:latin typeface="隶书" pitchFamily="49" charset="-122"/>
              <a:ea typeface="隶书" pitchFamily="49" charset="-122"/>
            </a:endParaRPr>
          </a:p>
          <a:p>
            <a:pPr lvl="1" eaLnBrk="1" hangingPunct="1">
              <a:buNone/>
            </a:pPr>
            <a:r>
              <a:rPr lang="en-US" altLang="zh-CN" b="1" dirty="0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3 </a:t>
            </a:r>
            <a:r>
              <a:rPr lang="zh-CN" altLang="en-US" b="1" dirty="0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、用了哪些论证方法</a:t>
            </a:r>
            <a:r>
              <a:rPr lang="en-US" altLang="zh-CN" b="1" dirty="0">
                <a:solidFill>
                  <a:srgbClr val="CC00FF"/>
                </a:solidFill>
                <a:latin typeface="隶书" pitchFamily="49" charset="-122"/>
                <a:ea typeface="隶书" pitchFamily="49" charset="-122"/>
              </a:rPr>
              <a:t>?</a:t>
            </a:r>
            <a:endParaRPr lang="en-US" altLang="zh-CN" b="1" dirty="0">
              <a:solidFill>
                <a:srgbClr val="CC00FF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Rectangle 2"/>
          <p:cNvSpPr/>
          <p:nvPr/>
        </p:nvSpPr>
        <p:spPr>
          <a:xfrm>
            <a:off x="2268538" y="549275"/>
            <a:ext cx="4302125" cy="588963"/>
          </a:xfrm>
          <a:prstGeom prst="rect">
            <a:avLst/>
          </a:prstGeom>
          <a:noFill/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fontAlgn="base"/>
            <a:r>
              <a:rPr lang="zh-CN" altLang="en-US" sz="3200" dirty="0">
                <a:solidFill>
                  <a:srgbClr val="0066CC"/>
                </a:solidFill>
                <a:latin typeface="Times New Roman" panose="02020603050405020304" pitchFamily="18" charset="0"/>
                <a:ea typeface="华文新魏" pitchFamily="2" charset="-122"/>
              </a:rPr>
              <a:t>列 举 六 位 名 人 事 例</a:t>
            </a:r>
            <a:endParaRPr lang="zh-CN" altLang="en-US" sz="3200" dirty="0">
              <a:solidFill>
                <a:srgbClr val="0066CC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3555" name="Rectangle 3"/>
          <p:cNvSpPr/>
          <p:nvPr/>
        </p:nvSpPr>
        <p:spPr>
          <a:xfrm>
            <a:off x="539750" y="3786188"/>
            <a:ext cx="15287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3200" dirty="0">
                <a:solidFill>
                  <a:srgbClr val="003399"/>
                </a:solidFill>
                <a:latin typeface="Times New Roman" panose="02020603050405020304" pitchFamily="18" charset="0"/>
                <a:ea typeface="华文行楷" pitchFamily="2" charset="-122"/>
              </a:rPr>
              <a:t>然后</a:t>
            </a:r>
            <a:endParaRPr lang="zh-CN" altLang="en-US" sz="3200" dirty="0">
              <a:solidFill>
                <a:srgbClr val="003399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2468" name="Text Box 4"/>
          <p:cNvSpPr txBox="1"/>
          <p:nvPr/>
        </p:nvSpPr>
        <p:spPr>
          <a:xfrm>
            <a:off x="2286000" y="1989138"/>
            <a:ext cx="5943600" cy="588962"/>
          </a:xfrm>
          <a:prstGeom prst="rect">
            <a:avLst/>
          </a:prstGeom>
          <a:noFill/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3200" dirty="0">
                <a:solidFill>
                  <a:srgbClr val="0066CC"/>
                </a:solidFill>
                <a:latin typeface="华文新魏" pitchFamily="2" charset="-122"/>
                <a:ea typeface="华文新魏" pitchFamily="2" charset="-122"/>
              </a:rPr>
              <a:t>说明人才必先经过一番磨练</a:t>
            </a:r>
            <a:endParaRPr lang="zh-CN" altLang="en-US" sz="3200" dirty="0">
              <a:solidFill>
                <a:srgbClr val="0066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2469" name="Text Box 5"/>
          <p:cNvSpPr txBox="1"/>
          <p:nvPr/>
        </p:nvSpPr>
        <p:spPr>
          <a:xfrm>
            <a:off x="2124075" y="3616325"/>
            <a:ext cx="2143125" cy="1196975"/>
          </a:xfrm>
          <a:prstGeom prst="rect">
            <a:avLst/>
          </a:prstGeom>
          <a:noFill/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fontAlgn="base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从正面论证个人身处逆境须努力奋发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0" name="Text Box 6"/>
          <p:cNvSpPr txBox="1"/>
          <p:nvPr/>
        </p:nvSpPr>
        <p:spPr>
          <a:xfrm>
            <a:off x="6400800" y="3616325"/>
            <a:ext cx="1752600" cy="1196975"/>
          </a:xfrm>
          <a:prstGeom prst="rect">
            <a:avLst/>
          </a:prstGeom>
          <a:noFill/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 fontAlgn="base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从反面论证国家无忧患易灭亡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2286000" y="5583238"/>
            <a:ext cx="6246813" cy="650875"/>
          </a:xfrm>
          <a:prstGeom prst="rect">
            <a:avLst/>
          </a:prstGeom>
          <a:noFill/>
          <a:ln w="9525">
            <a:solidFill>
              <a:srgbClr val="33CC33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base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得出结论：</a:t>
            </a:r>
            <a:r>
              <a:rPr kumimoji="1" lang="zh-CN" altLang="en-US" kern="1200" cap="none" spc="0" normalizeH="0" baseline="0" noProof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生于忧患，死于安乐</a:t>
            </a:r>
            <a:endParaRPr kumimoji="1" lang="zh-CN" altLang="en-US" kern="1200" cap="none" spc="0" normalizeH="0" baseline="0" noProof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539750" y="515938"/>
            <a:ext cx="14382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3200" dirty="0">
                <a:solidFill>
                  <a:srgbClr val="003399"/>
                </a:solidFill>
                <a:latin typeface="Times New Roman" panose="02020603050405020304" pitchFamily="18" charset="0"/>
                <a:ea typeface="华文行楷" pitchFamily="2" charset="-122"/>
              </a:rPr>
              <a:t>首先</a:t>
            </a:r>
            <a:endParaRPr lang="zh-CN" altLang="en-US" sz="3200" dirty="0">
              <a:solidFill>
                <a:srgbClr val="003399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539750" y="2060575"/>
            <a:ext cx="16176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3200" dirty="0">
                <a:solidFill>
                  <a:srgbClr val="003399"/>
                </a:solidFill>
                <a:latin typeface="Times New Roman" panose="02020603050405020304" pitchFamily="18" charset="0"/>
                <a:ea typeface="华文行楷" pitchFamily="2" charset="-122"/>
              </a:rPr>
              <a:t>接着</a:t>
            </a:r>
            <a:endParaRPr lang="zh-CN" altLang="en-US" sz="3200" dirty="0">
              <a:solidFill>
                <a:srgbClr val="003399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3562" name="Rectangle 10"/>
          <p:cNvSpPr/>
          <p:nvPr/>
        </p:nvSpPr>
        <p:spPr>
          <a:xfrm>
            <a:off x="579438" y="5657850"/>
            <a:ext cx="14811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3200" dirty="0">
                <a:solidFill>
                  <a:srgbClr val="003399"/>
                </a:solidFill>
                <a:latin typeface="Times New Roman" panose="02020603050405020304" pitchFamily="18" charset="0"/>
                <a:ea typeface="华文行楷" pitchFamily="2" charset="-122"/>
              </a:rPr>
              <a:t>最后</a:t>
            </a:r>
            <a:endParaRPr lang="zh-CN" altLang="en-US" sz="3200" dirty="0">
              <a:solidFill>
                <a:srgbClr val="003399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62475" name="AutoShape 11"/>
          <p:cNvSpPr>
            <a:spLocks noChangeArrowheads="1"/>
          </p:cNvSpPr>
          <p:nvPr/>
        </p:nvSpPr>
        <p:spPr bwMode="auto">
          <a:xfrm>
            <a:off x="4953000" y="1125538"/>
            <a:ext cx="304800" cy="854075"/>
          </a:xfrm>
          <a:prstGeom prst="downArrow">
            <a:avLst>
              <a:gd name="adj1" fmla="val 50000"/>
              <a:gd name="adj2" fmla="val 700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62476" name="AutoShape 12"/>
          <p:cNvSpPr>
            <a:spLocks noChangeArrowheads="1"/>
          </p:cNvSpPr>
          <p:nvPr/>
        </p:nvSpPr>
        <p:spPr bwMode="auto">
          <a:xfrm rot="-2426627">
            <a:off x="3262313" y="4505325"/>
            <a:ext cx="304800" cy="1217613"/>
          </a:xfrm>
          <a:prstGeom prst="downArrow">
            <a:avLst>
              <a:gd name="adj1" fmla="val 50000"/>
              <a:gd name="adj2" fmla="val 998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62477" name="AutoShape 13"/>
          <p:cNvSpPr>
            <a:spLocks noChangeArrowheads="1"/>
          </p:cNvSpPr>
          <p:nvPr/>
        </p:nvSpPr>
        <p:spPr bwMode="auto">
          <a:xfrm rot="2197473">
            <a:off x="6705600" y="4495800"/>
            <a:ext cx="304800" cy="1219200"/>
          </a:xfrm>
          <a:prstGeom prst="down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62478" name="AutoShape 14"/>
          <p:cNvSpPr>
            <a:spLocks noChangeArrowheads="1"/>
          </p:cNvSpPr>
          <p:nvPr/>
        </p:nvSpPr>
        <p:spPr bwMode="auto">
          <a:xfrm>
            <a:off x="4267200" y="4038600"/>
            <a:ext cx="2133600" cy="228600"/>
          </a:xfrm>
          <a:prstGeom prst="rightArrow">
            <a:avLst>
              <a:gd name="adj1" fmla="val 50000"/>
              <a:gd name="adj2" fmla="val 2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62479" name="AutoShape 15"/>
          <p:cNvSpPr>
            <a:spLocks noChangeArrowheads="1"/>
          </p:cNvSpPr>
          <p:nvPr/>
        </p:nvSpPr>
        <p:spPr bwMode="auto">
          <a:xfrm rot="3534462">
            <a:off x="4168775" y="2224088"/>
            <a:ext cx="304800" cy="1704975"/>
          </a:xfrm>
          <a:prstGeom prst="downArrow">
            <a:avLst>
              <a:gd name="adj1" fmla="val 50000"/>
              <a:gd name="adj2" fmla="val 1398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62480" name="Text Box 16"/>
          <p:cNvSpPr txBox="1"/>
          <p:nvPr/>
        </p:nvSpPr>
        <p:spPr>
          <a:xfrm>
            <a:off x="3851275" y="5013325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（中心论点）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nimBg="1"/>
      <p:bldP spid="62468" grpId="0" animBg="1"/>
      <p:bldP spid="62469" grpId="0" animBg="1"/>
      <p:bldP spid="62470" grpId="0" animBg="1"/>
      <p:bldP spid="62471" grpId="0" animBg="1"/>
      <p:bldP spid="62475" grpId="0" animBg="1"/>
      <p:bldP spid="62476" grpId="0" animBg="1"/>
      <p:bldP spid="62477" grpId="0" animBg="1"/>
      <p:bldP spid="62478" grpId="0" animBg="1"/>
      <p:bldP spid="62479" grpId="0" animBg="1"/>
      <p:bldP spid="624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-1692275" y="476250"/>
            <a:ext cx="77724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层次结构</a:t>
            </a:r>
            <a:r>
              <a:rPr lang="en-US" altLang="zh-CN" dirty="0"/>
              <a:t>:</a:t>
            </a:r>
            <a:endParaRPr lang="en-US" altLang="zh-CN" dirty="0"/>
          </a:p>
        </p:txBody>
      </p:sp>
      <p:sp>
        <p:nvSpPr>
          <p:cNvPr id="17412" name="AutoShape 4"/>
          <p:cNvSpPr/>
          <p:nvPr/>
        </p:nvSpPr>
        <p:spPr bwMode="auto">
          <a:xfrm>
            <a:off x="1835150" y="2133600"/>
            <a:ext cx="215900" cy="4032250"/>
          </a:xfrm>
          <a:prstGeom prst="leftBrace">
            <a:avLst>
              <a:gd name="adj1" fmla="val 15563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80" name="Text Box 5"/>
          <p:cNvSpPr txBox="1"/>
          <p:nvPr/>
        </p:nvSpPr>
        <p:spPr>
          <a:xfrm>
            <a:off x="1187450" y="2781300"/>
            <a:ext cx="549275" cy="29083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生于忧患  死于安乐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Text Box 6"/>
          <p:cNvSpPr txBox="1"/>
          <p:nvPr/>
        </p:nvSpPr>
        <p:spPr>
          <a:xfrm>
            <a:off x="2268538" y="2420938"/>
            <a:ext cx="12239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举例论证</a:t>
            </a:r>
            <a:endParaRPr lang="zh-CN" altLang="en-US" sz="18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AutoShape 7"/>
          <p:cNvSpPr/>
          <p:nvPr/>
        </p:nvSpPr>
        <p:spPr bwMode="auto">
          <a:xfrm>
            <a:off x="3348038" y="1916113"/>
            <a:ext cx="287338" cy="1655763"/>
          </a:xfrm>
          <a:prstGeom prst="leftBrace">
            <a:avLst>
              <a:gd name="adj1" fmla="val 4802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83" name="Text Box 9"/>
          <p:cNvSpPr txBox="1"/>
          <p:nvPr/>
        </p:nvSpPr>
        <p:spPr>
          <a:xfrm>
            <a:off x="3708400" y="1773238"/>
            <a:ext cx="1295400" cy="1900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舜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傅说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胶鬲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管夷吾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孙叔敖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百里奚</a:t>
            </a:r>
            <a:endParaRPr lang="zh-CN" altLang="en-US" sz="1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AutoShape 10"/>
          <p:cNvSpPr/>
          <p:nvPr/>
        </p:nvSpPr>
        <p:spPr bwMode="auto">
          <a:xfrm>
            <a:off x="4356100" y="1916113"/>
            <a:ext cx="287338" cy="1655763"/>
          </a:xfrm>
          <a:prstGeom prst="rightBrace">
            <a:avLst>
              <a:gd name="adj1" fmla="val 4802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85" name="Text Box 11"/>
          <p:cNvSpPr txBox="1"/>
          <p:nvPr/>
        </p:nvSpPr>
        <p:spPr>
          <a:xfrm>
            <a:off x="4787900" y="2349500"/>
            <a:ext cx="2232025" cy="779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经过艰苦磨练</a:t>
            </a:r>
            <a:endParaRPr lang="zh-CN" altLang="en-US" sz="18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成就一番大业</a:t>
            </a:r>
            <a:endParaRPr lang="zh-CN" altLang="en-US" sz="18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6" name="Text Box 12"/>
          <p:cNvSpPr txBox="1"/>
          <p:nvPr/>
        </p:nvSpPr>
        <p:spPr>
          <a:xfrm>
            <a:off x="2268538" y="5013325"/>
            <a:ext cx="1295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道理论证</a:t>
            </a:r>
            <a:endParaRPr lang="zh-CN" altLang="en-US" sz="18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1" name="AutoShape 13"/>
          <p:cNvSpPr/>
          <p:nvPr/>
        </p:nvSpPr>
        <p:spPr bwMode="auto">
          <a:xfrm>
            <a:off x="3348038" y="4221163"/>
            <a:ext cx="287338" cy="2016125"/>
          </a:xfrm>
          <a:prstGeom prst="leftBrace">
            <a:avLst>
              <a:gd name="adj1" fmla="val 5847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88" name="Text Box 14"/>
          <p:cNvSpPr txBox="1"/>
          <p:nvPr/>
        </p:nvSpPr>
        <p:spPr>
          <a:xfrm>
            <a:off x="3708400" y="4005263"/>
            <a:ext cx="7921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客观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9" name="Text Box 15"/>
          <p:cNvSpPr txBox="1"/>
          <p:nvPr/>
        </p:nvSpPr>
        <p:spPr>
          <a:xfrm>
            <a:off x="4572000" y="3500438"/>
            <a:ext cx="1584325" cy="1262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苦其心志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劳其筋骨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饿其体肤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空乏其身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4" name="AutoShape 16"/>
          <p:cNvSpPr/>
          <p:nvPr/>
        </p:nvSpPr>
        <p:spPr bwMode="auto">
          <a:xfrm>
            <a:off x="4356100" y="3644900"/>
            <a:ext cx="215900" cy="1008063"/>
          </a:xfrm>
          <a:prstGeom prst="leftBrace">
            <a:avLst>
              <a:gd name="adj1" fmla="val 3890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91" name="Text Box 17"/>
          <p:cNvSpPr txBox="1"/>
          <p:nvPr/>
        </p:nvSpPr>
        <p:spPr>
          <a:xfrm>
            <a:off x="3708400" y="5229225"/>
            <a:ext cx="8651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主观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2" name="Text Box 18"/>
          <p:cNvSpPr txBox="1"/>
          <p:nvPr/>
        </p:nvSpPr>
        <p:spPr>
          <a:xfrm>
            <a:off x="4572000" y="4868863"/>
            <a:ext cx="1008063" cy="942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困于心</a:t>
            </a:r>
            <a:endParaRPr lang="zh-CN" altLang="en-US" sz="1400" b="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衡于虑</a:t>
            </a:r>
            <a:endParaRPr lang="zh-CN" altLang="en-US" sz="1400" b="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而后作</a:t>
            </a:r>
            <a:endParaRPr lang="zh-CN" altLang="en-US" sz="1400" b="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7" name="AutoShape 19"/>
          <p:cNvSpPr/>
          <p:nvPr/>
        </p:nvSpPr>
        <p:spPr bwMode="auto">
          <a:xfrm>
            <a:off x="4356100" y="5013325"/>
            <a:ext cx="215900" cy="720725"/>
          </a:xfrm>
          <a:prstGeom prst="leftBrace">
            <a:avLst>
              <a:gd name="adj1" fmla="val 2781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94" name="Text Box 20"/>
          <p:cNvSpPr txBox="1"/>
          <p:nvPr/>
        </p:nvSpPr>
        <p:spPr>
          <a:xfrm>
            <a:off x="3708400" y="6092825"/>
            <a:ext cx="7921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治国</a:t>
            </a:r>
            <a:endParaRPr lang="zh-CN" altLang="en-US"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5" name="Text Box 21"/>
          <p:cNvSpPr txBox="1"/>
          <p:nvPr/>
        </p:nvSpPr>
        <p:spPr>
          <a:xfrm>
            <a:off x="4500563" y="5949950"/>
            <a:ext cx="1441450" cy="62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无法家拂土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无敌国外患</a:t>
            </a:r>
            <a:endParaRPr lang="zh-CN" altLang="en-US" sz="14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30" name="AutoShape 22"/>
          <p:cNvSpPr/>
          <p:nvPr/>
        </p:nvSpPr>
        <p:spPr bwMode="auto">
          <a:xfrm>
            <a:off x="4356100" y="6021388"/>
            <a:ext cx="144463" cy="503238"/>
          </a:xfrm>
          <a:prstGeom prst="leftBrace">
            <a:avLst>
              <a:gd name="adj1" fmla="val 2902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7431" name="AutoShape 23"/>
          <p:cNvSpPr/>
          <p:nvPr/>
        </p:nvSpPr>
        <p:spPr bwMode="auto">
          <a:xfrm>
            <a:off x="5508625" y="6021388"/>
            <a:ext cx="215900" cy="503238"/>
          </a:xfrm>
          <a:prstGeom prst="rightBrace">
            <a:avLst>
              <a:gd name="adj1" fmla="val 1942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24598" name="Text Box 24"/>
          <p:cNvSpPr txBox="1"/>
          <p:nvPr/>
        </p:nvSpPr>
        <p:spPr>
          <a:xfrm>
            <a:off x="5867400" y="6092825"/>
            <a:ext cx="12969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1800" b="0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国恒亡</a:t>
            </a:r>
            <a:endParaRPr lang="zh-CN" altLang="en-US" sz="1800" b="0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Text Box 2"/>
          <p:cNvSpPr txBox="1"/>
          <p:nvPr/>
        </p:nvSpPr>
        <p:spPr>
          <a:xfrm>
            <a:off x="2771775" y="836613"/>
            <a:ext cx="5616575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6600" i="1" dirty="0">
                <a:solidFill>
                  <a:srgbClr val="A50021"/>
                </a:solidFill>
                <a:latin typeface="Times New Roman" panose="02020603050405020304" pitchFamily="18" charset="0"/>
              </a:rPr>
              <a:t>原来如此</a:t>
            </a:r>
            <a:r>
              <a:rPr lang="en-US" altLang="zh-CN" sz="6600" i="1" dirty="0">
                <a:solidFill>
                  <a:srgbClr val="A50021"/>
                </a:solidFill>
                <a:latin typeface="Times New Roman" panose="02020603050405020304" pitchFamily="18" charset="0"/>
              </a:rPr>
              <a:t>!</a:t>
            </a:r>
            <a:endParaRPr lang="en-US" altLang="zh-CN" sz="6600" i="1" dirty="0">
              <a:solidFill>
                <a:srgbClr val="A5002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Text Box 3"/>
          <p:cNvSpPr txBox="1"/>
          <p:nvPr/>
        </p:nvSpPr>
        <p:spPr>
          <a:xfrm>
            <a:off x="755650" y="1989138"/>
            <a:ext cx="7777163" cy="2328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fontAlgn="base">
              <a:lnSpc>
                <a:spcPct val="105000"/>
              </a:lnSpc>
              <a:spcBef>
                <a:spcPct val="50000"/>
              </a:spcBef>
            </a:pPr>
            <a:r>
              <a:rPr lang="zh-CN" altLang="en-US" sz="4400" dirty="0">
                <a:solidFill>
                  <a:schemeClr val="tx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原来，东岸羚羊群之所以强健，是因为在他们附近生活着一个狼群，西岸羚羊群之所以弱小，是因为在他们缺少了一群天敌。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755650" y="1773238"/>
            <a:ext cx="7777163" cy="3168650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600" dirty="0">
                <a:solidFill>
                  <a:srgbClr val="3366FF"/>
                </a:solidFill>
                <a:ea typeface="华文行楷" pitchFamily="2" charset="-122"/>
              </a:rPr>
              <a:t>     </a:t>
            </a:r>
            <a:r>
              <a:rPr lang="en-US" altLang="zh-CN" sz="3600" dirty="0">
                <a:solidFill>
                  <a:srgbClr val="3366FF"/>
                </a:solidFill>
                <a:ea typeface="华文行楷" pitchFamily="2" charset="-122"/>
              </a:rPr>
              <a:t>《</a:t>
            </a:r>
            <a:r>
              <a:rPr lang="zh-CN" altLang="en-US" sz="3600" dirty="0">
                <a:solidFill>
                  <a:srgbClr val="3366FF"/>
                </a:solidFill>
                <a:ea typeface="华文行楷" pitchFamily="2" charset="-122"/>
              </a:rPr>
              <a:t>生于忧患，死于安乐</a:t>
            </a:r>
            <a:r>
              <a:rPr lang="en-US" altLang="zh-CN" sz="3600" dirty="0">
                <a:solidFill>
                  <a:srgbClr val="3366FF"/>
                </a:solidFill>
                <a:ea typeface="华文行楷" pitchFamily="2" charset="-122"/>
              </a:rPr>
              <a:t>》</a:t>
            </a:r>
            <a:r>
              <a:rPr lang="zh-CN" altLang="en-US" sz="3600" dirty="0">
                <a:solidFill>
                  <a:srgbClr val="3366FF"/>
                </a:solidFill>
                <a:ea typeface="华文行楷" pitchFamily="2" charset="-122"/>
              </a:rPr>
              <a:t>中提出担当大任的人必须经过艰苦的磨炼。请根据查找的相关资料，补充一些例子，说说你的看法。</a:t>
            </a:r>
            <a:endParaRPr lang="zh-CN" altLang="en-US" sz="3600" dirty="0">
              <a:solidFill>
                <a:srgbClr val="3366FF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3" descr="孔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33375"/>
            <a:ext cx="2546350" cy="324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260350"/>
            <a:ext cx="4176713" cy="7921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仲尼厄而作</a:t>
            </a:r>
            <a:r>
              <a:rPr kumimoji="1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《</a:t>
            </a: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春秋</a:t>
            </a:r>
            <a:r>
              <a:rPr kumimoji="1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》</a:t>
            </a:r>
            <a:endParaRPr kumimoji="1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楷体_GB2312" panose="02010609030101010101" pitchFamily="49" charset="-122"/>
              <a:cs typeface="+mj-cs"/>
            </a:endParaRPr>
          </a:p>
        </p:txBody>
      </p:sp>
      <p:pic>
        <p:nvPicPr>
          <p:cNvPr id="26628" name="Picture 4" descr="tu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425" y="1844675"/>
            <a:ext cx="2949575" cy="467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5" descr="韩非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75" y="1989138"/>
            <a:ext cx="2182813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1116013" y="4941888"/>
            <a:ext cx="4537075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韩非囚秦而著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《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说难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》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、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《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孤愤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》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。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6046788" y="1412875"/>
            <a:ext cx="3097213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屈原放逐，乃赋</a:t>
            </a:r>
            <a:r>
              <a:rPr kumimoji="1" lang="en-US" altLang="zh-CN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《</a:t>
            </a:r>
            <a:r>
              <a:rPr kumimoji="1" lang="zh-CN" altLang="en-US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离骚</a:t>
            </a:r>
            <a:r>
              <a:rPr kumimoji="1" lang="en-US" altLang="zh-CN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》</a:t>
            </a:r>
            <a:r>
              <a:rPr kumimoji="1" lang="zh-CN" altLang="en-US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。</a:t>
            </a:r>
            <a:endParaRPr kumimoji="1" lang="zh-CN" altLang="en-US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4" grpId="0"/>
      <p:bldP spid="634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3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33375"/>
            <a:ext cx="8532813" cy="6202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 Box 2"/>
          <p:cNvSpPr txBox="1"/>
          <p:nvPr/>
        </p:nvSpPr>
        <p:spPr>
          <a:xfrm>
            <a:off x="6804025" y="692150"/>
            <a:ext cx="733425" cy="5332413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vert="eaVert"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Tahoma" panose="020B0604030504040204" pitchFamily="34" charset="0"/>
                <a:ea typeface="华文行楷" pitchFamily="2" charset="-122"/>
              </a:rPr>
              <a:t>司马迁受宫刑而作</a:t>
            </a:r>
            <a:r>
              <a:rPr lang="en-US" altLang="zh-CN" dirty="0">
                <a:solidFill>
                  <a:schemeClr val="tx2"/>
                </a:solidFill>
                <a:latin typeface="Tahoma" panose="020B0604030504040204" pitchFamily="34" charset="0"/>
                <a:ea typeface="华文行楷" pitchFamily="2" charset="-122"/>
              </a:rPr>
              <a:t>《</a:t>
            </a:r>
            <a:r>
              <a:rPr lang="zh-CN" altLang="en-US" dirty="0">
                <a:solidFill>
                  <a:schemeClr val="tx2"/>
                </a:solidFill>
                <a:latin typeface="Tahoma" panose="020B0604030504040204" pitchFamily="34" charset="0"/>
                <a:ea typeface="华文行楷" pitchFamily="2" charset="-122"/>
              </a:rPr>
              <a:t>史记</a:t>
            </a:r>
            <a:r>
              <a:rPr lang="en-US" altLang="zh-CN" dirty="0">
                <a:solidFill>
                  <a:schemeClr val="tx2"/>
                </a:solidFill>
                <a:latin typeface="Tahoma" panose="020B0604030504040204" pitchFamily="34" charset="0"/>
                <a:ea typeface="华文行楷" pitchFamily="2" charset="-122"/>
              </a:rPr>
              <a:t>》</a:t>
            </a:r>
            <a:endParaRPr lang="en-US" altLang="zh-CN" dirty="0">
              <a:solidFill>
                <a:schemeClr val="tx2"/>
              </a:solidFill>
              <a:latin typeface="Tahoma" panose="020B060403050404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49725"/>
            <a:ext cx="3600450" cy="18716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曹雪芹举家食粥而写出了不朽的</a:t>
            </a:r>
            <a:r>
              <a:rPr kumimoji="1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《</a:t>
            </a: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红楼梦</a:t>
            </a:r>
            <a:r>
              <a:rPr kumimoji="1" lang="en-US" altLang="zh-CN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》</a:t>
            </a: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anose="02010609030101010101" pitchFamily="49" charset="-122"/>
                <a:cs typeface="+mj-cs"/>
              </a:rPr>
              <a:t>。</a:t>
            </a: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1" lang="zh-CN" altLang="en-US" sz="44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6563" name="Picture 3" descr="曹雪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33375"/>
            <a:ext cx="3014663" cy="370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3492500" y="333375"/>
            <a:ext cx="5651500" cy="301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爱迪生小时候一边卖报一边作化学试验。有一次，不慎在火车上引起了火，被车长打聋了一只耳朵。由于他的刻苦努力，终于成为举世闻名的发明家。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pic>
        <p:nvPicPr>
          <p:cNvPr id="66565" name="Picture 5" descr="未标题-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8" y="3362325"/>
            <a:ext cx="4824412" cy="316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3" descr="b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476250"/>
            <a:ext cx="3883025" cy="546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Text Box 4"/>
          <p:cNvSpPr txBox="1"/>
          <p:nvPr/>
        </p:nvSpPr>
        <p:spPr>
          <a:xfrm>
            <a:off x="4716463" y="1268413"/>
            <a:ext cx="3743325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4400" dirty="0">
                <a:solidFill>
                  <a:schemeClr val="tx1"/>
                </a:solidFill>
                <a:latin typeface="Times New Roman" panose="02020603050405020304" pitchFamily="18" charset="0"/>
                <a:ea typeface="华文新魏" pitchFamily="2" charset="-122"/>
              </a:rPr>
              <a:t>      </a:t>
            </a:r>
            <a:r>
              <a:rPr lang="zh-CN" altLang="en-US" sz="4400" dirty="0">
                <a:solidFill>
                  <a:srgbClr val="660066"/>
                </a:solidFill>
                <a:latin typeface="Times New Roman" panose="02020603050405020304" pitchFamily="18" charset="0"/>
                <a:ea typeface="华文新魏" pitchFamily="2" charset="-122"/>
              </a:rPr>
              <a:t>贝多芬即使在双耳失聪的情况下，仍然坚持音乐创作。</a:t>
            </a:r>
            <a:endParaRPr lang="zh-CN" altLang="en-US" sz="4400" dirty="0">
              <a:solidFill>
                <a:srgbClr val="66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900113" y="404813"/>
            <a:ext cx="7345362" cy="5545137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600" dirty="0">
                <a:ea typeface="华文行楷" pitchFamily="2" charset="-122"/>
              </a:rPr>
              <a:t>      优越的条件容易消磨人的意志，腐蚀人的健康肌体，使人丧失成功的上进心；而艰苦的环境，坎坷的道路，却能磨练人的意志，增长人的上进心。美国剧作家帕特里克说的</a:t>
            </a:r>
            <a:r>
              <a:rPr lang="zh-CN" altLang="en-US" sz="3600" dirty="0">
                <a:latin typeface="Century" pitchFamily="18" charset="0"/>
                <a:ea typeface="华文行楷" pitchFamily="2" charset="-122"/>
              </a:rPr>
              <a:t>“</a:t>
            </a:r>
            <a:r>
              <a:rPr lang="zh-CN" altLang="en-US" sz="3600" dirty="0">
                <a:ea typeface="华文行楷" pitchFamily="2" charset="-122"/>
              </a:rPr>
              <a:t>痛苦使人思索，思索使人明智，智慧使人生命持久</a:t>
            </a:r>
            <a:r>
              <a:rPr lang="zh-CN" altLang="en-US" sz="3600" dirty="0">
                <a:latin typeface="Century" pitchFamily="18" charset="0"/>
                <a:ea typeface="华文行楷" pitchFamily="2" charset="-122"/>
              </a:rPr>
              <a:t>”</a:t>
            </a:r>
            <a:r>
              <a:rPr lang="zh-CN" altLang="en-US" sz="3600" dirty="0">
                <a:ea typeface="华文行楷" pitchFamily="2" charset="-122"/>
              </a:rPr>
              <a:t>，足以说明</a:t>
            </a:r>
            <a:r>
              <a:rPr lang="zh-CN" altLang="en-US" sz="3600" b="0" dirty="0">
                <a:solidFill>
                  <a:srgbClr val="FF0000"/>
                </a:solidFill>
                <a:ea typeface="华文行楷" pitchFamily="2" charset="-122"/>
              </a:rPr>
              <a:t>逆境</a:t>
            </a:r>
            <a:r>
              <a:rPr lang="zh-CN" altLang="en-US" sz="3600" dirty="0">
                <a:ea typeface="华文行楷" pitchFamily="2" charset="-122"/>
              </a:rPr>
              <a:t>的重要性。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8001000" cy="1216025"/>
          </a:xfrm>
          <a:ln/>
        </p:spPr>
        <p:txBody>
          <a:bodyPr vert="horz" wrap="square" lIns="91440" tIns="45720" rIns="91440" bIns="45720" anchor="ctr"/>
          <a:p>
            <a:pPr eaLnBrk="1" hangingPunct="1"/>
            <a:br>
              <a:rPr lang="zh-CN" altLang="en-US" sz="4000" dirty="0"/>
            </a:br>
            <a:endParaRPr lang="zh-CN" altLang="en-US" sz="4000" dirty="0"/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6600"/>
                </a:solidFill>
              </a:rPr>
              <a:t>没有伟大的意志力，就没有雄才大略</a:t>
            </a:r>
            <a:r>
              <a:rPr lang="en-US" altLang="zh-CN" sz="2800" b="1" dirty="0">
                <a:solidFill>
                  <a:srgbClr val="006600"/>
                </a:solidFill>
                <a:latin typeface="Century" pitchFamily="18" charset="0"/>
              </a:rPr>
              <a:t>—</a:t>
            </a:r>
            <a:r>
              <a:rPr lang="zh-CN" altLang="en-US" sz="2800" b="1" dirty="0">
                <a:solidFill>
                  <a:srgbClr val="006600"/>
                </a:solidFill>
              </a:rPr>
              <a:t>巴尔扎克 </a:t>
            </a:r>
            <a:endParaRPr lang="zh-CN" altLang="en-US" sz="2800" b="1" dirty="0">
              <a:solidFill>
                <a:srgbClr val="0066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6600"/>
                </a:solidFill>
              </a:rPr>
              <a:t>困难越大，战胜困难就越荣耀</a:t>
            </a:r>
            <a:r>
              <a:rPr lang="en-US" altLang="zh-CN" sz="2800" b="1" dirty="0">
                <a:solidFill>
                  <a:srgbClr val="006600"/>
                </a:solidFill>
                <a:latin typeface="Century" pitchFamily="18" charset="0"/>
              </a:rPr>
              <a:t>——</a:t>
            </a:r>
            <a:r>
              <a:rPr lang="zh-CN" altLang="en-US" sz="2800" b="1" dirty="0">
                <a:solidFill>
                  <a:srgbClr val="006600"/>
                </a:solidFill>
              </a:rPr>
              <a:t>莫里哀</a:t>
            </a:r>
            <a:endParaRPr lang="zh-CN" altLang="en-US" sz="2800" b="1" dirty="0">
              <a:solidFill>
                <a:srgbClr val="0066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6600"/>
                </a:solidFill>
              </a:rPr>
              <a:t>自古英雄多磨难，从来纨绔少伟男。</a:t>
            </a:r>
            <a:endParaRPr lang="zh-CN" altLang="en-US" sz="2800" b="1" dirty="0">
              <a:solidFill>
                <a:srgbClr val="0066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6600"/>
                </a:solidFill>
              </a:rPr>
              <a:t>忧劳可以兴国，逸豫可以亡身。</a:t>
            </a:r>
            <a:endParaRPr lang="zh-CN" altLang="en-US" sz="2800" b="1" dirty="0">
              <a:solidFill>
                <a:srgbClr val="0066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6600"/>
                </a:solidFill>
              </a:rPr>
              <a:t>人无远虑，必在近忧。</a:t>
            </a:r>
            <a:r>
              <a:rPr lang="en-US" altLang="zh-CN" sz="2800" b="1" dirty="0">
                <a:solidFill>
                  <a:srgbClr val="006600"/>
                </a:solidFill>
                <a:latin typeface="Century" pitchFamily="18" charset="0"/>
              </a:rPr>
              <a:t>——</a:t>
            </a:r>
            <a:r>
              <a:rPr lang="zh-CN" altLang="en-US" sz="2800" b="1" dirty="0">
                <a:solidFill>
                  <a:srgbClr val="006600"/>
                </a:solidFill>
              </a:rPr>
              <a:t>（论语）</a:t>
            </a:r>
            <a:endParaRPr lang="zh-CN" altLang="en-US" sz="2800" b="1" dirty="0">
              <a:solidFill>
                <a:srgbClr val="0066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6600"/>
                </a:solidFill>
              </a:rPr>
              <a:t>宝剑锋从磨砺出，梅花香自苦寒来。</a:t>
            </a:r>
            <a:endParaRPr lang="zh-CN" altLang="en-US" sz="2800" b="1" dirty="0">
              <a:solidFill>
                <a:srgbClr val="0066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006600"/>
                </a:solidFill>
              </a:rPr>
              <a:t>居安思危，戒奢以俭</a:t>
            </a:r>
            <a:r>
              <a:rPr lang="en-US" altLang="zh-CN" sz="2800" b="1" dirty="0">
                <a:solidFill>
                  <a:srgbClr val="006600"/>
                </a:solidFill>
                <a:latin typeface="Century" pitchFamily="18" charset="0"/>
              </a:rPr>
              <a:t>——</a:t>
            </a:r>
            <a:r>
              <a:rPr lang="zh-CN" altLang="en-US" sz="2800" b="1" dirty="0">
                <a:solidFill>
                  <a:srgbClr val="006600"/>
                </a:solidFill>
              </a:rPr>
              <a:t>（唐 魏征）</a:t>
            </a:r>
            <a:endParaRPr lang="zh-CN" altLang="en-US" sz="2800" b="1" dirty="0">
              <a:solidFill>
                <a:srgbClr val="0066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dirty="0">
              <a:solidFill>
                <a:srgbClr val="006600"/>
              </a:solidFill>
            </a:endParaRPr>
          </a:p>
        </p:txBody>
      </p:sp>
      <p:sp>
        <p:nvSpPr>
          <p:cNvPr id="31748" name="Rectangle 4"/>
          <p:cNvSpPr/>
          <p:nvPr/>
        </p:nvSpPr>
        <p:spPr>
          <a:xfrm>
            <a:off x="1835150" y="476250"/>
            <a:ext cx="43211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4800" dirty="0">
                <a:solidFill>
                  <a:srgbClr val="CC3300"/>
                </a:solidFill>
                <a:latin typeface="Verdana" panose="020B0604030504040204" pitchFamily="34" charset="0"/>
              </a:rPr>
              <a:t>名人名言</a:t>
            </a:r>
            <a:endParaRPr lang="zh-CN" altLang="en-US" sz="4800" dirty="0">
              <a:solidFill>
                <a:srgbClr val="CC33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dirty="0">
                <a:solidFill>
                  <a:srgbClr val="8310B6"/>
                </a:solidFill>
              </a:rPr>
              <a:t>孟子名言名句</a:t>
            </a:r>
            <a:br>
              <a:rPr lang="zh-CN" altLang="en-US" sz="4000" dirty="0">
                <a:solidFill>
                  <a:srgbClr val="8310B6"/>
                </a:solidFill>
              </a:rPr>
            </a:br>
            <a:endParaRPr lang="zh-CN" altLang="en-US" sz="4000" dirty="0">
              <a:solidFill>
                <a:srgbClr val="8310B6"/>
              </a:solidFill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老 吾 老 以 及 人 之 老，</a:t>
            </a:r>
            <a:r>
              <a:rPr lang="zh-CN" altLang="en-US" b="1" dirty="0">
                <a:solidFill>
                  <a:srgbClr val="0000FF"/>
                </a:solidFill>
                <a:latin typeface="Century" pitchFamily="18" charset="0"/>
              </a:rPr>
              <a:t> </a:t>
            </a:r>
            <a:br>
              <a:rPr lang="zh-CN" altLang="en-US" b="1" dirty="0">
                <a:solidFill>
                  <a:srgbClr val="0000FF"/>
                </a:solidFill>
              </a:rPr>
            </a:br>
            <a:r>
              <a:rPr lang="zh-CN" altLang="en-US" b="1" dirty="0">
                <a:solidFill>
                  <a:srgbClr val="0000FF"/>
                </a:solidFill>
              </a:rPr>
              <a:t> 幼 吾 幼 以 及 人 之 幼</a:t>
            </a:r>
            <a:r>
              <a:rPr lang="zh-CN" altLang="en-US" b="1" dirty="0">
                <a:solidFill>
                  <a:srgbClr val="0000FF"/>
                </a:solidFill>
                <a:latin typeface="Century" pitchFamily="18" charset="0"/>
              </a:rPr>
              <a:t> </a:t>
            </a:r>
            <a:endParaRPr lang="zh-CN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五 十 步 笑 百 步</a:t>
            </a:r>
            <a:endParaRPr lang="zh-CN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尽 信 书 不 如 无 书</a:t>
            </a:r>
            <a:endParaRPr lang="zh-CN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乐以天下，忧以天下</a:t>
            </a:r>
            <a:endParaRPr lang="zh-CN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富 贵 不 能 淫，贫 贱 不 能 移，</a:t>
            </a:r>
            <a:br>
              <a:rPr lang="zh-CN" altLang="en-US" b="1" dirty="0">
                <a:solidFill>
                  <a:srgbClr val="0000FF"/>
                </a:solidFill>
              </a:rPr>
            </a:br>
            <a:r>
              <a:rPr lang="zh-CN" altLang="en-US" b="1" dirty="0">
                <a:solidFill>
                  <a:srgbClr val="0000FF"/>
                </a:solidFill>
              </a:rPr>
              <a:t>  威 武 不 能 屈， 此 之 谓 大 丈 夫。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692150"/>
            <a:ext cx="5638800" cy="762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华文彩云" pitchFamily="2" charset="-122"/>
                <a:cs typeface="+mj-cs"/>
              </a:rPr>
              <a:t>拓展（作业）</a:t>
            </a:r>
            <a:r>
              <a:rPr kumimoji="1" lang="en-US" altLang="zh-CN" sz="4400" b="0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j-cs"/>
              </a:rPr>
              <a:t>:</a:t>
            </a:r>
            <a:endParaRPr kumimoji="1" lang="en-US" altLang="zh-CN" sz="4400" b="0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彩云" pitchFamily="2" charset="-122"/>
              <a:ea typeface="华文彩云" pitchFamily="2" charset="-122"/>
              <a:cs typeface="+mj-cs"/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type="subTitle" idx="1"/>
          </p:nvPr>
        </p:nvSpPr>
        <p:spPr>
          <a:xfrm>
            <a:off x="152400" y="1524000"/>
            <a:ext cx="8686800" cy="5486400"/>
          </a:xfrm>
          <a:ln/>
        </p:spPr>
        <p:txBody>
          <a:bodyPr vert="horz" wrap="square" lIns="91440" tIns="45720" rIns="91440" bIns="45720" anchor="t"/>
          <a:p>
            <a:pPr algn="l" eaLnBrk="1" hangingPunct="1"/>
            <a:endParaRPr kumimoji="1" lang="zh-CN" altLang="en-US" sz="2800" b="1" dirty="0">
              <a:latin typeface="宋体" panose="02010600030101010101" pitchFamily="2" charset="-122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sz="2800" b="1" dirty="0">
                <a:latin typeface="宋体" panose="02010600030101010101" pitchFamily="2" charset="-122"/>
                <a:ea typeface="+mn-ea"/>
                <a:cs typeface="+mn-cs"/>
              </a:rPr>
              <a:t>⒈请找出与本文作者观点</a:t>
            </a:r>
            <a:r>
              <a:rPr kumimoji="1" lang="zh-CN" altLang="en-US" sz="2800" b="1" dirty="0">
                <a:latin typeface="Century" pitchFamily="18" charset="0"/>
                <a:ea typeface="+mn-ea"/>
                <a:cs typeface="+mn-cs"/>
              </a:rPr>
              <a:t>“</a:t>
            </a:r>
            <a:r>
              <a:rPr kumimoji="1" lang="zh-CN" altLang="en-US" sz="2800" b="1" dirty="0">
                <a:latin typeface="宋体" panose="02010600030101010101" pitchFamily="2" charset="-122"/>
                <a:ea typeface="+mn-ea"/>
                <a:cs typeface="+mn-cs"/>
              </a:rPr>
              <a:t>生于忧患，死于安乐</a:t>
            </a:r>
            <a:r>
              <a:rPr kumimoji="1" lang="zh-CN" altLang="en-US" sz="2800" b="1" dirty="0">
                <a:latin typeface="Century" pitchFamily="18" charset="0"/>
                <a:ea typeface="+mn-ea"/>
                <a:cs typeface="+mn-cs"/>
              </a:rPr>
              <a:t>”</a:t>
            </a:r>
            <a:r>
              <a:rPr kumimoji="1" lang="zh-CN" altLang="en-US" sz="2800" b="1" dirty="0">
                <a:latin typeface="宋体" panose="02010600030101010101" pitchFamily="2" charset="-122"/>
                <a:ea typeface="+mn-ea"/>
                <a:cs typeface="+mn-cs"/>
              </a:rPr>
              <a:t>有关的名言警句。</a:t>
            </a:r>
            <a:endParaRPr kumimoji="1" lang="zh-CN" altLang="en-US" sz="2800" b="1" dirty="0">
              <a:latin typeface="宋体" panose="02010600030101010101" pitchFamily="2" charset="-122"/>
              <a:ea typeface="+mn-ea"/>
              <a:cs typeface="+mn-cs"/>
            </a:endParaRPr>
          </a:p>
          <a:p>
            <a:pPr algn="l" eaLnBrk="1" hangingPunct="1"/>
            <a:endParaRPr kumimoji="1" lang="zh-CN" altLang="en-US" sz="2800" b="1" dirty="0">
              <a:latin typeface="宋体" panose="02010600030101010101" pitchFamily="2" charset="-122"/>
              <a:ea typeface="+mn-ea"/>
              <a:cs typeface="+mn-cs"/>
            </a:endParaRPr>
          </a:p>
          <a:p>
            <a:pPr algn="l" eaLnBrk="1" hangingPunct="1"/>
            <a:r>
              <a:rPr kumimoji="1" lang="zh-CN" altLang="en-US" sz="2800" b="1" dirty="0">
                <a:latin typeface="宋体" panose="02010600030101010101" pitchFamily="2" charset="-122"/>
                <a:ea typeface="+mn-ea"/>
                <a:cs typeface="+mn-cs"/>
              </a:rPr>
              <a:t>⒉试另举一两个古今事例，或结合本人的亲身体验，    谈谈你对 </a:t>
            </a:r>
            <a:r>
              <a:rPr kumimoji="1" lang="zh-CN" altLang="en-US" sz="2800" b="1" dirty="0">
                <a:latin typeface="Century" pitchFamily="18" charset="0"/>
                <a:ea typeface="+mn-ea"/>
                <a:cs typeface="+mn-cs"/>
              </a:rPr>
              <a:t>“</a:t>
            </a:r>
            <a:r>
              <a:rPr kumimoji="1" lang="zh-CN" altLang="en-US" sz="2800" b="1" dirty="0">
                <a:latin typeface="宋体" panose="02010600030101010101" pitchFamily="2" charset="-122"/>
                <a:ea typeface="+mn-ea"/>
                <a:cs typeface="+mn-cs"/>
              </a:rPr>
              <a:t>生于忧患，死于安乐</a:t>
            </a:r>
            <a:r>
              <a:rPr kumimoji="1" lang="zh-CN" altLang="en-US" sz="2800" b="1" dirty="0">
                <a:latin typeface="Century" pitchFamily="18" charset="0"/>
                <a:ea typeface="+mn-ea"/>
                <a:cs typeface="+mn-cs"/>
              </a:rPr>
              <a:t>”</a:t>
            </a:r>
            <a:r>
              <a:rPr kumimoji="1" lang="zh-CN" altLang="en-US" sz="2800" b="1" dirty="0">
                <a:latin typeface="宋体" panose="02010600030101010101" pitchFamily="2" charset="-122"/>
                <a:ea typeface="+mn-ea"/>
                <a:cs typeface="+mn-cs"/>
              </a:rPr>
              <a:t>这一观点的理解。</a:t>
            </a:r>
            <a:endParaRPr kumimoji="1" lang="zh-CN" altLang="en-US" sz="2800" b="1" dirty="0">
              <a:latin typeface="宋体" panose="02010600030101010101" pitchFamily="2" charset="-122"/>
              <a:ea typeface="+mn-ea"/>
              <a:cs typeface="+mn-cs"/>
            </a:endParaRPr>
          </a:p>
          <a:p>
            <a:pPr algn="l" eaLnBrk="1" hangingPunct="1"/>
            <a:endParaRPr kumimoji="1" lang="zh-CN" altLang="en-US" sz="2800" b="1" dirty="0"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2" descr="BD21332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6324600"/>
            <a:ext cx="8686800" cy="342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819" name="Group 26"/>
          <p:cNvGrpSpPr/>
          <p:nvPr/>
        </p:nvGrpSpPr>
        <p:grpSpPr>
          <a:xfrm>
            <a:off x="3563938" y="260350"/>
            <a:ext cx="2438400" cy="838200"/>
            <a:chOff x="144" y="192"/>
            <a:chExt cx="1536" cy="528"/>
          </a:xfrm>
        </p:grpSpPr>
        <p:sp>
          <p:nvSpPr>
            <p:cNvPr id="70659" name="Oval 3"/>
            <p:cNvSpPr>
              <a:spLocks noChangeArrowheads="1"/>
            </p:cNvSpPr>
            <p:nvPr/>
          </p:nvSpPr>
          <p:spPr bwMode="auto">
            <a:xfrm>
              <a:off x="144" y="192"/>
              <a:ext cx="1536" cy="528"/>
            </a:xfrm>
            <a:prstGeom prst="ellipse">
              <a:avLst/>
            </a:prstGeom>
            <a:gradFill rotWithShape="0">
              <a:gsLst>
                <a:gs pos="0">
                  <a:schemeClr val="tx1"/>
                </a:gs>
                <a:gs pos="50000">
                  <a:srgbClr val="FFFF99"/>
                </a:gs>
                <a:gs pos="100000">
                  <a:schemeClr val="tx1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endParaRPr>
            </a:p>
          </p:txBody>
        </p:sp>
        <p:sp>
          <p:nvSpPr>
            <p:cNvPr id="34841" name="Text Box 4"/>
            <p:cNvSpPr txBox="1"/>
            <p:nvPr/>
          </p:nvSpPr>
          <p:spPr>
            <a:xfrm>
              <a:off x="336" y="288"/>
              <a:ext cx="129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fontAlgn="base"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8406A6"/>
                  </a:solidFill>
                  <a:latin typeface="Times New Roman" panose="02020603050405020304" pitchFamily="18" charset="0"/>
                  <a:ea typeface="华文新魏" pitchFamily="2" charset="-122"/>
                </a:rPr>
                <a:t>理解词义</a:t>
              </a:r>
              <a:endParaRPr lang="zh-CN" altLang="en-US" sz="3200" dirty="0">
                <a:solidFill>
                  <a:srgbClr val="8406A6"/>
                </a:solidFill>
                <a:latin typeface="Times New Roman" panose="02020603050405020304" pitchFamily="18" charset="0"/>
                <a:ea typeface="华文新魏" pitchFamily="2" charset="-122"/>
              </a:endParaRPr>
            </a:p>
          </p:txBody>
        </p:sp>
      </p:grpSp>
      <p:sp>
        <p:nvSpPr>
          <p:cNvPr id="70661" name="Text Box 5"/>
          <p:cNvSpPr txBox="1"/>
          <p:nvPr/>
        </p:nvSpPr>
        <p:spPr>
          <a:xfrm>
            <a:off x="381000" y="1295400"/>
            <a:ext cx="8382000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发：         举：         畎亩：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任：         所为：       所以：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恒：         过：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衡：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入：         出：         敌：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喻：         士：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作：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fontAlgn="base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法家：       拂士：       曾：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0662" name="Text Box 6"/>
          <p:cNvSpPr txBox="1"/>
          <p:nvPr/>
        </p:nvSpPr>
        <p:spPr>
          <a:xfrm>
            <a:off x="1143000" y="13716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被任用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3" name="Text Box 7"/>
          <p:cNvSpPr txBox="1"/>
          <p:nvPr/>
        </p:nvSpPr>
        <p:spPr>
          <a:xfrm>
            <a:off x="3810000" y="12954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被选拔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4" name="Text Box 8"/>
          <p:cNvSpPr txBox="1"/>
          <p:nvPr/>
        </p:nvSpPr>
        <p:spPr>
          <a:xfrm>
            <a:off x="7010400" y="12954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田间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5" name="Text Box 9"/>
          <p:cNvSpPr txBox="1"/>
          <p:nvPr/>
        </p:nvSpPr>
        <p:spPr>
          <a:xfrm>
            <a:off x="1143000" y="21336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责任 担子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6" name="Text Box 10"/>
          <p:cNvSpPr txBox="1"/>
          <p:nvPr/>
        </p:nvSpPr>
        <p:spPr>
          <a:xfrm>
            <a:off x="4191000" y="20574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所行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7" name="Text Box 11"/>
          <p:cNvSpPr txBox="1"/>
          <p:nvPr/>
        </p:nvSpPr>
        <p:spPr>
          <a:xfrm>
            <a:off x="6934200" y="2057400"/>
            <a:ext cx="1447800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0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用来</a:t>
            </a:r>
            <a:r>
              <a:rPr lang="en-US" altLang="zh-CN" sz="20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1800" b="0" dirty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方法</a:t>
            </a:r>
            <a:endParaRPr lang="zh-CN" altLang="en-US" sz="1800" b="0" dirty="0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0668" name="Text Box 12"/>
          <p:cNvSpPr txBox="1"/>
          <p:nvPr/>
        </p:nvSpPr>
        <p:spPr>
          <a:xfrm>
            <a:off x="1143000" y="2743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常常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69" name="Text Box 13"/>
          <p:cNvSpPr txBox="1"/>
          <p:nvPr/>
        </p:nvSpPr>
        <p:spPr>
          <a:xfrm>
            <a:off x="3886200" y="2743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犯错误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70" name="Text Box 14"/>
          <p:cNvSpPr txBox="1"/>
          <p:nvPr/>
        </p:nvSpPr>
        <p:spPr>
          <a:xfrm>
            <a:off x="6477000" y="2819400"/>
            <a:ext cx="1752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通横 不顺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71" name="Text Box 15"/>
          <p:cNvSpPr txBox="1"/>
          <p:nvPr/>
        </p:nvSpPr>
        <p:spPr>
          <a:xfrm>
            <a:off x="1219200" y="3505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在国内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72" name="Text Box 16"/>
          <p:cNvSpPr txBox="1"/>
          <p:nvPr/>
        </p:nvSpPr>
        <p:spPr>
          <a:xfrm>
            <a:off x="3810000" y="3505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在国外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73" name="Text Box 17"/>
          <p:cNvSpPr txBox="1"/>
          <p:nvPr/>
        </p:nvSpPr>
        <p:spPr>
          <a:xfrm>
            <a:off x="6477000" y="3505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敌对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74" name="Text Box 18"/>
          <p:cNvSpPr txBox="1"/>
          <p:nvPr/>
        </p:nvSpPr>
        <p:spPr>
          <a:xfrm>
            <a:off x="1219200" y="4267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了解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75" name="Text Box 19"/>
          <p:cNvSpPr txBox="1"/>
          <p:nvPr/>
        </p:nvSpPr>
        <p:spPr>
          <a:xfrm>
            <a:off x="3962400" y="42672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狱官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76" name="Text Box 20"/>
          <p:cNvSpPr txBox="1"/>
          <p:nvPr/>
        </p:nvSpPr>
        <p:spPr>
          <a:xfrm>
            <a:off x="6629400" y="42672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有所作为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77" name="Text Box 21"/>
          <p:cNvSpPr txBox="1"/>
          <p:nvPr/>
        </p:nvSpPr>
        <p:spPr>
          <a:xfrm>
            <a:off x="1524000" y="5029200"/>
            <a:ext cx="1447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有法度的世臣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78" name="Text Box 22"/>
          <p:cNvSpPr txBox="1"/>
          <p:nvPr/>
        </p:nvSpPr>
        <p:spPr>
          <a:xfrm>
            <a:off x="4038600" y="5029200"/>
            <a:ext cx="14478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辅佐君主的贤士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0679" name="Text Box 23"/>
          <p:cNvSpPr txBox="1"/>
          <p:nvPr/>
        </p:nvSpPr>
        <p:spPr>
          <a:xfrm>
            <a:off x="6553200" y="5029200"/>
            <a:ext cx="2286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通增  增加</a:t>
            </a:r>
            <a:endParaRPr lang="zh-CN" altLang="en-US" sz="28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39" name="Text Box 25"/>
          <p:cNvSpPr txBox="1"/>
          <p:nvPr/>
        </p:nvSpPr>
        <p:spPr>
          <a:xfrm>
            <a:off x="539750" y="404813"/>
            <a:ext cx="2447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0" dirty="0">
                <a:latin typeface="Times New Roman" panose="02020603050405020304" pitchFamily="18" charset="0"/>
              </a:rPr>
              <a:t>随堂练习</a:t>
            </a:r>
            <a:endParaRPr lang="zh-CN" altLang="en-US" b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662" grpId="0"/>
      <p:bldP spid="70663" grpId="0"/>
      <p:bldP spid="70664" grpId="0"/>
      <p:bldP spid="70665" grpId="0"/>
      <p:bldP spid="70666" grpId="0"/>
      <p:bldP spid="70667" grpId="0"/>
      <p:bldP spid="70668" grpId="0"/>
      <p:bldP spid="70669" grpId="0"/>
      <p:bldP spid="70670" grpId="0"/>
      <p:bldP spid="70671" grpId="0"/>
      <p:bldP spid="70672" grpId="0"/>
      <p:bldP spid="70673" grpId="0"/>
      <p:bldP spid="70674" grpId="0"/>
      <p:bldP spid="70675" grpId="0"/>
      <p:bldP spid="70676" grpId="0"/>
      <p:bldP spid="70677" grpId="0"/>
      <p:bldP spid="70678" grpId="0"/>
      <p:bldP spid="706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Text Box 2"/>
          <p:cNvSpPr txBox="1"/>
          <p:nvPr/>
        </p:nvSpPr>
        <p:spPr>
          <a:xfrm>
            <a:off x="323850" y="1628775"/>
            <a:ext cx="8351838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有一只青蛙第一次不小心掉在了一口正煮着水的锅里，恰好水已经开了，青蛙吓坏了，使劲一跳，逃离了险境；第二次，青蛙又犯了同样的错误，又掉进了那口锅中，同样的锅里也在煮着水，不同的是，这次水还没有煮开，青蛙觉得还挺舒服：这个热水澡好哇！结果呢？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青蛙熟了！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WordArt 3"/>
          <p:cNvSpPr>
            <a:spLocks noTextEdit="1"/>
          </p:cNvSpPr>
          <p:nvPr/>
        </p:nvSpPr>
        <p:spPr>
          <a:xfrm>
            <a:off x="2051050" y="333375"/>
            <a:ext cx="33845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听说吗？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900113" y="4508500"/>
            <a:ext cx="7343775" cy="1871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49" charset="-122"/>
                <a:cs typeface="+mn-cs"/>
              </a:rPr>
              <a:t>青蛙在开水里逃生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003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0030101010101" pitchFamily="49" charset="-122"/>
                <a:cs typeface="+mn-cs"/>
              </a:rPr>
              <a:t>青蛙在温水里死亡</a:t>
            </a:r>
            <a:endParaRPr kumimoji="1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003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939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39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39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939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Text Box 2"/>
          <p:cNvSpPr txBox="1"/>
          <p:nvPr/>
        </p:nvSpPr>
        <p:spPr>
          <a:xfrm>
            <a:off x="971550" y="1844675"/>
            <a:ext cx="4654550" cy="30162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fontAlgn="base"/>
            <a:r>
              <a:rPr lang="zh-CN" altLang="en-US" sz="3200" dirty="0">
                <a:latin typeface="宋体" panose="02010600030101010101" pitchFamily="2" charset="-122"/>
              </a:rPr>
              <a:t>故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天将降大任于是人也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fontAlgn="base"/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fontAlgn="base"/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必先</a:t>
            </a:r>
            <a:r>
              <a:rPr lang="zh-CN" altLang="en-US" sz="3200" dirty="0">
                <a:latin typeface="宋体" panose="02010600030101010101" pitchFamily="2" charset="-122"/>
              </a:rPr>
              <a:t>苦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其心志，</a:t>
            </a:r>
            <a:r>
              <a:rPr lang="zh-CN" altLang="en-US" sz="3200" dirty="0">
                <a:latin typeface="宋体" panose="02010600030101010101" pitchFamily="2" charset="-122"/>
              </a:rPr>
              <a:t>劳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其筋骨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fontAlgn="base"/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fontAlgn="base"/>
            <a:r>
              <a:rPr lang="zh-CN" altLang="en-US" sz="3200" dirty="0">
                <a:latin typeface="宋体" panose="02010600030101010101" pitchFamily="2" charset="-122"/>
              </a:rPr>
              <a:t>曾益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其所不能。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fontAlgn="base"/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35" name="Rectangle 3"/>
          <p:cNvSpPr/>
          <p:nvPr/>
        </p:nvSpPr>
        <p:spPr>
          <a:xfrm>
            <a:off x="827088" y="188913"/>
            <a:ext cx="5761037" cy="1358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fontAlgn="base"/>
            <a:r>
              <a:rPr lang="zh-CN" altLang="en-US" sz="5400" b="0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解释加蓝色的字词</a:t>
            </a:r>
            <a:endParaRPr lang="zh-CN" altLang="en-US" sz="4400" dirty="0">
              <a:solidFill>
                <a:srgbClr val="212164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8" name="Rectangle 6"/>
          <p:cNvSpPr/>
          <p:nvPr/>
        </p:nvSpPr>
        <p:spPr>
          <a:xfrm rot="10712326" flipV="1">
            <a:off x="5292725" y="1844675"/>
            <a:ext cx="15605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/>
            <a:r>
              <a:rPr lang="zh-CN" altLang="en-US" sz="2800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所以</a:t>
            </a:r>
            <a:endParaRPr lang="zh-CN" altLang="en-US" sz="2800" dirty="0">
              <a:solidFill>
                <a:srgbClr val="6600FF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69639" name="Text Box 7"/>
          <p:cNvSpPr txBox="1"/>
          <p:nvPr/>
        </p:nvSpPr>
        <p:spPr>
          <a:xfrm>
            <a:off x="5867400" y="278130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fontAlgn="base"/>
            <a:r>
              <a:rPr lang="zh-CN" altLang="en-US" sz="2800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使</a:t>
            </a:r>
            <a:r>
              <a:rPr lang="en-US" altLang="zh-CN" sz="2800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……</a:t>
            </a:r>
            <a:r>
              <a:rPr lang="zh-CN" altLang="en-US" sz="2800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痛苦</a:t>
            </a:r>
            <a:endParaRPr lang="zh-CN" altLang="en-US" sz="2800" dirty="0">
              <a:solidFill>
                <a:srgbClr val="6600FF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69640" name="Text Box 8"/>
          <p:cNvSpPr txBox="1"/>
          <p:nvPr/>
        </p:nvSpPr>
        <p:spPr>
          <a:xfrm>
            <a:off x="5795963" y="3573463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fontAlgn="base"/>
            <a:r>
              <a:rPr lang="zh-CN" altLang="en-US" sz="2800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使</a:t>
            </a:r>
            <a:r>
              <a:rPr lang="en-US" altLang="zh-CN" sz="2800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……</a:t>
            </a:r>
            <a:r>
              <a:rPr lang="zh-CN" altLang="en-US" sz="2800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劳累</a:t>
            </a:r>
            <a:endParaRPr lang="zh-CN" altLang="en-US" sz="2800" dirty="0">
              <a:solidFill>
                <a:srgbClr val="6600FF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69643" name="Text Box 11"/>
          <p:cNvSpPr txBox="1"/>
          <p:nvPr/>
        </p:nvSpPr>
        <p:spPr>
          <a:xfrm>
            <a:off x="4067175" y="3933825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fontAlgn="base"/>
            <a:r>
              <a:rPr lang="zh-CN" altLang="en-US" sz="2800" dirty="0">
                <a:solidFill>
                  <a:srgbClr val="6600FF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增加</a:t>
            </a:r>
            <a:endParaRPr lang="zh-CN" altLang="en-US" sz="2800" dirty="0">
              <a:solidFill>
                <a:srgbClr val="6600FF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/>
      <p:bldP spid="69638" grpId="0"/>
      <p:bldP spid="69639" grpId="0"/>
      <p:bldP spid="69640" grpId="0"/>
      <p:bldP spid="696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2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、生于忧患，死于安乐。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entury"/>
                <a:ea typeface="黑体" panose="02010600030101010101" pitchFamily="49" charset="-122"/>
                <a:cs typeface="+mn-cs"/>
              </a:rPr>
              <a:t>”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翻译最准确的一项是（    ）</a:t>
            </a:r>
            <a:b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</a:b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A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．在忧愁和病患中生活，在安全快乐中死去。</a:t>
            </a:r>
            <a:b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</a:b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B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．出生在忧伤和病痛的时候，却死在安乐幸福之中。</a:t>
            </a:r>
            <a:b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</a:b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C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．生存在忧愁和痛苦之中，死在安逸享乐之中。</a:t>
            </a:r>
            <a:b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</a:b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D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．忧患（能激励人勤奋）使人生存发展，享受安乐使人萎靡死亡。</a:t>
            </a:r>
            <a:b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</a:br>
            <a:endParaRPr kumimoji="1" lang="zh-CN" altLang="en-US" sz="4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411413" y="692150"/>
            <a:ext cx="58737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fontAlgn="base"/>
            <a:r>
              <a:rPr lang="en-US" altLang="zh-CN" sz="44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4400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翻译句子</a:t>
            </a:r>
            <a:endParaRPr lang="zh-CN" altLang="en-US" dirty="0"/>
          </a:p>
        </p:txBody>
      </p:sp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/>
              <a:t>必先</a:t>
            </a:r>
            <a:r>
              <a:rPr lang="zh-CN" altLang="en-US" b="1" u="sng" dirty="0">
                <a:solidFill>
                  <a:srgbClr val="FF0000"/>
                </a:solidFill>
              </a:rPr>
              <a:t>苦</a:t>
            </a:r>
            <a:r>
              <a:rPr lang="zh-CN" altLang="en-US" b="1" dirty="0">
                <a:solidFill>
                  <a:srgbClr val="FF0000"/>
                </a:solidFill>
              </a:rPr>
              <a:t>其</a:t>
            </a:r>
            <a:r>
              <a:rPr lang="zh-CN" altLang="en-US" b="1" u="sng" dirty="0">
                <a:solidFill>
                  <a:srgbClr val="FF0000"/>
                </a:solidFill>
              </a:rPr>
              <a:t>心志</a:t>
            </a:r>
            <a:r>
              <a:rPr lang="en-US" altLang="zh-CN" b="1" u="sng" dirty="0">
                <a:solidFill>
                  <a:srgbClr val="FF0000"/>
                </a:solidFill>
              </a:rPr>
              <a:t>,</a:t>
            </a:r>
            <a:r>
              <a:rPr lang="zh-CN" altLang="en-US" b="1" dirty="0"/>
              <a:t>劳其筋骨</a:t>
            </a:r>
            <a:r>
              <a:rPr lang="en-US" altLang="zh-CN" b="1" dirty="0"/>
              <a:t>,</a:t>
            </a:r>
            <a:r>
              <a:rPr lang="zh-CN" altLang="en-US" b="1" u="sng" dirty="0">
                <a:solidFill>
                  <a:srgbClr val="FF0000"/>
                </a:solidFill>
              </a:rPr>
              <a:t>饿</a:t>
            </a:r>
            <a:r>
              <a:rPr lang="zh-CN" altLang="en-US" b="1" dirty="0"/>
              <a:t>其</a:t>
            </a:r>
            <a:r>
              <a:rPr lang="zh-CN" altLang="en-US" b="1" u="sng" dirty="0">
                <a:solidFill>
                  <a:srgbClr val="FF0000"/>
                </a:solidFill>
              </a:rPr>
              <a:t>体肤</a:t>
            </a:r>
            <a:r>
              <a:rPr lang="en-US" altLang="zh-CN" b="1" dirty="0"/>
              <a:t>,</a:t>
            </a:r>
            <a:r>
              <a:rPr lang="zh-CN" altLang="en-US" b="1" u="sng" dirty="0">
                <a:solidFill>
                  <a:srgbClr val="FF0000"/>
                </a:solidFill>
              </a:rPr>
              <a:t>空乏</a:t>
            </a:r>
            <a:r>
              <a:rPr lang="zh-CN" altLang="en-US" b="1" dirty="0"/>
              <a:t>其身</a:t>
            </a:r>
            <a:r>
              <a:rPr lang="en-US" altLang="zh-CN" b="1" dirty="0"/>
              <a:t>,</a:t>
            </a:r>
            <a:r>
              <a:rPr lang="zh-CN" altLang="en-US" b="1" dirty="0">
                <a:solidFill>
                  <a:srgbClr val="FF0000"/>
                </a:solidFill>
              </a:rPr>
              <a:t>行</a:t>
            </a:r>
            <a:r>
              <a:rPr lang="zh-CN" altLang="en-US" b="1" u="sng" dirty="0">
                <a:solidFill>
                  <a:srgbClr val="FF0000"/>
                </a:solidFill>
              </a:rPr>
              <a:t>拂</a:t>
            </a:r>
            <a:r>
              <a:rPr lang="zh-CN" altLang="en-US" b="1" dirty="0">
                <a:solidFill>
                  <a:srgbClr val="FF0000"/>
                </a:solidFill>
              </a:rPr>
              <a:t>乱</a:t>
            </a:r>
            <a:r>
              <a:rPr lang="zh-CN" altLang="en-US" b="1" dirty="0"/>
              <a:t>其所为</a:t>
            </a:r>
            <a:r>
              <a:rPr lang="en-US" altLang="zh-CN" b="1" dirty="0"/>
              <a:t>,</a:t>
            </a:r>
            <a:r>
              <a:rPr lang="zh-CN" altLang="en-US" b="1" u="sng" dirty="0">
                <a:solidFill>
                  <a:srgbClr val="FF0000"/>
                </a:solidFill>
              </a:rPr>
              <a:t>所以</a:t>
            </a:r>
            <a:r>
              <a:rPr lang="zh-CN" altLang="en-US" b="1" dirty="0">
                <a:solidFill>
                  <a:srgbClr val="FF0000"/>
                </a:solidFill>
              </a:rPr>
              <a:t>动</a:t>
            </a:r>
            <a:r>
              <a:rPr lang="zh-CN" altLang="en-US" b="1" dirty="0"/>
              <a:t>心</a:t>
            </a:r>
            <a:r>
              <a:rPr lang="zh-CN" altLang="en-US" b="1" u="sng" dirty="0">
                <a:solidFill>
                  <a:srgbClr val="FF0000"/>
                </a:solidFill>
              </a:rPr>
              <a:t>忍</a:t>
            </a:r>
            <a:r>
              <a:rPr lang="zh-CN" altLang="en-US" b="1" dirty="0"/>
              <a:t>性</a:t>
            </a:r>
            <a:r>
              <a:rPr lang="en-US" altLang="zh-CN" b="1" dirty="0"/>
              <a:t>,</a:t>
            </a:r>
            <a:r>
              <a:rPr lang="zh-CN" altLang="en-US" b="1" dirty="0">
                <a:solidFill>
                  <a:srgbClr val="FF0000"/>
                </a:solidFill>
              </a:rPr>
              <a:t>曾</a:t>
            </a:r>
            <a:r>
              <a:rPr lang="zh-CN" altLang="en-US" b="1" u="sng" dirty="0">
                <a:solidFill>
                  <a:srgbClr val="FF0000"/>
                </a:solidFill>
              </a:rPr>
              <a:t>益</a:t>
            </a:r>
            <a:r>
              <a:rPr lang="zh-CN" altLang="en-US" b="1" dirty="0"/>
              <a:t>其</a:t>
            </a:r>
            <a:r>
              <a:rPr lang="zh-CN" altLang="en-US" b="1" dirty="0">
                <a:solidFill>
                  <a:srgbClr val="FF0000"/>
                </a:solidFill>
              </a:rPr>
              <a:t>所</a:t>
            </a:r>
            <a:r>
              <a:rPr lang="zh-CN" altLang="en-US" b="1" dirty="0"/>
              <a:t>不能</a:t>
            </a:r>
            <a:r>
              <a:rPr lang="en-US" altLang="zh-CN" b="1" dirty="0"/>
              <a:t>.</a:t>
            </a:r>
            <a:endParaRPr lang="en-US" altLang="zh-CN" b="1" dirty="0"/>
          </a:p>
          <a:p>
            <a:pPr eaLnBrk="1" hangingPunct="1">
              <a:buNone/>
            </a:pPr>
            <a:endParaRPr lang="zh-CN" altLang="en-US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困</a:t>
            </a:r>
            <a:r>
              <a:rPr lang="zh-CN" altLang="en-US" b="1" dirty="0"/>
              <a:t>于</a:t>
            </a:r>
            <a:r>
              <a:rPr lang="zh-CN" altLang="en-US" b="1" dirty="0">
                <a:solidFill>
                  <a:srgbClr val="FF0000"/>
                </a:solidFill>
              </a:rPr>
              <a:t>心</a:t>
            </a:r>
            <a:r>
              <a:rPr lang="en-US" altLang="zh-CN" b="1" dirty="0"/>
              <a:t>,</a:t>
            </a:r>
            <a:r>
              <a:rPr lang="zh-CN" altLang="en-US" b="1" dirty="0">
                <a:solidFill>
                  <a:srgbClr val="CC00FF"/>
                </a:solidFill>
              </a:rPr>
              <a:t>衡</a:t>
            </a:r>
            <a:r>
              <a:rPr lang="zh-CN" altLang="en-US" b="1" dirty="0"/>
              <a:t>于</a:t>
            </a:r>
            <a:r>
              <a:rPr lang="zh-CN" altLang="en-US" b="1" dirty="0">
                <a:solidFill>
                  <a:srgbClr val="FF0000"/>
                </a:solidFill>
              </a:rPr>
              <a:t>虑</a:t>
            </a:r>
            <a:r>
              <a:rPr lang="en-US" altLang="zh-CN" b="1" dirty="0"/>
              <a:t>,</a:t>
            </a:r>
            <a:r>
              <a:rPr lang="zh-CN" altLang="en-US" b="1" dirty="0"/>
              <a:t>而后</a:t>
            </a:r>
            <a:r>
              <a:rPr lang="zh-CN" altLang="en-US" b="1" dirty="0">
                <a:solidFill>
                  <a:srgbClr val="FF0000"/>
                </a:solidFill>
              </a:rPr>
              <a:t>作；</a:t>
            </a:r>
            <a:r>
              <a:rPr lang="zh-CN" altLang="en-US" b="1" dirty="0">
                <a:solidFill>
                  <a:schemeClr val="accent2"/>
                </a:solidFill>
              </a:rPr>
              <a:t>征</a:t>
            </a:r>
            <a:r>
              <a:rPr lang="zh-CN" altLang="en-US" b="1" dirty="0"/>
              <a:t>于</a:t>
            </a:r>
            <a:r>
              <a:rPr lang="zh-CN" altLang="en-US" b="1" dirty="0">
                <a:solidFill>
                  <a:srgbClr val="FF0000"/>
                </a:solidFill>
              </a:rPr>
              <a:t>色</a:t>
            </a:r>
            <a:r>
              <a:rPr lang="en-US" altLang="zh-CN" b="1" dirty="0"/>
              <a:t>,</a:t>
            </a:r>
            <a:r>
              <a:rPr lang="zh-CN" altLang="en-US" b="1" dirty="0">
                <a:solidFill>
                  <a:schemeClr val="accent2"/>
                </a:solidFill>
              </a:rPr>
              <a:t>发</a:t>
            </a:r>
            <a:r>
              <a:rPr lang="zh-CN" altLang="en-US" b="1" dirty="0"/>
              <a:t>于声</a:t>
            </a:r>
            <a:r>
              <a:rPr lang="en-US" altLang="zh-CN" b="1" dirty="0"/>
              <a:t>,</a:t>
            </a:r>
            <a:endParaRPr lang="en-US" altLang="zh-CN" b="1" dirty="0"/>
          </a:p>
          <a:p>
            <a:pPr eaLnBrk="1" hangingPunct="1">
              <a:buNone/>
            </a:pPr>
            <a:r>
              <a:rPr lang="zh-CN" altLang="en-US" b="1" dirty="0"/>
              <a:t>而后</a:t>
            </a:r>
            <a:r>
              <a:rPr lang="zh-CN" altLang="en-US" b="1" dirty="0">
                <a:solidFill>
                  <a:srgbClr val="FF0000"/>
                </a:solidFill>
              </a:rPr>
              <a:t>喻</a:t>
            </a:r>
            <a:r>
              <a:rPr lang="en-US" altLang="zh-CN" b="1" dirty="0"/>
              <a:t>.</a:t>
            </a:r>
            <a:endParaRPr lang="en-US" altLang="zh-CN" b="1" dirty="0"/>
          </a:p>
          <a:p>
            <a:pPr eaLnBrk="1" hangingPunct="1">
              <a:buNone/>
            </a:pPr>
            <a:endParaRPr lang="zh-CN" alt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ctrTitle"/>
          </p:nvPr>
        </p:nvSpPr>
        <p:spPr>
          <a:xfrm>
            <a:off x="1295400" y="2057400"/>
            <a:ext cx="75438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kumimoji="1" lang="en-US" altLang="zh-CN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&lt;&lt;</a:t>
            </a:r>
            <a:r>
              <a:rPr kumimoji="1" lang="zh-CN" altLang="en-US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孟子</a:t>
            </a:r>
            <a:r>
              <a:rPr kumimoji="1" lang="en-US" altLang="zh-CN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&gt;&gt;</a:t>
            </a:r>
            <a:r>
              <a:rPr kumimoji="1" lang="zh-CN" altLang="en-US" dirty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二章</a:t>
            </a:r>
            <a:endParaRPr kumimoji="1" lang="zh-CN" altLang="en-US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88" y="3357563"/>
            <a:ext cx="8064500" cy="17526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1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生于忧患  死于安乐</a:t>
            </a:r>
            <a:r>
              <a:rPr kumimoji="1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  <a:endParaRPr kumimoji="1" lang="en-US" altLang="zh-CN" sz="6000" b="1" i="0" u="none" strike="noStrike" kern="0" cap="none" spc="0" normalizeH="0" baseline="0" noProof="0" smtClean="0">
              <a:ln>
                <a:noFill/>
              </a:ln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-1331912" y="549275"/>
            <a:ext cx="77724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学习目标</a:t>
            </a:r>
            <a:r>
              <a:rPr lang="en-US" altLang="zh-CN" dirty="0"/>
              <a:t>:</a:t>
            </a:r>
            <a:endParaRPr lang="en-US" altLang="zh-CN" dirty="0"/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dirty="0"/>
              <a:t>理解课文大意</a:t>
            </a:r>
            <a:r>
              <a:rPr lang="en-US" altLang="zh-CN" dirty="0"/>
              <a:t>,</a:t>
            </a:r>
            <a:r>
              <a:rPr lang="zh-CN" altLang="en-US" dirty="0"/>
              <a:t>知道课文的中心论点</a:t>
            </a:r>
            <a:endParaRPr lang="zh-CN" altLang="en-US" dirty="0"/>
          </a:p>
          <a:p>
            <a:pPr eaLnBrk="1" hangingPunct="1"/>
            <a:r>
              <a:rPr lang="zh-CN" altLang="en-US" dirty="0"/>
              <a:t>积累课文中的文言词语</a:t>
            </a:r>
            <a:endParaRPr lang="zh-CN" altLang="en-US" dirty="0"/>
          </a:p>
          <a:p>
            <a:pPr eaLnBrk="1" hangingPunct="1"/>
            <a:r>
              <a:rPr lang="zh-CN" altLang="en-US" dirty="0"/>
              <a:t>分析课文的论证结构</a:t>
            </a:r>
            <a:endParaRPr lang="zh-CN" altLang="en-US" dirty="0"/>
          </a:p>
          <a:p>
            <a:pPr eaLnBrk="1" hangingPunct="1"/>
            <a:r>
              <a:rPr lang="zh-CN" altLang="en-US" dirty="0"/>
              <a:t>体会课文的艰苦磨练精神</a:t>
            </a:r>
            <a:endParaRPr lang="zh-CN" altLang="en-US" dirty="0"/>
          </a:p>
          <a:p>
            <a:pPr eaLnBrk="1" hangingPunct="1"/>
            <a:r>
              <a:rPr lang="zh-CN" altLang="en-US" dirty="0"/>
              <a:t>熟读课文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/>
          <p:nvPr/>
        </p:nvSpPr>
        <p:spPr>
          <a:xfrm>
            <a:off x="381000" y="0"/>
            <a:ext cx="4983163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fontAlgn="base"/>
            <a:r>
              <a:rPr lang="zh-CN" altLang="en-US" sz="4400" b="0" dirty="0">
                <a:solidFill>
                  <a:schemeClr val="tx2"/>
                </a:solidFill>
                <a:latin typeface="Times New Roman" panose="02020603050405020304" pitchFamily="18" charset="0"/>
                <a:ea typeface="华文彩云" pitchFamily="2" charset="-122"/>
              </a:rPr>
              <a:t>给下列红字注音：</a:t>
            </a:r>
            <a:endParaRPr lang="zh-CN" altLang="en-US" sz="4400" b="0" dirty="0">
              <a:solidFill>
                <a:schemeClr val="tx2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539750" y="981075"/>
            <a:ext cx="3733800" cy="579438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舜</a:t>
            </a: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发于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畎</a:t>
            </a: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亩之中</a:t>
            </a:r>
            <a:endParaRPr lang="zh-CN" altLang="en-US" sz="7200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3635375" y="981075"/>
            <a:ext cx="3455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fontAlgn="base"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200" b="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</a:t>
            </a:r>
            <a:r>
              <a:rPr lang="en-US" altLang="zh-CN" sz="3200" b="0" dirty="0">
                <a:solidFill>
                  <a:srgbClr val="FF0066"/>
                </a:solidFill>
                <a:latin typeface="Times New Roman" panose="02020603050405020304" pitchFamily="18" charset="0"/>
              </a:rPr>
              <a:t>ùn</a:t>
            </a:r>
            <a:r>
              <a:rPr lang="en-US" altLang="zh-CN" sz="2800" b="0" dirty="0">
                <a:solidFill>
                  <a:srgbClr val="FF0066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(qu</a:t>
            </a:r>
            <a:r>
              <a:rPr lang="en-US" altLang="zh-CN" sz="3200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ǎ</a:t>
            </a:r>
            <a:r>
              <a:rPr lang="en-US" altLang="zh-CN" sz="2800" b="0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n</a:t>
            </a: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32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539750" y="1773238"/>
            <a:ext cx="3810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傅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说</a:t>
            </a: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举于版筑之间</a:t>
            </a:r>
            <a:endParaRPr lang="zh-CN" altLang="en-US" sz="3200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4140200" y="1773238"/>
            <a:ext cx="1752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fontAlgn="base"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(yu</a:t>
            </a:r>
            <a:r>
              <a:rPr lang="en-US" altLang="zh-CN" sz="32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32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611188" y="2565400"/>
            <a:ext cx="3886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胶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鬲</a:t>
            </a: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举于鱼盐之中</a:t>
            </a:r>
            <a:endParaRPr lang="zh-CN" altLang="en-US" sz="3200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9704" name="Text Box 8"/>
          <p:cNvSpPr txBox="1"/>
          <p:nvPr/>
        </p:nvSpPr>
        <p:spPr>
          <a:xfrm>
            <a:off x="4140200" y="25654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ｇ</a:t>
            </a: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é)</a:t>
            </a:r>
            <a:endParaRPr lang="en-US" altLang="zh-CN" sz="32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611188" y="3357563"/>
            <a:ext cx="2438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法家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拂</a:t>
            </a: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士</a:t>
            </a:r>
            <a:endParaRPr lang="zh-CN" altLang="en-US" sz="3200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9706" name="Text Box 10"/>
          <p:cNvSpPr txBox="1"/>
          <p:nvPr/>
        </p:nvSpPr>
        <p:spPr>
          <a:xfrm>
            <a:off x="3419475" y="34290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ｂ</a:t>
            </a: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ì)</a:t>
            </a:r>
            <a:endParaRPr lang="en-US" altLang="zh-CN" sz="32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7" name="Text Box 11"/>
          <p:cNvSpPr txBox="1"/>
          <p:nvPr/>
        </p:nvSpPr>
        <p:spPr>
          <a:xfrm>
            <a:off x="611188" y="4292600"/>
            <a:ext cx="32400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曾</a:t>
            </a: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益其所不能</a:t>
            </a:r>
            <a:endParaRPr lang="zh-CN" altLang="en-US" sz="3200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9228" name="Text Box 12"/>
          <p:cNvSpPr txBox="1"/>
          <p:nvPr/>
        </p:nvSpPr>
        <p:spPr>
          <a:xfrm>
            <a:off x="755650" y="5229225"/>
            <a:ext cx="28813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百里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幼圆" pitchFamily="49" charset="-122"/>
              </a:rPr>
              <a:t>奚</a:t>
            </a:r>
            <a:r>
              <a:rPr lang="zh-CN" altLang="en-US" sz="3200" dirty="0">
                <a:latin typeface="Times New Roman" panose="02020603050405020304" pitchFamily="18" charset="0"/>
                <a:ea typeface="幼圆" pitchFamily="49" charset="-122"/>
              </a:rPr>
              <a:t>举于市</a:t>
            </a:r>
            <a:endParaRPr lang="zh-CN" altLang="en-US" sz="3200" dirty="0"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9709" name="Text Box 13"/>
          <p:cNvSpPr txBox="1"/>
          <p:nvPr/>
        </p:nvSpPr>
        <p:spPr>
          <a:xfrm>
            <a:off x="3419475" y="4292600"/>
            <a:ext cx="17287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(zēng)</a:t>
            </a:r>
            <a:endParaRPr lang="en-US" altLang="zh-CN" sz="32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10" name="Text Box 14"/>
          <p:cNvSpPr txBox="1"/>
          <p:nvPr/>
        </p:nvSpPr>
        <p:spPr>
          <a:xfrm>
            <a:off x="3924300" y="5229225"/>
            <a:ext cx="18002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(xī)</a:t>
            </a:r>
            <a:endParaRPr lang="en-US" altLang="zh-CN" sz="32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2" grpId="0"/>
      <p:bldP spid="29704" grpId="0"/>
      <p:bldP spid="29706" grpId="0"/>
      <p:bldP spid="297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684213" y="836613"/>
            <a:ext cx="7772400" cy="41148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800" b="1" dirty="0"/>
              <a:t>朗读课文</a:t>
            </a:r>
            <a:endParaRPr lang="zh-CN" altLang="en-US" sz="4800" b="1" dirty="0"/>
          </a:p>
          <a:p>
            <a:pPr eaLnBrk="1" hangingPunct="1">
              <a:buNone/>
            </a:pPr>
            <a:r>
              <a:rPr lang="zh-CN" altLang="en-US" sz="4800" b="1" dirty="0"/>
              <a:t>   要求： 声音洪亮</a:t>
            </a:r>
            <a:endParaRPr lang="zh-CN" altLang="en-US" sz="4800" b="1" dirty="0"/>
          </a:p>
          <a:p>
            <a:pPr eaLnBrk="1" hangingPunct="1">
              <a:buNone/>
            </a:pPr>
            <a:r>
              <a:rPr lang="zh-CN" altLang="en-US" sz="4800" b="1" dirty="0"/>
              <a:t>               读准字音</a:t>
            </a:r>
            <a:endParaRPr lang="zh-CN" altLang="en-US" sz="4800" b="1" dirty="0"/>
          </a:p>
          <a:p>
            <a:pPr eaLnBrk="1" hangingPunct="1">
              <a:buNone/>
            </a:pPr>
            <a:r>
              <a:rPr lang="zh-CN" altLang="en-US" sz="4800" b="1" dirty="0"/>
              <a:t>               读出节奏</a:t>
            </a:r>
            <a:endParaRPr lang="zh-CN" altLang="en-US" sz="4800" b="1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/>
        </p:nvSpPr>
        <p:spPr>
          <a:xfrm>
            <a:off x="1187450" y="549275"/>
            <a:ext cx="7561263" cy="4438650"/>
          </a:xfrm>
          <a:prstGeom prst="rect">
            <a:avLst/>
          </a:prstGeom>
          <a:solidFill>
            <a:srgbClr val="FFFF00"/>
          </a:solidFill>
          <a:ln w="76200" cap="flat" cmpd="tri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fontAlgn="base"/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舜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发于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畎亩之中，傅说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举于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版筑之间，胶鬲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举于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鱼盐之中，管夷吾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举于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士，孙叔敖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举于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海，百里奚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举于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市。</a:t>
            </a:r>
            <a:endParaRPr lang="zh-CN" altLang="en-US" sz="28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fontAlgn="base"/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故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天将降大任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于是人也，必先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苦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其心志，</a:t>
            </a:r>
            <a:r>
              <a:rPr lang="zh-CN" altLang="en-US" sz="28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劳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其筋骨，</a:t>
            </a:r>
            <a:r>
              <a:rPr lang="zh-CN" altLang="en-US" sz="28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饿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其体肤，</a:t>
            </a:r>
            <a:r>
              <a:rPr lang="zh-CN" altLang="en-US" sz="28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空乏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其身，行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拂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乱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其所为，所以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动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心</a:t>
            </a:r>
            <a:r>
              <a:rPr lang="zh-CN" altLang="en-US" sz="28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忍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性，</a:t>
            </a:r>
            <a:r>
              <a:rPr lang="zh-CN" altLang="en-US" sz="2800" dirty="0">
                <a:solidFill>
                  <a:schemeClr val="accent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曾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益</a:t>
            </a:r>
            <a:r>
              <a:rPr lang="en-US" altLang="zh-CN" sz="2800" dirty="0">
                <a:solidFill>
                  <a:srgbClr val="3366FF"/>
                </a:solidFill>
                <a:latin typeface="Times New Roman" panose="02020603050405020304" pitchFamily="18" charset="0"/>
              </a:rPr>
              <a:t>/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其所不能。</a:t>
            </a:r>
            <a:endParaRPr lang="zh-CN" altLang="en-US" sz="2800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人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恒过，</a:t>
            </a:r>
            <a:r>
              <a:rPr lang="zh-CN" altLang="en-US" sz="2800" dirty="0">
                <a:solidFill>
                  <a:schemeClr val="tx1"/>
                </a:solidFill>
                <a:latin typeface="Century" pitchFamily="18" charset="0"/>
                <a:ea typeface="黑体" panose="02010600030101010101" pitchFamily="49" charset="-122"/>
              </a:rPr>
              <a:t> 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然后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能改；困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于心，衡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</a:t>
            </a:r>
            <a:endParaRPr lang="zh-CN" altLang="en-US" sz="28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虑，而后作；征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于色，发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于声，而后喻。入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endParaRPr lang="en-US" altLang="zh-CN" sz="2800" dirty="0">
              <a:solidFill>
                <a:srgbClr val="33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则无法家拂士，出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则无敌国外患者，国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恒亡。</a:t>
            </a:r>
            <a:endParaRPr lang="zh-CN" altLang="en-US" sz="28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然后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知</a:t>
            </a:r>
            <a:r>
              <a:rPr lang="en-US" altLang="zh-CN" sz="2800" dirty="0">
                <a:solidFill>
                  <a:srgbClr val="33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8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生于忧患，而死于安乐也。</a:t>
            </a:r>
            <a:r>
              <a:rPr lang="zh-CN" altLang="en-US" sz="2800" dirty="0">
                <a:solidFill>
                  <a:schemeClr val="tx1"/>
                </a:solidFill>
                <a:latin typeface="Century" pitchFamily="18" charset="0"/>
                <a:ea typeface="黑体" panose="02010600030101010101" pitchFamily="49" charset="-122"/>
              </a:rPr>
              <a:t>”</a:t>
            </a:r>
            <a:endParaRPr lang="zh-CN" altLang="en-US" sz="28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23850" y="1341438"/>
            <a:ext cx="668338" cy="3600450"/>
          </a:xfrm>
          <a:prstGeom prst="rect">
            <a:avLst/>
          </a:prstGeom>
          <a:solidFill>
            <a:schemeClr val="accent1"/>
          </a:solidFill>
          <a:ln w="57150">
            <a:solidFill>
              <a:srgbClr val="CC3300"/>
            </a:solidFill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 fontAlgn="base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生于忧患，死于安乐</a:t>
            </a:r>
            <a:endParaRPr kumimoji="0" lang="zh-CN" altLang="en-US" sz="2800" kern="1200" cap="none" spc="0" normalizeH="0" baseline="0" noProof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8" name="Picture 4" descr="gif4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3375"/>
            <a:ext cx="9144000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5" descr="gif4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81750"/>
            <a:ext cx="9144000" cy="28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1547813" y="5229225"/>
            <a:ext cx="6553200" cy="641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  <a:cs typeface="+mn-cs"/>
              </a:rPr>
              <a:t>读准字音   读出节奏   声音洪亮</a:t>
            </a:r>
            <a:endParaRPr kumimoji="1" lang="zh-CN" altLang="en-US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4"/>
          <p:cNvSpPr txBox="1"/>
          <p:nvPr/>
        </p:nvSpPr>
        <p:spPr>
          <a:xfrm>
            <a:off x="971550" y="1268413"/>
            <a:ext cx="7561263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         孟子曰</a:t>
            </a:r>
            <a:r>
              <a:rPr lang="en-US" altLang="zh-CN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:</a:t>
            </a:r>
            <a:endParaRPr lang="en-US" altLang="zh-CN" sz="2400" b="0" dirty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  <a:p>
            <a:pPr fontAlgn="base">
              <a:spcBef>
                <a:spcPct val="50000"/>
              </a:spcBef>
            </a:pP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        </a:t>
            </a:r>
            <a:endParaRPr lang="zh-CN" altLang="en-US" sz="2400" b="0" dirty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  <a:p>
            <a:pPr fontAlgn="base">
              <a:spcBef>
                <a:spcPct val="50000"/>
              </a:spcBef>
            </a:pP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舜</a:t>
            </a:r>
            <a:r>
              <a:rPr lang="zh-CN" altLang="en-US" sz="2400" b="0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发</a:t>
            </a:r>
            <a:r>
              <a:rPr lang="zh-CN" altLang="en-US" sz="2400" b="0" dirty="0">
                <a:solidFill>
                  <a:srgbClr val="CC0000"/>
                </a:solidFill>
                <a:latin typeface="Century" pitchFamily="18" charset="0"/>
                <a:ea typeface="MS Gothic" panose="020B0609070205080204" pitchFamily="49" charset="-128"/>
              </a:rPr>
              <a:t>于</a:t>
            </a:r>
            <a:r>
              <a:rPr lang="zh-CN" altLang="en-US" sz="2400" b="0" u="sng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畎亩</a:t>
            </a: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之中</a:t>
            </a:r>
            <a:r>
              <a:rPr lang="en-US" altLang="zh-CN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傅说</a:t>
            </a:r>
            <a:r>
              <a:rPr lang="zh-CN" altLang="en-US" sz="2400" b="0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举</a:t>
            </a: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于版</a:t>
            </a:r>
            <a:r>
              <a:rPr lang="zh-CN" altLang="en-US" sz="2400" b="0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筑</a:t>
            </a: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之间</a:t>
            </a:r>
            <a:r>
              <a:rPr lang="en-US" altLang="zh-CN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胶鬲举于鱼盐</a:t>
            </a:r>
            <a:endParaRPr lang="zh-CN" altLang="en-US" sz="2400" b="0" dirty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  <a:p>
            <a:pPr fontAlgn="base">
              <a:spcBef>
                <a:spcPct val="50000"/>
              </a:spcBef>
            </a:pPr>
            <a:endParaRPr lang="zh-CN" altLang="en-US" sz="2400" b="0" dirty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  <a:p>
            <a:pPr fontAlgn="base">
              <a:spcBef>
                <a:spcPct val="50000"/>
              </a:spcBef>
            </a:pP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之中</a:t>
            </a:r>
            <a:r>
              <a:rPr lang="en-US" altLang="zh-CN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管夷吾</a:t>
            </a:r>
            <a:r>
              <a:rPr lang="zh-CN" altLang="en-US" sz="2400" b="0" u="sng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举于士</a:t>
            </a:r>
            <a:r>
              <a:rPr lang="en-US" altLang="zh-CN" sz="2400" b="0" u="sng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孙叔敖举于海</a:t>
            </a:r>
            <a:r>
              <a:rPr lang="en-US" altLang="zh-CN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百里奚举于市</a:t>
            </a:r>
            <a:r>
              <a:rPr lang="en-US" altLang="zh-CN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.</a:t>
            </a:r>
            <a:endParaRPr lang="en-US" altLang="zh-CN" sz="2400" b="0" dirty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2400" b="0" dirty="0">
                <a:solidFill>
                  <a:schemeClr val="tx1"/>
                </a:solidFill>
                <a:latin typeface="Century" pitchFamily="18" charset="0"/>
                <a:ea typeface="MS Gothic" panose="020B0609070205080204" pitchFamily="49" charset="-128"/>
              </a:rPr>
              <a:t>        </a:t>
            </a:r>
            <a:endParaRPr lang="en-US" altLang="zh-CN" sz="2400" b="0" dirty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  <a:p>
            <a:pPr fontAlgn="base">
              <a:spcBef>
                <a:spcPct val="50000"/>
              </a:spcBef>
            </a:pPr>
            <a:r>
              <a:rPr lang="en-US" altLang="zh-CN" sz="2400" b="0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 </a:t>
            </a:r>
            <a:endParaRPr lang="en-US" altLang="zh-CN" sz="2400" b="0" dirty="0">
              <a:solidFill>
                <a:schemeClr val="tx1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13315" name="Text Box 5"/>
          <p:cNvSpPr txBox="1"/>
          <p:nvPr/>
        </p:nvSpPr>
        <p:spPr>
          <a:xfrm rot="-211240">
            <a:off x="1692275" y="2060575"/>
            <a:ext cx="1655763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1400" b="0" dirty="0">
                <a:solidFill>
                  <a:schemeClr val="accent2"/>
                </a:solidFill>
                <a:latin typeface="Century" pitchFamily="18" charset="0"/>
                <a:ea typeface="MS Gothic" panose="020B0609070205080204" pitchFamily="49" charset="-128"/>
              </a:rPr>
              <a:t>介词</a:t>
            </a:r>
            <a:r>
              <a:rPr lang="en-US" altLang="zh-CN" sz="1400" b="0" dirty="0">
                <a:solidFill>
                  <a:schemeClr val="accent2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1400" b="0" dirty="0">
                <a:solidFill>
                  <a:schemeClr val="accent2"/>
                </a:solidFill>
                <a:latin typeface="Century" pitchFamily="18" charset="0"/>
                <a:ea typeface="MS Gothic" panose="020B0609070205080204" pitchFamily="49" charset="-128"/>
              </a:rPr>
              <a:t>从</a:t>
            </a:r>
            <a:endParaRPr lang="zh-CN" altLang="en-US" sz="1400" b="0" dirty="0">
              <a:solidFill>
                <a:schemeClr val="accent2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13316" name="Text Box 6"/>
          <p:cNvSpPr txBox="1"/>
          <p:nvPr/>
        </p:nvSpPr>
        <p:spPr>
          <a:xfrm>
            <a:off x="684213" y="2060575"/>
            <a:ext cx="1800225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1400" b="0" dirty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起</a:t>
            </a:r>
            <a:r>
              <a:rPr lang="en-US" altLang="zh-CN" sz="1400" b="0" dirty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1400" b="0" dirty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指被任用</a:t>
            </a:r>
            <a:endParaRPr lang="zh-CN" altLang="en-US" sz="1400" b="0" dirty="0">
              <a:solidFill>
                <a:srgbClr val="CC00FF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13317" name="Text Box 7"/>
          <p:cNvSpPr txBox="1"/>
          <p:nvPr/>
        </p:nvSpPr>
        <p:spPr>
          <a:xfrm>
            <a:off x="2339975" y="2133600"/>
            <a:ext cx="1008063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1200" b="0" dirty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田间</a:t>
            </a:r>
            <a:r>
              <a:rPr lang="en-US" altLang="zh-CN" sz="1200" b="0" dirty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1200" b="0" dirty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田地</a:t>
            </a:r>
            <a:endParaRPr lang="zh-CN" altLang="en-US" sz="1200" b="0" dirty="0">
              <a:solidFill>
                <a:srgbClr val="CC00FF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13318" name="Text Box 8"/>
          <p:cNvSpPr txBox="1"/>
          <p:nvPr/>
        </p:nvSpPr>
        <p:spPr>
          <a:xfrm>
            <a:off x="3635375" y="2060575"/>
            <a:ext cx="16573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1400" b="0" dirty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被举用</a:t>
            </a:r>
            <a:r>
              <a:rPr lang="en-US" altLang="zh-CN" sz="1400" b="0" dirty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1400" b="0" dirty="0">
                <a:solidFill>
                  <a:srgbClr val="CC00FF"/>
                </a:solidFill>
                <a:latin typeface="Century" pitchFamily="18" charset="0"/>
                <a:ea typeface="MS Gothic" panose="020B0609070205080204" pitchFamily="49" charset="-128"/>
              </a:rPr>
              <a:t>被选拔</a:t>
            </a:r>
            <a:endParaRPr lang="zh-CN" altLang="en-US" sz="1400" b="0" dirty="0">
              <a:solidFill>
                <a:srgbClr val="CC00FF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13319" name="Text Box 9"/>
          <p:cNvSpPr txBox="1"/>
          <p:nvPr/>
        </p:nvSpPr>
        <p:spPr>
          <a:xfrm>
            <a:off x="4787900" y="2060575"/>
            <a:ext cx="16573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捣土用的杵</a:t>
            </a:r>
            <a:endParaRPr lang="zh-CN" altLang="en-US" sz="1400" b="0" dirty="0">
              <a:solidFill>
                <a:srgbClr val="FF0000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>
            <a:off x="2124075" y="2708275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3321" name="Text Box 11"/>
          <p:cNvSpPr txBox="1"/>
          <p:nvPr/>
        </p:nvSpPr>
        <p:spPr>
          <a:xfrm>
            <a:off x="2051050" y="2852738"/>
            <a:ext cx="16573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垄沟</a:t>
            </a:r>
            <a:endParaRPr lang="zh-CN" altLang="en-US" sz="1400" b="0" dirty="0">
              <a:solidFill>
                <a:srgbClr val="FF0000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2555875" y="2708275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3323" name="Text Box 15"/>
          <p:cNvSpPr txBox="1"/>
          <p:nvPr/>
        </p:nvSpPr>
        <p:spPr>
          <a:xfrm>
            <a:off x="2627313" y="2852738"/>
            <a:ext cx="792162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田垄</a:t>
            </a:r>
            <a:endParaRPr lang="zh-CN" altLang="en-US" sz="1400" b="0" dirty="0">
              <a:solidFill>
                <a:srgbClr val="FF0000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 flipH="1" flipV="1">
            <a:off x="1187450" y="2349500"/>
            <a:ext cx="4318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auto">
          <a:xfrm flipV="1">
            <a:off x="1835150" y="2276475"/>
            <a:ext cx="1444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210" name="Line 18"/>
          <p:cNvSpPr>
            <a:spLocks noChangeShapeType="1"/>
          </p:cNvSpPr>
          <p:nvPr/>
        </p:nvSpPr>
        <p:spPr bwMode="auto">
          <a:xfrm flipV="1">
            <a:off x="2268538" y="2349500"/>
            <a:ext cx="2159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 flipV="1">
            <a:off x="3995738" y="2349500"/>
            <a:ext cx="21590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213" name="Line 21"/>
          <p:cNvSpPr>
            <a:spLocks noChangeShapeType="1"/>
          </p:cNvSpPr>
          <p:nvPr/>
        </p:nvSpPr>
        <p:spPr bwMode="auto">
          <a:xfrm flipV="1">
            <a:off x="5076825" y="2276475"/>
            <a:ext cx="21590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 flipV="1">
            <a:off x="2916238" y="3357563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 marL="0" marR="0" lvl="0" indent="0" algn="l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3330" name="Text Box 23"/>
          <p:cNvSpPr txBox="1"/>
          <p:nvPr/>
        </p:nvSpPr>
        <p:spPr>
          <a:xfrm>
            <a:off x="3563938" y="3068638"/>
            <a:ext cx="36004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base">
              <a:spcBef>
                <a:spcPct val="50000"/>
              </a:spcBef>
            </a:pPr>
            <a:r>
              <a:rPr lang="zh-CN" altLang="en-US" sz="1400" b="0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指从狱官手里被释放并被重用  士</a:t>
            </a:r>
            <a:r>
              <a:rPr lang="en-US" altLang="zh-CN" sz="1400" b="0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,</a:t>
            </a:r>
            <a:r>
              <a:rPr lang="zh-CN" altLang="en-US" sz="1400" b="0" dirty="0">
                <a:solidFill>
                  <a:srgbClr val="FF0000"/>
                </a:solidFill>
                <a:latin typeface="Century" pitchFamily="18" charset="0"/>
                <a:ea typeface="MS Gothic" panose="020B0609070205080204" pitchFamily="49" charset="-128"/>
              </a:rPr>
              <a:t>狱官</a:t>
            </a:r>
            <a:endParaRPr lang="zh-CN" altLang="en-US" sz="1400" b="0" dirty="0">
              <a:solidFill>
                <a:srgbClr val="FF0000"/>
              </a:solidFill>
              <a:latin typeface="Century" pitchFamily="18" charset="0"/>
              <a:ea typeface="MS Gothic" panose="020B0609070205080204" pitchFamily="49" charset="-128"/>
            </a:endParaRPr>
          </a:p>
        </p:txBody>
      </p:sp>
      <p:sp>
        <p:nvSpPr>
          <p:cNvPr id="13331" name="WordArt 24" descr="纸袋"/>
          <p:cNvSpPr>
            <a:spLocks noTextEdit="1"/>
          </p:cNvSpPr>
          <p:nvPr/>
        </p:nvSpPr>
        <p:spPr>
          <a:xfrm>
            <a:off x="827088" y="4005263"/>
            <a:ext cx="1524000" cy="11668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TopLeft">
                <a:rot lat="0" lon="20520000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p>
            <a:pPr algn="ctr"/>
            <a:r>
              <a:rPr lang="zh-CN" altLang="en-US" sz="6000" b="1">
                <a:blipFill rotWithShape="0">
                  <a:blip r:embed="rId1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译文</a:t>
            </a:r>
            <a:endParaRPr lang="zh-CN" altLang="en-US" sz="6000" b="1">
              <a:blipFill rotWithShape="0">
                <a:blip r:embed="rId1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32" name="Text Box 25"/>
          <p:cNvSpPr txBox="1"/>
          <p:nvPr/>
        </p:nvSpPr>
        <p:spPr>
          <a:xfrm>
            <a:off x="1403350" y="4797425"/>
            <a:ext cx="6840538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fontAlgn="base" hangingPunct="0">
              <a:spcBef>
                <a:spcPct val="50000"/>
              </a:spcBef>
            </a:pPr>
            <a:r>
              <a:rPr lang="zh-CN" altLang="en-US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舜从田野中发迹</a:t>
            </a:r>
            <a:r>
              <a:rPr lang="en-US" altLang="zh-CN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傅说从筑墙的泥水匠中高升</a:t>
            </a:r>
            <a:r>
              <a:rPr lang="en-US" altLang="zh-CN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胶鬲自鱼盐贩中被举用</a:t>
            </a:r>
            <a:r>
              <a:rPr lang="en-US" altLang="zh-CN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管夷吾从狱官的手里获释被录用为相</a:t>
            </a:r>
            <a:r>
              <a:rPr lang="en-US" altLang="zh-CN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孙叔敖从隐居的海边进了朝廷</a:t>
            </a:r>
            <a:r>
              <a:rPr lang="en-US" altLang="zh-CN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百里奚从市井之间而登上了相位</a:t>
            </a:r>
            <a:r>
              <a:rPr lang="en-US" altLang="zh-CN" sz="2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400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往事幕幕">
  <a:themeElements>
    <a:clrScheme name="往事幕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往事幕幕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隶书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ja-JP" altLang="en-US" sz="36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隶书" pitchFamily="49" charset="-122"/>
          </a:defRPr>
        </a:defPPr>
      </a:lstStyle>
    </a:lnDef>
  </a:objectDefaults>
  <a:extraClrSchemeLst>
    <a:extraClrScheme>
      <a:clrScheme name="往事幕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往事幕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往事幕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往事幕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往事幕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往事幕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往事幕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3454</Words>
  <Application>WPS 演示</Application>
  <PresentationFormat>全屏显示(4:3)</PresentationFormat>
  <Paragraphs>486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4" baseType="lpstr">
      <vt:lpstr>Arial</vt:lpstr>
      <vt:lpstr>宋体</vt:lpstr>
      <vt:lpstr>Wingdings</vt:lpstr>
      <vt:lpstr>Times New Roman</vt:lpstr>
      <vt:lpstr>隶书</vt:lpstr>
      <vt:lpstr>Century</vt:lpstr>
      <vt:lpstr>MS PGothic</vt:lpstr>
      <vt:lpstr>MS Gothic</vt:lpstr>
      <vt:lpstr>楷体_GB2312</vt:lpstr>
      <vt:lpstr>黑体</vt:lpstr>
      <vt:lpstr>华文彩云</vt:lpstr>
      <vt:lpstr>幼圆</vt:lpstr>
      <vt:lpstr>Verdana</vt:lpstr>
      <vt:lpstr>华文中宋</vt:lpstr>
      <vt:lpstr>华文新魏</vt:lpstr>
      <vt:lpstr>华文行楷</vt:lpstr>
      <vt:lpstr>Tahoma</vt:lpstr>
      <vt:lpstr>Century</vt:lpstr>
      <vt:lpstr>微软雅黑</vt:lpstr>
      <vt:lpstr>Arial Unicode MS</vt:lpstr>
      <vt:lpstr>GulimChe</vt:lpstr>
      <vt:lpstr>往事幕幕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&lt;&lt;孟子&gt;&gt;二章</dc:title>
  <dc:creator/>
  <cp:lastModifiedBy>璞菡</cp:lastModifiedBy>
  <cp:revision>41</cp:revision>
  <dcterms:created xsi:type="dcterms:W3CDTF">2007-04-16T09:48:12Z</dcterms:created>
  <dcterms:modified xsi:type="dcterms:W3CDTF">2018-11-13T02:47:24Z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TC011182441041</vt:lpwstr>
  </property>
  <property fmtid="{D5CDD505-2E9C-101B-9397-08002B2CF9AE}" pid="3" name="KSOProductBuildVer">
    <vt:lpwstr>2052-10.1.0.7521</vt:lpwstr>
  </property>
</Properties>
</file>