
<file path=[Content_Types].xml><?xml version="1.0" encoding="utf-8"?>
<Types xmlns="http://schemas.openxmlformats.org/package/2006/content-types">
  <Default Extension="jpeg" ContentType="image/jpeg"/>
  <Default Extension="wav" ContentType="audio/x-wa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1" r:id="rId6"/>
    <p:sldId id="262" r:id="rId7"/>
    <p:sldId id="336" r:id="rId8"/>
    <p:sldId id="264" r:id="rId9"/>
    <p:sldId id="265" r:id="rId10"/>
    <p:sldId id="337" r:id="rId11"/>
    <p:sldId id="268" r:id="rId12"/>
    <p:sldId id="338" r:id="rId13"/>
    <p:sldId id="269" r:id="rId14"/>
    <p:sldId id="270" r:id="rId15"/>
    <p:sldId id="271" r:id="rId16"/>
    <p:sldId id="272" r:id="rId17"/>
    <p:sldId id="273" r:id="rId18"/>
    <p:sldId id="339" r:id="rId19"/>
    <p:sldId id="275" r:id="rId20"/>
    <p:sldId id="276" r:id="rId21"/>
    <p:sldId id="277" r:id="rId22"/>
    <p:sldId id="278" r:id="rId23"/>
    <p:sldId id="279" r:id="rId24"/>
    <p:sldId id="340" r:id="rId25"/>
    <p:sldId id="281" r:id="rId26"/>
    <p:sldId id="282" r:id="rId27"/>
    <p:sldId id="283" r:id="rId28"/>
    <p:sldId id="309" r:id="rId29"/>
    <p:sldId id="291" r:id="rId30"/>
    <p:sldId id="292" r:id="rId31"/>
    <p:sldId id="341" r:id="rId32"/>
    <p:sldId id="342" r:id="rId33"/>
    <p:sldId id="344" r:id="rId34"/>
    <p:sldId id="343" r:id="rId35"/>
    <p:sldId id="284" r:id="rId36"/>
    <p:sldId id="285" r:id="rId37"/>
    <p:sldId id="286" r:id="rId38"/>
    <p:sldId id="287" r:id="rId39"/>
    <p:sldId id="288" r:id="rId40"/>
    <p:sldId id="289" r:id="rId41"/>
    <p:sldId id="290" r:id="rId42"/>
    <p:sldId id="345" r:id="rId43"/>
    <p:sldId id="293" r:id="rId44"/>
    <p:sldId id="294" r:id="rId45"/>
    <p:sldId id="295" r:id="rId46"/>
    <p:sldId id="296" r:id="rId47"/>
    <p:sldId id="297" r:id="rId48"/>
    <p:sldId id="298" r:id="rId49"/>
    <p:sldId id="299" r:id="rId50"/>
    <p:sldId id="300" r:id="rId51"/>
    <p:sldId id="301" r:id="rId52"/>
    <p:sldId id="302" r:id="rId53"/>
    <p:sldId id="260" r:id="rId54"/>
    <p:sldId id="304" r:id="rId55"/>
    <p:sldId id="305" r:id="rId56"/>
    <p:sldId id="306" r:id="rId57"/>
    <p:sldId id="303" r:id="rId58"/>
    <p:sldId id="308" r:id="rId59"/>
    <p:sldId id="307" r:id="rId60"/>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3" d="100"/>
          <a:sy n="73" d="100"/>
        </p:scale>
        <p:origin x="-76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plu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plu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plu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plu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plu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plu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plu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plu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plu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plu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plus/>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plus/>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audio" Target="../media/audio2.wav"/></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3073"/>
          <p:cNvSpPr>
            <a:spLocks noGrp="1"/>
          </p:cNvSpPr>
          <p:nvPr>
            <p:ph type="title"/>
          </p:nvPr>
        </p:nvSpPr>
        <p:spPr>
          <a:xfrm>
            <a:off x="468313" y="0"/>
            <a:ext cx="8229600" cy="620713"/>
          </a:xfrm>
        </p:spPr>
        <p:txBody>
          <a:bodyPr anchor="ctr"/>
          <a:p>
            <a:r>
              <a:rPr lang="zh-CN" altLang="en-US" sz="4000" b="1" dirty="0">
                <a:solidFill>
                  <a:srgbClr val="FF0000"/>
                </a:solidFill>
              </a:rPr>
              <a:t>导入新课</a:t>
            </a:r>
            <a:endParaRPr lang="zh-CN" altLang="en-US" sz="4000" b="1" dirty="0">
              <a:solidFill>
                <a:srgbClr val="FF0000"/>
              </a:solidFill>
            </a:endParaRPr>
          </a:p>
        </p:txBody>
      </p:sp>
      <p:sp>
        <p:nvSpPr>
          <p:cNvPr id="3075" name="文本占位符 3074"/>
          <p:cNvSpPr>
            <a:spLocks noGrp="1"/>
          </p:cNvSpPr>
          <p:nvPr>
            <p:ph type="body" idx="1"/>
          </p:nvPr>
        </p:nvSpPr>
        <p:spPr>
          <a:xfrm>
            <a:off x="638810" y="872490"/>
            <a:ext cx="8060055" cy="1322070"/>
          </a:xfrm>
        </p:spPr>
        <p:txBody>
          <a:bodyPr wrap="square">
            <a:spAutoFit/>
          </a:bodyPr>
          <a:p>
            <a:pPr>
              <a:buNone/>
            </a:pPr>
            <a:r>
              <a:rPr lang="en-US" altLang="zh-CN" sz="4000" b="1" dirty="0"/>
              <a:t>          </a:t>
            </a:r>
            <a:r>
              <a:rPr lang="zh-CN" altLang="en-US" sz="4000" b="1" dirty="0"/>
              <a:t>坚持意志伟大的事业需要始终不渝的精神。 </a:t>
            </a:r>
            <a:r>
              <a:rPr lang="en-US" altLang="zh-CN" sz="4000" b="1" dirty="0"/>
              <a:t>——</a:t>
            </a:r>
            <a:r>
              <a:rPr lang="zh-CN" altLang="en-US" sz="4000" b="1" dirty="0"/>
              <a:t>伏尔泰 </a:t>
            </a:r>
            <a:endParaRPr lang="zh-CN" altLang="en-US" sz="4000" b="1" dirty="0"/>
          </a:p>
        </p:txBody>
      </p:sp>
      <p:sp>
        <p:nvSpPr>
          <p:cNvPr id="3077" name="文本框 3076"/>
          <p:cNvSpPr txBox="1"/>
          <p:nvPr/>
        </p:nvSpPr>
        <p:spPr>
          <a:xfrm>
            <a:off x="1116330" y="2959735"/>
            <a:ext cx="7031355" cy="706755"/>
          </a:xfrm>
          <a:prstGeom prst="rect">
            <a:avLst/>
          </a:prstGeom>
          <a:noFill/>
          <a:ln w="9525">
            <a:noFill/>
          </a:ln>
        </p:spPr>
        <p:txBody>
          <a:bodyPr wrap="square">
            <a:spAutoFit/>
          </a:bodyPr>
          <a:p>
            <a:pPr lvl="0">
              <a:spcBef>
                <a:spcPct val="50000"/>
              </a:spcBef>
            </a:pPr>
            <a:r>
              <a:rPr lang="en-US" altLang="zh-CN" sz="4000" b="1" dirty="0">
                <a:solidFill>
                  <a:srgbClr val="FF0000"/>
                </a:solidFill>
                <a:latin typeface="Arial" panose="020B0604020202020204" pitchFamily="34" charset="0"/>
                <a:ea typeface="宋体" panose="02010600030101010101" pitchFamily="2" charset="-122"/>
              </a:rPr>
              <a:t>22</a:t>
            </a:r>
            <a:r>
              <a:rPr lang="zh-CN" altLang="en-US" sz="4000" b="1" dirty="0">
                <a:solidFill>
                  <a:srgbClr val="FF0000"/>
                </a:solidFill>
                <a:latin typeface="Arial" panose="020B0604020202020204" pitchFamily="34" charset="0"/>
                <a:ea typeface="宋体" panose="02010600030101010101" pitchFamily="2" charset="-122"/>
              </a:rPr>
              <a:t>、愚公移山            </a:t>
            </a:r>
            <a:r>
              <a:rPr lang="en-US" altLang="zh-CN" sz="4000" b="1" dirty="0">
                <a:solidFill>
                  <a:srgbClr val="FF0000"/>
                </a:solidFill>
                <a:latin typeface="Arial" panose="020B0604020202020204" pitchFamily="34" charset="0"/>
                <a:ea typeface="宋体" panose="02010600030101010101" pitchFamily="2" charset="-122"/>
              </a:rPr>
              <a:t>《</a:t>
            </a:r>
            <a:r>
              <a:rPr lang="zh-CN" altLang="en-US" sz="4000" b="1" dirty="0">
                <a:solidFill>
                  <a:srgbClr val="FF0000"/>
                </a:solidFill>
                <a:latin typeface="Arial" panose="020B0604020202020204" pitchFamily="34" charset="0"/>
                <a:ea typeface="宋体" panose="02010600030101010101" pitchFamily="2" charset="-122"/>
              </a:rPr>
              <a:t>列子</a:t>
            </a:r>
            <a:r>
              <a:rPr lang="en-US" altLang="zh-CN" sz="4000" b="1" dirty="0">
                <a:solidFill>
                  <a:srgbClr val="FF0000"/>
                </a:solidFill>
                <a:latin typeface="Arial" panose="020B0604020202020204" pitchFamily="34" charset="0"/>
                <a:ea typeface="宋体" panose="02010600030101010101" pitchFamily="2" charset="-122"/>
              </a:rPr>
              <a:t>》</a:t>
            </a:r>
            <a:endParaRPr lang="en-US" altLang="zh-CN" sz="40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plu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title"/>
          </p:nvPr>
        </p:nvSpPr>
        <p:spPr/>
        <p:txBody>
          <a:bodyPr anchor="ctr"/>
          <a:p>
            <a:br>
              <a:rPr lang="en-US" altLang="zh-CN" sz="4000" dirty="0"/>
            </a:br>
            <a:endParaRPr lang="en-US" altLang="zh-CN" sz="4000" dirty="0"/>
          </a:p>
        </p:txBody>
      </p:sp>
      <p:sp>
        <p:nvSpPr>
          <p:cNvPr id="14339" name="文本占位符 14338"/>
          <p:cNvSpPr>
            <a:spLocks noGrp="1"/>
          </p:cNvSpPr>
          <p:nvPr>
            <p:ph type="body" idx="1"/>
          </p:nvPr>
        </p:nvSpPr>
        <p:spPr>
          <a:xfrm>
            <a:off x="0" y="0"/>
            <a:ext cx="9144000" cy="6308725"/>
          </a:xfrm>
        </p:spPr>
        <p:txBody>
          <a:bodyPr>
            <a:spAutoFit/>
          </a:bodyPr>
          <a:p>
            <a:pPr>
              <a:lnSpc>
                <a:spcPct val="110000"/>
              </a:lnSpc>
              <a:buNone/>
            </a:pPr>
            <a:r>
              <a:rPr lang="en-US" altLang="zh-CN" sz="4000" b="1" dirty="0"/>
              <a:t>         </a:t>
            </a:r>
            <a:r>
              <a:rPr lang="zh-CN" altLang="en-US" sz="4000" b="1" dirty="0">
                <a:solidFill>
                  <a:srgbClr val="FF0000"/>
                </a:solidFill>
              </a:rPr>
              <a:t>翻译</a:t>
            </a:r>
            <a:endParaRPr lang="zh-CN" altLang="en-US" sz="4000" b="1" dirty="0">
              <a:solidFill>
                <a:srgbClr val="FF0000"/>
              </a:solidFill>
            </a:endParaRPr>
          </a:p>
          <a:p>
            <a:pPr>
              <a:lnSpc>
                <a:spcPct val="110000"/>
              </a:lnSpc>
              <a:buNone/>
            </a:pPr>
            <a:r>
              <a:rPr lang="zh-CN" altLang="en-US" sz="4000" b="1" dirty="0"/>
              <a:t>         北山一位叫愚公的人，年纪将近九十岁，面对着山居住。（他）苦于山的北面交通堵塞，出来进去（都要）绕路，就聚集全家来商量说：“我跟你们尽全力铲除险峻的大山，（使道路）一直通向豫州的南部，到达汉水南岸，可以吗？”（大家）纷纷表示赞成。</a:t>
            </a:r>
            <a:endParaRPr lang="zh-CN" altLang="en-US" sz="4000" b="1" dirty="0"/>
          </a:p>
        </p:txBody>
      </p:sp>
    </p:spTree>
  </p:cSld>
  <p:clrMapOvr>
    <a:masterClrMapping/>
  </p:clrMapOvr>
  <p:transition spd="med">
    <p:plus/>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a:xfrm>
            <a:off x="1547813" y="0"/>
            <a:ext cx="5864225" cy="692150"/>
          </a:xfrm>
          <a:solidFill>
            <a:srgbClr val="0000FF">
              <a:alpha val="100000"/>
            </a:srgbClr>
          </a:solidFill>
        </p:spPr>
        <p:txBody>
          <a:bodyPr vert="horz" wrap="square" lIns="91440" tIns="45720" rIns="91440" bIns="45720" anchor="ctr"/>
          <a:p>
            <a:pPr eaLnBrk="1" hangingPunct="1"/>
            <a:r>
              <a:rPr lang="zh-CN" altLang="en-US" b="1" dirty="0">
                <a:solidFill>
                  <a:schemeClr val="bg1"/>
                </a:solidFill>
              </a:rPr>
              <a:t>翻译第二小节</a:t>
            </a:r>
            <a:endParaRPr lang="zh-CN" altLang="en-US" b="1" dirty="0">
              <a:solidFill>
                <a:schemeClr val="bg1"/>
              </a:solidFill>
            </a:endParaRPr>
          </a:p>
        </p:txBody>
      </p:sp>
      <p:sp>
        <p:nvSpPr>
          <p:cNvPr id="16387" name="内容占位符 16386"/>
          <p:cNvSpPr>
            <a:spLocks noGrp="1"/>
          </p:cNvSpPr>
          <p:nvPr>
            <p:ph idx="1"/>
          </p:nvPr>
        </p:nvSpPr>
        <p:spPr>
          <a:xfrm>
            <a:off x="250825" y="1125538"/>
            <a:ext cx="3940175" cy="5183187"/>
          </a:xfrm>
        </p:spPr>
        <p:txBody>
          <a:bodyPr vert="horz" wrap="square" lIns="91440" tIns="45720" rIns="91440" bIns="45720" anchor="t"/>
          <a:p>
            <a:pPr algn="just" eaLnBrk="1" hangingPunct="1">
              <a:lnSpc>
                <a:spcPct val="90000"/>
              </a:lnSpc>
            </a:pPr>
            <a:r>
              <a:rPr lang="en-US" altLang="zh-CN" sz="2800" dirty="0">
                <a:latin typeface="Arial Unicode MS" pitchFamily="34" charset="-122"/>
                <a:ea typeface="Arial Unicode MS" pitchFamily="34" charset="-122"/>
              </a:rPr>
              <a:t> </a:t>
            </a:r>
            <a:r>
              <a:rPr lang="zh-CN" altLang="zh-CN" sz="2800" b="1" dirty="0">
                <a:latin typeface="Arial Unicode MS" pitchFamily="34" charset="-122"/>
                <a:ea typeface="Arial Unicode MS" pitchFamily="34" charset="-122"/>
              </a:rPr>
              <a:t>其妻献疑曰：</a:t>
            </a:r>
            <a:r>
              <a:rPr lang="en-US" altLang="zh-CN" sz="2800" b="1" dirty="0">
                <a:latin typeface="Arial Unicode MS" pitchFamily="34" charset="-122"/>
                <a:ea typeface="Arial Unicode MS" pitchFamily="34" charset="-122"/>
              </a:rPr>
              <a:t>“</a:t>
            </a:r>
            <a:r>
              <a:rPr lang="zh-CN" altLang="en-US" sz="2800" b="1" dirty="0">
                <a:solidFill>
                  <a:srgbClr val="FF0000"/>
                </a:solidFill>
                <a:latin typeface="Arial Unicode MS" pitchFamily="34" charset="-122"/>
                <a:ea typeface="Arial Unicode MS" pitchFamily="34" charset="-122"/>
              </a:rPr>
              <a:t>以</a:t>
            </a:r>
            <a:r>
              <a:rPr lang="zh-CN" altLang="en-US" sz="2800" b="1" dirty="0">
                <a:latin typeface="Arial Unicode MS" pitchFamily="34" charset="-122"/>
                <a:ea typeface="Arial Unicode MS" pitchFamily="34" charset="-122"/>
              </a:rPr>
              <a:t>君之力，</a:t>
            </a:r>
            <a:r>
              <a:rPr lang="zh-CN" altLang="en-US" sz="2800" b="1" dirty="0">
                <a:solidFill>
                  <a:srgbClr val="FF0000"/>
                </a:solidFill>
                <a:latin typeface="Arial Unicode MS" pitchFamily="34" charset="-122"/>
                <a:ea typeface="Arial Unicode MS" pitchFamily="34" charset="-122"/>
              </a:rPr>
              <a:t>曾</a:t>
            </a:r>
            <a:r>
              <a:rPr lang="zh-CN" altLang="en-US" sz="2800" b="1" dirty="0">
                <a:latin typeface="Arial Unicode MS" pitchFamily="34" charset="-122"/>
                <a:ea typeface="Arial Unicode MS" pitchFamily="34" charset="-122"/>
              </a:rPr>
              <a:t>不能损魁父之丘，</a:t>
            </a:r>
            <a:r>
              <a:rPr lang="zh-CN" altLang="en-US" sz="2800" b="1" dirty="0">
                <a:solidFill>
                  <a:srgbClr val="FF0000"/>
                </a:solidFill>
                <a:latin typeface="Arial Unicode MS" pitchFamily="34" charset="-122"/>
                <a:ea typeface="Arial Unicode MS" pitchFamily="34" charset="-122"/>
              </a:rPr>
              <a:t>如</a:t>
            </a:r>
            <a:r>
              <a:rPr lang="zh-CN" altLang="en-US" sz="2800" b="1" dirty="0">
                <a:latin typeface="Arial Unicode MS" pitchFamily="34" charset="-122"/>
                <a:ea typeface="Arial Unicode MS" pitchFamily="34" charset="-122"/>
              </a:rPr>
              <a:t>太行、王屋</a:t>
            </a:r>
            <a:r>
              <a:rPr lang="zh-CN" altLang="en-US" sz="2800" b="1" dirty="0">
                <a:solidFill>
                  <a:srgbClr val="FF0000"/>
                </a:solidFill>
                <a:latin typeface="Arial Unicode MS" pitchFamily="34" charset="-122"/>
                <a:ea typeface="Arial Unicode MS" pitchFamily="34" charset="-122"/>
              </a:rPr>
              <a:t>何</a:t>
            </a:r>
            <a:r>
              <a:rPr lang="zh-CN" altLang="en-US" sz="2800" b="1" dirty="0">
                <a:latin typeface="Arial Unicode MS" pitchFamily="34" charset="-122"/>
                <a:ea typeface="Arial Unicode MS" pitchFamily="34" charset="-122"/>
              </a:rPr>
              <a:t>？且</a:t>
            </a:r>
            <a:r>
              <a:rPr lang="zh-CN" altLang="en-US" sz="2800" b="1" dirty="0">
                <a:solidFill>
                  <a:srgbClr val="FF0000"/>
                </a:solidFill>
                <a:latin typeface="Arial Unicode MS" pitchFamily="34" charset="-122"/>
                <a:ea typeface="Arial Unicode MS" pitchFamily="34" charset="-122"/>
              </a:rPr>
              <a:t>焉</a:t>
            </a:r>
            <a:r>
              <a:rPr lang="zh-CN" altLang="en-US" sz="2800" b="1" dirty="0">
                <a:latin typeface="Arial Unicode MS" pitchFamily="34" charset="-122"/>
                <a:ea typeface="Arial Unicode MS" pitchFamily="34" charset="-122"/>
              </a:rPr>
              <a:t>置土石？</a:t>
            </a:r>
            <a:r>
              <a:rPr lang="en-US" altLang="zh-CN" sz="2800" b="1" dirty="0">
                <a:latin typeface="Arial Unicode MS" pitchFamily="34" charset="-122"/>
                <a:ea typeface="Arial Unicode MS" pitchFamily="34" charset="-122"/>
              </a:rPr>
              <a:t>”</a:t>
            </a:r>
            <a:r>
              <a:rPr lang="zh-CN" altLang="en-US" sz="2800" b="1" dirty="0">
                <a:latin typeface="Arial Unicode MS" pitchFamily="34" charset="-122"/>
                <a:ea typeface="Arial Unicode MS" pitchFamily="34" charset="-122"/>
              </a:rPr>
              <a:t>杂曰：</a:t>
            </a:r>
            <a:r>
              <a:rPr lang="en-US" altLang="zh-CN" sz="2800" b="1" dirty="0">
                <a:latin typeface="Arial Unicode MS" pitchFamily="34" charset="-122"/>
                <a:ea typeface="Arial Unicode MS" pitchFamily="34" charset="-122"/>
              </a:rPr>
              <a:t>“</a:t>
            </a:r>
            <a:r>
              <a:rPr lang="zh-CN" altLang="en-US" sz="2800" b="1" dirty="0">
                <a:latin typeface="Arial Unicode MS" pitchFamily="34" charset="-122"/>
                <a:ea typeface="Arial Unicode MS" pitchFamily="34" charset="-122"/>
              </a:rPr>
              <a:t>投</a:t>
            </a:r>
            <a:r>
              <a:rPr lang="zh-CN" altLang="en-US" sz="2800" b="1" dirty="0">
                <a:solidFill>
                  <a:srgbClr val="FF0000"/>
                </a:solidFill>
                <a:latin typeface="Arial Unicode MS" pitchFamily="34" charset="-122"/>
                <a:ea typeface="Arial Unicode MS" pitchFamily="34" charset="-122"/>
              </a:rPr>
              <a:t>诸</a:t>
            </a:r>
            <a:r>
              <a:rPr lang="zh-CN" altLang="en-US" sz="2800" b="1" dirty="0">
                <a:latin typeface="Arial Unicode MS" pitchFamily="34" charset="-122"/>
                <a:ea typeface="Arial Unicode MS" pitchFamily="34" charset="-122"/>
              </a:rPr>
              <a:t>渤海之尾，隐土之北。</a:t>
            </a:r>
            <a:r>
              <a:rPr lang="en-US" altLang="zh-CN" sz="2800" b="1" dirty="0">
                <a:latin typeface="Arial Unicode MS" pitchFamily="34" charset="-122"/>
                <a:ea typeface="Arial Unicode MS" pitchFamily="34" charset="-122"/>
              </a:rPr>
              <a:t>”</a:t>
            </a:r>
            <a:r>
              <a:rPr lang="zh-CN" altLang="en-US" sz="2800" b="1" dirty="0">
                <a:latin typeface="Arial Unicode MS" pitchFamily="34" charset="-122"/>
                <a:ea typeface="Arial Unicode MS" pitchFamily="34" charset="-122"/>
              </a:rPr>
              <a:t>遂率子孙</a:t>
            </a:r>
            <a:r>
              <a:rPr lang="zh-CN" altLang="en-US" sz="2800" b="1" dirty="0">
                <a:solidFill>
                  <a:srgbClr val="FF0000"/>
                </a:solidFill>
                <a:latin typeface="Arial Unicode MS" pitchFamily="34" charset="-122"/>
                <a:ea typeface="Arial Unicode MS" pitchFamily="34" charset="-122"/>
              </a:rPr>
              <a:t>荷</a:t>
            </a:r>
            <a:r>
              <a:rPr lang="zh-CN" altLang="en-US" sz="2800" b="1" dirty="0">
                <a:latin typeface="Arial Unicode MS" pitchFamily="34" charset="-122"/>
                <a:ea typeface="Arial Unicode MS" pitchFamily="34" charset="-122"/>
              </a:rPr>
              <a:t>担者三夫，</a:t>
            </a:r>
            <a:r>
              <a:rPr lang="zh-CN" altLang="en-US" sz="2800" b="1" dirty="0">
                <a:solidFill>
                  <a:srgbClr val="FF0000"/>
                </a:solidFill>
                <a:latin typeface="Arial Unicode MS" pitchFamily="34" charset="-122"/>
                <a:ea typeface="Arial Unicode MS" pitchFamily="34" charset="-122"/>
              </a:rPr>
              <a:t>叩</a:t>
            </a:r>
            <a:r>
              <a:rPr lang="zh-CN" altLang="en-US" sz="2800" b="1" dirty="0">
                <a:latin typeface="Arial Unicode MS" pitchFamily="34" charset="-122"/>
                <a:ea typeface="Arial Unicode MS" pitchFamily="34" charset="-122"/>
              </a:rPr>
              <a:t>石垦壤，</a:t>
            </a:r>
            <a:r>
              <a:rPr lang="zh-CN" altLang="en-US" sz="2800" b="1" dirty="0">
                <a:solidFill>
                  <a:srgbClr val="FF0000"/>
                </a:solidFill>
                <a:latin typeface="Arial Unicode MS" pitchFamily="34" charset="-122"/>
                <a:ea typeface="Arial Unicode MS" pitchFamily="34" charset="-122"/>
              </a:rPr>
              <a:t>箕畚</a:t>
            </a:r>
            <a:r>
              <a:rPr lang="zh-CN" altLang="en-US" sz="2800" b="1" dirty="0">
                <a:latin typeface="Arial Unicode MS" pitchFamily="34" charset="-122"/>
                <a:ea typeface="Arial Unicode MS" pitchFamily="34" charset="-122"/>
              </a:rPr>
              <a:t>运于渤海之尾。邻人京城氏之孀妻有遗男，</a:t>
            </a:r>
            <a:r>
              <a:rPr lang="zh-CN" altLang="en-US" sz="2800" b="1" dirty="0">
                <a:solidFill>
                  <a:srgbClr val="FF0000"/>
                </a:solidFill>
                <a:latin typeface="Arial Unicode MS" pitchFamily="34" charset="-122"/>
                <a:ea typeface="Arial Unicode MS" pitchFamily="34" charset="-122"/>
              </a:rPr>
              <a:t>始</a:t>
            </a:r>
            <a:r>
              <a:rPr lang="zh-CN" altLang="en-US" sz="2800" b="1" dirty="0">
                <a:latin typeface="Arial Unicode MS" pitchFamily="34" charset="-122"/>
                <a:ea typeface="Arial Unicode MS" pitchFamily="34" charset="-122"/>
              </a:rPr>
              <a:t>龀，跳往助之。寒暑</a:t>
            </a:r>
            <a:r>
              <a:rPr lang="zh-CN" altLang="en-US" sz="2800" b="1" dirty="0">
                <a:solidFill>
                  <a:srgbClr val="FF0000"/>
                </a:solidFill>
                <a:latin typeface="Arial Unicode MS" pitchFamily="34" charset="-122"/>
                <a:ea typeface="Arial Unicode MS" pitchFamily="34" charset="-122"/>
              </a:rPr>
              <a:t>易</a:t>
            </a:r>
            <a:r>
              <a:rPr lang="zh-CN" altLang="en-US" sz="2800" b="1" dirty="0">
                <a:latin typeface="Arial Unicode MS" pitchFamily="34" charset="-122"/>
                <a:ea typeface="Arial Unicode MS" pitchFamily="34" charset="-122"/>
              </a:rPr>
              <a:t>节，始一</a:t>
            </a:r>
            <a:r>
              <a:rPr lang="zh-CN" altLang="en-US" sz="2800" b="1" dirty="0">
                <a:solidFill>
                  <a:srgbClr val="FF0000"/>
                </a:solidFill>
                <a:latin typeface="Arial Unicode MS" pitchFamily="34" charset="-122"/>
                <a:ea typeface="Arial Unicode MS" pitchFamily="34" charset="-122"/>
              </a:rPr>
              <a:t>反</a:t>
            </a:r>
            <a:r>
              <a:rPr lang="zh-CN" altLang="en-US" sz="2800" b="1" dirty="0">
                <a:latin typeface="Arial Unicode MS" pitchFamily="34" charset="-122"/>
                <a:ea typeface="Arial Unicode MS" pitchFamily="34" charset="-122"/>
              </a:rPr>
              <a:t>焉。</a:t>
            </a:r>
            <a:endParaRPr lang="zh-CN" altLang="en-US" sz="2800" b="1" dirty="0">
              <a:latin typeface="Arial Unicode MS" pitchFamily="34" charset="-122"/>
              <a:ea typeface="Arial Unicode MS" pitchFamily="34" charset="-122"/>
            </a:endParaRPr>
          </a:p>
          <a:p>
            <a:pPr algn="just" eaLnBrk="1" hangingPunct="1">
              <a:lnSpc>
                <a:spcPct val="90000"/>
              </a:lnSpc>
            </a:pPr>
            <a:endParaRPr lang="zh-CN" altLang="en-US" sz="2800" b="1" dirty="0">
              <a:latin typeface="Arial Unicode MS" pitchFamily="34" charset="-122"/>
              <a:ea typeface="Arial Unicode MS" pitchFamily="34" charset="-122"/>
            </a:endParaRPr>
          </a:p>
        </p:txBody>
      </p:sp>
      <p:sp>
        <p:nvSpPr>
          <p:cNvPr id="8196" name="TextBox 3"/>
          <p:cNvSpPr txBox="1"/>
          <p:nvPr/>
        </p:nvSpPr>
        <p:spPr>
          <a:xfrm>
            <a:off x="4343400" y="860425"/>
            <a:ext cx="4495800" cy="5692775"/>
          </a:xfrm>
          <a:prstGeom prst="rect">
            <a:avLst/>
          </a:prstGeom>
          <a:noFill/>
          <a:ln w="9525">
            <a:noFill/>
          </a:ln>
        </p:spPr>
        <p:txBody>
          <a:bodyPr>
            <a:spAutoFit/>
          </a:bodyPr>
          <a:p>
            <a:r>
              <a:rPr lang="zh-CN" altLang="en-US" sz="2800" b="1" dirty="0">
                <a:latin typeface="Arial" panose="020B0604020202020204" pitchFamily="34" charset="0"/>
              </a:rPr>
              <a:t>①以：凭借</a:t>
            </a:r>
            <a:endParaRPr lang="zh-CN" altLang="en-US" sz="2800" b="1" dirty="0">
              <a:latin typeface="Arial" panose="020B0604020202020204" pitchFamily="34" charset="0"/>
            </a:endParaRPr>
          </a:p>
          <a:p>
            <a:r>
              <a:rPr lang="zh-CN" altLang="en-US" sz="2800" b="1" dirty="0">
                <a:latin typeface="Arial" panose="020B0604020202020204" pitchFamily="34" charset="0"/>
              </a:rPr>
              <a:t>②曾：译为“连</a:t>
            </a:r>
            <a:r>
              <a:rPr lang="en-US" altLang="zh-CN" sz="2800" b="1" dirty="0">
                <a:latin typeface="Arial" panose="020B0604020202020204" pitchFamily="34" charset="0"/>
              </a:rPr>
              <a:t>……</a:t>
            </a:r>
            <a:r>
              <a:rPr lang="zh-CN" altLang="en-US" sz="2800" b="1" dirty="0">
                <a:latin typeface="Arial" panose="020B0604020202020204" pitchFamily="34" charset="0"/>
              </a:rPr>
              <a:t>都 ”</a:t>
            </a:r>
            <a:r>
              <a:rPr lang="zh-CN" altLang="en-US" sz="2800" b="1" dirty="0">
                <a:solidFill>
                  <a:schemeClr val="tx1"/>
                </a:solidFill>
                <a:sym typeface="+mn-ea"/>
              </a:rPr>
              <a:t>损：</a:t>
            </a:r>
            <a:r>
              <a:rPr lang="zh-CN" altLang="en-US" sz="2800" b="1" dirty="0">
                <a:sym typeface="+mn-ea"/>
              </a:rPr>
              <a:t>削减。</a:t>
            </a:r>
            <a:endParaRPr lang="en-US" altLang="zh-CN" sz="2800" b="1" dirty="0">
              <a:latin typeface="Arial" panose="020B0604020202020204" pitchFamily="34" charset="0"/>
            </a:endParaRPr>
          </a:p>
          <a:p>
            <a:r>
              <a:rPr lang="zh-CN" altLang="en-US" sz="2800" b="1" dirty="0">
                <a:latin typeface="Arial" panose="020B0604020202020204" pitchFamily="34" charset="0"/>
              </a:rPr>
              <a:t>③如</a:t>
            </a:r>
            <a:r>
              <a:rPr lang="en-US" altLang="zh-CN" sz="2800" b="1" dirty="0">
                <a:latin typeface="Arial" panose="020B0604020202020204" pitchFamily="34" charset="0"/>
              </a:rPr>
              <a:t>……</a:t>
            </a:r>
            <a:r>
              <a:rPr lang="zh-CN" altLang="en-US" sz="2800" b="1" dirty="0">
                <a:latin typeface="Arial" panose="020B0604020202020204" pitchFamily="34" charset="0"/>
              </a:rPr>
              <a:t>何：译为</a:t>
            </a:r>
            <a:r>
              <a:rPr lang="en-US" altLang="zh-CN" sz="2800" b="1" dirty="0">
                <a:latin typeface="Arial" panose="020B0604020202020204" pitchFamily="34" charset="0"/>
              </a:rPr>
              <a:t>“</a:t>
            </a:r>
            <a:r>
              <a:rPr lang="zh-CN" altLang="en-US" sz="2800" b="1" dirty="0">
                <a:latin typeface="Arial" panose="020B0604020202020204" pitchFamily="34" charset="0"/>
              </a:rPr>
              <a:t>把</a:t>
            </a:r>
            <a:r>
              <a:rPr lang="en-US" altLang="zh-CN" sz="2800" b="1" dirty="0">
                <a:latin typeface="Arial" panose="020B0604020202020204" pitchFamily="34" charset="0"/>
              </a:rPr>
              <a:t>……</a:t>
            </a:r>
            <a:r>
              <a:rPr lang="zh-CN" altLang="en-US" sz="2800" b="1" dirty="0">
                <a:latin typeface="Arial" panose="020B0604020202020204" pitchFamily="34" charset="0"/>
              </a:rPr>
              <a:t>怎么样</a:t>
            </a:r>
            <a:r>
              <a:rPr lang="en-US" altLang="zh-CN" sz="2800" b="1" dirty="0">
                <a:latin typeface="Arial" panose="020B0604020202020204" pitchFamily="34" charset="0"/>
              </a:rPr>
              <a:t>”</a:t>
            </a:r>
            <a:endParaRPr lang="en-US" altLang="zh-CN" sz="2800" b="1" dirty="0">
              <a:latin typeface="Arial" panose="020B0604020202020204" pitchFamily="34" charset="0"/>
            </a:endParaRPr>
          </a:p>
          <a:p>
            <a:r>
              <a:rPr lang="zh-CN" altLang="en-US" sz="2800" b="1" dirty="0">
                <a:latin typeface="Arial" panose="020B0604020202020204" pitchFamily="34" charset="0"/>
              </a:rPr>
              <a:t>④焉：哪里</a:t>
            </a:r>
            <a:endParaRPr lang="zh-CN" altLang="en-US" sz="2800" b="1" dirty="0">
              <a:latin typeface="Arial" panose="020B0604020202020204" pitchFamily="34" charset="0"/>
            </a:endParaRPr>
          </a:p>
          <a:p>
            <a:r>
              <a:rPr lang="zh-CN" altLang="en-US" sz="2800" b="1" dirty="0">
                <a:latin typeface="Arial" panose="020B0604020202020204" pitchFamily="34" charset="0"/>
              </a:rPr>
              <a:t>⑤诸：兼词，相当于</a:t>
            </a:r>
            <a:r>
              <a:rPr lang="en-US" altLang="zh-CN" sz="2800" b="1" dirty="0">
                <a:latin typeface="Arial" panose="020B0604020202020204" pitchFamily="34" charset="0"/>
              </a:rPr>
              <a:t>“</a:t>
            </a:r>
            <a:r>
              <a:rPr lang="zh-CN" altLang="en-US" sz="2800" b="1" dirty="0">
                <a:latin typeface="Arial" panose="020B0604020202020204" pitchFamily="34" charset="0"/>
              </a:rPr>
              <a:t>之于</a:t>
            </a:r>
            <a:r>
              <a:rPr lang="en-US" altLang="zh-CN" sz="2800" b="1" dirty="0">
                <a:latin typeface="Arial" panose="020B0604020202020204" pitchFamily="34" charset="0"/>
              </a:rPr>
              <a:t>”</a:t>
            </a:r>
            <a:r>
              <a:rPr lang="zh-CN" altLang="en-US" sz="2800" b="1" dirty="0">
                <a:latin typeface="Arial" panose="020B0604020202020204" pitchFamily="34" charset="0"/>
              </a:rPr>
              <a:t>，</a:t>
            </a:r>
            <a:r>
              <a:rPr lang="en-US" altLang="zh-CN" sz="2800" b="1" dirty="0">
                <a:latin typeface="Arial" panose="020B0604020202020204" pitchFamily="34" charset="0"/>
              </a:rPr>
              <a:t>“</a:t>
            </a:r>
            <a:r>
              <a:rPr lang="zh-CN" altLang="en-US" sz="2800" b="1" dirty="0">
                <a:latin typeface="Arial" panose="020B0604020202020204" pitchFamily="34" charset="0"/>
              </a:rPr>
              <a:t>之</a:t>
            </a:r>
            <a:r>
              <a:rPr lang="en-US" altLang="zh-CN" sz="2800" b="1" dirty="0">
                <a:latin typeface="Arial" panose="020B0604020202020204" pitchFamily="34" charset="0"/>
              </a:rPr>
              <a:t>”</a:t>
            </a:r>
            <a:r>
              <a:rPr lang="zh-CN" altLang="en-US" sz="2800" b="1" dirty="0">
                <a:latin typeface="Arial" panose="020B0604020202020204" pitchFamily="34" charset="0"/>
              </a:rPr>
              <a:t>代指</a:t>
            </a:r>
            <a:r>
              <a:rPr lang="en-US" altLang="zh-CN" sz="2800" b="1" dirty="0">
                <a:latin typeface="Arial" panose="020B0604020202020204" pitchFamily="34" charset="0"/>
              </a:rPr>
              <a:t>“</a:t>
            </a:r>
            <a:r>
              <a:rPr lang="zh-CN" altLang="en-US" sz="2800" b="1" dirty="0">
                <a:latin typeface="Arial" panose="020B0604020202020204" pitchFamily="34" charset="0"/>
              </a:rPr>
              <a:t>土块</a:t>
            </a:r>
            <a:r>
              <a:rPr lang="en-US" altLang="zh-CN" sz="2800" b="1" dirty="0">
                <a:latin typeface="Arial" panose="020B0604020202020204" pitchFamily="34" charset="0"/>
              </a:rPr>
              <a:t>”</a:t>
            </a:r>
            <a:r>
              <a:rPr lang="zh-CN" altLang="en-US" sz="2800" b="1" dirty="0">
                <a:latin typeface="Arial" panose="020B0604020202020204" pitchFamily="34" charset="0"/>
              </a:rPr>
              <a:t>、</a:t>
            </a:r>
            <a:r>
              <a:rPr lang="en-US" altLang="zh-CN" sz="2800" b="1" dirty="0">
                <a:latin typeface="Arial" panose="020B0604020202020204" pitchFamily="34" charset="0"/>
              </a:rPr>
              <a:t>“</a:t>
            </a:r>
            <a:r>
              <a:rPr lang="zh-CN" altLang="en-US" sz="2800" b="1" dirty="0">
                <a:latin typeface="Arial" panose="020B0604020202020204" pitchFamily="34" charset="0"/>
              </a:rPr>
              <a:t>于</a:t>
            </a:r>
            <a:r>
              <a:rPr lang="en-US" altLang="zh-CN" sz="2800" b="1" dirty="0">
                <a:latin typeface="Arial" panose="020B0604020202020204" pitchFamily="34" charset="0"/>
              </a:rPr>
              <a:t>”</a:t>
            </a:r>
            <a:r>
              <a:rPr lang="zh-CN" altLang="en-US" sz="2800" b="1" dirty="0">
                <a:latin typeface="Arial" panose="020B0604020202020204" pitchFamily="34" charset="0"/>
              </a:rPr>
              <a:t>译为</a:t>
            </a:r>
            <a:r>
              <a:rPr lang="en-US" altLang="zh-CN" sz="2800" b="1" dirty="0">
                <a:latin typeface="Arial" panose="020B0604020202020204" pitchFamily="34" charset="0"/>
              </a:rPr>
              <a:t>“</a:t>
            </a:r>
            <a:r>
              <a:rPr lang="zh-CN" altLang="en-US" sz="2800" b="1" dirty="0">
                <a:latin typeface="Arial" panose="020B0604020202020204" pitchFamily="34" charset="0"/>
              </a:rPr>
              <a:t>到</a:t>
            </a:r>
            <a:r>
              <a:rPr lang="en-US" altLang="zh-CN" sz="2800" b="1" dirty="0">
                <a:latin typeface="Arial" panose="020B0604020202020204" pitchFamily="34" charset="0"/>
              </a:rPr>
              <a:t>”</a:t>
            </a:r>
            <a:endParaRPr lang="en-US" altLang="zh-CN" sz="2800" b="1" dirty="0">
              <a:latin typeface="Arial" panose="020B0604020202020204" pitchFamily="34" charset="0"/>
            </a:endParaRPr>
          </a:p>
          <a:p>
            <a:r>
              <a:rPr lang="zh-CN" altLang="en-US" sz="2800" b="1" dirty="0">
                <a:latin typeface="Arial" panose="020B0604020202020204" pitchFamily="34" charset="0"/>
              </a:rPr>
              <a:t>⑥之：他们</a:t>
            </a:r>
            <a:endParaRPr lang="en-US" altLang="zh-CN" sz="2800" b="1" dirty="0">
              <a:latin typeface="Arial" panose="020B0604020202020204" pitchFamily="34" charset="0"/>
            </a:endParaRPr>
          </a:p>
          <a:p>
            <a:r>
              <a:rPr lang="zh-CN" altLang="en-US" sz="2800" b="1" dirty="0">
                <a:latin typeface="Arial" panose="020B0604020202020204" pitchFamily="34" charset="0"/>
              </a:rPr>
              <a:t>⑦易：更替</a:t>
            </a:r>
            <a:endParaRPr lang="zh-CN" altLang="en-US" sz="2800" b="1" dirty="0">
              <a:latin typeface="Arial" panose="020B0604020202020204" pitchFamily="34" charset="0"/>
            </a:endParaRPr>
          </a:p>
          <a:p>
            <a:r>
              <a:rPr lang="zh-CN" altLang="en-US" sz="2800" b="1" dirty="0">
                <a:latin typeface="Arial" panose="020B0604020202020204" pitchFamily="34" charset="0"/>
              </a:rPr>
              <a:t>⑧</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反</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通假字，同</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返</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，往返</a:t>
            </a:r>
            <a:endParaRPr lang="zh-CN" altLang="en-US" sz="2800" b="1" dirty="0">
              <a:solidFill>
                <a:srgbClr val="FF0000"/>
              </a:solidFill>
              <a:latin typeface="Arial" panose="020B0604020202020204" pitchFamily="34" charset="0"/>
            </a:endParaRPr>
          </a:p>
        </p:txBody>
      </p:sp>
      <p:cxnSp>
        <p:nvCxnSpPr>
          <p:cNvPr id="7" name="直接连接符 6"/>
          <p:cNvCxnSpPr/>
          <p:nvPr/>
        </p:nvCxnSpPr>
        <p:spPr>
          <a:xfrm rot="16200000" flipH="1">
            <a:off x="1535906" y="3745706"/>
            <a:ext cx="5576888" cy="381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zoom dir="in"/>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6386">
                                            <p:txEl>
                                              <p:charRg st="4294967295" end="4294967295"/>
                                            </p:txEl>
                                          </p:spTgt>
                                        </p:tgtEl>
                                        <p:attrNameLst>
                                          <p:attrName>style.visibility</p:attrName>
                                        </p:attrNameLst>
                                      </p:cBhvr>
                                      <p:to>
                                        <p:strVal val="visible"/>
                                      </p:to>
                                    </p:set>
                                    <p:anim calcmode="lin" valueType="num">
                                      <p:cBhvr>
                                        <p:cTn id="7" dur="500" fill="hold"/>
                                        <p:tgtEl>
                                          <p:spTgt spid="16386">
                                            <p:txEl>
                                              <p:charRg st="4294967295" end="4294967295"/>
                                            </p:txEl>
                                          </p:spTgt>
                                        </p:tgtEl>
                                        <p:attrNameLst>
                                          <p:attrName>ppt_x</p:attrName>
                                        </p:attrNameLst>
                                      </p:cBhvr>
                                      <p:tavLst>
                                        <p:tav tm="0">
                                          <p:val>
                                            <p:strVal val="#ppt_x"/>
                                          </p:val>
                                        </p:tav>
                                        <p:tav tm="100000">
                                          <p:val>
                                            <p:strVal val="#ppt_x"/>
                                          </p:val>
                                        </p:tav>
                                      </p:tavLst>
                                    </p:anim>
                                    <p:anim calcmode="lin" valueType="num">
                                      <p:cBhvr>
                                        <p:cTn id="8" dur="500" fill="hold"/>
                                        <p:tgtEl>
                                          <p:spTgt spid="16386">
                                            <p:txEl>
                                              <p:charRg st="4294967295" end="4294967295"/>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6386">
                                            <p:txEl>
                                              <p:charRg st="0" end="7"/>
                                            </p:txEl>
                                          </p:spTgt>
                                        </p:tgtEl>
                                        <p:attrNameLst>
                                          <p:attrName>style.visibility</p:attrName>
                                        </p:attrNameLst>
                                      </p:cBhvr>
                                      <p:to>
                                        <p:strVal val="visible"/>
                                      </p:to>
                                    </p:set>
                                    <p:anim calcmode="lin" valueType="num">
                                      <p:cBhvr>
                                        <p:cTn id="13" dur="500" fill="hold"/>
                                        <p:tgtEl>
                                          <p:spTgt spid="16386">
                                            <p:txEl>
                                              <p:charRg st="0" end="7"/>
                                            </p:txEl>
                                          </p:spTgt>
                                        </p:tgtEl>
                                        <p:attrNameLst>
                                          <p:attrName>ppt_x</p:attrName>
                                        </p:attrNameLst>
                                      </p:cBhvr>
                                      <p:tavLst>
                                        <p:tav tm="0">
                                          <p:val>
                                            <p:strVal val="#ppt_x"/>
                                          </p:val>
                                        </p:tav>
                                        <p:tav tm="100000">
                                          <p:val>
                                            <p:strVal val="#ppt_x"/>
                                          </p:val>
                                        </p:tav>
                                      </p:tavLst>
                                    </p:anim>
                                    <p:anim calcmode="lin" valueType="num">
                                      <p:cBhvr>
                                        <p:cTn id="14" dur="500" fill="hold"/>
                                        <p:tgtEl>
                                          <p:spTgt spid="16386">
                                            <p:txEl>
                                              <p:charRg st="0" end="7"/>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6387">
                                            <p:txEl>
                                              <p:charRg st="0" end="109"/>
                                            </p:txEl>
                                          </p:spTgt>
                                        </p:tgtEl>
                                        <p:attrNameLst>
                                          <p:attrName>style.visibility</p:attrName>
                                        </p:attrNameLst>
                                      </p:cBhvr>
                                      <p:to>
                                        <p:strVal val="visible"/>
                                      </p:to>
                                    </p:set>
                                    <p:animEffect transition="in" filter="blinds(horizontal)">
                                      <p:cBhvr>
                                        <p:cTn id="19" dur="500"/>
                                        <p:tgtEl>
                                          <p:spTgt spid="16387">
                                            <p:txEl>
                                              <p:charRg st="0" end="109"/>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8196">
                                            <p:txEl>
                                              <p:charRg st="0" end="11"/>
                                            </p:txEl>
                                          </p:spTgt>
                                        </p:tgtEl>
                                        <p:attrNameLst>
                                          <p:attrName>style.visibility</p:attrName>
                                        </p:attrNameLst>
                                      </p:cBhvr>
                                      <p:to>
                                        <p:strVal val="visible"/>
                                      </p:to>
                                    </p:set>
                                    <p:animEffect transition="in" filter="blinds(horizontal)">
                                      <p:cBhvr>
                                        <p:cTn id="24" dur="500"/>
                                        <p:tgtEl>
                                          <p:spTgt spid="8196">
                                            <p:txEl>
                                              <p:charRg st="0" end="1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8196">
                                            <p:txEl>
                                              <p:charRg st="1" end="1"/>
                                            </p:txEl>
                                          </p:spTgt>
                                        </p:tgtEl>
                                        <p:attrNameLst>
                                          <p:attrName>style.visibility</p:attrName>
                                        </p:attrNameLst>
                                      </p:cBhvr>
                                      <p:to>
                                        <p:strVal val="visible"/>
                                      </p:to>
                                    </p:set>
                                    <p:animEffect transition="in" filter="blinds(horizontal)">
                                      <p:cBhvr>
                                        <p:cTn id="29" dur="500"/>
                                        <p:tgtEl>
                                          <p:spTgt spid="8196">
                                            <p:txEl>
                                              <p:char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8196">
                                            <p:txEl>
                                              <p:charRg st="25" end="43"/>
                                            </p:txEl>
                                          </p:spTgt>
                                        </p:tgtEl>
                                        <p:attrNameLst>
                                          <p:attrName>style.visibility</p:attrName>
                                        </p:attrNameLst>
                                      </p:cBhvr>
                                      <p:to>
                                        <p:strVal val="visible"/>
                                      </p:to>
                                    </p:set>
                                    <p:animEffect transition="in" filter="blinds(horizontal)">
                                      <p:cBhvr>
                                        <p:cTn id="34" dur="500"/>
                                        <p:tgtEl>
                                          <p:spTgt spid="8196">
                                            <p:txEl>
                                              <p:charRg st="25" end="4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8196">
                                            <p:txEl>
                                              <p:charRg st="43" end="59"/>
                                            </p:txEl>
                                          </p:spTgt>
                                        </p:tgtEl>
                                        <p:attrNameLst>
                                          <p:attrName>style.visibility</p:attrName>
                                        </p:attrNameLst>
                                      </p:cBhvr>
                                      <p:to>
                                        <p:strVal val="visible"/>
                                      </p:to>
                                    </p:set>
                                    <p:animEffect transition="in" filter="blinds(horizontal)">
                                      <p:cBhvr>
                                        <p:cTn id="39" dur="500"/>
                                        <p:tgtEl>
                                          <p:spTgt spid="8196">
                                            <p:txEl>
                                              <p:charRg st="43" end="59"/>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8196">
                                            <p:txEl>
                                              <p:charRg st="59" end="94"/>
                                            </p:txEl>
                                          </p:spTgt>
                                        </p:tgtEl>
                                        <p:attrNameLst>
                                          <p:attrName>style.visibility</p:attrName>
                                        </p:attrNameLst>
                                      </p:cBhvr>
                                      <p:to>
                                        <p:strVal val="visible"/>
                                      </p:to>
                                    </p:set>
                                    <p:animEffect transition="in" filter="blinds(horizontal)">
                                      <p:cBhvr>
                                        <p:cTn id="44" dur="500"/>
                                        <p:tgtEl>
                                          <p:spTgt spid="8196">
                                            <p:txEl>
                                              <p:charRg st="59" end="9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8196">
                                            <p:txEl>
                                              <p:charRg st="94" end="106"/>
                                            </p:txEl>
                                          </p:spTgt>
                                        </p:tgtEl>
                                        <p:attrNameLst>
                                          <p:attrName>style.visibility</p:attrName>
                                        </p:attrNameLst>
                                      </p:cBhvr>
                                      <p:to>
                                        <p:strVal val="visible"/>
                                      </p:to>
                                    </p:set>
                                    <p:animEffect transition="in" filter="blinds(horizontal)">
                                      <p:cBhvr>
                                        <p:cTn id="49" dur="500"/>
                                        <p:tgtEl>
                                          <p:spTgt spid="8196">
                                            <p:txEl>
                                              <p:charRg st="94" end="10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8196">
                                            <p:txEl>
                                              <p:charRg st="122" end="132"/>
                                            </p:txEl>
                                          </p:spTgt>
                                        </p:tgtEl>
                                        <p:attrNameLst>
                                          <p:attrName>style.visibility</p:attrName>
                                        </p:attrNameLst>
                                      </p:cBhvr>
                                      <p:to>
                                        <p:strVal val="visible"/>
                                      </p:to>
                                    </p:set>
                                    <p:animEffect transition="in" filter="blinds(horizontal)">
                                      <p:cBhvr>
                                        <p:cTn id="54" dur="500"/>
                                        <p:tgtEl>
                                          <p:spTgt spid="8196">
                                            <p:txEl>
                                              <p:charRg st="122" end="132"/>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8196">
                                            <p:txEl>
                                              <p:charRg st="132" end="145"/>
                                            </p:txEl>
                                          </p:spTgt>
                                        </p:tgtEl>
                                        <p:attrNameLst>
                                          <p:attrName>style.visibility</p:attrName>
                                        </p:attrNameLst>
                                      </p:cBhvr>
                                      <p:to>
                                        <p:strVal val="visible"/>
                                      </p:to>
                                    </p:set>
                                    <p:animEffect transition="in" filter="blinds(horizontal)">
                                      <p:cBhvr>
                                        <p:cTn id="59" dur="500"/>
                                        <p:tgtEl>
                                          <p:spTgt spid="8196">
                                            <p:txEl>
                                              <p:charRg st="132" end="14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P spid="1638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5361"/>
          <p:cNvSpPr>
            <a:spLocks noGrp="1"/>
          </p:cNvSpPr>
          <p:nvPr>
            <p:ph type="title"/>
          </p:nvPr>
        </p:nvSpPr>
        <p:spPr/>
        <p:txBody>
          <a:bodyPr anchor="ctr"/>
          <a:p>
            <a:br>
              <a:rPr lang="en-US" altLang="zh-CN" sz="4000" dirty="0"/>
            </a:br>
            <a:endParaRPr lang="en-US" altLang="zh-CN" sz="4000" dirty="0"/>
          </a:p>
        </p:txBody>
      </p:sp>
      <p:sp>
        <p:nvSpPr>
          <p:cNvPr id="15363" name="文本占位符 15362"/>
          <p:cNvSpPr>
            <a:spLocks noGrp="1"/>
          </p:cNvSpPr>
          <p:nvPr>
            <p:ph type="body" idx="1"/>
          </p:nvPr>
        </p:nvSpPr>
        <p:spPr>
          <a:xfrm>
            <a:off x="0" y="-34925"/>
            <a:ext cx="8829675" cy="6892925"/>
          </a:xfrm>
        </p:spPr>
        <p:txBody>
          <a:bodyPr/>
          <a:p>
            <a:pPr>
              <a:lnSpc>
                <a:spcPct val="120000"/>
              </a:lnSpc>
              <a:buNone/>
            </a:pPr>
            <a:r>
              <a:rPr lang="zh-CN" altLang="en-US" sz="3600" b="1" dirty="0"/>
              <a:t>他的妻子提出疑问说：“凭借您的力量，连魁父这座小山都不能铲平，又能把太行、王屋这两座山怎么样呢？况且把土石放到哪里去呢？”众人纷纷说：“把它扔到渤海的边上去，隐土的北面。”于是（愚公）率领子孙中（能）挑担子的三个人（上了山），凿石掘土，用箕畚装了（土石）运到渤海的边上，邻居姓京城的寡妇有个孤儿，才七八岁，也跳跳蹦蹦前去帮助他们。冬夏换季，（他们）才往返一次。</a:t>
            </a:r>
            <a:endParaRPr lang="zh-CN" altLang="en-US" sz="3600" b="1" dirty="0"/>
          </a:p>
          <a:p>
            <a:pPr>
              <a:lnSpc>
                <a:spcPct val="120000"/>
              </a:lnSpc>
              <a:buNone/>
            </a:pPr>
            <a:endParaRPr lang="zh-CN" altLang="en-US" sz="3600" b="1" dirty="0"/>
          </a:p>
        </p:txBody>
      </p:sp>
    </p:spTree>
  </p:cSld>
  <p:clrMapOvr>
    <a:masterClrMapping/>
  </p:clrMapOvr>
  <p:transition spd="med">
    <p:plus/>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p:txBody>
          <a:bodyPr anchor="ctr"/>
          <a:p>
            <a:br>
              <a:rPr lang="en-US" altLang="zh-CN" sz="4000" dirty="0"/>
            </a:br>
            <a:endParaRPr lang="en-US" altLang="zh-CN" sz="4000" dirty="0"/>
          </a:p>
        </p:txBody>
      </p:sp>
      <p:sp>
        <p:nvSpPr>
          <p:cNvPr id="16387" name="文本占位符 16386"/>
          <p:cNvSpPr>
            <a:spLocks noGrp="1"/>
          </p:cNvSpPr>
          <p:nvPr>
            <p:ph type="body" idx="1"/>
          </p:nvPr>
        </p:nvSpPr>
        <p:spPr>
          <a:xfrm>
            <a:off x="751840" y="197485"/>
            <a:ext cx="7934960" cy="6462395"/>
          </a:xfrm>
        </p:spPr>
        <p:txBody>
          <a:bodyPr wrap="square">
            <a:spAutoFit/>
          </a:bodyPr>
          <a:p>
            <a:pPr>
              <a:buNone/>
            </a:pPr>
            <a:r>
              <a:rPr lang="en-US" altLang="zh-CN" sz="4000" b="1" dirty="0"/>
              <a:t>                    </a:t>
            </a:r>
            <a:r>
              <a:rPr lang="zh-CN" altLang="en-US" sz="3600" b="1" dirty="0"/>
              <a:t>问题探究</a:t>
            </a:r>
            <a:endParaRPr lang="zh-CN" altLang="en-US" sz="3600" b="1" dirty="0"/>
          </a:p>
          <a:p>
            <a:pPr>
              <a:lnSpc>
                <a:spcPct val="110000"/>
              </a:lnSpc>
              <a:buNone/>
            </a:pPr>
            <a:r>
              <a:rPr lang="zh-CN" altLang="en-US" sz="3600" b="1" dirty="0"/>
              <a:t>（</a:t>
            </a:r>
            <a:r>
              <a:rPr lang="en-US" altLang="zh-CN" sz="3600" b="1" dirty="0"/>
              <a:t>1</a:t>
            </a:r>
            <a:r>
              <a:rPr lang="zh-CN" altLang="en-US" sz="3600" b="1" dirty="0"/>
              <a:t>）愚公移山的原因是什么？</a:t>
            </a:r>
            <a:endParaRPr lang="zh-CN" altLang="en-US" sz="3600" b="1" dirty="0"/>
          </a:p>
          <a:p>
            <a:pPr>
              <a:lnSpc>
                <a:spcPct val="110000"/>
              </a:lnSpc>
              <a:buNone/>
            </a:pPr>
            <a:r>
              <a:rPr lang="zh-CN" altLang="en-US" sz="3600" b="1" dirty="0">
                <a:solidFill>
                  <a:srgbClr val="FF0000"/>
                </a:solidFill>
              </a:rPr>
              <a:t>惩山北之塞，出入之迂也。</a:t>
            </a:r>
            <a:endParaRPr lang="zh-CN" altLang="en-US" sz="3600" b="1" dirty="0">
              <a:solidFill>
                <a:srgbClr val="FF0000"/>
              </a:solidFill>
            </a:endParaRPr>
          </a:p>
          <a:p>
            <a:pPr>
              <a:lnSpc>
                <a:spcPct val="110000"/>
              </a:lnSpc>
              <a:buNone/>
            </a:pPr>
            <a:r>
              <a:rPr lang="zh-CN" altLang="en-US" sz="3600" b="1" dirty="0"/>
              <a:t>（</a:t>
            </a:r>
            <a:r>
              <a:rPr lang="en-US" altLang="zh-CN" sz="3600" b="1" dirty="0"/>
              <a:t>2</a:t>
            </a:r>
            <a:r>
              <a:rPr lang="zh-CN" altLang="en-US" sz="3600" b="1" dirty="0"/>
              <a:t>）愚公移山的目的是什么？</a:t>
            </a:r>
            <a:endParaRPr lang="zh-CN" altLang="en-US" sz="3600" b="1" dirty="0"/>
          </a:p>
          <a:p>
            <a:pPr>
              <a:lnSpc>
                <a:spcPct val="110000"/>
              </a:lnSpc>
              <a:buNone/>
            </a:pPr>
            <a:r>
              <a:rPr lang="zh-CN" altLang="en-US" sz="3600" b="1" dirty="0">
                <a:solidFill>
                  <a:srgbClr val="FF0000"/>
                </a:solidFill>
              </a:rPr>
              <a:t>指通豫南，达于汉阴。</a:t>
            </a:r>
            <a:endParaRPr lang="zh-CN" altLang="en-US" sz="3600" b="1" dirty="0">
              <a:solidFill>
                <a:srgbClr val="FF0000"/>
              </a:solidFill>
            </a:endParaRPr>
          </a:p>
          <a:p>
            <a:pPr>
              <a:lnSpc>
                <a:spcPct val="110000"/>
              </a:lnSpc>
              <a:buNone/>
            </a:pPr>
            <a:r>
              <a:rPr lang="zh-CN" altLang="en-US" sz="3600" b="1" dirty="0"/>
              <a:t>（</a:t>
            </a:r>
            <a:r>
              <a:rPr lang="en-US" altLang="zh-CN" sz="3600" b="1" dirty="0"/>
              <a:t>3</a:t>
            </a:r>
            <a:r>
              <a:rPr lang="zh-CN" altLang="en-US" sz="3600" b="1" dirty="0"/>
              <a:t>）愚公移山的办法是什么？</a:t>
            </a:r>
            <a:endParaRPr lang="zh-CN" altLang="en-US" sz="3600" b="1" dirty="0"/>
          </a:p>
          <a:p>
            <a:pPr>
              <a:lnSpc>
                <a:spcPct val="110000"/>
              </a:lnSpc>
              <a:buNone/>
            </a:pPr>
            <a:r>
              <a:rPr lang="zh-CN" altLang="en-US" sz="3600" b="1" dirty="0">
                <a:solidFill>
                  <a:srgbClr val="FF0000"/>
                </a:solidFill>
              </a:rPr>
              <a:t>全家毕力平险，箕畚运于渤海之尾。</a:t>
            </a:r>
            <a:endParaRPr lang="zh-CN" altLang="en-US" sz="3600" b="1" dirty="0">
              <a:solidFill>
                <a:srgbClr val="FF0000"/>
              </a:solidFill>
            </a:endParaRPr>
          </a:p>
          <a:p>
            <a:pPr>
              <a:lnSpc>
                <a:spcPct val="110000"/>
              </a:lnSpc>
              <a:buNone/>
            </a:pPr>
            <a:r>
              <a:rPr lang="zh-CN" altLang="en-US" sz="3600" b="1" dirty="0"/>
              <a:t>（</a:t>
            </a:r>
            <a:r>
              <a:rPr lang="en-US" altLang="zh-CN" sz="3600" b="1" dirty="0"/>
              <a:t>4</a:t>
            </a:r>
            <a:r>
              <a:rPr lang="zh-CN" altLang="en-US" sz="3600" b="1" dirty="0"/>
              <a:t>）愚公移山的行动是什么？</a:t>
            </a:r>
            <a:endParaRPr lang="zh-CN" altLang="en-US" sz="3600" b="1" dirty="0"/>
          </a:p>
          <a:p>
            <a:pPr>
              <a:lnSpc>
                <a:spcPct val="110000"/>
              </a:lnSpc>
              <a:buNone/>
            </a:pPr>
            <a:r>
              <a:rPr lang="zh-CN" altLang="en-US" sz="3600" b="1" dirty="0">
                <a:solidFill>
                  <a:srgbClr val="FF0000"/>
                </a:solidFill>
              </a:rPr>
              <a:t>叩石垦壤，寒暑一返。</a:t>
            </a:r>
            <a:r>
              <a:rPr lang="zh-CN" altLang="en-US" sz="3600" b="1" dirty="0"/>
              <a:t>	</a:t>
            </a:r>
            <a:endParaRPr lang="zh-CN" altLang="en-US" sz="3600" b="1" dirty="0"/>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xEl>
                                              <p:charRg st="42" end="55"/>
                                            </p:txEl>
                                          </p:spTgt>
                                        </p:tgtEl>
                                        <p:attrNameLst>
                                          <p:attrName>style.visibility</p:attrName>
                                        </p:attrNameLst>
                                      </p:cBhvr>
                                      <p:to>
                                        <p:strVal val="visible"/>
                                      </p:to>
                                    </p:set>
                                    <p:animEffect transition="in" filter="blinds(horizontal)">
                                      <p:cBhvr>
                                        <p:cTn id="7" dur="500"/>
                                        <p:tgtEl>
                                          <p:spTgt spid="16387">
                                            <p:txEl>
                                              <p:charRg st="42" end="5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6387">
                                            <p:txEl>
                                              <p:charRg st="70" end="81"/>
                                            </p:txEl>
                                          </p:spTgt>
                                        </p:tgtEl>
                                        <p:attrNameLst>
                                          <p:attrName>style.visibility</p:attrName>
                                        </p:attrNameLst>
                                      </p:cBhvr>
                                      <p:to>
                                        <p:strVal val="visible"/>
                                      </p:to>
                                    </p:set>
                                    <p:animEffect transition="in" filter="box(in)">
                                      <p:cBhvr>
                                        <p:cTn id="12" dur="500"/>
                                        <p:tgtEl>
                                          <p:spTgt spid="16387">
                                            <p:txEl>
                                              <p:charRg st="70" end="8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6387">
                                            <p:txEl>
                                              <p:charRg st="96" end="113"/>
                                            </p:txEl>
                                          </p:spTgt>
                                        </p:tgtEl>
                                        <p:attrNameLst>
                                          <p:attrName>style.visibility</p:attrName>
                                        </p:attrNameLst>
                                      </p:cBhvr>
                                      <p:to>
                                        <p:strVal val="visible"/>
                                      </p:to>
                                    </p:set>
                                    <p:animEffect transition="in" filter="diamond(in)">
                                      <p:cBhvr>
                                        <p:cTn id="17" dur="2000"/>
                                        <p:tgtEl>
                                          <p:spTgt spid="16387">
                                            <p:txEl>
                                              <p:charRg st="96" end="11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6387">
                                            <p:txEl>
                                              <p:charRg st="128" end="140"/>
                                            </p:txEl>
                                          </p:spTgt>
                                        </p:tgtEl>
                                        <p:attrNameLst>
                                          <p:attrName>style.visibility</p:attrName>
                                        </p:attrNameLst>
                                      </p:cBhvr>
                                      <p:to>
                                        <p:strVal val="visible"/>
                                      </p:to>
                                    </p:set>
                                    <p:anim calcmode="lin" valueType="num">
                                      <p:cBhvr additive="base">
                                        <p:cTn id="22" dur="500" fill="hold"/>
                                        <p:tgtEl>
                                          <p:spTgt spid="16387">
                                            <p:txEl>
                                              <p:charRg st="128" end="14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387">
                                            <p:txEl>
                                              <p:charRg st="128" end="14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p:txBody>
          <a:bodyPr anchor="ctr"/>
          <a:p>
            <a:br>
              <a:rPr lang="en-US" altLang="zh-CN" sz="4000" dirty="0"/>
            </a:br>
            <a:endParaRPr lang="en-US" altLang="zh-CN" sz="4000" dirty="0"/>
          </a:p>
        </p:txBody>
      </p:sp>
      <p:sp>
        <p:nvSpPr>
          <p:cNvPr id="17411" name="文本占位符 17410"/>
          <p:cNvSpPr>
            <a:spLocks noGrp="1"/>
          </p:cNvSpPr>
          <p:nvPr>
            <p:ph type="body" idx="1"/>
          </p:nvPr>
        </p:nvSpPr>
        <p:spPr>
          <a:xfrm>
            <a:off x="0" y="450215"/>
            <a:ext cx="9144000" cy="5956935"/>
          </a:xfrm>
        </p:spPr>
        <p:txBody>
          <a:bodyPr>
            <a:spAutoFit/>
          </a:bodyPr>
          <a:p>
            <a:pPr>
              <a:lnSpc>
                <a:spcPct val="120000"/>
              </a:lnSpc>
              <a:buNone/>
            </a:pPr>
            <a:r>
              <a:rPr lang="zh-CN" altLang="en-US" sz="3600" b="1" dirty="0"/>
              <a:t>（</a:t>
            </a:r>
            <a:r>
              <a:rPr lang="en-US" altLang="zh-CN" sz="3600" b="1" dirty="0"/>
              <a:t>5</a:t>
            </a:r>
            <a:r>
              <a:rPr lang="zh-CN" altLang="en-US" sz="3600" b="1" dirty="0"/>
              <a:t>）愚公移山的困难有哪些？</a:t>
            </a:r>
            <a:endParaRPr lang="zh-CN" altLang="en-US" sz="3600" b="1" dirty="0"/>
          </a:p>
          <a:p>
            <a:pPr>
              <a:lnSpc>
                <a:spcPct val="120000"/>
              </a:lnSpc>
              <a:buNone/>
            </a:pPr>
            <a:r>
              <a:rPr lang="zh-CN" altLang="en-US" sz="3600" b="1" dirty="0"/>
              <a:t>         </a:t>
            </a:r>
            <a:r>
              <a:rPr lang="en-US" altLang="zh-CN" sz="3600" b="1" dirty="0">
                <a:solidFill>
                  <a:srgbClr val="FF0000"/>
                </a:solidFill>
              </a:rPr>
              <a:t>①</a:t>
            </a:r>
            <a:r>
              <a:rPr lang="zh-CN" altLang="en-US" sz="3600" b="1" dirty="0">
                <a:solidFill>
                  <a:srgbClr val="FF0000"/>
                </a:solidFill>
              </a:rPr>
              <a:t>两山高大；</a:t>
            </a:r>
            <a:endParaRPr lang="zh-CN" altLang="en-US" sz="3600" b="1" dirty="0">
              <a:solidFill>
                <a:srgbClr val="FF0000"/>
              </a:solidFill>
            </a:endParaRPr>
          </a:p>
          <a:p>
            <a:pPr>
              <a:lnSpc>
                <a:spcPct val="120000"/>
              </a:lnSpc>
              <a:buNone/>
            </a:pPr>
            <a:r>
              <a:rPr lang="zh-CN" altLang="en-US" sz="3600" b="1" dirty="0"/>
              <a:t>         </a:t>
            </a:r>
            <a:r>
              <a:rPr lang="en-US" altLang="zh-CN" sz="3600" b="1" dirty="0"/>
              <a:t>②</a:t>
            </a:r>
            <a:r>
              <a:rPr lang="zh-CN" altLang="en-US" sz="3600" b="1" dirty="0"/>
              <a:t>愚公年老体弱，劳力稀少；</a:t>
            </a:r>
            <a:endParaRPr lang="zh-CN" altLang="en-US" sz="3600" b="1" dirty="0"/>
          </a:p>
          <a:p>
            <a:pPr>
              <a:lnSpc>
                <a:spcPct val="120000"/>
              </a:lnSpc>
              <a:buNone/>
            </a:pPr>
            <a:r>
              <a:rPr lang="zh-CN" altLang="en-US" sz="3600" b="1" dirty="0"/>
              <a:t>         </a:t>
            </a:r>
            <a:r>
              <a:rPr lang="en-US" altLang="zh-CN" sz="3600" b="1" dirty="0">
                <a:solidFill>
                  <a:srgbClr val="FF0000"/>
                </a:solidFill>
              </a:rPr>
              <a:t>③</a:t>
            </a:r>
            <a:r>
              <a:rPr lang="zh-CN" altLang="en-US" sz="3600" b="1" dirty="0">
                <a:solidFill>
                  <a:srgbClr val="FF0000"/>
                </a:solidFill>
              </a:rPr>
              <a:t>工具简陋，</a:t>
            </a:r>
            <a:r>
              <a:rPr lang="zh-CN" altLang="en-US" sz="3600" b="1" dirty="0">
                <a:solidFill>
                  <a:srgbClr val="FF0000"/>
                </a:solidFill>
              </a:rPr>
              <a:t>路途遥远。</a:t>
            </a:r>
            <a:endParaRPr lang="zh-CN" altLang="en-US" sz="3600" b="1" dirty="0">
              <a:solidFill>
                <a:srgbClr val="FF0000"/>
              </a:solidFill>
            </a:endParaRPr>
          </a:p>
          <a:p>
            <a:pPr>
              <a:lnSpc>
                <a:spcPct val="120000"/>
              </a:lnSpc>
              <a:buNone/>
            </a:pPr>
            <a:r>
              <a:rPr lang="zh-CN" altLang="en-US" sz="3600" b="1" dirty="0"/>
              <a:t>（</a:t>
            </a:r>
            <a:r>
              <a:rPr lang="en-US" altLang="zh-CN" sz="3600" b="1" dirty="0"/>
              <a:t>6</a:t>
            </a:r>
            <a:r>
              <a:rPr lang="zh-CN" altLang="en-US" sz="3600" b="1" dirty="0"/>
              <a:t>）分析“其妻献疑”的内容。</a:t>
            </a:r>
            <a:endParaRPr lang="zh-CN" altLang="en-US" sz="3600" b="1" dirty="0"/>
          </a:p>
          <a:p>
            <a:pPr>
              <a:lnSpc>
                <a:spcPct val="120000"/>
              </a:lnSpc>
              <a:buNone/>
            </a:pPr>
            <a:r>
              <a:rPr lang="zh-CN" altLang="en-US" sz="3600" b="1" dirty="0"/>
              <a:t>         </a:t>
            </a:r>
            <a:r>
              <a:rPr lang="zh-CN" altLang="en-US" sz="3600" b="1" dirty="0">
                <a:solidFill>
                  <a:srgbClr val="FF0000"/>
                </a:solidFill>
              </a:rPr>
              <a:t>愚公之妻对移山心存疑虑</a:t>
            </a:r>
            <a:r>
              <a:rPr lang="en-US" altLang="zh-CN" sz="3600" b="1" dirty="0">
                <a:solidFill>
                  <a:srgbClr val="FF0000"/>
                </a:solidFill>
              </a:rPr>
              <a:t>,</a:t>
            </a:r>
            <a:r>
              <a:rPr lang="zh-CN" altLang="en-US" sz="3600" b="1" dirty="0">
                <a:solidFill>
                  <a:srgbClr val="FF0000"/>
                </a:solidFill>
              </a:rPr>
              <a:t>一是担心愚公的力量，二是担心土石无处安放。</a:t>
            </a:r>
            <a:r>
              <a:rPr lang="zh-CN" altLang="en-US" sz="3600" b="1" dirty="0">
                <a:solidFill>
                  <a:srgbClr val="FF0000"/>
                </a:solidFill>
              </a:rPr>
              <a:t>其话语中带有关心和担忧的意味。</a:t>
            </a:r>
            <a:endParaRPr lang="zh-CN" altLang="en-US" sz="36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charRg st="15" end="31"/>
                                            </p:txEl>
                                          </p:spTgt>
                                        </p:tgtEl>
                                        <p:attrNameLst>
                                          <p:attrName>style.visibility</p:attrName>
                                        </p:attrNameLst>
                                      </p:cBhvr>
                                      <p:to>
                                        <p:strVal val="visible"/>
                                      </p:to>
                                    </p:set>
                                    <p:animEffect transition="in" filter="blinds(horizontal)">
                                      <p:cBhvr>
                                        <p:cTn id="7" dur="500"/>
                                        <p:tgtEl>
                                          <p:spTgt spid="17411">
                                            <p:txEl>
                                              <p:charRg st="15" end="3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7411">
                                            <p:txEl>
                                              <p:charRg st="31" end="54"/>
                                            </p:txEl>
                                          </p:spTgt>
                                        </p:tgtEl>
                                        <p:attrNameLst>
                                          <p:attrName>style.visibility</p:attrName>
                                        </p:attrNameLst>
                                      </p:cBhvr>
                                      <p:to>
                                        <p:strVal val="visible"/>
                                      </p:to>
                                    </p:set>
                                    <p:animEffect transition="in" filter="box(in)">
                                      <p:cBhvr>
                                        <p:cTn id="12" dur="500"/>
                                        <p:tgtEl>
                                          <p:spTgt spid="17411">
                                            <p:txEl>
                                              <p:charRg st="31" end="5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7411">
                                            <p:txEl>
                                              <p:charRg st="54" end="70"/>
                                            </p:txEl>
                                          </p:spTgt>
                                        </p:tgtEl>
                                        <p:attrNameLst>
                                          <p:attrName>style.visibility</p:attrName>
                                        </p:attrNameLst>
                                      </p:cBhvr>
                                      <p:to>
                                        <p:strVal val="visible"/>
                                      </p:to>
                                    </p:set>
                                    <p:animEffect transition="in" filter="diamond(in)">
                                      <p:cBhvr>
                                        <p:cTn id="17" dur="2000"/>
                                        <p:tgtEl>
                                          <p:spTgt spid="17411">
                                            <p:txEl>
                                              <p:charRg st="54" end="7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7411">
                                            <p:txEl>
                                              <p:charRg st="86" end="148"/>
                                            </p:txEl>
                                          </p:spTgt>
                                        </p:tgtEl>
                                        <p:attrNameLst>
                                          <p:attrName>style.visibility</p:attrName>
                                        </p:attrNameLst>
                                      </p:cBhvr>
                                      <p:to>
                                        <p:strVal val="visible"/>
                                      </p:to>
                                    </p:set>
                                    <p:anim calcmode="lin" valueType="num">
                                      <p:cBhvr additive="base">
                                        <p:cTn id="22" dur="500" fill="hold"/>
                                        <p:tgtEl>
                                          <p:spTgt spid="17411">
                                            <p:txEl>
                                              <p:charRg st="86" end="148"/>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7411">
                                            <p:txEl>
                                              <p:charRg st="86" end="14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p:cNvSpPr>
          <p:nvPr>
            <p:ph type="title"/>
          </p:nvPr>
        </p:nvSpPr>
        <p:spPr/>
        <p:txBody>
          <a:bodyPr anchor="ctr"/>
          <a:p>
            <a:br>
              <a:rPr lang="en-US" altLang="zh-CN" sz="4000" dirty="0"/>
            </a:br>
            <a:endParaRPr lang="en-US" altLang="zh-CN" sz="4000" dirty="0"/>
          </a:p>
        </p:txBody>
      </p:sp>
      <p:sp>
        <p:nvSpPr>
          <p:cNvPr id="18435" name="文本占位符 18434"/>
          <p:cNvSpPr>
            <a:spLocks noGrp="1"/>
          </p:cNvSpPr>
          <p:nvPr>
            <p:ph type="body" idx="1"/>
          </p:nvPr>
        </p:nvSpPr>
        <p:spPr>
          <a:xfrm>
            <a:off x="284480" y="1417955"/>
            <a:ext cx="8842375" cy="2968625"/>
          </a:xfrm>
        </p:spPr>
        <p:txBody>
          <a:bodyPr wrap="square">
            <a:spAutoFit/>
          </a:bodyPr>
          <a:p>
            <a:pPr>
              <a:lnSpc>
                <a:spcPct val="120000"/>
              </a:lnSpc>
              <a:buNone/>
            </a:pPr>
            <a:r>
              <a:rPr lang="zh-CN" altLang="en-US" sz="3600" b="1" dirty="0"/>
              <a:t>（</a:t>
            </a:r>
            <a:r>
              <a:rPr lang="en-US" altLang="zh-CN" sz="3600" b="1" dirty="0"/>
              <a:t>7</a:t>
            </a:r>
            <a:r>
              <a:rPr lang="zh-CN" altLang="en-US" sz="3600" b="1" dirty="0"/>
              <a:t>）第</a:t>
            </a:r>
            <a:r>
              <a:rPr lang="en-US" altLang="zh-CN" sz="3600" b="1" dirty="0"/>
              <a:t>②</a:t>
            </a:r>
            <a:r>
              <a:rPr lang="zh-CN" altLang="en-US" sz="3600" b="1" dirty="0"/>
              <a:t>段中表明愚公移山任务艰巨的话是哪两句？</a:t>
            </a:r>
            <a:endParaRPr lang="zh-CN" altLang="en-US" sz="3600" b="1" dirty="0"/>
          </a:p>
          <a:p>
            <a:pPr>
              <a:lnSpc>
                <a:spcPct val="120000"/>
              </a:lnSpc>
              <a:buNone/>
            </a:pPr>
            <a:r>
              <a:rPr lang="zh-CN" altLang="en-US" sz="3600" b="1" dirty="0"/>
              <a:t>         </a:t>
            </a:r>
            <a:r>
              <a:rPr lang="en-US" altLang="zh-CN" sz="3600" b="1" dirty="0">
                <a:solidFill>
                  <a:srgbClr val="FF0000"/>
                </a:solidFill>
              </a:rPr>
              <a:t>①</a:t>
            </a:r>
            <a:r>
              <a:rPr lang="zh-CN" altLang="en-US" sz="3600" b="1" dirty="0">
                <a:solidFill>
                  <a:srgbClr val="FF0000"/>
                </a:solidFill>
              </a:rPr>
              <a:t>叩石垦壤，箕畚运于渤海之尾。</a:t>
            </a:r>
            <a:endParaRPr lang="zh-CN" altLang="en-US" sz="3600" b="1" dirty="0">
              <a:solidFill>
                <a:srgbClr val="FF0000"/>
              </a:solidFill>
            </a:endParaRPr>
          </a:p>
          <a:p>
            <a:pPr>
              <a:lnSpc>
                <a:spcPct val="120000"/>
              </a:lnSpc>
              <a:buNone/>
            </a:pPr>
            <a:r>
              <a:rPr lang="zh-CN" altLang="en-US" sz="3600" b="1" dirty="0"/>
              <a:t>         </a:t>
            </a:r>
            <a:r>
              <a:rPr lang="en-US" altLang="zh-CN" sz="3600" b="1" dirty="0"/>
              <a:t>②</a:t>
            </a:r>
            <a:r>
              <a:rPr lang="zh-CN" altLang="en-US" sz="3600" b="1" dirty="0"/>
              <a:t>寒暑易节，始一反焉。</a:t>
            </a:r>
            <a:endParaRPr lang="zh-CN" altLang="en-US" sz="3600" b="1" dirty="0"/>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charRg st="25" end="50"/>
                                            </p:txEl>
                                          </p:spTgt>
                                        </p:tgtEl>
                                        <p:attrNameLst>
                                          <p:attrName>style.visibility</p:attrName>
                                        </p:attrNameLst>
                                      </p:cBhvr>
                                      <p:to>
                                        <p:strVal val="visible"/>
                                      </p:to>
                                    </p:set>
                                    <p:animEffect transition="in" filter="blinds(horizontal)">
                                      <p:cBhvr>
                                        <p:cTn id="7" dur="500"/>
                                        <p:tgtEl>
                                          <p:spTgt spid="18435">
                                            <p:txEl>
                                              <p:charRg st="25" end="5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8435">
                                            <p:txEl>
                                              <p:charRg st="50" end="71"/>
                                            </p:txEl>
                                          </p:spTgt>
                                        </p:tgtEl>
                                        <p:attrNameLst>
                                          <p:attrName>style.visibility</p:attrName>
                                        </p:attrNameLst>
                                      </p:cBhvr>
                                      <p:to>
                                        <p:strVal val="visible"/>
                                      </p:to>
                                    </p:set>
                                    <p:anim calcmode="lin" valueType="num">
                                      <p:cBhvr additive="base">
                                        <p:cTn id="12" dur="500" fill="hold"/>
                                        <p:tgtEl>
                                          <p:spTgt spid="18435">
                                            <p:txEl>
                                              <p:charRg st="50" end="7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8435">
                                            <p:txEl>
                                              <p:charRg st="50" end="7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p:cNvSpPr>
          <p:nvPr>
            <p:ph type="title"/>
          </p:nvPr>
        </p:nvSpPr>
        <p:spPr/>
        <p:txBody>
          <a:bodyPr anchor="ctr"/>
          <a:p>
            <a:br>
              <a:rPr lang="en-US" altLang="zh-CN" sz="4000" dirty="0"/>
            </a:br>
            <a:endParaRPr lang="en-US" altLang="zh-CN" sz="4000" dirty="0"/>
          </a:p>
        </p:txBody>
      </p:sp>
      <p:sp>
        <p:nvSpPr>
          <p:cNvPr id="19459" name="文本占位符 19458"/>
          <p:cNvSpPr>
            <a:spLocks noGrp="1"/>
          </p:cNvSpPr>
          <p:nvPr>
            <p:ph type="body" idx="1"/>
          </p:nvPr>
        </p:nvSpPr>
        <p:spPr>
          <a:xfrm>
            <a:off x="0" y="0"/>
            <a:ext cx="9144000" cy="6858000"/>
          </a:xfrm>
        </p:spPr>
        <p:txBody>
          <a:bodyPr/>
          <a:p>
            <a:pPr>
              <a:lnSpc>
                <a:spcPct val="120000"/>
              </a:lnSpc>
              <a:buNone/>
            </a:pPr>
            <a:r>
              <a:rPr lang="zh-CN" altLang="en-US" sz="3600" b="1" dirty="0"/>
              <a:t>（</a:t>
            </a:r>
            <a:r>
              <a:rPr lang="en-US" altLang="zh-CN" sz="3600" b="1" dirty="0"/>
              <a:t>8</a:t>
            </a:r>
            <a:r>
              <a:rPr lang="zh-CN" altLang="en-US" sz="3600" b="1" dirty="0"/>
              <a:t>）写邻居家的小孩子也来帮忙有什么作用？</a:t>
            </a:r>
            <a:endParaRPr lang="zh-CN" altLang="en-US" sz="3600" b="1" dirty="0"/>
          </a:p>
          <a:p>
            <a:pPr>
              <a:lnSpc>
                <a:spcPct val="120000"/>
              </a:lnSpc>
              <a:buNone/>
            </a:pPr>
            <a:r>
              <a:rPr lang="zh-CN" altLang="en-US" sz="3600" b="1" dirty="0"/>
              <a:t>          </a:t>
            </a:r>
            <a:r>
              <a:rPr lang="en-US" altLang="zh-CN" sz="3600" b="1" dirty="0">
                <a:solidFill>
                  <a:srgbClr val="FF0000"/>
                </a:solidFill>
              </a:rPr>
              <a:t>①</a:t>
            </a:r>
            <a:r>
              <a:rPr lang="zh-CN" altLang="en-US" sz="3600" b="1" dirty="0">
                <a:solidFill>
                  <a:srgbClr val="FF0000"/>
                </a:solidFill>
              </a:rPr>
              <a:t>幼童也来帮忙移山，表明了愚公移山的行为受到了众人的拥护和支持；</a:t>
            </a:r>
            <a:endParaRPr lang="zh-CN" altLang="en-US" sz="3600" b="1" dirty="0">
              <a:solidFill>
                <a:srgbClr val="FF0000"/>
              </a:solidFill>
            </a:endParaRPr>
          </a:p>
          <a:p>
            <a:pPr>
              <a:lnSpc>
                <a:spcPct val="120000"/>
              </a:lnSpc>
              <a:buNone/>
            </a:pPr>
            <a:r>
              <a:rPr lang="zh-CN" altLang="en-US" sz="3600" b="1" dirty="0"/>
              <a:t>          </a:t>
            </a:r>
            <a:r>
              <a:rPr lang="en-US" altLang="zh-CN" sz="3600" b="1" dirty="0"/>
              <a:t>②</a:t>
            </a:r>
            <a:r>
              <a:rPr lang="zh-CN" altLang="en-US" sz="3600" b="1" dirty="0"/>
              <a:t>与下文智叟嘲笑并阻止愚公移山的表现形成强烈的对比。</a:t>
            </a:r>
            <a:endParaRPr lang="zh-CN" altLang="en-US" sz="3600" b="1" dirty="0"/>
          </a:p>
          <a:p>
            <a:pPr>
              <a:lnSpc>
                <a:spcPct val="120000"/>
              </a:lnSpc>
              <a:buNone/>
            </a:pPr>
            <a:r>
              <a:rPr lang="zh-CN" altLang="en-US" sz="3600" b="1" dirty="0"/>
              <a:t>          </a:t>
            </a:r>
            <a:r>
              <a:rPr lang="zh-CN" altLang="en-US" sz="3600" b="1" dirty="0">
                <a:solidFill>
                  <a:srgbClr val="FF0000"/>
                </a:solidFill>
              </a:rPr>
              <a:t>小结：</a:t>
            </a:r>
            <a:r>
              <a:rPr lang="zh-CN" altLang="en-US" sz="3600" b="1" dirty="0"/>
              <a:t>第二段写愚公主张提出移山，家里人提出运土方案，率领几人便马上开始行动。</a:t>
            </a:r>
            <a:endParaRPr lang="zh-CN" altLang="en-US" sz="3600" b="1" dirty="0"/>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xEl>
                                              <p:charRg st="22" end="65"/>
                                            </p:txEl>
                                          </p:spTgt>
                                        </p:tgtEl>
                                        <p:attrNameLst>
                                          <p:attrName>style.visibility</p:attrName>
                                        </p:attrNameLst>
                                      </p:cBhvr>
                                      <p:to>
                                        <p:strVal val="visible"/>
                                      </p:to>
                                    </p:set>
                                    <p:animEffect transition="in" filter="blinds(horizontal)">
                                      <p:cBhvr>
                                        <p:cTn id="7" dur="500"/>
                                        <p:tgtEl>
                                          <p:spTgt spid="19459">
                                            <p:txEl>
                                              <p:charRg st="22" end="6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9459">
                                            <p:txEl>
                                              <p:charRg st="65" end="102"/>
                                            </p:txEl>
                                          </p:spTgt>
                                        </p:tgtEl>
                                        <p:attrNameLst>
                                          <p:attrName>style.visibility</p:attrName>
                                        </p:attrNameLst>
                                      </p:cBhvr>
                                      <p:to>
                                        <p:strVal val="visible"/>
                                      </p:to>
                                    </p:set>
                                    <p:anim calcmode="lin" valueType="num">
                                      <p:cBhvr additive="base">
                                        <p:cTn id="12" dur="500" fill="hold"/>
                                        <p:tgtEl>
                                          <p:spTgt spid="19459">
                                            <p:txEl>
                                              <p:charRg st="65" end="10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9459">
                                            <p:txEl>
                                              <p:charRg st="65" end="10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9459">
                                            <p:txEl>
                                              <p:pRg st="3" end="3"/>
                                            </p:txEl>
                                          </p:spTgt>
                                        </p:tgtEl>
                                        <p:attrNameLst>
                                          <p:attrName>style.visibility</p:attrName>
                                        </p:attrNameLst>
                                      </p:cBhvr>
                                      <p:to>
                                        <p:strVal val="visible"/>
                                      </p:to>
                                    </p:set>
                                    <p:animEffect transition="in" filter="blinds(horizontal)">
                                      <p:cBhvr>
                                        <p:cTn id="18" dur="500"/>
                                        <p:tgtEl>
                                          <p:spTgt spid="194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nvSpPr>
        <p:spPr>
          <a:xfrm>
            <a:off x="1547813" y="0"/>
            <a:ext cx="5864225" cy="692150"/>
          </a:xfrm>
          <a:prstGeom prst="rect">
            <a:avLst/>
          </a:prstGeom>
          <a:solidFill>
            <a:srgbClr val="0000FF"/>
          </a:solidFill>
          <a:ln w="9525">
            <a:noFill/>
          </a:ln>
        </p:spPr>
        <p:txBody>
          <a:bodyPr anchor="ctr"/>
          <a:p>
            <a:pPr algn="ctr"/>
            <a:r>
              <a:rPr lang="zh-CN" altLang="en-US" sz="4400" b="1" dirty="0">
                <a:solidFill>
                  <a:schemeClr val="bg1"/>
                </a:solidFill>
                <a:latin typeface="Arial" panose="020B0604020202020204" pitchFamily="34" charset="0"/>
              </a:rPr>
              <a:t>翻译第三小节</a:t>
            </a:r>
            <a:endParaRPr lang="zh-CN" altLang="en-US" sz="4400" b="1" dirty="0">
              <a:solidFill>
                <a:schemeClr val="bg1"/>
              </a:solidFill>
              <a:latin typeface="Arial" panose="020B0604020202020204" pitchFamily="34" charset="0"/>
            </a:endParaRPr>
          </a:p>
        </p:txBody>
      </p:sp>
      <p:sp>
        <p:nvSpPr>
          <p:cNvPr id="4" name="文本框 3"/>
          <p:cNvSpPr txBox="1"/>
          <p:nvPr/>
        </p:nvSpPr>
        <p:spPr>
          <a:xfrm>
            <a:off x="600075" y="792163"/>
            <a:ext cx="3819525" cy="6986587"/>
          </a:xfrm>
          <a:prstGeom prst="rect">
            <a:avLst/>
          </a:prstGeom>
          <a:noFill/>
          <a:ln w="9525">
            <a:noFill/>
          </a:ln>
        </p:spPr>
        <p:txBody>
          <a:bodyPr>
            <a:spAutoFit/>
          </a:bodyPr>
          <a:p>
            <a:r>
              <a:rPr lang="en-US" altLang="zh-CN" dirty="0">
                <a:latin typeface="Arial Unicode MS" pitchFamily="34" charset="-122"/>
                <a:ea typeface="Arial Unicode MS" pitchFamily="34" charset="-122"/>
              </a:rPr>
              <a:t> </a:t>
            </a:r>
            <a:r>
              <a:rPr lang="zh-CN" altLang="en-US" sz="2800" b="1" dirty="0">
                <a:latin typeface="宋体" panose="02010600030101010101" pitchFamily="2" charset="-122"/>
              </a:rPr>
              <a:t>河曲智叟笑而</a:t>
            </a:r>
            <a:r>
              <a:rPr lang="zh-CN" altLang="en-US" sz="2800" b="1" dirty="0">
                <a:solidFill>
                  <a:srgbClr val="FF0000"/>
                </a:solidFill>
                <a:latin typeface="宋体" panose="02010600030101010101" pitchFamily="2" charset="-122"/>
              </a:rPr>
              <a:t>止</a:t>
            </a:r>
            <a:r>
              <a:rPr lang="zh-CN" altLang="en-US" sz="2800" b="1" dirty="0">
                <a:latin typeface="宋体" panose="02010600030101010101" pitchFamily="2" charset="-122"/>
              </a:rPr>
              <a:t>之曰：“</a:t>
            </a:r>
            <a:r>
              <a:rPr lang="zh-CN" altLang="en-US" sz="2800" b="1" dirty="0">
                <a:solidFill>
                  <a:srgbClr val="FF0000"/>
                </a:solidFill>
                <a:latin typeface="宋体" panose="02010600030101010101" pitchFamily="2" charset="-122"/>
              </a:rPr>
              <a:t>甚矣，汝之不惠</a:t>
            </a:r>
            <a:r>
              <a:rPr lang="zh-CN" altLang="en-US" sz="2800" b="1" dirty="0">
                <a:latin typeface="宋体" panose="02010600030101010101" pitchFamily="2" charset="-122"/>
              </a:rPr>
              <a:t>。以残年余力，曾不能毁山之一毛，其如土石何？”北山愚公长息曰：“汝心之固，固不可彻，曾不若孀妻弱子。</a:t>
            </a:r>
            <a:r>
              <a:rPr lang="zh-CN" altLang="en-US" sz="2800" b="1" dirty="0">
                <a:solidFill>
                  <a:srgbClr val="FF0000"/>
                </a:solidFill>
                <a:latin typeface="Times New Roman" panose="02020603050405020304" pitchFamily="18" charset="0"/>
              </a:rPr>
              <a:t>虽</a:t>
            </a:r>
            <a:r>
              <a:rPr lang="zh-CN" altLang="en-US" sz="2800" b="1" dirty="0">
                <a:latin typeface="Times New Roman" panose="02020603050405020304" pitchFamily="18" charset="0"/>
              </a:rPr>
              <a:t>我之死，有子存焉；子又生孙，孙又生子；子又有子，子又有孙；子子孙孙无穷匮也，而山不加增，何苦而不平？”河曲智叟</a:t>
            </a:r>
            <a:r>
              <a:rPr lang="zh-CN" altLang="en-US" sz="2800" b="1" dirty="0">
                <a:solidFill>
                  <a:srgbClr val="FF0000"/>
                </a:solidFill>
                <a:latin typeface="Times New Roman" panose="02020603050405020304" pitchFamily="18" charset="0"/>
              </a:rPr>
              <a:t>亡</a:t>
            </a:r>
            <a:r>
              <a:rPr lang="zh-CN" altLang="en-US" sz="2800" b="1" dirty="0">
                <a:latin typeface="Times New Roman" panose="02020603050405020304" pitchFamily="18" charset="0"/>
              </a:rPr>
              <a:t>以应。</a:t>
            </a:r>
            <a:endParaRPr lang="zh-CN" altLang="en-US" sz="2800" b="1" dirty="0">
              <a:latin typeface="Times New Roman" panose="02020603050405020304" pitchFamily="18"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dirty="0">
              <a:latin typeface="Arial" panose="020B0604020202020204" pitchFamily="34" charset="0"/>
            </a:endParaRPr>
          </a:p>
        </p:txBody>
      </p:sp>
      <p:sp>
        <p:nvSpPr>
          <p:cNvPr id="6" name="文本框 5"/>
          <p:cNvSpPr txBox="1"/>
          <p:nvPr/>
        </p:nvSpPr>
        <p:spPr>
          <a:xfrm>
            <a:off x="4728528" y="914400"/>
            <a:ext cx="3927475" cy="5262245"/>
          </a:xfrm>
          <a:prstGeom prst="rect">
            <a:avLst/>
          </a:prstGeom>
          <a:noFill/>
          <a:ln w="9525">
            <a:noFill/>
          </a:ln>
        </p:spPr>
        <p:txBody>
          <a:bodyPr>
            <a:spAutoFit/>
          </a:bodyPr>
          <a:p>
            <a:pPr>
              <a:lnSpc>
                <a:spcPct val="150000"/>
              </a:lnSpc>
            </a:pPr>
            <a:r>
              <a:rPr lang="zh-CN" altLang="en-US" sz="2800" b="1" dirty="0">
                <a:latin typeface="Arial" panose="020B0604020202020204" pitchFamily="34" charset="0"/>
              </a:rPr>
              <a:t>①止：阻止</a:t>
            </a:r>
            <a:endParaRPr lang="en-US" altLang="zh-CN" sz="2800" b="1" dirty="0">
              <a:latin typeface="Arial" panose="020B0604020202020204" pitchFamily="34" charset="0"/>
            </a:endParaRPr>
          </a:p>
          <a:p>
            <a:pPr>
              <a:lnSpc>
                <a:spcPct val="150000"/>
              </a:lnSpc>
            </a:pPr>
            <a:r>
              <a:rPr lang="zh-CN" altLang="en-US" sz="2800" b="1" dirty="0">
                <a:latin typeface="Arial" panose="020B0604020202020204" pitchFamily="34" charset="0"/>
              </a:rPr>
              <a:t>②</a:t>
            </a:r>
            <a:r>
              <a:rPr lang="zh-CN" altLang="en-US" sz="2800" b="1" dirty="0">
                <a:solidFill>
                  <a:srgbClr val="FF0000"/>
                </a:solidFill>
                <a:latin typeface="Arial" panose="020B0604020202020204" pitchFamily="34" charset="0"/>
              </a:rPr>
              <a:t>惠：同</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慧</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，聪明</a:t>
            </a:r>
            <a:endParaRPr lang="zh-CN" altLang="en-US" sz="2800" b="1" dirty="0">
              <a:solidFill>
                <a:srgbClr val="FF0000"/>
              </a:solidFill>
              <a:latin typeface="Arial" panose="020B0604020202020204" pitchFamily="34" charset="0"/>
            </a:endParaRPr>
          </a:p>
          <a:p>
            <a:pPr>
              <a:lnSpc>
                <a:spcPct val="150000"/>
              </a:lnSpc>
            </a:pPr>
            <a:r>
              <a:rPr lang="zh-CN" altLang="en-US" sz="2800" b="1" dirty="0">
                <a:latin typeface="Calibri" charset="0"/>
                <a:ea typeface="Calibri" charset="0"/>
                <a:sym typeface="+mn-ea"/>
              </a:rPr>
              <a:t>③</a:t>
            </a:r>
            <a:r>
              <a:rPr lang="zh-CN" altLang="en-US" sz="2800" b="1" dirty="0">
                <a:latin typeface="Arial" panose="020B0604020202020204" pitchFamily="34" charset="0"/>
              </a:rPr>
              <a:t>固：顽固</a:t>
            </a:r>
            <a:endParaRPr lang="zh-CN" altLang="en-US" sz="2800" b="1" dirty="0">
              <a:latin typeface="Arial" panose="020B0604020202020204" pitchFamily="34" charset="0"/>
            </a:endParaRPr>
          </a:p>
          <a:p>
            <a:pPr>
              <a:lnSpc>
                <a:spcPct val="150000"/>
              </a:lnSpc>
            </a:pPr>
            <a:r>
              <a:rPr lang="zh-CN" altLang="en-US" sz="2800" b="1" dirty="0">
                <a:sym typeface="+mn-ea"/>
              </a:rPr>
              <a:t>④</a:t>
            </a:r>
            <a:r>
              <a:rPr lang="zh-CN" altLang="en-US" sz="2800" b="1" dirty="0">
                <a:latin typeface="Calibri" charset="0"/>
                <a:ea typeface="Calibri" charset="0"/>
              </a:rPr>
              <a:t>而：可是</a:t>
            </a:r>
            <a:endParaRPr lang="zh-CN" altLang="en-US" sz="2800" b="1" dirty="0">
              <a:latin typeface="Calibri" charset="0"/>
              <a:ea typeface="Calibri" charset="0"/>
            </a:endParaRPr>
          </a:p>
          <a:p>
            <a:pPr>
              <a:lnSpc>
                <a:spcPct val="150000"/>
              </a:lnSpc>
            </a:pPr>
            <a:r>
              <a:rPr lang="zh-CN" altLang="en-US" sz="2800" b="1" dirty="0">
                <a:sym typeface="+mn-ea"/>
              </a:rPr>
              <a:t>⑤何：什么</a:t>
            </a:r>
            <a:endParaRPr lang="zh-CN" altLang="en-US" sz="2800" b="1" dirty="0">
              <a:sym typeface="+mn-ea"/>
            </a:endParaRPr>
          </a:p>
          <a:p>
            <a:pPr>
              <a:lnSpc>
                <a:spcPct val="150000"/>
              </a:lnSpc>
            </a:pPr>
            <a:r>
              <a:rPr lang="zh-CN" altLang="en-US" sz="2800" b="1" dirty="0">
                <a:sym typeface="+mn-ea"/>
              </a:rPr>
              <a:t>⑥</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亡</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通假字，同</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无</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，译为</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没有</a:t>
            </a:r>
            <a:r>
              <a:rPr lang="en-US" altLang="zh-CN" sz="2800" b="1" dirty="0">
                <a:solidFill>
                  <a:srgbClr val="FF0000"/>
                </a:solidFill>
                <a:latin typeface="Arial" panose="020B0604020202020204" pitchFamily="34" charset="0"/>
              </a:rPr>
              <a:t>”</a:t>
            </a:r>
            <a:endParaRPr lang="en-US" altLang="zh-CN" sz="2800" b="1" dirty="0">
              <a:solidFill>
                <a:srgbClr val="FF0000"/>
              </a:solidFill>
              <a:latin typeface="Arial" panose="020B0604020202020204" pitchFamily="34" charset="0"/>
            </a:endParaRPr>
          </a:p>
          <a:p>
            <a:pPr>
              <a:lnSpc>
                <a:spcPct val="150000"/>
              </a:lnSpc>
            </a:pPr>
            <a:r>
              <a:rPr lang="zh-CN" altLang="en-US" sz="2800" b="1" dirty="0">
                <a:sym typeface="+mn-ea"/>
              </a:rPr>
              <a:t>⑦以：来</a:t>
            </a:r>
            <a:endParaRPr lang="en-US" altLang="zh-CN" sz="2800" b="1" dirty="0">
              <a:solidFill>
                <a:srgbClr val="FF0000"/>
              </a:solidFill>
              <a:latin typeface="Arial" panose="020B0604020202020204" pitchFamily="34" charset="0"/>
            </a:endParaRPr>
          </a:p>
        </p:txBody>
      </p:sp>
      <p:cxnSp>
        <p:nvCxnSpPr>
          <p:cNvPr id="5" name="直接连接符 4"/>
          <p:cNvCxnSpPr/>
          <p:nvPr/>
        </p:nvCxnSpPr>
        <p:spPr>
          <a:xfrm rot="16200000" flipH="1">
            <a:off x="1802606" y="3683794"/>
            <a:ext cx="5576888" cy="381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fill="hold"/>
                                        <p:tgtEl>
                                          <p:spTgt spid="16386"/>
                                        </p:tgtEl>
                                        <p:attrNameLst>
                                          <p:attrName>ppt_x</p:attrName>
                                        </p:attrNameLst>
                                      </p:cBhvr>
                                      <p:tavLst>
                                        <p:tav tm="0">
                                          <p:val>
                                            <p:strVal val="#ppt_x"/>
                                          </p:val>
                                        </p:tav>
                                        <p:tav tm="100000">
                                          <p:val>
                                            <p:strVal val="#ppt_x"/>
                                          </p:val>
                                        </p:tav>
                                      </p:tavLst>
                                    </p:anim>
                                    <p:anim calcmode="lin" valueType="num">
                                      <p:cBhvr>
                                        <p:cTn id="8" dur="500" fill="hold"/>
                                        <p:tgtEl>
                                          <p:spTgt spid="1638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xEl>
                                              <p:charRg st="0" end="11"/>
                                            </p:txEl>
                                          </p:spTgt>
                                        </p:tgtEl>
                                        <p:attrNameLst>
                                          <p:attrName>style.visibility</p:attrName>
                                        </p:attrNameLst>
                                      </p:cBhvr>
                                      <p:to>
                                        <p:strVal val="visible"/>
                                      </p:to>
                                    </p:set>
                                    <p:animEffect transition="in" filter="blinds(horizontal)">
                                      <p:cBhvr>
                                        <p:cTn id="18" dur="500"/>
                                        <p:tgtEl>
                                          <p:spTgt spid="6">
                                            <p:txEl>
                                              <p:charRg st="0" end="1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xEl>
                                              <p:charRg st="31" end="51"/>
                                            </p:txEl>
                                          </p:spTgt>
                                        </p:tgtEl>
                                        <p:attrNameLst>
                                          <p:attrName>style.visibility</p:attrName>
                                        </p:attrNameLst>
                                      </p:cBhvr>
                                      <p:to>
                                        <p:strVal val="visible"/>
                                      </p:to>
                                    </p:set>
                                    <p:animEffect transition="in" filter="blinds(horizontal)">
                                      <p:cBhvr>
                                        <p:cTn id="23" dur="500"/>
                                        <p:tgtEl>
                                          <p:spTgt spid="6">
                                            <p:txEl>
                                              <p:charRg st="31" end="5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6">
                                            <p:txEl>
                                              <p:charRg st="2" end="2"/>
                                            </p:txEl>
                                          </p:spTgt>
                                        </p:tgtEl>
                                        <p:attrNameLst>
                                          <p:attrName>style.visibility</p:attrName>
                                        </p:attrNameLst>
                                      </p:cBhvr>
                                      <p:to>
                                        <p:strVal val="visible"/>
                                      </p:to>
                                    </p:set>
                                    <p:animEffect transition="in" filter="blinds(horizontal)">
                                      <p:cBhvr>
                                        <p:cTn id="28" dur="500"/>
                                        <p:tgtEl>
                                          <p:spTgt spid="6">
                                            <p:txEl>
                                              <p:char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6">
                                            <p:txEl>
                                              <p:charRg st="2" end="2"/>
                                            </p:txEl>
                                          </p:spTgt>
                                        </p:tgtEl>
                                        <p:attrNameLst>
                                          <p:attrName>style.visibility</p:attrName>
                                        </p:attrNameLst>
                                      </p:cBhvr>
                                      <p:to>
                                        <p:strVal val="visible"/>
                                      </p:to>
                                    </p:set>
                                    <p:animEffect transition="in" filter="blinds(horizontal)">
                                      <p:cBhvr>
                                        <p:cTn id="33" dur="500"/>
                                        <p:tgtEl>
                                          <p:spTgt spid="6">
                                            <p:txEl>
                                              <p:char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6">
                                            <p:txEl>
                                              <p:charRg st="3" end="3"/>
                                            </p:txEl>
                                          </p:spTgt>
                                        </p:tgtEl>
                                        <p:attrNameLst>
                                          <p:attrName>style.visibility</p:attrName>
                                        </p:attrNameLst>
                                      </p:cBhvr>
                                      <p:to>
                                        <p:strVal val="visible"/>
                                      </p:to>
                                    </p:set>
                                    <p:animEffect transition="in" filter="blinds(horizontal)">
                                      <p:cBhvr>
                                        <p:cTn id="38" dur="500"/>
                                        <p:tgtEl>
                                          <p:spTgt spid="6">
                                            <p:txEl>
                                              <p:char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6">
                                            <p:txEl>
                                              <p:charRg st="2" end="2"/>
                                            </p:txEl>
                                          </p:spTgt>
                                        </p:tgtEl>
                                        <p:attrNameLst>
                                          <p:attrName>style.visibility</p:attrName>
                                        </p:attrNameLst>
                                      </p:cBhvr>
                                      <p:to>
                                        <p:strVal val="visible"/>
                                      </p:to>
                                    </p:set>
                                    <p:animEffect transition="in" filter="blinds(horizontal)">
                                      <p:cBhvr>
                                        <p:cTn id="43" dur="500"/>
                                        <p:tgtEl>
                                          <p:spTgt spid="6">
                                            <p:txEl>
                                              <p:char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6">
                                            <p:txEl>
                                              <p:charRg st="6" end="6"/>
                                            </p:txEl>
                                          </p:spTgt>
                                        </p:tgtEl>
                                        <p:attrNameLst>
                                          <p:attrName>style.visibility</p:attrName>
                                        </p:attrNameLst>
                                      </p:cBhvr>
                                      <p:to>
                                        <p:strVal val="visible"/>
                                      </p:to>
                                    </p:set>
                                    <p:animEffect transition="in" filter="blinds(horizontal)">
                                      <p:cBhvr>
                                        <p:cTn id="48" dur="500"/>
                                        <p:tgtEl>
                                          <p:spTgt spid="6">
                                            <p:txEl>
                                              <p:char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build="p"/>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p:cNvSpPr>
          <p:nvPr>
            <p:ph type="title"/>
          </p:nvPr>
        </p:nvSpPr>
        <p:spPr/>
        <p:txBody>
          <a:bodyPr anchor="ctr"/>
          <a:p>
            <a:br>
              <a:rPr lang="en-US" altLang="zh-CN" sz="4000" dirty="0"/>
            </a:br>
            <a:endParaRPr lang="en-US" altLang="zh-CN" sz="4000" dirty="0"/>
          </a:p>
        </p:txBody>
      </p:sp>
      <p:sp>
        <p:nvSpPr>
          <p:cNvPr id="21507" name="文本占位符 21506"/>
          <p:cNvSpPr>
            <a:spLocks noGrp="1"/>
          </p:cNvSpPr>
          <p:nvPr>
            <p:ph type="body" idx="1"/>
          </p:nvPr>
        </p:nvSpPr>
        <p:spPr>
          <a:xfrm>
            <a:off x="0" y="0"/>
            <a:ext cx="9144000" cy="6858000"/>
          </a:xfrm>
        </p:spPr>
        <p:txBody>
          <a:bodyPr/>
          <a:p>
            <a:pPr>
              <a:lnSpc>
                <a:spcPct val="110000"/>
              </a:lnSpc>
              <a:buNone/>
            </a:pPr>
            <a:r>
              <a:rPr lang="en-US" altLang="zh-CN" sz="3600" b="1" dirty="0"/>
              <a:t>          </a:t>
            </a:r>
            <a:r>
              <a:rPr lang="zh-CN" altLang="en-US" sz="3600" b="1" dirty="0">
                <a:solidFill>
                  <a:srgbClr val="FF0000"/>
                </a:solidFill>
              </a:rPr>
              <a:t>翻译</a:t>
            </a:r>
            <a:r>
              <a:rPr lang="en-US" altLang="zh-CN" sz="3600" b="1" dirty="0">
                <a:solidFill>
                  <a:srgbClr val="FF0000"/>
                </a:solidFill>
              </a:rPr>
              <a:t>:</a:t>
            </a:r>
            <a:r>
              <a:rPr lang="zh-CN" altLang="en-US" sz="3600" b="1" dirty="0"/>
              <a:t>河曲智叟（知道这件事后）嘲笑并阻止愚公，说：“你太不聪明了！就凭你残余的年岁和剩下的力量，甚至不能毁掉山上的一棵草木，又能把山上的泥土、石头怎么样呢？”北山愚公长叹说：“你思想顽固，顽固到了不可改变的地步，还不如寡妇、孤儿。即使我死了，我还有儿子在；儿子又生孙子，孙子又生儿子；儿子又有儿子，儿子又有孙子；子子孙孙没有穷尽，然而山却不会增加高度，何必担忧挖不平？”河曲智叟没有话来回答。</a:t>
            </a:r>
            <a:endParaRPr lang="zh-CN" altLang="en-US" sz="3600" b="1" dirty="0"/>
          </a:p>
        </p:txBody>
      </p:sp>
    </p:spTree>
  </p:cSld>
  <p:clrMapOvr>
    <a:masterClrMapping/>
  </p:clrMapOvr>
  <p:transition spd="med">
    <p:plus/>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p:cNvSpPr>
          <p:nvPr>
            <p:ph type="title"/>
          </p:nvPr>
        </p:nvSpPr>
        <p:spPr/>
        <p:txBody>
          <a:bodyPr anchor="ctr"/>
          <a:p>
            <a:br>
              <a:rPr lang="en-US" altLang="zh-CN" sz="4000" dirty="0"/>
            </a:br>
            <a:endParaRPr lang="en-US" altLang="zh-CN" sz="4000" dirty="0"/>
          </a:p>
        </p:txBody>
      </p:sp>
      <p:sp>
        <p:nvSpPr>
          <p:cNvPr id="22531" name="文本占位符 22530"/>
          <p:cNvSpPr>
            <a:spLocks noGrp="1"/>
          </p:cNvSpPr>
          <p:nvPr>
            <p:ph type="body" idx="1"/>
          </p:nvPr>
        </p:nvSpPr>
        <p:spPr>
          <a:xfrm>
            <a:off x="0" y="-106680"/>
            <a:ext cx="9144000" cy="6858000"/>
          </a:xfrm>
        </p:spPr>
        <p:txBody>
          <a:bodyPr/>
          <a:p>
            <a:pPr>
              <a:lnSpc>
                <a:spcPct val="130000"/>
              </a:lnSpc>
              <a:buNone/>
            </a:pPr>
            <a:r>
              <a:rPr lang="zh-CN" altLang="en-US" sz="3600" b="1" dirty="0"/>
              <a:t>问题探究</a:t>
            </a:r>
            <a:endParaRPr lang="zh-CN" altLang="en-US" sz="3600" b="1" dirty="0"/>
          </a:p>
          <a:p>
            <a:pPr>
              <a:lnSpc>
                <a:spcPct val="130000"/>
              </a:lnSpc>
              <a:buNone/>
            </a:pPr>
            <a:r>
              <a:rPr lang="zh-CN" altLang="en-US" sz="3600" b="1" dirty="0"/>
              <a:t>（</a:t>
            </a:r>
            <a:r>
              <a:rPr lang="en-US" altLang="zh-CN" sz="3600" b="1" dirty="0"/>
              <a:t>1</a:t>
            </a:r>
            <a:r>
              <a:rPr lang="zh-CN" altLang="en-US" sz="3600" b="1" dirty="0"/>
              <a:t>）分析“智叟笑而止之”的内容。</a:t>
            </a:r>
            <a:endParaRPr lang="zh-CN" altLang="en-US" sz="3600" b="1" dirty="0"/>
          </a:p>
          <a:p>
            <a:pPr>
              <a:lnSpc>
                <a:spcPct val="130000"/>
              </a:lnSpc>
              <a:buNone/>
            </a:pPr>
            <a:r>
              <a:rPr lang="zh-CN" altLang="en-US" sz="3600" b="1" dirty="0">
                <a:solidFill>
                  <a:srgbClr val="FF0000"/>
                </a:solidFill>
              </a:rPr>
              <a:t>         智叟轻视、嘲讽</a:t>
            </a:r>
            <a:r>
              <a:rPr lang="zh-CN" altLang="en-US" sz="3600" b="1" dirty="0">
                <a:solidFill>
                  <a:srgbClr val="FF0000"/>
                </a:solidFill>
                <a:sym typeface="+mn-ea"/>
              </a:rPr>
              <a:t>愚公</a:t>
            </a:r>
            <a:r>
              <a:rPr lang="zh-CN" altLang="en-US" sz="3600" b="1" dirty="0">
                <a:solidFill>
                  <a:srgbClr val="FF0000"/>
                </a:solidFill>
              </a:rPr>
              <a:t>，认为愚公移山是愚蠢的行为，根本不可能成功。</a:t>
            </a:r>
            <a:endParaRPr lang="zh-CN" altLang="en-US" sz="3600" b="1" dirty="0">
              <a:solidFill>
                <a:srgbClr val="FF0000"/>
              </a:solidFill>
            </a:endParaRPr>
          </a:p>
          <a:p>
            <a:pPr>
              <a:lnSpc>
                <a:spcPct val="130000"/>
              </a:lnSpc>
              <a:buNone/>
            </a:pPr>
            <a:r>
              <a:rPr lang="zh-CN" altLang="en-US" sz="3600" b="1" dirty="0"/>
              <a:t>（</a:t>
            </a:r>
            <a:r>
              <a:rPr lang="en-US" altLang="zh-CN" sz="3600" b="1" dirty="0"/>
              <a:t>2</a:t>
            </a:r>
            <a:r>
              <a:rPr lang="zh-CN" altLang="en-US" sz="3600" b="1" dirty="0"/>
              <a:t>）智叟认为愚公很“愚”的原因是什么？</a:t>
            </a:r>
            <a:endParaRPr lang="zh-CN" altLang="en-US" sz="3600" b="1" dirty="0"/>
          </a:p>
          <a:p>
            <a:pPr>
              <a:lnSpc>
                <a:spcPct val="130000"/>
              </a:lnSpc>
              <a:buNone/>
            </a:pPr>
            <a:r>
              <a:rPr lang="zh-CN" altLang="en-US" sz="3600" b="1" dirty="0"/>
              <a:t>          </a:t>
            </a:r>
            <a:r>
              <a:rPr lang="zh-CN" altLang="en-US" sz="3600" b="1" dirty="0">
                <a:solidFill>
                  <a:srgbClr val="FF0000"/>
                </a:solidFill>
              </a:rPr>
              <a:t>以残年余力，曾不能毁山之一毛，其如土石何？</a:t>
            </a:r>
            <a:endParaRPr lang="zh-CN" altLang="en-US" sz="36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1">
                                            <p:txEl>
                                              <p:charRg st="25" end="81"/>
                                            </p:txEl>
                                          </p:spTgt>
                                        </p:tgtEl>
                                        <p:attrNameLst>
                                          <p:attrName>style.visibility</p:attrName>
                                        </p:attrNameLst>
                                      </p:cBhvr>
                                      <p:to>
                                        <p:strVal val="visible"/>
                                      </p:to>
                                    </p:set>
                                    <p:animEffect transition="in" filter="blinds(horizontal)">
                                      <p:cBhvr>
                                        <p:cTn id="7" dur="500"/>
                                        <p:tgtEl>
                                          <p:spTgt spid="22531">
                                            <p:txEl>
                                              <p:charRg st="25" end="8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531">
                                            <p:txEl>
                                              <p:charRg st="102" end="134"/>
                                            </p:txEl>
                                          </p:spTgt>
                                        </p:tgtEl>
                                        <p:attrNameLst>
                                          <p:attrName>style.visibility</p:attrName>
                                        </p:attrNameLst>
                                      </p:cBhvr>
                                      <p:to>
                                        <p:strVal val="visible"/>
                                      </p:to>
                                    </p:set>
                                    <p:anim calcmode="lin" valueType="num">
                                      <p:cBhvr additive="base">
                                        <p:cTn id="12" dur="500" fill="hold"/>
                                        <p:tgtEl>
                                          <p:spTgt spid="22531">
                                            <p:txEl>
                                              <p:charRg st="102" end="134"/>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31">
                                            <p:txEl>
                                              <p:charRg st="102" end="13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title"/>
          </p:nvPr>
        </p:nvSpPr>
        <p:spPr>
          <a:xfrm>
            <a:off x="457200" y="0"/>
            <a:ext cx="8229600" cy="620713"/>
          </a:xfrm>
        </p:spPr>
        <p:txBody>
          <a:bodyPr anchor="ctr"/>
          <a:p>
            <a:r>
              <a:rPr lang="zh-CN" altLang="en-US" sz="4000" b="1" dirty="0">
                <a:solidFill>
                  <a:srgbClr val="FF0000"/>
                </a:solidFill>
              </a:rPr>
              <a:t>学习目标</a:t>
            </a:r>
            <a:endParaRPr lang="zh-CN" altLang="en-US" sz="4000" b="1" dirty="0">
              <a:solidFill>
                <a:srgbClr val="FF0000"/>
              </a:solidFill>
            </a:endParaRPr>
          </a:p>
        </p:txBody>
      </p:sp>
      <p:sp>
        <p:nvSpPr>
          <p:cNvPr id="4099" name="文本占位符 4098"/>
          <p:cNvSpPr>
            <a:spLocks noGrp="1"/>
          </p:cNvSpPr>
          <p:nvPr>
            <p:ph type="body" idx="1"/>
          </p:nvPr>
        </p:nvSpPr>
        <p:spPr>
          <a:xfrm>
            <a:off x="400685" y="890270"/>
            <a:ext cx="8343265" cy="5631180"/>
          </a:xfrm>
        </p:spPr>
        <p:txBody>
          <a:bodyPr>
            <a:spAutoFit/>
          </a:bodyPr>
          <a:p>
            <a:pPr>
              <a:lnSpc>
                <a:spcPct val="120000"/>
              </a:lnSpc>
              <a:buNone/>
            </a:pPr>
            <a:r>
              <a:rPr lang="zh-CN" altLang="en-US" sz="4000" b="1" dirty="0"/>
              <a:t>１、了解与作者相关的文学常识；</a:t>
            </a:r>
            <a:endParaRPr lang="zh-CN" altLang="en-US" sz="4000" b="1" dirty="0"/>
          </a:p>
          <a:p>
            <a:pPr>
              <a:lnSpc>
                <a:spcPct val="120000"/>
              </a:lnSpc>
              <a:buNone/>
            </a:pPr>
            <a:r>
              <a:rPr lang="zh-CN" altLang="en-US" sz="4000" b="1" dirty="0"/>
              <a:t> </a:t>
            </a:r>
            <a:r>
              <a:rPr lang="en-US" altLang="zh-CN" sz="4000" b="1" dirty="0"/>
              <a:t>2</a:t>
            </a:r>
            <a:r>
              <a:rPr lang="zh-CN" altLang="en-US" sz="4000" b="1" dirty="0"/>
              <a:t>、朗读课文，整体把握文意，探究文章的内涵，培养文言文自读能力；</a:t>
            </a:r>
            <a:endParaRPr lang="zh-CN" altLang="en-US" sz="4000" b="1" dirty="0"/>
          </a:p>
          <a:p>
            <a:pPr>
              <a:lnSpc>
                <a:spcPct val="120000"/>
              </a:lnSpc>
              <a:buNone/>
            </a:pPr>
            <a:r>
              <a:rPr lang="zh-CN" altLang="en-US" sz="4000" b="1" dirty="0"/>
              <a:t> </a:t>
            </a:r>
            <a:r>
              <a:rPr lang="en-US" altLang="zh-CN" sz="4000" b="1" dirty="0"/>
              <a:t>3</a:t>
            </a:r>
            <a:r>
              <a:rPr lang="zh-CN" altLang="en-US" sz="4000" b="1" dirty="0"/>
              <a:t>、把握愚公这一人物形象，体会对比、衬托手法的表达效果；</a:t>
            </a:r>
            <a:endParaRPr lang="zh-CN" altLang="en-US" sz="4000" b="1" dirty="0"/>
          </a:p>
          <a:p>
            <a:pPr>
              <a:lnSpc>
                <a:spcPct val="120000"/>
              </a:lnSpc>
              <a:buNone/>
            </a:pPr>
            <a:r>
              <a:rPr lang="zh-CN" altLang="en-US" sz="4000" b="1" dirty="0"/>
              <a:t> </a:t>
            </a:r>
            <a:r>
              <a:rPr lang="en-US" altLang="zh-CN" sz="4000" b="1" dirty="0"/>
              <a:t>4</a:t>
            </a:r>
            <a:r>
              <a:rPr lang="zh-CN" altLang="en-US" sz="4000" b="1" dirty="0"/>
              <a:t>、体会愚公的英雄气概，学习愚公不畏困难、坚持不懈的精神。</a:t>
            </a:r>
            <a:endParaRPr lang="zh-CN" altLang="en-US" sz="4000" b="1" dirty="0"/>
          </a:p>
        </p:txBody>
      </p:sp>
    </p:spTree>
  </p:cSld>
  <p:clrMapOvr>
    <a:masterClrMapping/>
  </p:clrMapOvr>
  <p:transition spd="med">
    <p:plu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p:cNvSpPr>
          <p:nvPr>
            <p:ph type="title"/>
          </p:nvPr>
        </p:nvSpPr>
        <p:spPr/>
        <p:txBody>
          <a:bodyPr anchor="ctr"/>
          <a:p>
            <a:br>
              <a:rPr lang="en-US" altLang="zh-CN" sz="4000" dirty="0"/>
            </a:br>
            <a:endParaRPr lang="en-US" altLang="zh-CN" sz="4000" dirty="0"/>
          </a:p>
        </p:txBody>
      </p:sp>
      <p:sp>
        <p:nvSpPr>
          <p:cNvPr id="23555" name="文本占位符 23554"/>
          <p:cNvSpPr>
            <a:spLocks noGrp="1"/>
          </p:cNvSpPr>
          <p:nvPr>
            <p:ph type="body" idx="1"/>
          </p:nvPr>
        </p:nvSpPr>
        <p:spPr>
          <a:xfrm>
            <a:off x="0" y="0"/>
            <a:ext cx="9144000" cy="6858000"/>
          </a:xfrm>
        </p:spPr>
        <p:txBody>
          <a:bodyPr/>
          <a:p>
            <a:pPr>
              <a:lnSpc>
                <a:spcPct val="100000"/>
              </a:lnSpc>
              <a:buNone/>
            </a:pPr>
            <a:r>
              <a:rPr lang="zh-CN" altLang="en-US" sz="3600" b="1" dirty="0"/>
              <a:t>（</a:t>
            </a:r>
            <a:r>
              <a:rPr lang="en-US" altLang="zh-CN" sz="3600" b="1" dirty="0"/>
              <a:t>4</a:t>
            </a:r>
            <a:r>
              <a:rPr lang="zh-CN" altLang="en-US" sz="3600" b="1" dirty="0"/>
              <a:t>）文中主要用什么描写方法来刻画智叟和愚公。</a:t>
            </a:r>
            <a:r>
              <a:rPr lang="zh-CN" altLang="en-US" sz="3600" b="1" dirty="0">
                <a:sym typeface="+mn-ea"/>
              </a:rPr>
              <a:t> </a:t>
            </a:r>
            <a:endParaRPr lang="zh-CN" altLang="en-US" sz="3600" b="1" dirty="0">
              <a:sym typeface="+mn-ea"/>
            </a:endParaRPr>
          </a:p>
          <a:p>
            <a:pPr>
              <a:lnSpc>
                <a:spcPct val="100000"/>
              </a:lnSpc>
              <a:buNone/>
            </a:pPr>
            <a:r>
              <a:rPr lang="zh-CN" altLang="en-US" sz="3600" b="1" dirty="0">
                <a:solidFill>
                  <a:srgbClr val="FF0000"/>
                </a:solidFill>
                <a:sym typeface="+mn-ea"/>
              </a:rPr>
              <a:t>         语言描写</a:t>
            </a:r>
            <a:endParaRPr lang="zh-CN" altLang="en-US" sz="3600" b="1" dirty="0"/>
          </a:p>
          <a:p>
            <a:pPr>
              <a:lnSpc>
                <a:spcPct val="100000"/>
              </a:lnSpc>
              <a:buNone/>
            </a:pPr>
            <a:r>
              <a:rPr lang="zh-CN" altLang="en-US" sz="3600" b="1" dirty="0"/>
              <a:t>  （</a:t>
            </a:r>
            <a:r>
              <a:rPr lang="en-US" altLang="zh-CN" sz="3600" b="1" dirty="0"/>
              <a:t>5</a:t>
            </a:r>
            <a:r>
              <a:rPr lang="zh-CN" altLang="en-US" sz="3600" b="1" dirty="0"/>
              <a:t>）第</a:t>
            </a:r>
            <a:r>
              <a:rPr lang="en-US" altLang="zh-CN" sz="3600" b="1" dirty="0"/>
              <a:t>③</a:t>
            </a:r>
            <a:r>
              <a:rPr lang="zh-CN" altLang="en-US" sz="3600" b="1" dirty="0"/>
              <a:t>段中“虽我之死</a:t>
            </a:r>
            <a:r>
              <a:rPr lang="en-US" altLang="zh-CN" sz="3600" b="1" dirty="0"/>
              <a:t>……</a:t>
            </a:r>
            <a:r>
              <a:rPr lang="zh-CN" altLang="en-US" sz="3600" b="1" dirty="0"/>
              <a:t>何苦而不平？”一句运用了什么修辞手法？应怎样理解这句话的含义？</a:t>
            </a:r>
            <a:endParaRPr lang="zh-CN" altLang="en-US" sz="3600" b="1" dirty="0"/>
          </a:p>
          <a:p>
            <a:pPr>
              <a:lnSpc>
                <a:spcPct val="100000"/>
              </a:lnSpc>
              <a:buNone/>
            </a:pPr>
            <a:r>
              <a:rPr lang="zh-CN" altLang="en-US" sz="3600" b="1" dirty="0"/>
              <a:t>         </a:t>
            </a:r>
            <a:r>
              <a:rPr lang="en-US" altLang="zh-CN" sz="3600" b="1" dirty="0">
                <a:solidFill>
                  <a:srgbClr val="FF0000"/>
                </a:solidFill>
              </a:rPr>
              <a:t>①</a:t>
            </a:r>
            <a:r>
              <a:rPr lang="zh-CN" altLang="en-US" sz="3600" b="1" dirty="0">
                <a:solidFill>
                  <a:srgbClr val="FF0000"/>
                </a:solidFill>
              </a:rPr>
              <a:t>顶针；</a:t>
            </a:r>
            <a:endParaRPr lang="zh-CN" altLang="en-US" sz="3600" b="1" dirty="0">
              <a:solidFill>
                <a:srgbClr val="FF0000"/>
              </a:solidFill>
            </a:endParaRPr>
          </a:p>
          <a:p>
            <a:pPr>
              <a:lnSpc>
                <a:spcPct val="100000"/>
              </a:lnSpc>
              <a:buNone/>
            </a:pPr>
            <a:r>
              <a:rPr lang="zh-CN" altLang="en-US" sz="3600" b="1" dirty="0"/>
              <a:t>         </a:t>
            </a:r>
            <a:r>
              <a:rPr lang="en-US" altLang="zh-CN" sz="3600" b="1" dirty="0">
                <a:solidFill>
                  <a:srgbClr val="FF0000"/>
                </a:solidFill>
              </a:rPr>
              <a:t>②</a:t>
            </a:r>
            <a:r>
              <a:rPr lang="zh-CN" altLang="en-US" sz="3600" b="1" dirty="0">
                <a:solidFill>
                  <a:srgbClr val="FF0000"/>
                </a:solidFill>
              </a:rPr>
              <a:t>充分说明子子孙孙绵延不绝的道理。同时也进一步表现了愚公迎难而上的精神、发展的眼光，与及他决心造福子孙后代的宏愿。</a:t>
            </a:r>
            <a:endParaRPr lang="zh-CN" altLang="en-US" sz="36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xEl>
                                              <p:charRg st="22" end="46"/>
                                            </p:txEl>
                                          </p:spTgt>
                                        </p:tgtEl>
                                        <p:attrNameLst>
                                          <p:attrName>style.visibility</p:attrName>
                                        </p:attrNameLst>
                                      </p:cBhvr>
                                      <p:to>
                                        <p:strVal val="visible"/>
                                      </p:to>
                                    </p:set>
                                    <p:animEffect transition="in" filter="blinds(horizontal)">
                                      <p:cBhvr>
                                        <p:cTn id="7" dur="500"/>
                                        <p:tgtEl>
                                          <p:spTgt spid="23555">
                                            <p:txEl>
                                              <p:charRg st="22" end="4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3555">
                                            <p:txEl>
                                              <p:charRg st="92" end="110"/>
                                            </p:txEl>
                                          </p:spTgt>
                                        </p:tgtEl>
                                        <p:attrNameLst>
                                          <p:attrName>style.visibility</p:attrName>
                                        </p:attrNameLst>
                                      </p:cBhvr>
                                      <p:to>
                                        <p:strVal val="visible"/>
                                      </p:to>
                                    </p:set>
                                    <p:animEffect transition="in" filter="blinds(horizontal)">
                                      <p:cBhvr>
                                        <p:cTn id="16" dur="500"/>
                                        <p:tgtEl>
                                          <p:spTgt spid="23555">
                                            <p:txEl>
                                              <p:charRg st="92" end="11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3555">
                                            <p:txEl>
                                              <p:charRg st="110" end="177"/>
                                            </p:txEl>
                                          </p:spTgt>
                                        </p:tgtEl>
                                        <p:attrNameLst>
                                          <p:attrName>style.visibility</p:attrName>
                                        </p:attrNameLst>
                                      </p:cBhvr>
                                      <p:to>
                                        <p:strVal val="visible"/>
                                      </p:to>
                                    </p:set>
                                    <p:anim calcmode="lin" valueType="num">
                                      <p:cBhvr additive="base">
                                        <p:cTn id="21" dur="500" fill="hold"/>
                                        <p:tgtEl>
                                          <p:spTgt spid="23555">
                                            <p:txEl>
                                              <p:charRg st="110" end="17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3555">
                                            <p:txEl>
                                              <p:charRg st="110" end="17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4577"/>
          <p:cNvSpPr>
            <a:spLocks noGrp="1"/>
          </p:cNvSpPr>
          <p:nvPr>
            <p:ph type="title"/>
          </p:nvPr>
        </p:nvSpPr>
        <p:spPr/>
        <p:txBody>
          <a:bodyPr anchor="ctr"/>
          <a:p>
            <a:br>
              <a:rPr lang="en-US" altLang="zh-CN" sz="4000" dirty="0"/>
            </a:br>
            <a:endParaRPr lang="en-US" altLang="zh-CN" sz="4000" dirty="0"/>
          </a:p>
        </p:txBody>
      </p:sp>
      <p:sp>
        <p:nvSpPr>
          <p:cNvPr id="24579" name="文本占位符 24578"/>
          <p:cNvSpPr>
            <a:spLocks noGrp="1"/>
          </p:cNvSpPr>
          <p:nvPr>
            <p:ph type="body" idx="1"/>
          </p:nvPr>
        </p:nvSpPr>
        <p:spPr>
          <a:xfrm>
            <a:off x="0" y="0"/>
            <a:ext cx="9144000" cy="6858000"/>
          </a:xfrm>
        </p:spPr>
        <p:txBody>
          <a:bodyPr/>
          <a:p>
            <a:pPr>
              <a:lnSpc>
                <a:spcPct val="120000"/>
              </a:lnSpc>
              <a:buNone/>
            </a:pPr>
            <a:r>
              <a:rPr lang="zh-CN" altLang="en-US" sz="3600" b="1" dirty="0"/>
              <a:t>（</a:t>
            </a:r>
            <a:r>
              <a:rPr lang="en-US" altLang="zh-CN" sz="3600" b="1" dirty="0"/>
              <a:t>6</a:t>
            </a:r>
            <a:r>
              <a:rPr lang="zh-CN" altLang="en-US" sz="3600" b="1" dirty="0"/>
              <a:t>）你是怎样看待愚公之“愚”和智叟之“智”的？</a:t>
            </a:r>
            <a:endParaRPr lang="zh-CN" altLang="en-US" sz="3600" b="1" dirty="0"/>
          </a:p>
          <a:p>
            <a:pPr>
              <a:lnSpc>
                <a:spcPct val="120000"/>
              </a:lnSpc>
              <a:buNone/>
            </a:pPr>
            <a:r>
              <a:rPr lang="zh-CN" altLang="en-US" sz="3600" b="1" dirty="0"/>
              <a:t>         </a:t>
            </a:r>
            <a:r>
              <a:rPr lang="en-US" altLang="zh-CN" sz="3600" b="1" dirty="0">
                <a:solidFill>
                  <a:srgbClr val="FF0000"/>
                </a:solidFill>
              </a:rPr>
              <a:t>①</a:t>
            </a:r>
            <a:r>
              <a:rPr lang="zh-CN" altLang="en-US" sz="3600" b="1" dirty="0">
                <a:solidFill>
                  <a:srgbClr val="FF0000"/>
                </a:solidFill>
              </a:rPr>
              <a:t>从现实角度看，愚公以微弱的人力对抗两座大山，确实是愚蠢的，而智叟的劝阻是明智的；</a:t>
            </a:r>
            <a:endParaRPr lang="zh-CN" altLang="en-US" sz="3600" b="1" dirty="0">
              <a:solidFill>
                <a:srgbClr val="FF0000"/>
              </a:solidFill>
            </a:endParaRPr>
          </a:p>
          <a:p>
            <a:pPr>
              <a:lnSpc>
                <a:spcPct val="120000"/>
              </a:lnSpc>
              <a:buNone/>
            </a:pPr>
            <a:r>
              <a:rPr lang="zh-CN" altLang="en-US" sz="3600" b="1" dirty="0"/>
              <a:t>          </a:t>
            </a:r>
            <a:r>
              <a:rPr lang="en-US" altLang="zh-CN" sz="3600" b="1" dirty="0">
                <a:solidFill>
                  <a:srgbClr val="FF0000"/>
                </a:solidFill>
              </a:rPr>
              <a:t>②</a:t>
            </a:r>
            <a:r>
              <a:rPr lang="zh-CN" altLang="en-US" sz="3600" b="1" dirty="0">
                <a:solidFill>
                  <a:srgbClr val="FF0000"/>
                </a:solidFill>
              </a:rPr>
              <a:t>从对待困难的精神看，愚公的长远眼光和改变环境、造福子孙的思想又是聪明的，而智叟的目光短浅和畏难情绪又是愚蠢的</a:t>
            </a:r>
            <a:r>
              <a:rPr lang="en-US" altLang="zh-CN" sz="3600" b="1" dirty="0">
                <a:solidFill>
                  <a:srgbClr val="FF0000"/>
                </a:solidFill>
              </a:rPr>
              <a:t>;</a:t>
            </a:r>
            <a:endParaRPr lang="en-US" altLang="zh-CN" sz="36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charRg st="25" end="80"/>
                                            </p:txEl>
                                          </p:spTgt>
                                        </p:tgtEl>
                                        <p:attrNameLst>
                                          <p:attrName>style.visibility</p:attrName>
                                        </p:attrNameLst>
                                      </p:cBhvr>
                                      <p:to>
                                        <p:strVal val="visible"/>
                                      </p:to>
                                    </p:set>
                                    <p:animEffect transition="in" filter="blinds(horizontal)">
                                      <p:cBhvr>
                                        <p:cTn id="7" dur="500"/>
                                        <p:tgtEl>
                                          <p:spTgt spid="24579">
                                            <p:txEl>
                                              <p:charRg st="25" end="8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4579">
                                            <p:txEl>
                                              <p:charRg st="80" end="147"/>
                                            </p:txEl>
                                          </p:spTgt>
                                        </p:tgtEl>
                                        <p:attrNameLst>
                                          <p:attrName>style.visibility</p:attrName>
                                        </p:attrNameLst>
                                      </p:cBhvr>
                                      <p:to>
                                        <p:strVal val="visible"/>
                                      </p:to>
                                    </p:set>
                                    <p:anim calcmode="lin" valueType="num">
                                      <p:cBhvr additive="base">
                                        <p:cTn id="12" dur="500" fill="hold"/>
                                        <p:tgtEl>
                                          <p:spTgt spid="24579">
                                            <p:txEl>
                                              <p:charRg st="80" end="147"/>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4579">
                                            <p:txEl>
                                              <p:charRg st="80" end="14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p:cNvSpPr>
          <p:nvPr>
            <p:ph type="title"/>
          </p:nvPr>
        </p:nvSpPr>
        <p:spPr/>
        <p:txBody>
          <a:bodyPr anchor="ctr"/>
          <a:p>
            <a:br>
              <a:rPr lang="en-US" altLang="zh-CN" sz="4000" dirty="0"/>
            </a:br>
            <a:endParaRPr lang="en-US" altLang="zh-CN" sz="4000" dirty="0"/>
          </a:p>
        </p:txBody>
      </p:sp>
      <p:sp>
        <p:nvSpPr>
          <p:cNvPr id="25603" name="文本占位符 25602"/>
          <p:cNvSpPr>
            <a:spLocks noGrp="1"/>
          </p:cNvSpPr>
          <p:nvPr>
            <p:ph type="body" idx="1"/>
          </p:nvPr>
        </p:nvSpPr>
        <p:spPr>
          <a:xfrm>
            <a:off x="0" y="0"/>
            <a:ext cx="9144000" cy="6858000"/>
          </a:xfrm>
        </p:spPr>
        <p:txBody>
          <a:bodyPr/>
          <a:p>
            <a:pPr>
              <a:lnSpc>
                <a:spcPct val="130000"/>
              </a:lnSpc>
              <a:buNone/>
            </a:pPr>
            <a:r>
              <a:rPr lang="en-US" altLang="zh-CN" sz="4000" b="1" dirty="0"/>
              <a:t>        </a:t>
            </a:r>
            <a:r>
              <a:rPr lang="en-US" altLang="zh-CN" sz="3600" b="1" dirty="0"/>
              <a:t>  ③</a:t>
            </a:r>
            <a:r>
              <a:rPr lang="zh-CN" altLang="en-US" sz="3600" b="1" dirty="0"/>
              <a:t>两个人物的名字一语双关，既是从世俗的角度来表达了对人物形象的肯定和否定，又是用反语的手法对世俗之见加以讽刺。</a:t>
            </a:r>
            <a:endParaRPr lang="zh-CN" altLang="en-US" sz="3600" b="1" dirty="0"/>
          </a:p>
          <a:p>
            <a:pPr>
              <a:lnSpc>
                <a:spcPct val="130000"/>
              </a:lnSpc>
              <a:buNone/>
            </a:pPr>
            <a:r>
              <a:rPr lang="zh-CN" altLang="en-US" sz="3600" dirty="0"/>
              <a:t>         </a:t>
            </a:r>
            <a:r>
              <a:rPr lang="zh-CN" altLang="en-US" sz="3600" b="1" dirty="0">
                <a:solidFill>
                  <a:srgbClr val="FF0000"/>
                </a:solidFill>
              </a:rPr>
              <a:t>小结：</a:t>
            </a:r>
            <a:r>
              <a:rPr lang="zh-CN" altLang="en-US" sz="3600" b="1" dirty="0"/>
              <a:t>第三段写愚公对智叟的驳斥，这是情节的发展。愚公和智叟的对话是全文的核心，愚公坚信可以移山。智叟目光短浅，阻止愚公移山。</a:t>
            </a:r>
            <a:endParaRPr lang="zh-CN" altLang="en-US" sz="3600" b="1" dirty="0"/>
          </a:p>
          <a:p>
            <a:pPr>
              <a:lnSpc>
                <a:spcPct val="130000"/>
              </a:lnSpc>
              <a:buNone/>
            </a:pPr>
            <a:endParaRPr lang="zh-CN" altLang="en-US" sz="3600" b="1" dirty="0"/>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charRg st="0" end="66"/>
                                            </p:txEl>
                                          </p:spTgt>
                                        </p:tgtEl>
                                        <p:attrNameLst>
                                          <p:attrName>style.visibility</p:attrName>
                                        </p:attrNameLst>
                                      </p:cBhvr>
                                      <p:to>
                                        <p:strVal val="visible"/>
                                      </p:to>
                                    </p:set>
                                    <p:animEffect transition="in" filter="blinds(horizontal)">
                                      <p:cBhvr>
                                        <p:cTn id="7" dur="500"/>
                                        <p:tgtEl>
                                          <p:spTgt spid="25603">
                                            <p:txEl>
                                              <p:charRg st="0"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blinds(horizontal)">
                                      <p:cBhvr>
                                        <p:cTn id="12" dur="500"/>
                                        <p:tgtEl>
                                          <p:spTgt spid="256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nvSpPr>
        <p:spPr>
          <a:xfrm>
            <a:off x="1547813" y="0"/>
            <a:ext cx="5864225" cy="692150"/>
          </a:xfrm>
          <a:prstGeom prst="rect">
            <a:avLst/>
          </a:prstGeom>
          <a:solidFill>
            <a:srgbClr val="0000FF"/>
          </a:solidFill>
          <a:ln w="9525">
            <a:noFill/>
          </a:ln>
        </p:spPr>
        <p:txBody>
          <a:bodyPr anchor="ctr"/>
          <a:p>
            <a:pPr algn="ctr"/>
            <a:r>
              <a:rPr lang="zh-CN" altLang="en-US" sz="4400" b="1" dirty="0">
                <a:solidFill>
                  <a:schemeClr val="bg1"/>
                </a:solidFill>
                <a:latin typeface="Arial" panose="020B0604020202020204" pitchFamily="34" charset="0"/>
              </a:rPr>
              <a:t>翻译第四小节</a:t>
            </a:r>
            <a:endParaRPr lang="zh-CN" altLang="en-US" sz="4400" b="1" dirty="0">
              <a:solidFill>
                <a:schemeClr val="bg1"/>
              </a:solidFill>
              <a:latin typeface="Arial" panose="020B0604020202020204" pitchFamily="34" charset="0"/>
            </a:endParaRPr>
          </a:p>
        </p:txBody>
      </p:sp>
      <p:sp>
        <p:nvSpPr>
          <p:cNvPr id="4" name="文本框 3"/>
          <p:cNvSpPr txBox="1"/>
          <p:nvPr/>
        </p:nvSpPr>
        <p:spPr>
          <a:xfrm>
            <a:off x="591185" y="914400"/>
            <a:ext cx="3819525" cy="3707765"/>
          </a:xfrm>
          <a:prstGeom prst="rect">
            <a:avLst/>
          </a:prstGeom>
          <a:noFill/>
          <a:ln w="9525">
            <a:noFill/>
          </a:ln>
        </p:spPr>
        <p:txBody>
          <a:bodyPr>
            <a:spAutoFit/>
          </a:bodyPr>
          <a:p>
            <a:pPr algn="just">
              <a:lnSpc>
                <a:spcPct val="140000"/>
              </a:lnSpc>
            </a:pPr>
            <a:r>
              <a:rPr lang="en-US" altLang="zh-CN" dirty="0">
                <a:latin typeface="Arial Unicode MS" pitchFamily="34" charset="-122"/>
                <a:ea typeface="Arial Unicode MS" pitchFamily="34" charset="-122"/>
                <a:sym typeface="宋体" panose="02010600030101010101" pitchFamily="2" charset="-122"/>
              </a:rPr>
              <a:t> </a:t>
            </a:r>
            <a:r>
              <a:rPr lang="en-US" altLang="zh-CN" sz="2800" dirty="0">
                <a:latin typeface="Arial Unicode MS" pitchFamily="34" charset="-122"/>
                <a:ea typeface="Arial Unicode MS" pitchFamily="34" charset="-122"/>
              </a:rPr>
              <a:t>   </a:t>
            </a:r>
            <a:r>
              <a:rPr lang="zh-CN" altLang="en-US" sz="2800" b="1" dirty="0">
                <a:solidFill>
                  <a:srgbClr val="FF0000"/>
                </a:solidFill>
                <a:latin typeface="宋体" panose="02010600030101010101" pitchFamily="2" charset="-122"/>
              </a:rPr>
              <a:t>操</a:t>
            </a:r>
            <a:r>
              <a:rPr lang="zh-CN" altLang="en-US" sz="2800" b="1" dirty="0">
                <a:latin typeface="宋体" panose="02010600030101010101" pitchFamily="2" charset="-122"/>
              </a:rPr>
              <a:t>蛇</a:t>
            </a:r>
            <a:r>
              <a:rPr lang="zh-CN" altLang="en-US" sz="2800" b="1" dirty="0">
                <a:solidFill>
                  <a:srgbClr val="FF0000"/>
                </a:solidFill>
                <a:latin typeface="宋体" panose="02010600030101010101" pitchFamily="2" charset="-122"/>
              </a:rPr>
              <a:t>之</a:t>
            </a:r>
            <a:r>
              <a:rPr lang="zh-CN" altLang="en-US" sz="2800" b="1" dirty="0">
                <a:latin typeface="宋体" panose="02010600030101010101" pitchFamily="2" charset="-122"/>
              </a:rPr>
              <a:t>神闻</a:t>
            </a:r>
            <a:r>
              <a:rPr lang="zh-CN" altLang="en-US" sz="2800" b="1" dirty="0">
                <a:solidFill>
                  <a:srgbClr val="FF0000"/>
                </a:solidFill>
                <a:latin typeface="宋体" panose="02010600030101010101" pitchFamily="2" charset="-122"/>
              </a:rPr>
              <a:t>之</a:t>
            </a:r>
            <a:r>
              <a:rPr lang="zh-CN" altLang="en-US" sz="2800" b="1" dirty="0">
                <a:latin typeface="宋体" panose="02010600030101010101" pitchFamily="2" charset="-122"/>
              </a:rPr>
              <a:t>，惧</a:t>
            </a:r>
            <a:r>
              <a:rPr lang="zh-CN" altLang="en-US" sz="2800" b="1" dirty="0">
                <a:solidFill>
                  <a:srgbClr val="FF0000"/>
                </a:solidFill>
                <a:latin typeface="宋体" panose="02010600030101010101" pitchFamily="2" charset="-122"/>
              </a:rPr>
              <a:t>其</a:t>
            </a:r>
            <a:r>
              <a:rPr lang="zh-CN" altLang="en-US" sz="2800" b="1" dirty="0">
                <a:latin typeface="宋体" panose="02010600030101010101" pitchFamily="2" charset="-122"/>
              </a:rPr>
              <a:t>不</a:t>
            </a:r>
            <a:r>
              <a:rPr lang="zh-CN" altLang="en-US" sz="2800" b="1" dirty="0">
                <a:solidFill>
                  <a:srgbClr val="FF0000"/>
                </a:solidFill>
                <a:latin typeface="宋体" panose="02010600030101010101" pitchFamily="2" charset="-122"/>
              </a:rPr>
              <a:t>已</a:t>
            </a:r>
            <a:r>
              <a:rPr lang="zh-CN" altLang="en-US" sz="2800" b="1" dirty="0">
                <a:latin typeface="宋体" panose="02010600030101010101" pitchFamily="2" charset="-122"/>
              </a:rPr>
              <a:t>也，告之于帝。帝</a:t>
            </a:r>
            <a:r>
              <a:rPr lang="zh-CN" altLang="en-US" sz="2800" b="1" dirty="0">
                <a:solidFill>
                  <a:srgbClr val="FF0000"/>
                </a:solidFill>
                <a:latin typeface="宋体" panose="02010600030101010101" pitchFamily="2" charset="-122"/>
              </a:rPr>
              <a:t>感</a:t>
            </a:r>
            <a:r>
              <a:rPr lang="zh-CN" altLang="en-US" sz="2800" b="1" dirty="0">
                <a:latin typeface="宋体" panose="02010600030101010101" pitchFamily="2" charset="-122"/>
              </a:rPr>
              <a:t>其诚，</a:t>
            </a:r>
            <a:r>
              <a:rPr lang="zh-CN" altLang="en-US" sz="2800" b="1" dirty="0">
                <a:solidFill>
                  <a:srgbClr val="FF0000"/>
                </a:solidFill>
                <a:latin typeface="宋体" panose="02010600030101010101" pitchFamily="2" charset="-122"/>
              </a:rPr>
              <a:t>命</a:t>
            </a:r>
            <a:r>
              <a:rPr lang="zh-CN" altLang="en-US" sz="2800" b="1" dirty="0">
                <a:latin typeface="宋体" panose="02010600030101010101" pitchFamily="2" charset="-122"/>
              </a:rPr>
              <a:t>夸娥氏二子</a:t>
            </a:r>
            <a:r>
              <a:rPr lang="zh-CN" altLang="en-US" sz="2800" b="1" dirty="0">
                <a:solidFill>
                  <a:srgbClr val="FF0000"/>
                </a:solidFill>
                <a:latin typeface="宋体" panose="02010600030101010101" pitchFamily="2" charset="-122"/>
              </a:rPr>
              <a:t>负</a:t>
            </a:r>
            <a:r>
              <a:rPr lang="zh-CN" altLang="en-US" sz="2800" b="1" dirty="0">
                <a:latin typeface="宋体" panose="02010600030101010101" pitchFamily="2" charset="-122"/>
              </a:rPr>
              <a:t>二山，一</a:t>
            </a:r>
            <a:r>
              <a:rPr lang="zh-CN" altLang="en-US" sz="2800" b="1" dirty="0">
                <a:solidFill>
                  <a:srgbClr val="FF0000"/>
                </a:solidFill>
                <a:latin typeface="宋体" panose="02010600030101010101" pitchFamily="2" charset="-122"/>
              </a:rPr>
              <a:t>厝</a:t>
            </a:r>
            <a:r>
              <a:rPr lang="zh-CN" altLang="en-US" sz="2800" b="1" dirty="0">
                <a:latin typeface="宋体" panose="02010600030101010101" pitchFamily="2" charset="-122"/>
              </a:rPr>
              <a:t>朔东，一</a:t>
            </a:r>
            <a:r>
              <a:rPr lang="zh-CN" altLang="en-US" sz="2800" b="1" dirty="0">
                <a:solidFill>
                  <a:srgbClr val="FF0000"/>
                </a:solidFill>
                <a:latin typeface="宋体" panose="02010600030101010101" pitchFamily="2" charset="-122"/>
              </a:rPr>
              <a:t>厝</a:t>
            </a:r>
            <a:r>
              <a:rPr lang="zh-CN" altLang="en-US" sz="2800" b="1" dirty="0">
                <a:latin typeface="宋体" panose="02010600030101010101" pitchFamily="2" charset="-122"/>
              </a:rPr>
              <a:t>雍南。自此，冀之南，汉之阴，无陇断焉。</a:t>
            </a:r>
            <a:endParaRPr lang="zh-CN" altLang="en-US" sz="2800" dirty="0">
              <a:latin typeface="Arial" panose="020B0604020202020204" pitchFamily="34" charset="0"/>
            </a:endParaRPr>
          </a:p>
        </p:txBody>
      </p:sp>
      <p:sp>
        <p:nvSpPr>
          <p:cNvPr id="6" name="文本框 5"/>
          <p:cNvSpPr txBox="1"/>
          <p:nvPr/>
        </p:nvSpPr>
        <p:spPr>
          <a:xfrm>
            <a:off x="4856480" y="915035"/>
            <a:ext cx="3543300" cy="4227195"/>
          </a:xfrm>
          <a:prstGeom prst="rect">
            <a:avLst/>
          </a:prstGeom>
          <a:noFill/>
          <a:ln w="9525">
            <a:noFill/>
          </a:ln>
        </p:spPr>
        <p:txBody>
          <a:bodyPr wrap="square">
            <a:spAutoFit/>
          </a:bodyPr>
          <a:p>
            <a:pPr>
              <a:lnSpc>
                <a:spcPct val="160000"/>
              </a:lnSpc>
            </a:pPr>
            <a:r>
              <a:rPr lang="zh-CN" altLang="en-US" sz="2800" b="1" dirty="0">
                <a:latin typeface="Arial" panose="020B0604020202020204" pitchFamily="34" charset="0"/>
              </a:rPr>
              <a:t>①操：拿</a:t>
            </a:r>
            <a:endParaRPr lang="en-US" altLang="zh-CN" sz="2800" b="1" dirty="0">
              <a:latin typeface="Arial" panose="020B0604020202020204" pitchFamily="34" charset="0"/>
            </a:endParaRPr>
          </a:p>
          <a:p>
            <a:pPr>
              <a:lnSpc>
                <a:spcPct val="160000"/>
              </a:lnSpc>
            </a:pPr>
            <a:r>
              <a:rPr lang="zh-CN" altLang="en-US" sz="2800" b="1" dirty="0">
                <a:latin typeface="Arial" panose="020B0604020202020204" pitchFamily="34" charset="0"/>
              </a:rPr>
              <a:t>②</a:t>
            </a:r>
            <a:r>
              <a:rPr lang="zh-CN" altLang="en-US" sz="2800" b="1" dirty="0">
                <a:latin typeface="宋体" panose="02010600030101010101" pitchFamily="2" charset="-122"/>
                <a:sym typeface="+mn-ea"/>
              </a:rPr>
              <a:t>于帝：向天帝</a:t>
            </a:r>
            <a:endParaRPr lang="zh-CN" altLang="en-US" sz="2800" b="1" dirty="0">
              <a:latin typeface="宋体" panose="02010600030101010101" pitchFamily="2" charset="-122"/>
              <a:sym typeface="+mn-ea"/>
            </a:endParaRPr>
          </a:p>
          <a:p>
            <a:pPr>
              <a:lnSpc>
                <a:spcPct val="160000"/>
              </a:lnSpc>
            </a:pPr>
            <a:r>
              <a:rPr lang="zh-CN" altLang="en-US" sz="2800" b="1" dirty="0">
                <a:sym typeface="+mn-ea"/>
              </a:rPr>
              <a:t>③</a:t>
            </a:r>
            <a:r>
              <a:rPr lang="zh-CN" altLang="en-US" sz="2800" b="1" dirty="0">
                <a:solidFill>
                  <a:schemeClr val="tx1"/>
                </a:solidFill>
                <a:latin typeface="Arial" panose="020B0604020202020204" pitchFamily="34" charset="0"/>
              </a:rPr>
              <a:t>命：命令</a:t>
            </a:r>
            <a:endParaRPr lang="zh-CN" altLang="en-US" sz="2800" b="1" dirty="0">
              <a:solidFill>
                <a:schemeClr val="tx1"/>
              </a:solidFill>
              <a:latin typeface="Arial" panose="020B0604020202020204" pitchFamily="34" charset="0"/>
            </a:endParaRPr>
          </a:p>
          <a:p>
            <a:pPr>
              <a:lnSpc>
                <a:spcPct val="160000"/>
              </a:lnSpc>
            </a:pPr>
            <a:r>
              <a:rPr lang="zh-CN" altLang="en-US" sz="2800" b="1" dirty="0">
                <a:sym typeface="+mn-ea"/>
              </a:rPr>
              <a:t>④</a:t>
            </a:r>
            <a:r>
              <a:rPr lang="zh-CN" altLang="en-US" sz="2800" b="1" dirty="0">
                <a:latin typeface="Arial" panose="020B0604020202020204" pitchFamily="34" charset="0"/>
              </a:rPr>
              <a:t>负：背</a:t>
            </a:r>
            <a:endParaRPr lang="en-US" altLang="zh-CN" sz="2800" b="1" dirty="0">
              <a:latin typeface="Arial" panose="020B0604020202020204" pitchFamily="34" charset="0"/>
            </a:endParaRPr>
          </a:p>
          <a:p>
            <a:pPr>
              <a:lnSpc>
                <a:spcPct val="160000"/>
              </a:lnSpc>
            </a:pPr>
            <a:r>
              <a:rPr lang="zh-CN" altLang="en-US" sz="2800" b="1" dirty="0">
                <a:sym typeface="+mn-ea"/>
              </a:rPr>
              <a:t>⑤</a:t>
            </a:r>
            <a:r>
              <a:rPr lang="zh-CN" altLang="en-US" sz="2800" b="1" dirty="0">
                <a:latin typeface="Arial" panose="020B0604020202020204" pitchFamily="34" charset="0"/>
              </a:rPr>
              <a:t>陇</a:t>
            </a:r>
            <a:r>
              <a:rPr lang="zh-CN" altLang="en-US" sz="2800" b="1" dirty="0">
                <a:solidFill>
                  <a:srgbClr val="FF0000"/>
                </a:solidFill>
                <a:latin typeface="宋体" panose="02010600030101010101" pitchFamily="2" charset="-122"/>
                <a:sym typeface="宋体" panose="02010600030101010101" pitchFamily="2" charset="-122"/>
              </a:rPr>
              <a:t>：通假字，同</a:t>
            </a:r>
            <a:r>
              <a:rPr lang="en-US" altLang="zh-CN" sz="2800" b="1" dirty="0">
                <a:solidFill>
                  <a:srgbClr val="FF0000"/>
                </a:solidFill>
                <a:latin typeface="宋体" panose="02010600030101010101" pitchFamily="2" charset="-122"/>
                <a:sym typeface="宋体" panose="02010600030101010101" pitchFamily="2" charset="-122"/>
              </a:rPr>
              <a:t>“</a:t>
            </a:r>
            <a:r>
              <a:rPr lang="zh-CN" altLang="en-US" sz="2800" b="1" dirty="0">
                <a:solidFill>
                  <a:srgbClr val="FF0000"/>
                </a:solidFill>
                <a:latin typeface="宋体" panose="02010600030101010101" pitchFamily="2" charset="-122"/>
                <a:sym typeface="宋体" panose="02010600030101010101" pitchFamily="2" charset="-122"/>
              </a:rPr>
              <a:t>垄</a:t>
            </a:r>
            <a:r>
              <a:rPr lang="en-US" altLang="zh-CN" sz="2800" b="1" dirty="0">
                <a:solidFill>
                  <a:srgbClr val="FF0000"/>
                </a:solidFill>
                <a:latin typeface="宋体" panose="02010600030101010101" pitchFamily="2" charset="-122"/>
                <a:sym typeface="宋体" panose="02010600030101010101" pitchFamily="2" charset="-122"/>
              </a:rPr>
              <a:t>”</a:t>
            </a:r>
            <a:r>
              <a:rPr lang="zh-CN" altLang="en-US" sz="2800" b="1" dirty="0">
                <a:solidFill>
                  <a:srgbClr val="FF0000"/>
                </a:solidFill>
                <a:latin typeface="宋体" panose="02010600030101010101" pitchFamily="2" charset="-122"/>
                <a:sym typeface="宋体" panose="02010600030101010101" pitchFamily="2" charset="-122"/>
              </a:rPr>
              <a:t>，高地</a:t>
            </a:r>
            <a:endParaRPr lang="zh-CN" altLang="en-US" sz="2800" b="1" dirty="0">
              <a:solidFill>
                <a:srgbClr val="FF0000"/>
              </a:solidFill>
              <a:latin typeface="宋体" panose="02010600030101010101" pitchFamily="2" charset="-122"/>
              <a:sym typeface="宋体" panose="02010600030101010101" pitchFamily="2" charset="-122"/>
            </a:endParaRPr>
          </a:p>
        </p:txBody>
      </p:sp>
      <p:cxnSp>
        <p:nvCxnSpPr>
          <p:cNvPr id="5" name="直接连接符 4"/>
          <p:cNvCxnSpPr/>
          <p:nvPr/>
        </p:nvCxnSpPr>
        <p:spPr>
          <a:xfrm rot="16200000" flipH="1">
            <a:off x="1802606" y="3683794"/>
            <a:ext cx="5576888" cy="381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fill="hold"/>
                                        <p:tgtEl>
                                          <p:spTgt spid="16386"/>
                                        </p:tgtEl>
                                        <p:attrNameLst>
                                          <p:attrName>ppt_x</p:attrName>
                                        </p:attrNameLst>
                                      </p:cBhvr>
                                      <p:tavLst>
                                        <p:tav tm="0">
                                          <p:val>
                                            <p:strVal val="#ppt_x"/>
                                          </p:val>
                                        </p:tav>
                                        <p:tav tm="100000">
                                          <p:val>
                                            <p:strVal val="#ppt_x"/>
                                          </p:val>
                                        </p:tav>
                                      </p:tavLst>
                                    </p:anim>
                                    <p:anim calcmode="lin" valueType="num">
                                      <p:cBhvr>
                                        <p:cTn id="8" dur="500" fill="hold"/>
                                        <p:tgtEl>
                                          <p:spTgt spid="1638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xEl>
                                              <p:charRg st="0" end="10"/>
                                            </p:txEl>
                                          </p:spTgt>
                                        </p:tgtEl>
                                        <p:attrNameLst>
                                          <p:attrName>style.visibility</p:attrName>
                                        </p:attrNameLst>
                                      </p:cBhvr>
                                      <p:to>
                                        <p:strVal val="visible"/>
                                      </p:to>
                                    </p:set>
                                    <p:animEffect transition="in" filter="blinds(horizontal)">
                                      <p:cBhvr>
                                        <p:cTn id="18" dur="500"/>
                                        <p:tgtEl>
                                          <p:spTgt spid="6">
                                            <p:txEl>
                                              <p:charRg st="0" end="1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xEl>
                                              <p:charRg st="20" end="39"/>
                                            </p:txEl>
                                          </p:spTgt>
                                        </p:tgtEl>
                                        <p:attrNameLst>
                                          <p:attrName>style.visibility</p:attrName>
                                        </p:attrNameLst>
                                      </p:cBhvr>
                                      <p:to>
                                        <p:strVal val="visible"/>
                                      </p:to>
                                    </p:set>
                                    <p:animEffect transition="in" filter="blinds(horizontal)">
                                      <p:cBhvr>
                                        <p:cTn id="23" dur="500"/>
                                        <p:tgtEl>
                                          <p:spTgt spid="6">
                                            <p:txEl>
                                              <p:charRg st="20" end="39"/>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6">
                                            <p:txEl>
                                              <p:charRg st="2" end="2"/>
                                            </p:txEl>
                                          </p:spTgt>
                                        </p:tgtEl>
                                        <p:attrNameLst>
                                          <p:attrName>style.visibility</p:attrName>
                                        </p:attrNameLst>
                                      </p:cBhvr>
                                      <p:to>
                                        <p:strVal val="visible"/>
                                      </p:to>
                                    </p:set>
                                    <p:animEffect transition="in" filter="blinds(horizontal)">
                                      <p:cBhvr>
                                        <p:cTn id="28" dur="500"/>
                                        <p:tgtEl>
                                          <p:spTgt spid="6">
                                            <p:txEl>
                                              <p:char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6">
                                            <p:txEl>
                                              <p:charRg st="39" end="49"/>
                                            </p:txEl>
                                          </p:spTgt>
                                        </p:tgtEl>
                                        <p:attrNameLst>
                                          <p:attrName>style.visibility</p:attrName>
                                        </p:attrNameLst>
                                      </p:cBhvr>
                                      <p:to>
                                        <p:strVal val="visible"/>
                                      </p:to>
                                    </p:set>
                                    <p:animEffect transition="in" filter="blinds(horizontal)">
                                      <p:cBhvr>
                                        <p:cTn id="33" dur="500"/>
                                        <p:tgtEl>
                                          <p:spTgt spid="6">
                                            <p:txEl>
                                              <p:charRg st="39" end="4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6">
                                            <p:txEl>
                                              <p:charRg st="49" end="62"/>
                                            </p:txEl>
                                          </p:spTgt>
                                        </p:tgtEl>
                                        <p:attrNameLst>
                                          <p:attrName>style.visibility</p:attrName>
                                        </p:attrNameLst>
                                      </p:cBhvr>
                                      <p:to>
                                        <p:strVal val="visible"/>
                                      </p:to>
                                    </p:set>
                                    <p:animEffect transition="in" filter="blinds(horizontal)">
                                      <p:cBhvr>
                                        <p:cTn id="38" dur="500"/>
                                        <p:tgtEl>
                                          <p:spTgt spid="6">
                                            <p:txEl>
                                              <p:charRg st="49" end="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build="p"/>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p:cNvSpPr>
          <p:nvPr>
            <p:ph type="title"/>
          </p:nvPr>
        </p:nvSpPr>
        <p:spPr/>
        <p:txBody>
          <a:bodyPr anchor="ctr"/>
          <a:p>
            <a:br>
              <a:rPr lang="en-US" altLang="zh-CN" sz="4000" dirty="0"/>
            </a:br>
            <a:endParaRPr lang="en-US" altLang="zh-CN" sz="4000" dirty="0"/>
          </a:p>
        </p:txBody>
      </p:sp>
      <p:sp>
        <p:nvSpPr>
          <p:cNvPr id="27651" name="文本占位符 27650"/>
          <p:cNvSpPr>
            <a:spLocks noGrp="1"/>
          </p:cNvSpPr>
          <p:nvPr>
            <p:ph type="body" idx="1"/>
          </p:nvPr>
        </p:nvSpPr>
        <p:spPr>
          <a:xfrm>
            <a:off x="302895" y="88900"/>
            <a:ext cx="8538845" cy="6042025"/>
          </a:xfrm>
        </p:spPr>
        <p:txBody>
          <a:bodyPr wrap="square">
            <a:spAutoFit/>
          </a:bodyPr>
          <a:p>
            <a:pPr>
              <a:lnSpc>
                <a:spcPct val="130000"/>
              </a:lnSpc>
              <a:buNone/>
            </a:pPr>
            <a:r>
              <a:rPr lang="en-US" altLang="zh-CN" sz="4000" b="1" dirty="0"/>
              <a:t>                 </a:t>
            </a:r>
            <a:r>
              <a:rPr lang="en-US" altLang="zh-CN" sz="3600" b="1" dirty="0"/>
              <a:t> </a:t>
            </a:r>
            <a:r>
              <a:rPr lang="zh-CN" altLang="en-US" sz="3600" b="1" dirty="0">
                <a:solidFill>
                  <a:srgbClr val="FF0000"/>
                </a:solidFill>
              </a:rPr>
              <a:t>翻译</a:t>
            </a:r>
            <a:endParaRPr lang="zh-CN" altLang="en-US" sz="3600" b="1" dirty="0">
              <a:solidFill>
                <a:srgbClr val="FF0000"/>
              </a:solidFill>
            </a:endParaRPr>
          </a:p>
          <a:p>
            <a:pPr>
              <a:lnSpc>
                <a:spcPct val="130000"/>
              </a:lnSpc>
              <a:buNone/>
            </a:pPr>
            <a:r>
              <a:rPr lang="zh-CN" altLang="en-US" sz="3600" b="1" dirty="0"/>
              <a:t>          手里拿着蛇的山神听说了这件事，怕他不停地干下去，向天帝报告了这件事。天帝被他的诚心所感动，命令大力神夸娥氏的两个儿子背负着两座山，一座放在朔东，一座放在雍南。从此，冀州的南部，（到）汉水南岸，没有高山阻隔了。 </a:t>
            </a:r>
            <a:endParaRPr lang="zh-CN" altLang="en-US" sz="3600" b="1" dirty="0"/>
          </a:p>
        </p:txBody>
      </p:sp>
    </p:spTree>
  </p:cSld>
  <p:clrMapOvr>
    <a:masterClrMapping/>
  </p:clrMapOvr>
  <p:transition spd="med">
    <p:plus/>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p:cNvSpPr>
          <p:nvPr>
            <p:ph type="title"/>
          </p:nvPr>
        </p:nvSpPr>
        <p:spPr/>
        <p:txBody>
          <a:bodyPr anchor="ctr"/>
          <a:p>
            <a:br>
              <a:rPr lang="en-US" altLang="zh-CN" sz="4000" dirty="0"/>
            </a:br>
            <a:endParaRPr lang="en-US" altLang="zh-CN" sz="4000" dirty="0"/>
          </a:p>
        </p:txBody>
      </p:sp>
      <p:sp>
        <p:nvSpPr>
          <p:cNvPr id="28675" name="文本占位符 28674"/>
          <p:cNvSpPr>
            <a:spLocks noGrp="1"/>
          </p:cNvSpPr>
          <p:nvPr>
            <p:ph type="body" idx="1"/>
          </p:nvPr>
        </p:nvSpPr>
        <p:spPr>
          <a:xfrm>
            <a:off x="604520" y="586105"/>
            <a:ext cx="7934960" cy="5507990"/>
          </a:xfrm>
        </p:spPr>
        <p:txBody>
          <a:bodyPr wrap="square">
            <a:spAutoFit/>
          </a:bodyPr>
          <a:p>
            <a:pPr>
              <a:lnSpc>
                <a:spcPct val="120000"/>
              </a:lnSpc>
              <a:buNone/>
            </a:pPr>
            <a:r>
              <a:rPr lang="en-US" altLang="zh-CN" sz="4000" b="1" dirty="0"/>
              <a:t>             </a:t>
            </a:r>
            <a:r>
              <a:rPr lang="zh-CN" altLang="en-US" sz="4000" b="1" dirty="0"/>
              <a:t>问题探究</a:t>
            </a:r>
            <a:endParaRPr lang="zh-CN" altLang="en-US" sz="4000" b="1" dirty="0"/>
          </a:p>
          <a:p>
            <a:pPr>
              <a:lnSpc>
                <a:spcPct val="120000"/>
              </a:lnSpc>
              <a:buNone/>
            </a:pPr>
            <a:r>
              <a:rPr lang="zh-CN" altLang="en-US" sz="4000" b="1" dirty="0"/>
              <a:t>        （</a:t>
            </a:r>
            <a:r>
              <a:rPr lang="en-US" altLang="zh-CN" sz="4000" b="1" dirty="0"/>
              <a:t>1</a:t>
            </a:r>
            <a:r>
              <a:rPr lang="zh-CN" altLang="en-US" sz="4000" b="1" dirty="0"/>
              <a:t>）用天神搬走两座大山做结局的作用是什么？</a:t>
            </a:r>
            <a:endParaRPr lang="zh-CN" altLang="en-US" sz="4000" b="1" dirty="0"/>
          </a:p>
          <a:p>
            <a:pPr>
              <a:lnSpc>
                <a:spcPct val="120000"/>
              </a:lnSpc>
              <a:buNone/>
            </a:pPr>
            <a:r>
              <a:rPr lang="zh-CN" altLang="en-US" sz="4000" b="1" dirty="0"/>
              <a:t>          </a:t>
            </a:r>
            <a:r>
              <a:rPr lang="zh-CN" altLang="en-US" sz="4000" b="1" dirty="0">
                <a:solidFill>
                  <a:srgbClr val="FF0000"/>
                </a:solidFill>
              </a:rPr>
              <a:t>以神话作结，借助神的力量来实现愚公的宏伟抱负，是解决人与自然矛盾的幻想方式，它反映了古代劳动人民的美好愿望。</a:t>
            </a:r>
            <a:endParaRPr lang="zh-CN" altLang="en-US" sz="40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5">
                                            <p:txEl>
                                              <p:charRg st="51" end="109"/>
                                            </p:txEl>
                                          </p:spTgt>
                                        </p:tgtEl>
                                        <p:attrNameLst>
                                          <p:attrName>style.visibility</p:attrName>
                                        </p:attrNameLst>
                                      </p:cBhvr>
                                      <p:to>
                                        <p:strVal val="visible"/>
                                      </p:to>
                                    </p:set>
                                    <p:anim calcmode="lin" valueType="num">
                                      <p:cBhvr additive="base">
                                        <p:cTn id="7" dur="500" fill="hold"/>
                                        <p:tgtEl>
                                          <p:spTgt spid="28675">
                                            <p:txEl>
                                              <p:charRg st="51" end="10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charRg st="51" end="10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p:nvPr>
        </p:nvSpPr>
        <p:spPr/>
        <p:txBody>
          <a:bodyPr anchor="ctr"/>
          <a:p>
            <a:br>
              <a:rPr lang="en-US" altLang="zh-CN" sz="4000" dirty="0"/>
            </a:br>
            <a:endParaRPr lang="en-US" altLang="zh-CN" sz="4000" dirty="0"/>
          </a:p>
        </p:txBody>
      </p:sp>
      <p:sp>
        <p:nvSpPr>
          <p:cNvPr id="29699" name="文本占位符 29698"/>
          <p:cNvSpPr>
            <a:spLocks noGrp="1"/>
          </p:cNvSpPr>
          <p:nvPr>
            <p:ph type="body" idx="1"/>
          </p:nvPr>
        </p:nvSpPr>
        <p:spPr>
          <a:xfrm>
            <a:off x="0" y="0"/>
            <a:ext cx="9144000" cy="6858000"/>
          </a:xfrm>
        </p:spPr>
        <p:txBody>
          <a:bodyPr/>
          <a:p>
            <a:pPr>
              <a:lnSpc>
                <a:spcPct val="130000"/>
              </a:lnSpc>
              <a:buNone/>
            </a:pPr>
            <a:r>
              <a:rPr lang="zh-CN" altLang="en-US" sz="3600" b="1" dirty="0"/>
              <a:t>（</a:t>
            </a:r>
            <a:r>
              <a:rPr lang="en-US" altLang="zh-CN" sz="3600" b="1" dirty="0"/>
              <a:t>2</a:t>
            </a:r>
            <a:r>
              <a:rPr lang="zh-CN" altLang="en-US" sz="3600" b="1" dirty="0"/>
              <a:t>）愚公移山的成功说明了什么？</a:t>
            </a:r>
            <a:endParaRPr lang="zh-CN" altLang="en-US" sz="3600" b="1" dirty="0"/>
          </a:p>
          <a:p>
            <a:pPr>
              <a:lnSpc>
                <a:spcPct val="130000"/>
              </a:lnSpc>
              <a:buNone/>
            </a:pPr>
            <a:r>
              <a:rPr lang="zh-CN" altLang="en-US" sz="3600" b="1" dirty="0"/>
              <a:t>          </a:t>
            </a:r>
            <a:r>
              <a:rPr lang="zh-CN" altLang="en-US" sz="3600" b="1" dirty="0">
                <a:solidFill>
                  <a:srgbClr val="FF0000"/>
                </a:solidFill>
              </a:rPr>
              <a:t>它所强调的是一种持之以恒的精神，也就是我们常说的“毅力”。这座山只是象征我们在生活中可能会遇到的某一种困难，我们完全可以凭借我们的智力、毅力或者体力去征服它、解决它。</a:t>
            </a:r>
            <a:endParaRPr lang="zh-CN" altLang="en-US" sz="3600" b="1" dirty="0">
              <a:solidFill>
                <a:srgbClr val="FF0000"/>
              </a:solidFill>
            </a:endParaRPr>
          </a:p>
          <a:p>
            <a:pPr>
              <a:lnSpc>
                <a:spcPct val="130000"/>
              </a:lnSpc>
              <a:buNone/>
            </a:pPr>
            <a:r>
              <a:rPr lang="zh-CN" altLang="en-US" sz="3600" b="1" dirty="0"/>
              <a:t>          </a:t>
            </a:r>
            <a:r>
              <a:rPr lang="zh-CN" altLang="en-US" sz="3600" b="1" dirty="0">
                <a:solidFill>
                  <a:srgbClr val="FF0000"/>
                </a:solidFill>
              </a:rPr>
              <a:t>小结：</a:t>
            </a:r>
            <a:r>
              <a:rPr lang="zh-CN" altLang="en-US" sz="3600" b="1" dirty="0"/>
              <a:t>第四段写天帝被愚公的诚心感动了，派神将山背走了，愚公的愿望实现了。</a:t>
            </a:r>
            <a:endParaRPr lang="zh-CN" altLang="en-US" sz="3600" b="1" dirty="0"/>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699">
                                            <p:txEl>
                                              <p:charRg st="17" end="111"/>
                                            </p:txEl>
                                          </p:spTgt>
                                        </p:tgtEl>
                                        <p:attrNameLst>
                                          <p:attrName>style.visibility</p:attrName>
                                        </p:attrNameLst>
                                      </p:cBhvr>
                                      <p:to>
                                        <p:strVal val="visible"/>
                                      </p:to>
                                    </p:set>
                                    <p:animEffect transition="in" filter="blinds(horizontal)">
                                      <p:cBhvr>
                                        <p:cTn id="7" dur="500"/>
                                        <p:tgtEl>
                                          <p:spTgt spid="29699">
                                            <p:txEl>
                                              <p:charRg st="17" end="1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56321"/>
          <p:cNvSpPr>
            <a:spLocks noGrp="1"/>
          </p:cNvSpPr>
          <p:nvPr>
            <p:ph type="title"/>
          </p:nvPr>
        </p:nvSpPr>
        <p:spPr/>
        <p:txBody>
          <a:bodyPr anchor="ctr"/>
          <a:p>
            <a:br>
              <a:rPr lang="en-US" altLang="zh-CN" sz="4000" dirty="0"/>
            </a:br>
            <a:endParaRPr lang="en-US" altLang="zh-CN" sz="4000" dirty="0"/>
          </a:p>
        </p:txBody>
      </p:sp>
      <p:sp>
        <p:nvSpPr>
          <p:cNvPr id="56323" name="文本占位符 56322"/>
          <p:cNvSpPr>
            <a:spLocks noGrp="1"/>
          </p:cNvSpPr>
          <p:nvPr>
            <p:ph type="body" idx="1"/>
          </p:nvPr>
        </p:nvSpPr>
        <p:spPr>
          <a:xfrm>
            <a:off x="0" y="0"/>
            <a:ext cx="9144000" cy="6858000"/>
          </a:xfrm>
        </p:spPr>
        <p:txBody>
          <a:bodyPr/>
          <a:p>
            <a:pPr>
              <a:buNone/>
            </a:pPr>
            <a:endParaRPr lang="en-US" altLang="zh-CN" dirty="0"/>
          </a:p>
          <a:p>
            <a:pPr>
              <a:buNone/>
            </a:pPr>
            <a:endParaRPr lang="en-US" altLang="zh-CN" dirty="0"/>
          </a:p>
        </p:txBody>
      </p:sp>
      <p:sp>
        <p:nvSpPr>
          <p:cNvPr id="56324" name="文本框 56323"/>
          <p:cNvSpPr txBox="1"/>
          <p:nvPr/>
        </p:nvSpPr>
        <p:spPr>
          <a:xfrm>
            <a:off x="-122237" y="2349500"/>
            <a:ext cx="733425" cy="3600450"/>
          </a:xfrm>
          <a:prstGeom prst="rect">
            <a:avLst/>
          </a:prstGeom>
          <a:noFill/>
          <a:ln w="9525">
            <a:noFill/>
          </a:ln>
        </p:spPr>
        <p:txBody>
          <a:bodyPr vert="eaVert">
            <a:spAutoFit/>
          </a:bodyPr>
          <a:p>
            <a:pPr lvl="0">
              <a:spcBef>
                <a:spcPct val="50000"/>
              </a:spcBef>
            </a:pPr>
            <a:r>
              <a:rPr lang="zh-CN" altLang="en-US" sz="3600" b="1" dirty="0">
                <a:solidFill>
                  <a:srgbClr val="FF0000"/>
                </a:solidFill>
                <a:latin typeface="Arial" panose="020B0604020202020204" pitchFamily="34" charset="0"/>
                <a:ea typeface="宋体" panose="02010600030101010101" pitchFamily="2" charset="-122"/>
              </a:rPr>
              <a:t>愚公移山</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56325" name="左大括号 56324"/>
          <p:cNvSpPr/>
          <p:nvPr/>
        </p:nvSpPr>
        <p:spPr>
          <a:xfrm>
            <a:off x="250825" y="0"/>
            <a:ext cx="576263" cy="6858000"/>
          </a:xfrm>
          <a:prstGeom prst="leftBrace">
            <a:avLst>
              <a:gd name="adj1" fmla="val 99173"/>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56326" name="文本框 56325"/>
          <p:cNvSpPr txBox="1"/>
          <p:nvPr/>
        </p:nvSpPr>
        <p:spPr>
          <a:xfrm>
            <a:off x="539750" y="0"/>
            <a:ext cx="7704138" cy="579438"/>
          </a:xfrm>
          <a:prstGeom prst="rect">
            <a:avLst/>
          </a:prstGeom>
          <a:noFill/>
          <a:ln w="9525">
            <a:noFill/>
          </a:ln>
        </p:spPr>
        <p:txBody>
          <a:bodyPr>
            <a:spAutoFit/>
          </a:bodyPr>
          <a:p>
            <a:pPr lvl="0">
              <a:spcBef>
                <a:spcPct val="50000"/>
              </a:spcBef>
            </a:pPr>
            <a:r>
              <a:rPr lang="zh-CN" altLang="en-US" sz="3200" b="1" dirty="0">
                <a:latin typeface="Arial" panose="020B0604020202020204" pitchFamily="34" charset="0"/>
                <a:ea typeface="宋体" panose="02010600030101010101" pitchFamily="2" charset="-122"/>
              </a:rPr>
              <a:t>移山背景：两山高大</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移之不易</a:t>
            </a:r>
            <a:endParaRPr lang="zh-CN" altLang="en-US" sz="3200" b="1" dirty="0">
              <a:latin typeface="Arial" panose="020B0604020202020204" pitchFamily="34" charset="0"/>
              <a:ea typeface="宋体" panose="02010600030101010101" pitchFamily="2" charset="-122"/>
            </a:endParaRPr>
          </a:p>
        </p:txBody>
      </p:sp>
      <p:sp>
        <p:nvSpPr>
          <p:cNvPr id="56327" name="文本框 56326"/>
          <p:cNvSpPr txBox="1"/>
          <p:nvPr/>
        </p:nvSpPr>
        <p:spPr>
          <a:xfrm>
            <a:off x="539750" y="549275"/>
            <a:ext cx="7416800" cy="579438"/>
          </a:xfrm>
          <a:prstGeom prst="rect">
            <a:avLst/>
          </a:prstGeom>
          <a:noFill/>
          <a:ln w="9525">
            <a:noFill/>
          </a:ln>
        </p:spPr>
        <p:txBody>
          <a:bodyPr>
            <a:spAutoFit/>
          </a:bodyPr>
          <a:p>
            <a:pPr lvl="0">
              <a:spcBef>
                <a:spcPct val="50000"/>
              </a:spcBef>
            </a:pPr>
            <a:r>
              <a:rPr lang="zh-CN" altLang="en-US" sz="3200" b="1" dirty="0">
                <a:latin typeface="Arial" panose="020B0604020202020204" pitchFamily="34" charset="0"/>
                <a:ea typeface="宋体" panose="02010600030101010101" pitchFamily="2" charset="-122"/>
              </a:rPr>
              <a:t>移山原因：惩山北之塞，出入之迂</a:t>
            </a:r>
            <a:endParaRPr lang="zh-CN" altLang="en-US" sz="3200" b="1" dirty="0">
              <a:latin typeface="Arial" panose="020B0604020202020204" pitchFamily="34" charset="0"/>
              <a:ea typeface="宋体" panose="02010600030101010101" pitchFamily="2" charset="-122"/>
            </a:endParaRPr>
          </a:p>
        </p:txBody>
      </p:sp>
      <p:sp>
        <p:nvSpPr>
          <p:cNvPr id="56329" name="文本框 56328"/>
          <p:cNvSpPr txBox="1"/>
          <p:nvPr/>
        </p:nvSpPr>
        <p:spPr>
          <a:xfrm>
            <a:off x="468313" y="981075"/>
            <a:ext cx="6983412" cy="579438"/>
          </a:xfrm>
          <a:prstGeom prst="rect">
            <a:avLst/>
          </a:prstGeom>
          <a:noFill/>
          <a:ln w="9525">
            <a:noFill/>
          </a:ln>
        </p:spPr>
        <p:txBody>
          <a:bodyPr>
            <a:spAutoFit/>
          </a:bodyPr>
          <a:p>
            <a:pPr lvl="0">
              <a:spcBef>
                <a:spcPct val="50000"/>
              </a:spcBef>
            </a:pPr>
            <a:r>
              <a:rPr lang="zh-CN" altLang="en-US" sz="3200" b="1" dirty="0">
                <a:latin typeface="Arial" panose="020B0604020202020204" pitchFamily="34" charset="0"/>
                <a:ea typeface="宋体" panose="02010600030101010101" pitchFamily="2" charset="-122"/>
              </a:rPr>
              <a:t>移山目标：指通豫南，达于汉阴</a:t>
            </a:r>
            <a:endParaRPr lang="zh-CN" altLang="en-US" sz="3200" b="1" dirty="0">
              <a:latin typeface="Arial" panose="020B0604020202020204" pitchFamily="34" charset="0"/>
              <a:ea typeface="宋体" panose="02010600030101010101" pitchFamily="2" charset="-122"/>
            </a:endParaRPr>
          </a:p>
        </p:txBody>
      </p:sp>
      <p:sp>
        <p:nvSpPr>
          <p:cNvPr id="56330" name="文本框 56329"/>
          <p:cNvSpPr txBox="1"/>
          <p:nvPr/>
        </p:nvSpPr>
        <p:spPr>
          <a:xfrm>
            <a:off x="539750" y="1557338"/>
            <a:ext cx="7200900" cy="1311275"/>
          </a:xfrm>
          <a:prstGeom prst="rect">
            <a:avLst/>
          </a:prstGeom>
          <a:noFill/>
          <a:ln w="9525">
            <a:noFill/>
          </a:ln>
        </p:spPr>
        <p:txBody>
          <a:bodyPr>
            <a:spAutoFit/>
          </a:bodyPr>
          <a:p>
            <a:pPr lvl="0">
              <a:spcBef>
                <a:spcPct val="50000"/>
              </a:spcBef>
            </a:pPr>
            <a:r>
              <a:rPr lang="zh-CN" altLang="en-US" sz="3200" b="1" dirty="0">
                <a:latin typeface="Arial" panose="020B0604020202020204" pitchFamily="34" charset="0"/>
                <a:ea typeface="宋体" panose="02010600030101010101" pitchFamily="2" charset="-122"/>
              </a:rPr>
              <a:t>移山办法：全家毕力平险，箕畚运   </a:t>
            </a:r>
            <a:endParaRPr lang="zh-CN" altLang="en-US" sz="3200" b="1" dirty="0">
              <a:latin typeface="Arial" panose="020B0604020202020204" pitchFamily="34" charset="0"/>
              <a:ea typeface="宋体" panose="02010600030101010101" pitchFamily="2" charset="-122"/>
            </a:endParaRPr>
          </a:p>
          <a:p>
            <a:pPr lvl="0">
              <a:spcBef>
                <a:spcPct val="50000"/>
              </a:spcBef>
            </a:pPr>
            <a:r>
              <a:rPr lang="zh-CN" altLang="en-US" sz="3200" b="1" dirty="0">
                <a:latin typeface="Arial" panose="020B0604020202020204" pitchFamily="34" charset="0"/>
                <a:ea typeface="宋体" panose="02010600030101010101" pitchFamily="2" charset="-122"/>
              </a:rPr>
              <a:t>                  于渤海之尾</a:t>
            </a:r>
            <a:endParaRPr lang="zh-CN" altLang="en-US" sz="3200" b="1" dirty="0">
              <a:latin typeface="Arial" panose="020B0604020202020204" pitchFamily="34" charset="0"/>
              <a:ea typeface="宋体" panose="02010600030101010101" pitchFamily="2" charset="-122"/>
            </a:endParaRPr>
          </a:p>
        </p:txBody>
      </p:sp>
      <p:sp>
        <p:nvSpPr>
          <p:cNvPr id="56331" name="文本框 56330"/>
          <p:cNvSpPr txBox="1"/>
          <p:nvPr/>
        </p:nvSpPr>
        <p:spPr>
          <a:xfrm>
            <a:off x="684213" y="2708275"/>
            <a:ext cx="7200900" cy="579438"/>
          </a:xfrm>
          <a:prstGeom prst="rect">
            <a:avLst/>
          </a:prstGeom>
          <a:noFill/>
          <a:ln w="9525">
            <a:noFill/>
          </a:ln>
        </p:spPr>
        <p:txBody>
          <a:bodyPr>
            <a:spAutoFit/>
          </a:bodyPr>
          <a:p>
            <a:pPr lvl="0">
              <a:spcBef>
                <a:spcPct val="50000"/>
              </a:spcBef>
            </a:pPr>
            <a:r>
              <a:rPr lang="zh-CN" altLang="en-US" sz="3200" b="1" dirty="0">
                <a:latin typeface="Arial" panose="020B0604020202020204" pitchFamily="34" charset="0"/>
                <a:ea typeface="宋体" panose="02010600030101010101" pitchFamily="2" charset="-122"/>
              </a:rPr>
              <a:t>移山行动：叩石垦壤  、寒暑一返</a:t>
            </a:r>
            <a:endParaRPr lang="zh-CN" altLang="en-US" sz="3200" b="1" dirty="0">
              <a:latin typeface="Arial" panose="020B0604020202020204" pitchFamily="34" charset="0"/>
              <a:ea typeface="宋体" panose="02010600030101010101" pitchFamily="2" charset="-122"/>
            </a:endParaRPr>
          </a:p>
        </p:txBody>
      </p:sp>
      <p:sp>
        <p:nvSpPr>
          <p:cNvPr id="56333" name="右大括号 56332"/>
          <p:cNvSpPr/>
          <p:nvPr/>
        </p:nvSpPr>
        <p:spPr>
          <a:xfrm>
            <a:off x="6659563" y="0"/>
            <a:ext cx="361950" cy="3284538"/>
          </a:xfrm>
          <a:prstGeom prst="rightBrace">
            <a:avLst>
              <a:gd name="adj1" fmla="val 75621"/>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56334" name="文本框 56333"/>
          <p:cNvSpPr txBox="1"/>
          <p:nvPr/>
        </p:nvSpPr>
        <p:spPr>
          <a:xfrm>
            <a:off x="6924675" y="908050"/>
            <a:ext cx="671513" cy="2520950"/>
          </a:xfrm>
          <a:prstGeom prst="rect">
            <a:avLst/>
          </a:prstGeom>
          <a:noFill/>
          <a:ln w="9525">
            <a:noFill/>
          </a:ln>
        </p:spPr>
        <p:txBody>
          <a:bodyPr vert="eaVert">
            <a:spAutoFit/>
          </a:bodyPr>
          <a:p>
            <a:pPr lvl="0">
              <a:spcBef>
                <a:spcPct val="50000"/>
              </a:spcBef>
            </a:pPr>
            <a:r>
              <a:rPr lang="zh-CN" altLang="en-US" sz="3200" b="1" dirty="0">
                <a:solidFill>
                  <a:srgbClr val="FF0000"/>
                </a:solidFill>
                <a:latin typeface="Arial" panose="020B0604020202020204" pitchFamily="34" charset="0"/>
                <a:ea typeface="宋体" panose="02010600030101010101" pitchFamily="2" charset="-122"/>
              </a:rPr>
              <a:t>工程之艰</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56335" name="文本框 56334"/>
          <p:cNvSpPr txBox="1"/>
          <p:nvPr/>
        </p:nvSpPr>
        <p:spPr>
          <a:xfrm>
            <a:off x="587375" y="3716338"/>
            <a:ext cx="671513" cy="2376487"/>
          </a:xfrm>
          <a:prstGeom prst="rect">
            <a:avLst/>
          </a:prstGeom>
          <a:noFill/>
          <a:ln w="9525">
            <a:noFill/>
          </a:ln>
        </p:spPr>
        <p:txBody>
          <a:bodyPr vert="eaVert">
            <a:spAutoFit/>
          </a:bodyPr>
          <a:p>
            <a:pPr lvl="0">
              <a:spcBef>
                <a:spcPct val="50000"/>
              </a:spcBef>
            </a:pPr>
            <a:r>
              <a:rPr lang="zh-CN" altLang="en-US" sz="3200" b="1" dirty="0">
                <a:latin typeface="Arial" panose="020B0604020202020204" pitchFamily="34" charset="0"/>
                <a:ea typeface="宋体" panose="02010600030101010101" pitchFamily="2" charset="-122"/>
              </a:rPr>
              <a:t>移山冲突</a:t>
            </a:r>
            <a:endParaRPr lang="zh-CN" altLang="en-US" sz="3200" b="1" dirty="0">
              <a:latin typeface="Arial" panose="020B0604020202020204" pitchFamily="34" charset="0"/>
              <a:ea typeface="宋体" panose="02010600030101010101" pitchFamily="2" charset="-122"/>
            </a:endParaRPr>
          </a:p>
        </p:txBody>
      </p:sp>
      <p:sp>
        <p:nvSpPr>
          <p:cNvPr id="56336" name="左大括号 56335"/>
          <p:cNvSpPr/>
          <p:nvPr/>
        </p:nvSpPr>
        <p:spPr>
          <a:xfrm>
            <a:off x="1187450" y="3284538"/>
            <a:ext cx="431800" cy="2232025"/>
          </a:xfrm>
          <a:prstGeom prst="leftBrace">
            <a:avLst>
              <a:gd name="adj1" fmla="val 43075"/>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56338" name="文本框 56337"/>
          <p:cNvSpPr txBox="1"/>
          <p:nvPr/>
        </p:nvSpPr>
        <p:spPr>
          <a:xfrm>
            <a:off x="1619250" y="3284538"/>
            <a:ext cx="5113338" cy="579437"/>
          </a:xfrm>
          <a:prstGeom prst="rect">
            <a:avLst/>
          </a:prstGeom>
          <a:noFill/>
          <a:ln w="9525">
            <a:noFill/>
          </a:ln>
        </p:spPr>
        <p:txBody>
          <a:bodyPr>
            <a:spAutoFit/>
          </a:bodyPr>
          <a:p>
            <a:pPr lvl="0">
              <a:spcBef>
                <a:spcPct val="50000"/>
              </a:spcBef>
            </a:pPr>
            <a:r>
              <a:rPr lang="zh-CN" altLang="en-US" sz="3200" b="1" dirty="0">
                <a:latin typeface="Arial" panose="020B0604020202020204" pitchFamily="34" charset="0"/>
                <a:ea typeface="宋体" panose="02010600030101010101" pitchFamily="2" charset="-122"/>
              </a:rPr>
              <a:t>智叟</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笑而止之</a:t>
            </a:r>
            <a:r>
              <a:rPr lang="en-US" altLang="zh-CN" sz="3200" b="1"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不惠</a:t>
            </a:r>
            <a:endParaRPr lang="zh-CN" altLang="en-US" sz="3200" b="1" dirty="0">
              <a:latin typeface="Arial" panose="020B0604020202020204" pitchFamily="34" charset="0"/>
              <a:ea typeface="宋体" panose="02010600030101010101" pitchFamily="2" charset="-122"/>
            </a:endParaRPr>
          </a:p>
        </p:txBody>
      </p:sp>
      <p:sp>
        <p:nvSpPr>
          <p:cNvPr id="56339" name="文本框 56338"/>
          <p:cNvSpPr txBox="1"/>
          <p:nvPr/>
        </p:nvSpPr>
        <p:spPr>
          <a:xfrm>
            <a:off x="1547813" y="4797425"/>
            <a:ext cx="5689600" cy="579438"/>
          </a:xfrm>
          <a:prstGeom prst="rect">
            <a:avLst/>
          </a:prstGeom>
          <a:noFill/>
          <a:ln w="9525">
            <a:noFill/>
          </a:ln>
        </p:spPr>
        <p:txBody>
          <a:bodyPr>
            <a:spAutoFit/>
          </a:bodyPr>
          <a:p>
            <a:pPr lvl="0">
              <a:spcBef>
                <a:spcPct val="50000"/>
              </a:spcBef>
            </a:pPr>
            <a:r>
              <a:rPr lang="zh-CN" altLang="en-US" sz="3200" b="1" dirty="0">
                <a:latin typeface="Arial" panose="020B0604020202020204" pitchFamily="34" charset="0"/>
                <a:ea typeface="宋体" panose="02010600030101010101" pitchFamily="2" charset="-122"/>
              </a:rPr>
              <a:t>愚公</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何苦而不平</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固不可彻</a:t>
            </a:r>
            <a:endParaRPr lang="zh-CN" altLang="en-US" sz="3200" b="1" dirty="0">
              <a:latin typeface="Arial" panose="020B0604020202020204" pitchFamily="34" charset="0"/>
              <a:ea typeface="宋体" panose="02010600030101010101" pitchFamily="2" charset="-122"/>
            </a:endParaRPr>
          </a:p>
        </p:txBody>
      </p:sp>
      <p:sp>
        <p:nvSpPr>
          <p:cNvPr id="56340" name="右大括号 56339"/>
          <p:cNvSpPr/>
          <p:nvPr/>
        </p:nvSpPr>
        <p:spPr>
          <a:xfrm>
            <a:off x="6732588" y="3213100"/>
            <a:ext cx="431800" cy="2160588"/>
          </a:xfrm>
          <a:prstGeom prst="rightBrace">
            <a:avLst>
              <a:gd name="adj1" fmla="val 41697"/>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56341" name="文本框 56340"/>
          <p:cNvSpPr txBox="1"/>
          <p:nvPr/>
        </p:nvSpPr>
        <p:spPr>
          <a:xfrm>
            <a:off x="6924675" y="3428683"/>
            <a:ext cx="671513" cy="2303462"/>
          </a:xfrm>
          <a:prstGeom prst="rect">
            <a:avLst/>
          </a:prstGeom>
          <a:noFill/>
          <a:ln w="9525">
            <a:noFill/>
          </a:ln>
        </p:spPr>
        <p:txBody>
          <a:bodyPr vert="eaVert">
            <a:spAutoFit/>
          </a:bodyPr>
          <a:p>
            <a:pPr lvl="0">
              <a:spcBef>
                <a:spcPct val="50000"/>
              </a:spcBef>
            </a:pPr>
            <a:r>
              <a:rPr lang="zh-CN" altLang="en-US" sz="3200" b="1" dirty="0">
                <a:solidFill>
                  <a:srgbClr val="FF0000"/>
                </a:solidFill>
                <a:latin typeface="Arial" panose="020B0604020202020204" pitchFamily="34" charset="0"/>
                <a:ea typeface="宋体" panose="02010600030101010101" pitchFamily="2" charset="-122"/>
              </a:rPr>
              <a:t>决心之艰</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56342" name="文本框 56341"/>
          <p:cNvSpPr txBox="1"/>
          <p:nvPr/>
        </p:nvSpPr>
        <p:spPr>
          <a:xfrm>
            <a:off x="611188" y="5589588"/>
            <a:ext cx="6769100" cy="1311275"/>
          </a:xfrm>
          <a:prstGeom prst="rect">
            <a:avLst/>
          </a:prstGeom>
          <a:noFill/>
          <a:ln w="9525">
            <a:noFill/>
          </a:ln>
        </p:spPr>
        <p:txBody>
          <a:bodyPr>
            <a:spAutoFit/>
          </a:bodyPr>
          <a:p>
            <a:pPr lvl="0">
              <a:spcBef>
                <a:spcPct val="50000"/>
              </a:spcBef>
            </a:pPr>
            <a:r>
              <a:rPr lang="zh-CN" altLang="en-US" sz="3200" b="1" dirty="0">
                <a:latin typeface="Arial" panose="020B0604020202020204" pitchFamily="34" charset="0"/>
                <a:ea typeface="宋体" panose="02010600030101010101" pitchFamily="2" charset="-122"/>
              </a:rPr>
              <a:t>移山结局：帝感其诚</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神人移山， </a:t>
            </a:r>
            <a:endParaRPr lang="zh-CN" altLang="en-US" sz="3200" b="1" dirty="0">
              <a:latin typeface="Arial" panose="020B0604020202020204" pitchFamily="34" charset="0"/>
              <a:ea typeface="宋体" panose="02010600030101010101" pitchFamily="2" charset="-122"/>
            </a:endParaRPr>
          </a:p>
          <a:p>
            <a:pPr lvl="0">
              <a:spcBef>
                <a:spcPct val="50000"/>
              </a:spcBef>
            </a:pPr>
            <a:r>
              <a:rPr lang="zh-CN" altLang="en-US" sz="3200" b="1" dirty="0">
                <a:latin typeface="Arial" panose="020B0604020202020204" pitchFamily="34" charset="0"/>
                <a:ea typeface="宋体" panose="02010600030101010101" pitchFamily="2" charset="-122"/>
              </a:rPr>
              <a:t>                   再无陇断</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愿望实现</a:t>
            </a:r>
            <a:endParaRPr lang="zh-CN" altLang="en-US" sz="3200" b="1" dirty="0">
              <a:latin typeface="Arial" panose="020B0604020202020204" pitchFamily="34" charset="0"/>
              <a:ea typeface="宋体" panose="02010600030101010101" pitchFamily="2" charset="-122"/>
            </a:endParaRPr>
          </a:p>
        </p:txBody>
      </p:sp>
      <p:sp>
        <p:nvSpPr>
          <p:cNvPr id="56343" name="右大括号 56342"/>
          <p:cNvSpPr/>
          <p:nvPr/>
        </p:nvSpPr>
        <p:spPr>
          <a:xfrm>
            <a:off x="7524750" y="0"/>
            <a:ext cx="215900" cy="6524625"/>
          </a:xfrm>
          <a:prstGeom prst="rightBrace">
            <a:avLst>
              <a:gd name="adj1" fmla="val 251838"/>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56344" name="文本框 56343"/>
          <p:cNvSpPr txBox="1"/>
          <p:nvPr/>
        </p:nvSpPr>
        <p:spPr>
          <a:xfrm>
            <a:off x="7796848" y="333375"/>
            <a:ext cx="1167765" cy="6119813"/>
          </a:xfrm>
          <a:prstGeom prst="rect">
            <a:avLst/>
          </a:prstGeom>
          <a:noFill/>
          <a:ln w="9525">
            <a:noFill/>
          </a:ln>
        </p:spPr>
        <p:txBody>
          <a:bodyPr vert="eaVert">
            <a:spAutoFit/>
          </a:bodyPr>
          <a:p>
            <a:pPr lvl="0">
              <a:spcBef>
                <a:spcPct val="50000"/>
              </a:spcBef>
            </a:pPr>
            <a:r>
              <a:rPr lang="zh-CN" altLang="en-US" sz="3200" b="1" dirty="0">
                <a:latin typeface="Arial" panose="020B0604020202020204" pitchFamily="34" charset="0"/>
                <a:ea typeface="宋体" panose="02010600030101010101" pitchFamily="2" charset="-122"/>
              </a:rPr>
              <a:t>改造自然，实现理想，踏实苦干，人定胜天</a:t>
            </a:r>
            <a:endParaRPr lang="zh-CN" altLang="en-US" sz="3200" b="1" dirty="0">
              <a:latin typeface="Arial" panose="020B0604020202020204" pitchFamily="34" charset="0"/>
              <a:ea typeface="宋体" panose="02010600030101010101" pitchFamily="2" charset="-122"/>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blinds(horizontal)">
                                      <p:cBhvr>
                                        <p:cTn id="7" dur="500"/>
                                        <p:tgtEl>
                                          <p:spTgt spid="563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6325"/>
                                        </p:tgtEl>
                                        <p:attrNameLst>
                                          <p:attrName>style.visibility</p:attrName>
                                        </p:attrNameLst>
                                      </p:cBhvr>
                                      <p:to>
                                        <p:strVal val="visible"/>
                                      </p:to>
                                    </p:set>
                                    <p:anim calcmode="lin" valueType="num">
                                      <p:cBhvr additive="base">
                                        <p:cTn id="12" dur="500" fill="hold"/>
                                        <p:tgtEl>
                                          <p:spTgt spid="56325"/>
                                        </p:tgtEl>
                                        <p:attrNameLst>
                                          <p:attrName>ppt_x</p:attrName>
                                        </p:attrNameLst>
                                      </p:cBhvr>
                                      <p:tavLst>
                                        <p:tav tm="0">
                                          <p:val>
                                            <p:strVal val="#ppt_x"/>
                                          </p:val>
                                        </p:tav>
                                        <p:tav tm="100000">
                                          <p:val>
                                            <p:strVal val="#ppt_x"/>
                                          </p:val>
                                        </p:tav>
                                      </p:tavLst>
                                    </p:anim>
                                    <p:anim calcmode="lin" valueType="num">
                                      <p:cBhvr additive="base">
                                        <p:cTn id="13" dur="500" fill="hold"/>
                                        <p:tgtEl>
                                          <p:spTgt spid="5632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6326"/>
                                        </p:tgtEl>
                                        <p:attrNameLst>
                                          <p:attrName>style.visibility</p:attrName>
                                        </p:attrNameLst>
                                      </p:cBhvr>
                                      <p:to>
                                        <p:strVal val="visible"/>
                                      </p:to>
                                    </p:set>
                                    <p:animEffect transition="in" filter="blinds(horizontal)">
                                      <p:cBhvr>
                                        <p:cTn id="18" dur="500"/>
                                        <p:tgtEl>
                                          <p:spTgt spid="5632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6327"/>
                                        </p:tgtEl>
                                        <p:attrNameLst>
                                          <p:attrName>style.visibility</p:attrName>
                                        </p:attrNameLst>
                                      </p:cBhvr>
                                      <p:to>
                                        <p:strVal val="visible"/>
                                      </p:to>
                                    </p:set>
                                    <p:animEffect transition="in" filter="box(in)">
                                      <p:cBhvr>
                                        <p:cTn id="23" dur="500"/>
                                        <p:tgtEl>
                                          <p:spTgt spid="56327"/>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56329"/>
                                        </p:tgtEl>
                                        <p:attrNameLst>
                                          <p:attrName>style.visibility</p:attrName>
                                        </p:attrNameLst>
                                      </p:cBhvr>
                                      <p:to>
                                        <p:strVal val="visible"/>
                                      </p:to>
                                    </p:set>
                                    <p:animEffect transition="in" filter="diamond(in)">
                                      <p:cBhvr>
                                        <p:cTn id="28" dur="2000"/>
                                        <p:tgtEl>
                                          <p:spTgt spid="56329"/>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56330"/>
                                        </p:tgtEl>
                                        <p:attrNameLst>
                                          <p:attrName>style.visibility</p:attrName>
                                        </p:attrNameLst>
                                      </p:cBhvr>
                                      <p:to>
                                        <p:strVal val="visible"/>
                                      </p:to>
                                    </p:set>
                                    <p:animEffect transition="in" filter="checkerboard(across)">
                                      <p:cBhvr>
                                        <p:cTn id="33" dur="500"/>
                                        <p:tgtEl>
                                          <p:spTgt spid="56330"/>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56331">
                                            <p:txEl>
                                              <p:charRg st="0" end="17"/>
                                            </p:txEl>
                                          </p:spTgt>
                                        </p:tgtEl>
                                        <p:attrNameLst>
                                          <p:attrName>style.visibility</p:attrName>
                                        </p:attrNameLst>
                                      </p:cBhvr>
                                      <p:to>
                                        <p:strVal val="visible"/>
                                      </p:to>
                                    </p:set>
                                    <p:animEffect transition="in" filter="blinds(horizontal)">
                                      <p:cBhvr>
                                        <p:cTn id="38" dur="500"/>
                                        <p:tgtEl>
                                          <p:spTgt spid="56331">
                                            <p:txEl>
                                              <p:charRg st="0" end="1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6333"/>
                                        </p:tgtEl>
                                        <p:attrNameLst>
                                          <p:attrName>style.visibility</p:attrName>
                                        </p:attrNameLst>
                                      </p:cBhvr>
                                      <p:to>
                                        <p:strVal val="visible"/>
                                      </p:to>
                                    </p:set>
                                    <p:anim calcmode="lin" valueType="num">
                                      <p:cBhvr additive="base">
                                        <p:cTn id="43" dur="500" fill="hold"/>
                                        <p:tgtEl>
                                          <p:spTgt spid="56333"/>
                                        </p:tgtEl>
                                        <p:attrNameLst>
                                          <p:attrName>ppt_x</p:attrName>
                                        </p:attrNameLst>
                                      </p:cBhvr>
                                      <p:tavLst>
                                        <p:tav tm="0">
                                          <p:val>
                                            <p:strVal val="#ppt_x"/>
                                          </p:val>
                                        </p:tav>
                                        <p:tav tm="100000">
                                          <p:val>
                                            <p:strVal val="#ppt_x"/>
                                          </p:val>
                                        </p:tav>
                                      </p:tavLst>
                                    </p:anim>
                                    <p:anim calcmode="lin" valueType="num">
                                      <p:cBhvr additive="base">
                                        <p:cTn id="44" dur="500" fill="hold"/>
                                        <p:tgtEl>
                                          <p:spTgt spid="5633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56334"/>
                                        </p:tgtEl>
                                        <p:attrNameLst>
                                          <p:attrName>style.visibility</p:attrName>
                                        </p:attrNameLst>
                                      </p:cBhvr>
                                      <p:to>
                                        <p:strVal val="visible"/>
                                      </p:to>
                                    </p:set>
                                    <p:animEffect transition="in" filter="blinds(horizontal)">
                                      <p:cBhvr>
                                        <p:cTn id="49" dur="500"/>
                                        <p:tgtEl>
                                          <p:spTgt spid="56334"/>
                                        </p:tgtEl>
                                      </p:cBhvr>
                                    </p:animEffect>
                                  </p:childTnLst>
                                </p:cTn>
                              </p:par>
                            </p:childTnLst>
                          </p:cTn>
                        </p:par>
                      </p:childTnLst>
                    </p:cTn>
                  </p:par>
                  <p:par>
                    <p:cTn id="50" fill="hold">
                      <p:stCondLst>
                        <p:cond delay="indefinite"/>
                      </p:stCondLst>
                      <p:childTnLst>
                        <p:par>
                          <p:cTn id="51" fill="hold">
                            <p:stCondLst>
                              <p:cond delay="0"/>
                            </p:stCondLst>
                            <p:childTnLst>
                              <p:par>
                                <p:cTn id="52" presetID="4" presetClass="entr" presetSubtype="16" fill="hold" grpId="0" nodeType="clickEffect">
                                  <p:stCondLst>
                                    <p:cond delay="0"/>
                                  </p:stCondLst>
                                  <p:childTnLst>
                                    <p:set>
                                      <p:cBhvr>
                                        <p:cTn id="53" dur="1" fill="hold">
                                          <p:stCondLst>
                                            <p:cond delay="0"/>
                                          </p:stCondLst>
                                        </p:cTn>
                                        <p:tgtEl>
                                          <p:spTgt spid="56335"/>
                                        </p:tgtEl>
                                        <p:attrNameLst>
                                          <p:attrName>style.visibility</p:attrName>
                                        </p:attrNameLst>
                                      </p:cBhvr>
                                      <p:to>
                                        <p:strVal val="visible"/>
                                      </p:to>
                                    </p:set>
                                    <p:animEffect transition="in" filter="box(in)">
                                      <p:cBhvr>
                                        <p:cTn id="54" dur="500"/>
                                        <p:tgtEl>
                                          <p:spTgt spid="56335"/>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56336"/>
                                        </p:tgtEl>
                                        <p:attrNameLst>
                                          <p:attrName>style.visibility</p:attrName>
                                        </p:attrNameLst>
                                      </p:cBhvr>
                                      <p:to>
                                        <p:strVal val="visible"/>
                                      </p:to>
                                    </p:set>
                                    <p:anim calcmode="lin" valueType="num">
                                      <p:cBhvr additive="base">
                                        <p:cTn id="59" dur="500" fill="hold"/>
                                        <p:tgtEl>
                                          <p:spTgt spid="56336"/>
                                        </p:tgtEl>
                                        <p:attrNameLst>
                                          <p:attrName>ppt_x</p:attrName>
                                        </p:attrNameLst>
                                      </p:cBhvr>
                                      <p:tavLst>
                                        <p:tav tm="0">
                                          <p:val>
                                            <p:strVal val="#ppt_x"/>
                                          </p:val>
                                        </p:tav>
                                        <p:tav tm="100000">
                                          <p:val>
                                            <p:strVal val="#ppt_x"/>
                                          </p:val>
                                        </p:tav>
                                      </p:tavLst>
                                    </p:anim>
                                    <p:anim calcmode="lin" valueType="num">
                                      <p:cBhvr additive="base">
                                        <p:cTn id="60" dur="500" fill="hold"/>
                                        <p:tgtEl>
                                          <p:spTgt spid="56336"/>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6336"/>
                                        </p:tgtEl>
                                        <p:attrNameLst>
                                          <p:attrName>style.visibility</p:attrName>
                                        </p:attrNameLst>
                                      </p:cBhvr>
                                      <p:to>
                                        <p:strVal val="visible"/>
                                      </p:to>
                                    </p:set>
                                    <p:anim calcmode="lin" valueType="num">
                                      <p:cBhvr additive="base">
                                        <p:cTn id="65" dur="500" fill="hold"/>
                                        <p:tgtEl>
                                          <p:spTgt spid="56336"/>
                                        </p:tgtEl>
                                        <p:attrNameLst>
                                          <p:attrName>ppt_x</p:attrName>
                                        </p:attrNameLst>
                                      </p:cBhvr>
                                      <p:tavLst>
                                        <p:tav tm="0">
                                          <p:val>
                                            <p:strVal val="#ppt_x"/>
                                          </p:val>
                                        </p:tav>
                                        <p:tav tm="100000">
                                          <p:val>
                                            <p:strVal val="#ppt_x"/>
                                          </p:val>
                                        </p:tav>
                                      </p:tavLst>
                                    </p:anim>
                                    <p:anim calcmode="lin" valueType="num">
                                      <p:cBhvr additive="base">
                                        <p:cTn id="66" dur="500" fill="hold"/>
                                        <p:tgtEl>
                                          <p:spTgt spid="56336"/>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 presetClass="entr" presetSubtype="16" fill="hold" grpId="0" nodeType="clickEffect">
                                  <p:stCondLst>
                                    <p:cond delay="0"/>
                                  </p:stCondLst>
                                  <p:childTnLst>
                                    <p:set>
                                      <p:cBhvr>
                                        <p:cTn id="70" dur="1" fill="hold">
                                          <p:stCondLst>
                                            <p:cond delay="0"/>
                                          </p:stCondLst>
                                        </p:cTn>
                                        <p:tgtEl>
                                          <p:spTgt spid="56338"/>
                                        </p:tgtEl>
                                        <p:attrNameLst>
                                          <p:attrName>style.visibility</p:attrName>
                                        </p:attrNameLst>
                                      </p:cBhvr>
                                      <p:to>
                                        <p:strVal val="visible"/>
                                      </p:to>
                                    </p:set>
                                    <p:animEffect transition="in" filter="box(in)">
                                      <p:cBhvr>
                                        <p:cTn id="71" dur="500"/>
                                        <p:tgtEl>
                                          <p:spTgt spid="56338"/>
                                        </p:tgtEl>
                                      </p:cBhvr>
                                    </p:animEffect>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grpId="0" nodeType="clickEffect">
                                  <p:stCondLst>
                                    <p:cond delay="0"/>
                                  </p:stCondLst>
                                  <p:childTnLst>
                                    <p:set>
                                      <p:cBhvr>
                                        <p:cTn id="75" dur="1" fill="hold">
                                          <p:stCondLst>
                                            <p:cond delay="0"/>
                                          </p:stCondLst>
                                        </p:cTn>
                                        <p:tgtEl>
                                          <p:spTgt spid="56339"/>
                                        </p:tgtEl>
                                        <p:attrNameLst>
                                          <p:attrName>style.visibility</p:attrName>
                                        </p:attrNameLst>
                                      </p:cBhvr>
                                      <p:to>
                                        <p:strVal val="visible"/>
                                      </p:to>
                                    </p:set>
                                    <p:animEffect transition="in" filter="diamond(in)">
                                      <p:cBhvr>
                                        <p:cTn id="76" dur="2000"/>
                                        <p:tgtEl>
                                          <p:spTgt spid="56339"/>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56340"/>
                                        </p:tgtEl>
                                        <p:attrNameLst>
                                          <p:attrName>style.visibility</p:attrName>
                                        </p:attrNameLst>
                                      </p:cBhvr>
                                      <p:to>
                                        <p:strVal val="visible"/>
                                      </p:to>
                                    </p:set>
                                    <p:anim calcmode="lin" valueType="num">
                                      <p:cBhvr additive="base">
                                        <p:cTn id="81" dur="500" fill="hold"/>
                                        <p:tgtEl>
                                          <p:spTgt spid="56340"/>
                                        </p:tgtEl>
                                        <p:attrNameLst>
                                          <p:attrName>ppt_x</p:attrName>
                                        </p:attrNameLst>
                                      </p:cBhvr>
                                      <p:tavLst>
                                        <p:tav tm="0">
                                          <p:val>
                                            <p:strVal val="#ppt_x"/>
                                          </p:val>
                                        </p:tav>
                                        <p:tav tm="100000">
                                          <p:val>
                                            <p:strVal val="#ppt_x"/>
                                          </p:val>
                                        </p:tav>
                                      </p:tavLst>
                                    </p:anim>
                                    <p:anim calcmode="lin" valueType="num">
                                      <p:cBhvr additive="base">
                                        <p:cTn id="82" dur="500" fill="hold"/>
                                        <p:tgtEl>
                                          <p:spTgt spid="56340"/>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 presetClass="entr" presetSubtype="16" fill="hold" grpId="0" nodeType="clickEffect">
                                  <p:stCondLst>
                                    <p:cond delay="0"/>
                                  </p:stCondLst>
                                  <p:childTnLst>
                                    <p:set>
                                      <p:cBhvr>
                                        <p:cTn id="86" dur="1" fill="hold">
                                          <p:stCondLst>
                                            <p:cond delay="0"/>
                                          </p:stCondLst>
                                        </p:cTn>
                                        <p:tgtEl>
                                          <p:spTgt spid="56341"/>
                                        </p:tgtEl>
                                        <p:attrNameLst>
                                          <p:attrName>style.visibility</p:attrName>
                                        </p:attrNameLst>
                                      </p:cBhvr>
                                      <p:to>
                                        <p:strVal val="visible"/>
                                      </p:to>
                                    </p:set>
                                    <p:animEffect transition="in" filter="box(in)">
                                      <p:cBhvr>
                                        <p:cTn id="87" dur="500"/>
                                        <p:tgtEl>
                                          <p:spTgt spid="56341"/>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grpId="0" nodeType="clickEffect">
                                  <p:stCondLst>
                                    <p:cond delay="0"/>
                                  </p:stCondLst>
                                  <p:childTnLst>
                                    <p:set>
                                      <p:cBhvr>
                                        <p:cTn id="91" dur="1" fill="hold">
                                          <p:stCondLst>
                                            <p:cond delay="0"/>
                                          </p:stCondLst>
                                        </p:cTn>
                                        <p:tgtEl>
                                          <p:spTgt spid="56342"/>
                                        </p:tgtEl>
                                        <p:attrNameLst>
                                          <p:attrName>style.visibility</p:attrName>
                                        </p:attrNameLst>
                                      </p:cBhvr>
                                      <p:to>
                                        <p:strVal val="visible"/>
                                      </p:to>
                                    </p:set>
                                    <p:animEffect transition="in" filter="checkerboard(across)">
                                      <p:cBhvr>
                                        <p:cTn id="92" dur="500"/>
                                        <p:tgtEl>
                                          <p:spTgt spid="56342"/>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56343"/>
                                        </p:tgtEl>
                                        <p:attrNameLst>
                                          <p:attrName>style.visibility</p:attrName>
                                        </p:attrNameLst>
                                      </p:cBhvr>
                                      <p:to>
                                        <p:strVal val="visible"/>
                                      </p:to>
                                    </p:set>
                                    <p:anim calcmode="lin" valueType="num">
                                      <p:cBhvr additive="base">
                                        <p:cTn id="97" dur="500" fill="hold"/>
                                        <p:tgtEl>
                                          <p:spTgt spid="56343"/>
                                        </p:tgtEl>
                                        <p:attrNameLst>
                                          <p:attrName>ppt_x</p:attrName>
                                        </p:attrNameLst>
                                      </p:cBhvr>
                                      <p:tavLst>
                                        <p:tav tm="0">
                                          <p:val>
                                            <p:strVal val="#ppt_x"/>
                                          </p:val>
                                        </p:tav>
                                        <p:tav tm="100000">
                                          <p:val>
                                            <p:strVal val="#ppt_x"/>
                                          </p:val>
                                        </p:tav>
                                      </p:tavLst>
                                    </p:anim>
                                    <p:anim calcmode="lin" valueType="num">
                                      <p:cBhvr additive="base">
                                        <p:cTn id="98" dur="500" fill="hold"/>
                                        <p:tgtEl>
                                          <p:spTgt spid="5634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 presetClass="entr" presetSubtype="16" fill="hold" grpId="0" nodeType="clickEffect">
                                  <p:stCondLst>
                                    <p:cond delay="0"/>
                                  </p:stCondLst>
                                  <p:childTnLst>
                                    <p:set>
                                      <p:cBhvr>
                                        <p:cTn id="102" dur="1" fill="hold">
                                          <p:stCondLst>
                                            <p:cond delay="0"/>
                                          </p:stCondLst>
                                        </p:cTn>
                                        <p:tgtEl>
                                          <p:spTgt spid="56344"/>
                                        </p:tgtEl>
                                        <p:attrNameLst>
                                          <p:attrName>style.visibility</p:attrName>
                                        </p:attrNameLst>
                                      </p:cBhvr>
                                      <p:to>
                                        <p:strVal val="visible"/>
                                      </p:to>
                                    </p:set>
                                    <p:animEffect transition="in" filter="box(in)">
                                      <p:cBhvr>
                                        <p:cTn id="103" dur="500"/>
                                        <p:tgtEl>
                                          <p:spTgt spid="56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P spid="56326" grpId="0"/>
      <p:bldP spid="56327" grpId="0"/>
      <p:bldP spid="56329" grpId="0"/>
      <p:bldP spid="56330" grpId="0"/>
      <p:bldP spid="56334" grpId="0"/>
      <p:bldP spid="56335" grpId="0"/>
      <p:bldP spid="56338" grpId="0"/>
      <p:bldP spid="56339" grpId="0"/>
      <p:bldP spid="56341" grpId="0"/>
      <p:bldP spid="56342" grpId="0"/>
      <p:bldP spid="5634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37889"/>
          <p:cNvSpPr>
            <a:spLocks noGrp="1"/>
          </p:cNvSpPr>
          <p:nvPr>
            <p:ph type="title"/>
          </p:nvPr>
        </p:nvSpPr>
        <p:spPr/>
        <p:txBody>
          <a:bodyPr anchor="ctr"/>
          <a:p>
            <a:br>
              <a:rPr lang="en-US" altLang="zh-CN" sz="4000" dirty="0"/>
            </a:br>
            <a:endParaRPr lang="en-US" altLang="zh-CN" sz="4000" dirty="0"/>
          </a:p>
        </p:txBody>
      </p:sp>
      <p:sp>
        <p:nvSpPr>
          <p:cNvPr id="37891" name="文本占位符 37890"/>
          <p:cNvSpPr>
            <a:spLocks noGrp="1"/>
          </p:cNvSpPr>
          <p:nvPr>
            <p:ph type="body" idx="1"/>
          </p:nvPr>
        </p:nvSpPr>
        <p:spPr>
          <a:xfrm>
            <a:off x="228600" y="1282065"/>
            <a:ext cx="8686800" cy="3745865"/>
          </a:xfrm>
        </p:spPr>
        <p:txBody>
          <a:bodyPr wrap="square">
            <a:spAutoFit/>
          </a:bodyPr>
          <a:p>
            <a:pPr>
              <a:lnSpc>
                <a:spcPct val="160000"/>
              </a:lnSpc>
              <a:buNone/>
            </a:pPr>
            <a:r>
              <a:rPr lang="en-US" altLang="zh-CN" sz="3600" b="1" dirty="0"/>
              <a:t>2</a:t>
            </a:r>
            <a:r>
              <a:rPr lang="zh-CN" altLang="en-US" sz="3600" b="1" dirty="0"/>
              <a:t>、这则寓言的寓意是什么？</a:t>
            </a:r>
            <a:endParaRPr lang="zh-CN" altLang="en-US" sz="3600" b="1" dirty="0"/>
          </a:p>
          <a:p>
            <a:pPr>
              <a:lnSpc>
                <a:spcPct val="160000"/>
              </a:lnSpc>
              <a:buNone/>
            </a:pPr>
            <a:r>
              <a:rPr lang="zh-CN" altLang="en-US" sz="3600" b="1" dirty="0"/>
              <a:t>        </a:t>
            </a:r>
            <a:r>
              <a:rPr lang="zh-CN" altLang="en-US" sz="3600" b="1" dirty="0">
                <a:solidFill>
                  <a:srgbClr val="FF0000"/>
                </a:solidFill>
              </a:rPr>
              <a:t>只要认识客观事物发展的规律，充分发挥人的主观能动性，不怕艰难困苦，勇敢坚持斗争，就能够改造客观世界。</a:t>
            </a:r>
            <a:r>
              <a:rPr lang="zh-CN" altLang="en-US" sz="3600" b="1" dirty="0"/>
              <a:t>       </a:t>
            </a:r>
            <a:endParaRPr lang="zh-CN" altLang="en-US" sz="3600" b="1" dirty="0"/>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91">
                                            <p:txEl>
                                              <p:charRg st="14" end="67"/>
                                            </p:txEl>
                                          </p:spTgt>
                                        </p:tgtEl>
                                        <p:attrNameLst>
                                          <p:attrName>style.visibility</p:attrName>
                                        </p:attrNameLst>
                                      </p:cBhvr>
                                      <p:to>
                                        <p:strVal val="visible"/>
                                      </p:to>
                                    </p:set>
                                    <p:animEffect transition="in" filter="blinds(horizontal)">
                                      <p:cBhvr>
                                        <p:cTn id="7" dur="500"/>
                                        <p:tgtEl>
                                          <p:spTgt spid="37891">
                                            <p:txEl>
                                              <p:charRg st="14" end="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38913"/>
          <p:cNvSpPr>
            <a:spLocks noGrp="1"/>
          </p:cNvSpPr>
          <p:nvPr>
            <p:ph type="title"/>
          </p:nvPr>
        </p:nvSpPr>
        <p:spPr/>
        <p:txBody>
          <a:bodyPr anchor="ctr"/>
          <a:p>
            <a:br>
              <a:rPr lang="en-US" altLang="zh-CN" sz="4000" dirty="0"/>
            </a:br>
            <a:endParaRPr lang="en-US" altLang="zh-CN" sz="4000" dirty="0"/>
          </a:p>
        </p:txBody>
      </p:sp>
      <p:sp>
        <p:nvSpPr>
          <p:cNvPr id="38915" name="文本占位符 38914"/>
          <p:cNvSpPr>
            <a:spLocks noGrp="1"/>
          </p:cNvSpPr>
          <p:nvPr>
            <p:ph type="body" idx="1"/>
          </p:nvPr>
        </p:nvSpPr>
        <p:spPr>
          <a:xfrm>
            <a:off x="0" y="-17145"/>
            <a:ext cx="8686800" cy="6875145"/>
          </a:xfrm>
        </p:spPr>
        <p:txBody>
          <a:bodyPr/>
          <a:p>
            <a:pPr>
              <a:lnSpc>
                <a:spcPct val="130000"/>
              </a:lnSpc>
              <a:buNone/>
            </a:pPr>
            <a:r>
              <a:rPr lang="en-US" altLang="zh-CN" sz="3600" b="1" dirty="0"/>
              <a:t>3</a:t>
            </a:r>
            <a:r>
              <a:rPr lang="zh-CN" altLang="en-US" sz="3600" b="1" dirty="0"/>
              <a:t>、体会智叟与愚公两人对话背后的心理。</a:t>
            </a:r>
            <a:endParaRPr lang="zh-CN" altLang="en-US" sz="3600" b="1" dirty="0"/>
          </a:p>
          <a:p>
            <a:pPr>
              <a:lnSpc>
                <a:spcPct val="130000"/>
              </a:lnSpc>
              <a:buNone/>
            </a:pPr>
            <a:r>
              <a:rPr lang="zh-CN" altLang="en-US" sz="3600" b="1" dirty="0">
                <a:solidFill>
                  <a:srgbClr val="FF0000"/>
                </a:solidFill>
              </a:rPr>
              <a:t>        【</a:t>
            </a:r>
            <a:r>
              <a:rPr lang="en-US" altLang="zh-CN" sz="3600" b="1" dirty="0">
                <a:solidFill>
                  <a:srgbClr val="FF0000"/>
                </a:solidFill>
              </a:rPr>
              <a:t>1</a:t>
            </a:r>
            <a:r>
              <a:rPr lang="zh-CN" altLang="en-US" sz="3600" b="1" dirty="0">
                <a:solidFill>
                  <a:srgbClr val="FF0000"/>
                </a:solidFill>
              </a:rPr>
              <a:t>】智叟的心理是对愚公移山不屑一顾的轻蔑情态，在他的眼里，愚公移山简直是不可思议的事，所以讥笑愚公笨拙。</a:t>
            </a:r>
            <a:endParaRPr lang="zh-CN" altLang="en-US" sz="3600" b="1" dirty="0">
              <a:solidFill>
                <a:srgbClr val="FF0000"/>
              </a:solidFill>
            </a:endParaRPr>
          </a:p>
          <a:p>
            <a:pPr>
              <a:lnSpc>
                <a:spcPct val="130000"/>
              </a:lnSpc>
              <a:buNone/>
            </a:pPr>
            <a:r>
              <a:rPr lang="zh-CN" altLang="en-US" sz="3600" b="1" dirty="0"/>
              <a:t>        【</a:t>
            </a:r>
            <a:r>
              <a:rPr lang="en-US" altLang="zh-CN" sz="3600" b="1" dirty="0"/>
              <a:t>2</a:t>
            </a:r>
            <a:r>
              <a:rPr lang="zh-CN" altLang="en-US" sz="3600" b="1" dirty="0"/>
              <a:t>】愚公的心理是；智叟你看问题太墨守成规，我家子子孙孙无穷无尽，山又不会增加高度，只要坚持下去就能挖平。反问句嘲笑智叟固执。</a:t>
            </a:r>
            <a:endParaRPr lang="zh-CN" altLang="en-US" sz="3600" b="1" dirty="0"/>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5">
                                            <p:txEl>
                                              <p:charRg st="20" end="82"/>
                                            </p:txEl>
                                          </p:spTgt>
                                        </p:tgtEl>
                                        <p:attrNameLst>
                                          <p:attrName>style.visibility</p:attrName>
                                        </p:attrNameLst>
                                      </p:cBhvr>
                                      <p:to>
                                        <p:strVal val="visible"/>
                                      </p:to>
                                    </p:set>
                                    <p:animEffect transition="in" filter="blinds(horizontal)">
                                      <p:cBhvr>
                                        <p:cTn id="7" dur="500"/>
                                        <p:tgtEl>
                                          <p:spTgt spid="38915">
                                            <p:txEl>
                                              <p:charRg st="20" end="8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8915">
                                            <p:txEl>
                                              <p:charRg st="82" end="153"/>
                                            </p:txEl>
                                          </p:spTgt>
                                        </p:tgtEl>
                                        <p:attrNameLst>
                                          <p:attrName>style.visibility</p:attrName>
                                        </p:attrNameLst>
                                      </p:cBhvr>
                                      <p:to>
                                        <p:strVal val="visible"/>
                                      </p:to>
                                    </p:set>
                                    <p:anim calcmode="lin" valueType="num">
                                      <p:cBhvr additive="base">
                                        <p:cTn id="12" dur="500" fill="hold"/>
                                        <p:tgtEl>
                                          <p:spTgt spid="38915">
                                            <p:txEl>
                                              <p:charRg st="82" end="15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8915">
                                            <p:txEl>
                                              <p:charRg st="82" end="15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5121"/>
          <p:cNvSpPr>
            <a:spLocks noGrp="1"/>
          </p:cNvSpPr>
          <p:nvPr>
            <p:ph type="title"/>
          </p:nvPr>
        </p:nvSpPr>
        <p:spPr>
          <a:xfrm>
            <a:off x="539750" y="0"/>
            <a:ext cx="8229600" cy="692150"/>
          </a:xfrm>
        </p:spPr>
        <p:txBody>
          <a:bodyPr anchor="ctr"/>
          <a:p>
            <a:r>
              <a:rPr lang="zh-CN" altLang="en-US" sz="4000" b="1" dirty="0">
                <a:solidFill>
                  <a:srgbClr val="FF0000"/>
                </a:solidFill>
              </a:rPr>
              <a:t>创作背景</a:t>
            </a:r>
            <a:endParaRPr lang="zh-CN" altLang="en-US" sz="4000" b="1" dirty="0">
              <a:solidFill>
                <a:srgbClr val="FF0000"/>
              </a:solidFill>
            </a:endParaRPr>
          </a:p>
        </p:txBody>
      </p:sp>
      <p:sp>
        <p:nvSpPr>
          <p:cNvPr id="5123" name="文本占位符 5122"/>
          <p:cNvSpPr>
            <a:spLocks noGrp="1"/>
          </p:cNvSpPr>
          <p:nvPr>
            <p:ph type="body" idx="1"/>
          </p:nvPr>
        </p:nvSpPr>
        <p:spPr>
          <a:xfrm>
            <a:off x="285115" y="1050290"/>
            <a:ext cx="8574405" cy="5262245"/>
          </a:xfrm>
        </p:spPr>
        <p:txBody>
          <a:bodyPr wrap="square">
            <a:spAutoFit/>
          </a:bodyPr>
          <a:p>
            <a:pPr>
              <a:lnSpc>
                <a:spcPct val="120000"/>
              </a:lnSpc>
              <a:buNone/>
            </a:pPr>
            <a:r>
              <a:rPr lang="en-US" altLang="zh-CN" sz="4000" b="1" dirty="0"/>
              <a:t>       《</a:t>
            </a:r>
            <a:r>
              <a:rPr lang="zh-CN" altLang="en-US" sz="4000" b="1" dirty="0"/>
              <a:t>愚公移山</a:t>
            </a:r>
            <a:r>
              <a:rPr lang="en-US" altLang="zh-CN" sz="4000" b="1" dirty="0"/>
              <a:t>》</a:t>
            </a:r>
            <a:r>
              <a:rPr lang="zh-CN" altLang="en-US" sz="4000" b="1" dirty="0"/>
              <a:t>选自</a:t>
            </a:r>
            <a:r>
              <a:rPr lang="en-US" altLang="zh-CN" sz="4000" b="1" dirty="0"/>
              <a:t>《</a:t>
            </a:r>
            <a:r>
              <a:rPr lang="zh-CN" altLang="en-US" sz="4000" b="1" dirty="0"/>
              <a:t>列子</a:t>
            </a:r>
            <a:r>
              <a:rPr lang="en-US" altLang="zh-CN" sz="4000" b="1" dirty="0"/>
              <a:t>》</a:t>
            </a:r>
            <a:r>
              <a:rPr lang="zh-CN" altLang="en-US" sz="4000" b="1" dirty="0"/>
              <a:t>，成书于战国前期。在当时生产力极不发达的条件下，人们只能幻想借助具有超人力量的神来实现征服自然的愿望。因此，本文采用了神话式的结尾，反映了古代劳动人民的美好愿望。</a:t>
            </a:r>
            <a:endParaRPr lang="zh-CN" altLang="en-US" sz="4000" b="1" dirty="0"/>
          </a:p>
        </p:txBody>
      </p:sp>
    </p:spTree>
  </p:cSld>
  <p:clrMapOvr>
    <a:masterClrMapping/>
  </p:clrMapOvr>
  <p:transition spd="med">
    <p:plus/>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24579"/>
          <p:cNvSpPr>
            <a:spLocks noGrp="1" noRot="1"/>
          </p:cNvSpPr>
          <p:nvPr>
            <p:ph type="title"/>
          </p:nvPr>
        </p:nvSpPr>
        <p:spPr>
          <a:xfrm>
            <a:off x="0" y="0"/>
            <a:ext cx="9144000" cy="836613"/>
          </a:xfrm>
          <a:gradFill rotWithShape="0">
            <a:gsLst>
              <a:gs pos="0">
                <a:schemeClr val="bg1"/>
              </a:gs>
              <a:gs pos="100000">
                <a:schemeClr val="hlink"/>
              </a:gs>
            </a:gsLst>
            <a:path path="shape">
              <a:fillToRect l="50000" t="50000" r="50000" b="50000"/>
            </a:path>
            <a:tileRect/>
          </a:gradFill>
        </p:spPr>
        <p:txBody>
          <a:bodyPr anchor="ctr"/>
          <a:p>
            <a:r>
              <a:rPr lang="zh-CN" altLang="en-US" sz="4800" dirty="0">
                <a:solidFill>
                  <a:srgbClr val="CC00CC"/>
                </a:solidFill>
                <a:latin typeface="黑体" panose="02010600030101010101" pitchFamily="2" charset="-122"/>
                <a:ea typeface="黑体" panose="02010600030101010101" pitchFamily="2" charset="-122"/>
              </a:rPr>
              <a:t>人物分析</a:t>
            </a:r>
            <a:endParaRPr lang="zh-CN" altLang="en-US" sz="4800">
              <a:solidFill>
                <a:srgbClr val="CC00CC"/>
              </a:solidFill>
              <a:latin typeface="黑体" panose="02010600030101010101" pitchFamily="2" charset="-122"/>
              <a:ea typeface="黑体" panose="02010600030101010101" pitchFamily="2" charset="-122"/>
            </a:endParaRPr>
          </a:p>
        </p:txBody>
      </p:sp>
      <p:sp>
        <p:nvSpPr>
          <p:cNvPr id="24581" name="文本框 24580"/>
          <p:cNvSpPr txBox="1"/>
          <p:nvPr/>
        </p:nvSpPr>
        <p:spPr>
          <a:xfrm>
            <a:off x="468313" y="836613"/>
            <a:ext cx="7704137" cy="2289175"/>
          </a:xfrm>
          <a:prstGeom prst="rect">
            <a:avLst/>
          </a:prstGeom>
          <a:noFill/>
          <a:ln w="12700">
            <a:noFill/>
          </a:ln>
        </p:spPr>
        <p:txBody>
          <a:bodyPr anchor="t">
            <a:spAutoFit/>
          </a:bodyPr>
          <a:p>
            <a:pPr>
              <a:buClr>
                <a:schemeClr val="bg1"/>
              </a:buClr>
            </a:pPr>
            <a:r>
              <a:rPr lang="zh-CN" altLang="en-US" sz="3600" b="1" dirty="0">
                <a:solidFill>
                  <a:srgbClr val="FF0000"/>
                </a:solidFill>
                <a:latin typeface="黑体" panose="02010600030101010101" pitchFamily="2" charset="-122"/>
                <a:ea typeface="黑体" panose="02010600030101010101" pitchFamily="2" charset="-122"/>
              </a:rPr>
              <a:t>愚公：</a:t>
            </a:r>
            <a:r>
              <a:rPr lang="zh-CN" altLang="en-US" sz="3600" b="1" dirty="0">
                <a:latin typeface="Arial" panose="020B0604020202020204" pitchFamily="34" charset="0"/>
                <a:ea typeface="黑体" panose="02010600030101010101" pitchFamily="2" charset="-122"/>
              </a:rPr>
              <a:t>有远大理想，不惧困难，有坚强的意志和顽强的毅力，不怕吃苦，敢于斗争，高瞻远瞩，用发展的眼光看问题，实为明智之举，是大智若愚。  </a:t>
            </a:r>
            <a:endParaRPr lang="zh-CN" altLang="en-US" sz="3600" b="1" dirty="0">
              <a:latin typeface="Arial" panose="020B0604020202020204" pitchFamily="34" charset="0"/>
              <a:ea typeface="黑体" panose="02010600030101010101" pitchFamily="2" charset="-122"/>
            </a:endParaRPr>
          </a:p>
        </p:txBody>
      </p:sp>
      <p:sp>
        <p:nvSpPr>
          <p:cNvPr id="24582" name="文本框 24581"/>
          <p:cNvSpPr txBox="1"/>
          <p:nvPr/>
        </p:nvSpPr>
        <p:spPr>
          <a:xfrm>
            <a:off x="395288" y="3068638"/>
            <a:ext cx="792162" cy="1311275"/>
          </a:xfrm>
          <a:prstGeom prst="rect">
            <a:avLst/>
          </a:prstGeom>
          <a:noFill/>
          <a:ln w="12700">
            <a:noFill/>
          </a:ln>
        </p:spPr>
        <p:txBody>
          <a:bodyPr anchor="t">
            <a:spAutoFit/>
          </a:bodyPr>
          <a:p>
            <a:pPr>
              <a:buClr>
                <a:schemeClr val="bg1"/>
              </a:buClr>
            </a:pPr>
            <a:r>
              <a:rPr lang="zh-CN" altLang="en-US" sz="4000" b="1" dirty="0">
                <a:solidFill>
                  <a:srgbClr val="CC00CC"/>
                </a:solidFill>
                <a:latin typeface="黑体" panose="02010600030101010101" pitchFamily="2" charset="-122"/>
                <a:ea typeface="黑体" panose="02010600030101010101" pitchFamily="2" charset="-122"/>
              </a:rPr>
              <a:t>对比</a:t>
            </a:r>
            <a:endParaRPr lang="zh-CN" altLang="en-US" sz="4000" b="1">
              <a:solidFill>
                <a:srgbClr val="CC00CC"/>
              </a:solidFill>
              <a:latin typeface="黑体" panose="02010600030101010101" pitchFamily="2" charset="-122"/>
              <a:ea typeface="黑体" panose="02010600030101010101" pitchFamily="2" charset="-122"/>
            </a:endParaRPr>
          </a:p>
        </p:txBody>
      </p:sp>
      <p:sp>
        <p:nvSpPr>
          <p:cNvPr id="24583" name="文本框 24582"/>
          <p:cNvSpPr txBox="1"/>
          <p:nvPr/>
        </p:nvSpPr>
        <p:spPr>
          <a:xfrm>
            <a:off x="323850" y="4292600"/>
            <a:ext cx="7777163" cy="1800225"/>
          </a:xfrm>
          <a:prstGeom prst="rect">
            <a:avLst/>
          </a:prstGeom>
          <a:noFill/>
          <a:ln w="12700">
            <a:noFill/>
          </a:ln>
        </p:spPr>
        <p:txBody>
          <a:bodyPr anchor="t">
            <a:spAutoFit/>
          </a:bodyPr>
          <a:p>
            <a:pPr>
              <a:buClr>
                <a:schemeClr val="bg1"/>
              </a:buClr>
            </a:pPr>
            <a:r>
              <a:rPr lang="en-US" altLang="zh-CN" sz="4000" b="1" dirty="0">
                <a:solidFill>
                  <a:srgbClr val="FF0000"/>
                </a:solidFill>
                <a:latin typeface="黑体" panose="02010600030101010101" pitchFamily="2" charset="-122"/>
                <a:ea typeface="黑体" panose="02010600030101010101" pitchFamily="2" charset="-122"/>
              </a:rPr>
              <a:t> </a:t>
            </a:r>
            <a:r>
              <a:rPr lang="zh-CN" altLang="en-US" sz="3600" b="1" dirty="0">
                <a:solidFill>
                  <a:srgbClr val="FF0000"/>
                </a:solidFill>
                <a:latin typeface="黑体" panose="02010600030101010101" pitchFamily="2" charset="-122"/>
                <a:ea typeface="黑体" panose="02010600030101010101" pitchFamily="2" charset="-122"/>
              </a:rPr>
              <a:t>智叟：</a:t>
            </a:r>
            <a:r>
              <a:rPr lang="zh-CN" altLang="en-US" sz="3600" b="1" dirty="0">
                <a:latin typeface="黑体" panose="02010600030101010101" pitchFamily="2" charset="-122"/>
                <a:ea typeface="黑体" panose="02010600030101010101" pitchFamily="2" charset="-122"/>
              </a:rPr>
              <a:t>目光短浅 畏难而止 自作聪明，用静止的眼光看问题，说明他目光短浅，老于世故，实则愚蠢 </a:t>
            </a:r>
            <a:endParaRPr lang="zh-CN" altLang="en-US" sz="3600" b="1" dirty="0">
              <a:latin typeface="黑体" panose="02010600030101010101" pitchFamily="2" charset="-122"/>
              <a:ea typeface="黑体" panose="02010600030101010101" pitchFamily="2" charset="-122"/>
            </a:endParaRPr>
          </a:p>
        </p:txBody>
      </p:sp>
      <p:sp>
        <p:nvSpPr>
          <p:cNvPr id="24584" name="矩形 24583"/>
          <p:cNvSpPr/>
          <p:nvPr/>
        </p:nvSpPr>
        <p:spPr>
          <a:xfrm>
            <a:off x="7940675" y="1412875"/>
            <a:ext cx="1203325" cy="701675"/>
          </a:xfrm>
          <a:prstGeom prst="rect">
            <a:avLst/>
          </a:prstGeom>
          <a:noFill/>
          <a:ln w="9525">
            <a:noFill/>
          </a:ln>
        </p:spPr>
        <p:txBody>
          <a:bodyPr anchor="t">
            <a:spAutoFit/>
          </a:bodyPr>
          <a:p>
            <a:r>
              <a:rPr lang="zh-CN" altLang="en-US" sz="4000" b="1" dirty="0">
                <a:solidFill>
                  <a:srgbClr val="FF0000"/>
                </a:solidFill>
                <a:latin typeface="Arial" panose="020B0604020202020204" pitchFamily="34" charset="0"/>
                <a:ea typeface="黑体" panose="02010600030101010101" pitchFamily="2" charset="-122"/>
              </a:rPr>
              <a:t>发展</a:t>
            </a:r>
            <a:endParaRPr lang="zh-CN" altLang="en-US" sz="4000" b="1" dirty="0">
              <a:solidFill>
                <a:srgbClr val="FF0000"/>
              </a:solidFill>
              <a:latin typeface="Arial" panose="020B0604020202020204" pitchFamily="34" charset="0"/>
              <a:ea typeface="黑体" panose="02010600030101010101" pitchFamily="2" charset="-122"/>
            </a:endParaRPr>
          </a:p>
        </p:txBody>
      </p:sp>
      <p:sp>
        <p:nvSpPr>
          <p:cNvPr id="24585" name="矩形 24584"/>
          <p:cNvSpPr/>
          <p:nvPr/>
        </p:nvSpPr>
        <p:spPr>
          <a:xfrm>
            <a:off x="8042275" y="4508500"/>
            <a:ext cx="1101725" cy="641350"/>
          </a:xfrm>
          <a:prstGeom prst="rect">
            <a:avLst/>
          </a:prstGeom>
          <a:noFill/>
          <a:ln w="9525">
            <a:noFill/>
          </a:ln>
        </p:spPr>
        <p:txBody>
          <a:bodyPr anchor="t">
            <a:spAutoFit/>
          </a:bodyPr>
          <a:p>
            <a:r>
              <a:rPr lang="zh-CN" altLang="en-US" sz="3600" b="1" dirty="0">
                <a:solidFill>
                  <a:srgbClr val="FF0000"/>
                </a:solidFill>
                <a:latin typeface="Arial" panose="020B0604020202020204" pitchFamily="34" charset="0"/>
                <a:ea typeface="黑体" panose="02010600030101010101" pitchFamily="2" charset="-122"/>
              </a:rPr>
              <a:t>静止</a:t>
            </a:r>
            <a:endParaRPr lang="zh-CN" altLang="en-US" sz="3600" b="1" dirty="0">
              <a:solidFill>
                <a:srgbClr val="FF0000"/>
              </a:solidFill>
              <a:latin typeface="Arial" panose="020B0604020202020204" pitchFamily="34" charset="0"/>
              <a:ea typeface="黑体" panose="02010600030101010101" pitchFamily="2" charset="-122"/>
            </a:endParaRPr>
          </a:p>
        </p:txBody>
      </p:sp>
      <p:sp>
        <p:nvSpPr>
          <p:cNvPr id="24586" name="矩形 24585"/>
          <p:cNvSpPr/>
          <p:nvPr/>
        </p:nvSpPr>
        <p:spPr>
          <a:xfrm>
            <a:off x="7991475" y="2636838"/>
            <a:ext cx="1152525" cy="1189037"/>
          </a:xfrm>
          <a:prstGeom prst="rect">
            <a:avLst/>
          </a:prstGeom>
          <a:noFill/>
          <a:ln w="9525">
            <a:noFill/>
          </a:ln>
        </p:spPr>
        <p:txBody>
          <a:bodyPr anchor="t">
            <a:spAutoFit/>
          </a:bodyPr>
          <a:p>
            <a:r>
              <a:rPr lang="en-US" altLang="zh-CN" sz="7200" b="1" dirty="0">
                <a:solidFill>
                  <a:srgbClr val="FF0000"/>
                </a:solidFill>
                <a:latin typeface="Arial" panose="020B0604020202020204" pitchFamily="34" charset="0"/>
                <a:ea typeface="宋体" panose="02010600030101010101" pitchFamily="2" charset="-122"/>
              </a:rPr>
              <a:t>↓</a:t>
            </a:r>
            <a:endParaRPr lang="en-US" altLang="zh-CN" sz="72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581">
                                            <p:txEl>
                                              <p:charRg st="0" end="68"/>
                                            </p:txEl>
                                          </p:spTgt>
                                        </p:tgtEl>
                                        <p:attrNameLst>
                                          <p:attrName>style.visibility</p:attrName>
                                        </p:attrNameLst>
                                      </p:cBhvr>
                                      <p:to>
                                        <p:strVal val="visible"/>
                                      </p:to>
                                    </p:set>
                                    <p:animEffect transition="in" filter="wipe(left)">
                                      <p:cBhvr>
                                        <p:cTn id="7" dur="500"/>
                                        <p:tgtEl>
                                          <p:spTgt spid="24581">
                                            <p:txEl>
                                              <p:charRg st="0" end="6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583">
                                            <p:txEl>
                                              <p:charRg st="0" end="48"/>
                                            </p:txEl>
                                          </p:spTgt>
                                        </p:tgtEl>
                                        <p:attrNameLst>
                                          <p:attrName>style.visibility</p:attrName>
                                        </p:attrNameLst>
                                      </p:cBhvr>
                                      <p:to>
                                        <p:strVal val="visible"/>
                                      </p:to>
                                    </p:set>
                                    <p:animEffect transition="in" filter="wipe(left)">
                                      <p:cBhvr>
                                        <p:cTn id="12" dur="500"/>
                                        <p:tgtEl>
                                          <p:spTgt spid="24583">
                                            <p:txEl>
                                              <p:charRg st="0" end="4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8" presetClass="entr" presetSubtype="0" accel="50000" fill="hold" grpId="0" nodeType="clickEffect">
                                  <p:stCondLst>
                                    <p:cond delay="0"/>
                                  </p:stCondLst>
                                  <p:childTnLst>
                                    <p:set>
                                      <p:cBhvr>
                                        <p:cTn id="16" dur="1" fill="hold">
                                          <p:stCondLst>
                                            <p:cond delay="0"/>
                                          </p:stCondLst>
                                        </p:cTn>
                                        <p:tgtEl>
                                          <p:spTgt spid="24582"/>
                                        </p:tgtEl>
                                        <p:attrNameLst>
                                          <p:attrName>style.visibility</p:attrName>
                                        </p:attrNameLst>
                                      </p:cBhvr>
                                      <p:to>
                                        <p:strVal val="visible"/>
                                      </p:to>
                                    </p:set>
                                    <p:anim calcmode="lin" valueType="num">
                                      <p:cBhvr>
                                        <p:cTn id="17" dur="1000" fill="hold"/>
                                        <p:tgtEl>
                                          <p:spTgt spid="24582"/>
                                        </p:tgtEl>
                                        <p:attrNameLst>
                                          <p:attrName>style.rotation</p:attrName>
                                        </p:attrNameLst>
                                      </p:cBhvr>
                                      <p:tavLst>
                                        <p:tav tm="0">
                                          <p:val>
                                            <p:fltVal val="90.000000"/>
                                          </p:val>
                                        </p:tav>
                                        <p:tav tm="80000">
                                          <p:val>
                                            <p:fltVal val="90.000000"/>
                                          </p:val>
                                        </p:tav>
                                        <p:tav tm="80000">
                                          <p:val>
                                            <p:fltVal val="90.000000"/>
                                          </p:val>
                                        </p:tav>
                                        <p:tav tm="100000">
                                          <p:val>
                                            <p:fltVal val="0.000000"/>
                                          </p:val>
                                        </p:tav>
                                      </p:tavLst>
                                    </p:anim>
                                    <p:anim calcmode="lin" valueType="num">
                                      <p:cBhvr>
                                        <p:cTn id="18" dur="1000" fill="hold"/>
                                        <p:tgtEl>
                                          <p:spTgt spid="24582"/>
                                        </p:tgtEl>
                                        <p:attrNameLst>
                                          <p:attrName>ppt_x</p:attrName>
                                        </p:attrNameLst>
                                      </p:cBhvr>
                                      <p:tavLst>
                                        <p:tav tm="0">
                                          <p:val>
                                            <p:fltVal val="-1.000000"/>
                                          </p:val>
                                        </p:tav>
                                        <p:tav tm="50000">
                                          <p:val>
                                            <p:fltVal val="0.950000"/>
                                          </p:val>
                                        </p:tav>
                                        <p:tav tm="100000">
                                          <p:val>
                                            <p:strVal val="#ppt_x"/>
                                          </p:val>
                                        </p:tav>
                                      </p:tavLst>
                                    </p:anim>
                                    <p:anim calcmode="lin" valueType="num">
                                      <p:cBhvr>
                                        <p:cTn id="19" dur="1000" fill="hold"/>
                                        <p:tgtEl>
                                          <p:spTgt spid="24582"/>
                                        </p:tgtEl>
                                        <p:attrNameLst>
                                          <p:attrName>ppt_y</p:attrName>
                                        </p:attrNameLst>
                                      </p:cBhvr>
                                      <p:tavLst>
                                        <p:tav tm="0">
                                          <p:val>
                                            <p:strVal val="#ppt_y"/>
                                          </p:val>
                                        </p:tav>
                                        <p:tav tm="100000">
                                          <p:val>
                                            <p:strVal val="#ppt_y"/>
                                          </p:val>
                                        </p:tav>
                                      </p:tavLst>
                                    </p:anim>
                                    <p:animEffect transition="in" filter="fade">
                                      <p:cBhvr>
                                        <p:cTn id="20" dur="1000"/>
                                        <p:tgtEl>
                                          <p:spTgt spid="24582"/>
                                        </p:tgtEl>
                                      </p:cBhvr>
                                    </p:animEffect>
                                  </p:childTnLst>
                                </p:cTn>
                              </p:par>
                            </p:childTnLst>
                          </p:cTn>
                        </p:par>
                      </p:childTnLst>
                    </p:cTn>
                  </p:par>
                  <p:par>
                    <p:cTn id="21" fill="hold">
                      <p:stCondLst>
                        <p:cond delay="indefinite"/>
                      </p:stCondLst>
                      <p:childTnLst>
                        <p:par>
                          <p:cTn id="22" fill="hold">
                            <p:stCondLst>
                              <p:cond delay="0"/>
                            </p:stCondLst>
                            <p:childTnLst>
                              <p:par>
                                <p:cTn id="23" presetID="48" presetClass="entr" presetSubtype="0" accel="50000" fill="hold" grpId="0" nodeType="clickEffect">
                                  <p:stCondLst>
                                    <p:cond delay="0"/>
                                  </p:stCondLst>
                                  <p:childTnLst>
                                    <p:set>
                                      <p:cBhvr>
                                        <p:cTn id="24" dur="1" fill="hold">
                                          <p:stCondLst>
                                            <p:cond delay="0"/>
                                          </p:stCondLst>
                                        </p:cTn>
                                        <p:tgtEl>
                                          <p:spTgt spid="24584"/>
                                        </p:tgtEl>
                                        <p:attrNameLst>
                                          <p:attrName>style.visibility</p:attrName>
                                        </p:attrNameLst>
                                      </p:cBhvr>
                                      <p:to>
                                        <p:strVal val="visible"/>
                                      </p:to>
                                    </p:set>
                                    <p:anim calcmode="lin" valueType="num">
                                      <p:cBhvr>
                                        <p:cTn id="25" dur="1000" fill="hold"/>
                                        <p:tgtEl>
                                          <p:spTgt spid="24584"/>
                                        </p:tgtEl>
                                        <p:attrNameLst>
                                          <p:attrName>style.rotation</p:attrName>
                                        </p:attrNameLst>
                                      </p:cBhvr>
                                      <p:tavLst>
                                        <p:tav tm="0">
                                          <p:val>
                                            <p:fltVal val="90.000000"/>
                                          </p:val>
                                        </p:tav>
                                        <p:tav tm="80000">
                                          <p:val>
                                            <p:fltVal val="90.000000"/>
                                          </p:val>
                                        </p:tav>
                                        <p:tav tm="80000">
                                          <p:val>
                                            <p:fltVal val="90.000000"/>
                                          </p:val>
                                        </p:tav>
                                        <p:tav tm="100000">
                                          <p:val>
                                            <p:fltVal val="0.000000"/>
                                          </p:val>
                                        </p:tav>
                                      </p:tavLst>
                                    </p:anim>
                                    <p:anim calcmode="lin" valueType="num">
                                      <p:cBhvr>
                                        <p:cTn id="26" dur="1000" fill="hold"/>
                                        <p:tgtEl>
                                          <p:spTgt spid="24584"/>
                                        </p:tgtEl>
                                        <p:attrNameLst>
                                          <p:attrName>ppt_x</p:attrName>
                                        </p:attrNameLst>
                                      </p:cBhvr>
                                      <p:tavLst>
                                        <p:tav tm="0">
                                          <p:val>
                                            <p:fltVal val="-1.000000"/>
                                          </p:val>
                                        </p:tav>
                                        <p:tav tm="50000">
                                          <p:val>
                                            <p:fltVal val="0.950000"/>
                                          </p:val>
                                        </p:tav>
                                        <p:tav tm="100000">
                                          <p:val>
                                            <p:strVal val="#ppt_x"/>
                                          </p:val>
                                        </p:tav>
                                      </p:tavLst>
                                    </p:anim>
                                    <p:anim calcmode="lin" valueType="num">
                                      <p:cBhvr>
                                        <p:cTn id="27" dur="1000" fill="hold"/>
                                        <p:tgtEl>
                                          <p:spTgt spid="24584"/>
                                        </p:tgtEl>
                                        <p:attrNameLst>
                                          <p:attrName>ppt_y</p:attrName>
                                        </p:attrNameLst>
                                      </p:cBhvr>
                                      <p:tavLst>
                                        <p:tav tm="0">
                                          <p:val>
                                            <p:strVal val="#ppt_y"/>
                                          </p:val>
                                        </p:tav>
                                        <p:tav tm="100000">
                                          <p:val>
                                            <p:strVal val="#ppt_y"/>
                                          </p:val>
                                        </p:tav>
                                      </p:tavLst>
                                    </p:anim>
                                    <p:animEffect transition="in" filter="fade">
                                      <p:cBhvr>
                                        <p:cTn id="28" dur="1000"/>
                                        <p:tgtEl>
                                          <p:spTgt spid="24584"/>
                                        </p:tgtEl>
                                      </p:cBhvr>
                                    </p:animEffect>
                                  </p:childTnLst>
                                </p:cTn>
                              </p:par>
                            </p:childTnLst>
                          </p:cTn>
                        </p:par>
                      </p:childTnLst>
                    </p:cTn>
                  </p:par>
                  <p:par>
                    <p:cTn id="29" fill="hold">
                      <p:stCondLst>
                        <p:cond delay="indefinite"/>
                      </p:stCondLst>
                      <p:childTnLst>
                        <p:par>
                          <p:cTn id="30" fill="hold">
                            <p:stCondLst>
                              <p:cond delay="0"/>
                            </p:stCondLst>
                            <p:childTnLst>
                              <p:par>
                                <p:cTn id="31" presetID="48" presetClass="entr" presetSubtype="0" accel="50000" fill="hold" grpId="0" nodeType="clickEffect">
                                  <p:stCondLst>
                                    <p:cond delay="0"/>
                                  </p:stCondLst>
                                  <p:childTnLst>
                                    <p:set>
                                      <p:cBhvr>
                                        <p:cTn id="32" dur="1" fill="hold">
                                          <p:stCondLst>
                                            <p:cond delay="0"/>
                                          </p:stCondLst>
                                        </p:cTn>
                                        <p:tgtEl>
                                          <p:spTgt spid="24585"/>
                                        </p:tgtEl>
                                        <p:attrNameLst>
                                          <p:attrName>style.visibility</p:attrName>
                                        </p:attrNameLst>
                                      </p:cBhvr>
                                      <p:to>
                                        <p:strVal val="visible"/>
                                      </p:to>
                                    </p:set>
                                    <p:anim calcmode="lin" valueType="num">
                                      <p:cBhvr>
                                        <p:cTn id="33" dur="1000" fill="hold"/>
                                        <p:tgtEl>
                                          <p:spTgt spid="24585"/>
                                        </p:tgtEl>
                                        <p:attrNameLst>
                                          <p:attrName>style.rotation</p:attrName>
                                        </p:attrNameLst>
                                      </p:cBhvr>
                                      <p:tavLst>
                                        <p:tav tm="0">
                                          <p:val>
                                            <p:fltVal val="90.000000"/>
                                          </p:val>
                                        </p:tav>
                                        <p:tav tm="80000">
                                          <p:val>
                                            <p:fltVal val="90.000000"/>
                                          </p:val>
                                        </p:tav>
                                        <p:tav tm="80000">
                                          <p:val>
                                            <p:fltVal val="90.000000"/>
                                          </p:val>
                                        </p:tav>
                                        <p:tav tm="100000">
                                          <p:val>
                                            <p:fltVal val="0.000000"/>
                                          </p:val>
                                        </p:tav>
                                      </p:tavLst>
                                    </p:anim>
                                    <p:anim calcmode="lin" valueType="num">
                                      <p:cBhvr>
                                        <p:cTn id="34" dur="1000" fill="hold"/>
                                        <p:tgtEl>
                                          <p:spTgt spid="24585"/>
                                        </p:tgtEl>
                                        <p:attrNameLst>
                                          <p:attrName>ppt_x</p:attrName>
                                        </p:attrNameLst>
                                      </p:cBhvr>
                                      <p:tavLst>
                                        <p:tav tm="0">
                                          <p:val>
                                            <p:fltVal val="-1.000000"/>
                                          </p:val>
                                        </p:tav>
                                        <p:tav tm="50000">
                                          <p:val>
                                            <p:fltVal val="0.950000"/>
                                          </p:val>
                                        </p:tav>
                                        <p:tav tm="100000">
                                          <p:val>
                                            <p:strVal val="#ppt_x"/>
                                          </p:val>
                                        </p:tav>
                                      </p:tavLst>
                                    </p:anim>
                                    <p:anim calcmode="lin" valueType="num">
                                      <p:cBhvr>
                                        <p:cTn id="35" dur="1000" fill="hold"/>
                                        <p:tgtEl>
                                          <p:spTgt spid="24585"/>
                                        </p:tgtEl>
                                        <p:attrNameLst>
                                          <p:attrName>ppt_y</p:attrName>
                                        </p:attrNameLst>
                                      </p:cBhvr>
                                      <p:tavLst>
                                        <p:tav tm="0">
                                          <p:val>
                                            <p:strVal val="#ppt_y"/>
                                          </p:val>
                                        </p:tav>
                                        <p:tav tm="100000">
                                          <p:val>
                                            <p:strVal val="#ppt_y"/>
                                          </p:val>
                                        </p:tav>
                                      </p:tavLst>
                                    </p:anim>
                                    <p:animEffect transition="in" filter="fade">
                                      <p:cBhvr>
                                        <p:cTn id="36" dur="1000"/>
                                        <p:tgtEl>
                                          <p:spTgt spid="24585"/>
                                        </p:tgtEl>
                                      </p:cBhvr>
                                    </p:animEffect>
                                  </p:childTnLst>
                                </p:cTn>
                              </p:par>
                            </p:childTnLst>
                          </p:cTn>
                        </p:par>
                      </p:childTnLst>
                    </p:cTn>
                  </p:par>
                  <p:par>
                    <p:cTn id="37" fill="hold">
                      <p:stCondLst>
                        <p:cond delay="indefinite"/>
                      </p:stCondLst>
                      <p:childTnLst>
                        <p:par>
                          <p:cTn id="38" fill="hold">
                            <p:stCondLst>
                              <p:cond delay="0"/>
                            </p:stCondLst>
                            <p:childTnLst>
                              <p:par>
                                <p:cTn id="39" presetID="48" presetClass="entr" presetSubtype="0" accel="50000" fill="hold" grpId="0" nodeType="clickEffect">
                                  <p:stCondLst>
                                    <p:cond delay="0"/>
                                  </p:stCondLst>
                                  <p:childTnLst>
                                    <p:set>
                                      <p:cBhvr>
                                        <p:cTn id="40" dur="1" fill="hold">
                                          <p:stCondLst>
                                            <p:cond delay="0"/>
                                          </p:stCondLst>
                                        </p:cTn>
                                        <p:tgtEl>
                                          <p:spTgt spid="24586"/>
                                        </p:tgtEl>
                                        <p:attrNameLst>
                                          <p:attrName>style.visibility</p:attrName>
                                        </p:attrNameLst>
                                      </p:cBhvr>
                                      <p:to>
                                        <p:strVal val="visible"/>
                                      </p:to>
                                    </p:set>
                                    <p:anim calcmode="lin" valueType="num">
                                      <p:cBhvr>
                                        <p:cTn id="41" dur="1000" fill="hold"/>
                                        <p:tgtEl>
                                          <p:spTgt spid="24586"/>
                                        </p:tgtEl>
                                        <p:attrNameLst>
                                          <p:attrName>style.rotation</p:attrName>
                                        </p:attrNameLst>
                                      </p:cBhvr>
                                      <p:tavLst>
                                        <p:tav tm="0">
                                          <p:val>
                                            <p:fltVal val="90.000000"/>
                                          </p:val>
                                        </p:tav>
                                        <p:tav tm="80000">
                                          <p:val>
                                            <p:fltVal val="90.000000"/>
                                          </p:val>
                                        </p:tav>
                                        <p:tav tm="80000">
                                          <p:val>
                                            <p:fltVal val="90.000000"/>
                                          </p:val>
                                        </p:tav>
                                        <p:tav tm="100000">
                                          <p:val>
                                            <p:fltVal val="0.000000"/>
                                          </p:val>
                                        </p:tav>
                                      </p:tavLst>
                                    </p:anim>
                                    <p:anim calcmode="lin" valueType="num">
                                      <p:cBhvr>
                                        <p:cTn id="42" dur="1000" fill="hold"/>
                                        <p:tgtEl>
                                          <p:spTgt spid="24586"/>
                                        </p:tgtEl>
                                        <p:attrNameLst>
                                          <p:attrName>ppt_x</p:attrName>
                                        </p:attrNameLst>
                                      </p:cBhvr>
                                      <p:tavLst>
                                        <p:tav tm="0">
                                          <p:val>
                                            <p:fltVal val="-1.000000"/>
                                          </p:val>
                                        </p:tav>
                                        <p:tav tm="50000">
                                          <p:val>
                                            <p:fltVal val="0.950000"/>
                                          </p:val>
                                        </p:tav>
                                        <p:tav tm="100000">
                                          <p:val>
                                            <p:strVal val="#ppt_x"/>
                                          </p:val>
                                        </p:tav>
                                      </p:tavLst>
                                    </p:anim>
                                    <p:anim calcmode="lin" valueType="num">
                                      <p:cBhvr>
                                        <p:cTn id="43" dur="1000" fill="hold"/>
                                        <p:tgtEl>
                                          <p:spTgt spid="24586"/>
                                        </p:tgtEl>
                                        <p:attrNameLst>
                                          <p:attrName>ppt_y</p:attrName>
                                        </p:attrNameLst>
                                      </p:cBhvr>
                                      <p:tavLst>
                                        <p:tav tm="0">
                                          <p:val>
                                            <p:strVal val="#ppt_y"/>
                                          </p:val>
                                        </p:tav>
                                        <p:tav tm="100000">
                                          <p:val>
                                            <p:strVal val="#ppt_y"/>
                                          </p:val>
                                        </p:tav>
                                      </p:tavLst>
                                    </p:anim>
                                    <p:animEffect transition="in" filter="fade">
                                      <p:cBhvr>
                                        <p:cTn id="44" dur="1000"/>
                                        <p:tgtEl>
                                          <p:spTgt spid="24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p:bldP spid="24584" grpId="0"/>
      <p:bldP spid="24585" grpId="0"/>
      <p:bldP spid="2458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80897"/>
          <p:cNvSpPr>
            <a:spLocks noGrp="1" noRot="1"/>
          </p:cNvSpPr>
          <p:nvPr>
            <p:ph type="title"/>
          </p:nvPr>
        </p:nvSpPr>
        <p:spPr>
          <a:xfrm>
            <a:off x="250825" y="0"/>
            <a:ext cx="8893175" cy="836613"/>
          </a:xfrm>
        </p:spPr>
        <p:txBody>
          <a:bodyPr anchor="ctr"/>
          <a:p>
            <a:r>
              <a:rPr lang="zh-CN" altLang="en-US" b="1" dirty="0">
                <a:solidFill>
                  <a:srgbClr val="FF3300"/>
                </a:solidFill>
                <a:ea typeface="黑体" panose="02010600030101010101" pitchFamily="2" charset="-122"/>
              </a:rPr>
              <a:t>愚公“愚”？智叟“智”？</a:t>
            </a:r>
            <a:endParaRPr lang="zh-CN" altLang="en-US" b="1">
              <a:solidFill>
                <a:srgbClr val="FF3300"/>
              </a:solidFill>
              <a:ea typeface="黑体" panose="02010600030101010101" pitchFamily="2" charset="-122"/>
            </a:endParaRPr>
          </a:p>
        </p:txBody>
      </p:sp>
      <p:sp>
        <p:nvSpPr>
          <p:cNvPr id="15362" name="文本占位符 80898"/>
          <p:cNvSpPr>
            <a:spLocks noGrp="1" noRot="1"/>
          </p:cNvSpPr>
          <p:nvPr>
            <p:ph idx="1"/>
          </p:nvPr>
        </p:nvSpPr>
        <p:spPr>
          <a:xfrm>
            <a:off x="0" y="1052513"/>
            <a:ext cx="9144000" cy="5400675"/>
          </a:xfrm>
        </p:spPr>
        <p:txBody>
          <a:bodyPr anchor="t"/>
          <a:p>
            <a:pPr algn="ctr"/>
            <a:r>
              <a:rPr lang="zh-CN" altLang="en-US" sz="4000" b="1" dirty="0">
                <a:ea typeface="隶书" pitchFamily="49" charset="-122"/>
              </a:rPr>
              <a:t>愚公不“愚”</a:t>
            </a:r>
            <a:endParaRPr lang="zh-CN" altLang="en-US" sz="4000" b="1" dirty="0">
              <a:ea typeface="隶书" pitchFamily="49" charset="-122"/>
            </a:endParaRPr>
          </a:p>
          <a:p>
            <a:pPr>
              <a:spcBef>
                <a:spcPct val="60000"/>
              </a:spcBef>
            </a:pPr>
            <a:r>
              <a:rPr lang="zh-CN" altLang="en-US" sz="3600" dirty="0">
                <a:solidFill>
                  <a:srgbClr val="660066"/>
                </a:solidFill>
                <a:ea typeface="方正魏碑简体" pitchFamily="2" charset="-122"/>
              </a:rPr>
              <a:t>因为他不怕困难，有坚强的毅力，他的伟大信心和明智之举取得了胜利，说明了他目光长远，有勇气</a:t>
            </a:r>
            <a:r>
              <a:rPr lang="zh-CN" altLang="en-US" sz="3600" dirty="0"/>
              <a:t>。</a:t>
            </a:r>
            <a:r>
              <a:rPr lang="zh-CN" altLang="en-US" sz="3600" dirty="0">
                <a:solidFill>
                  <a:srgbClr val="660066"/>
                </a:solidFill>
                <a:ea typeface="方正魏碑简体" pitchFamily="2" charset="-122"/>
              </a:rPr>
              <a:t>人定胜天的伟大意义。</a:t>
            </a:r>
            <a:endParaRPr lang="zh-CN" altLang="en-US" sz="3600" dirty="0">
              <a:solidFill>
                <a:srgbClr val="660066"/>
              </a:solidFill>
              <a:ea typeface="方正魏碑简体" pitchFamily="2" charset="-122"/>
            </a:endParaRPr>
          </a:p>
          <a:p>
            <a:pPr algn="ctr"/>
            <a:r>
              <a:rPr lang="zh-CN" altLang="en-US" sz="4000" b="1" dirty="0">
                <a:ea typeface="隶书" pitchFamily="49" charset="-122"/>
              </a:rPr>
              <a:t>智叟不“智”</a:t>
            </a:r>
            <a:endParaRPr lang="zh-CN" altLang="en-US" sz="4000" dirty="0"/>
          </a:p>
          <a:p>
            <a:pPr>
              <a:spcBef>
                <a:spcPct val="60000"/>
              </a:spcBef>
            </a:pPr>
            <a:r>
              <a:rPr lang="zh-CN" altLang="en-US" dirty="0">
                <a:solidFill>
                  <a:srgbClr val="660066"/>
                </a:solidFill>
                <a:ea typeface="方正魏碑简体" pitchFamily="2" charset="-122"/>
              </a:rPr>
              <a:t>说</a:t>
            </a:r>
            <a:r>
              <a:rPr lang="zh-CN" altLang="en-US" sz="3600" dirty="0">
                <a:solidFill>
                  <a:srgbClr val="660066"/>
                </a:solidFill>
                <a:ea typeface="方正魏碑简体" pitchFamily="2" charset="-122"/>
              </a:rPr>
              <a:t>明他目光短浅，老于世故 ，把困难看得太重，把人的力量估计过低，是这一类典型人物的代表</a:t>
            </a:r>
            <a:endParaRPr lang="zh-CN" altLang="en-US" sz="3600">
              <a:solidFill>
                <a:srgbClr val="660066"/>
              </a:solidFill>
              <a:ea typeface="方正魏碑简体" pitchFamily="2" charset="-122"/>
            </a:endParaRPr>
          </a:p>
        </p:txBody>
      </p:sp>
    </p:spTree>
  </p:cSld>
  <p:clrMapOvr>
    <a:masterClrMapping/>
  </p:clrMapOvr>
  <p:transition spd="med">
    <p:plus/>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97281"/>
          <p:cNvSpPr>
            <a:spLocks noGrp="1" noRot="1"/>
          </p:cNvSpPr>
          <p:nvPr>
            <p:ph type="title"/>
          </p:nvPr>
        </p:nvSpPr>
        <p:spPr>
          <a:xfrm>
            <a:off x="755650" y="404813"/>
            <a:ext cx="7891463" cy="719137"/>
          </a:xfrm>
          <a:ln>
            <a:solidFill>
              <a:srgbClr val="3399FF"/>
            </a:solidFill>
            <a:miter/>
          </a:ln>
        </p:spPr>
        <p:txBody>
          <a:bodyPr anchor="ctr"/>
          <a:p>
            <a:r>
              <a:rPr lang="en-US" altLang="zh-CN" dirty="0">
                <a:solidFill>
                  <a:srgbClr val="FF0000"/>
                </a:solidFill>
              </a:rPr>
              <a:t>“</a:t>
            </a:r>
            <a:r>
              <a:rPr lang="zh-CN" altLang="en-US" dirty="0">
                <a:solidFill>
                  <a:srgbClr val="FF0000"/>
                </a:solidFill>
              </a:rPr>
              <a:t>愚公精神”给我的启示</a:t>
            </a:r>
            <a:endParaRPr lang="zh-CN" altLang="en-US" dirty="0">
              <a:solidFill>
                <a:srgbClr val="FF0000"/>
              </a:solidFill>
            </a:endParaRPr>
          </a:p>
        </p:txBody>
      </p:sp>
      <p:sp>
        <p:nvSpPr>
          <p:cNvPr id="19458" name="文本占位符 97282"/>
          <p:cNvSpPr>
            <a:spLocks noGrp="1" noRot="1"/>
          </p:cNvSpPr>
          <p:nvPr>
            <p:ph idx="1"/>
          </p:nvPr>
        </p:nvSpPr>
        <p:spPr>
          <a:xfrm>
            <a:off x="250825" y="1905000"/>
            <a:ext cx="8540750" cy="4953000"/>
          </a:xfrm>
        </p:spPr>
        <p:txBody>
          <a:bodyPr anchor="t"/>
          <a:p>
            <a:r>
              <a:rPr lang="zh-CN" altLang="en-US" sz="3600" dirty="0">
                <a:latin typeface="黑体" panose="02010600030101010101" pitchFamily="2" charset="-122"/>
                <a:ea typeface="黑体" panose="02010600030101010101" pitchFamily="2" charset="-122"/>
              </a:rPr>
              <a:t>要克服困难，就必须下定决心，只要坚持不懈，成功终会属于我们。 </a:t>
            </a:r>
            <a:endParaRPr lang="zh-CN" altLang="en-US" sz="3600" dirty="0">
              <a:latin typeface="黑体" panose="02010600030101010101" pitchFamily="2" charset="-122"/>
              <a:ea typeface="黑体" panose="02010600030101010101" pitchFamily="2" charset="-122"/>
            </a:endParaRPr>
          </a:p>
          <a:p>
            <a:r>
              <a:rPr lang="zh-CN" altLang="en-US" sz="3600" dirty="0">
                <a:latin typeface="黑体" panose="02010600030101010101" pitchFamily="2" charset="-122"/>
                <a:ea typeface="黑体" panose="02010600030101010101" pitchFamily="2" charset="-122"/>
              </a:rPr>
              <a:t>做任何事。都要有坚定的信念，要有恒心和毅力。 </a:t>
            </a:r>
            <a:endParaRPr lang="zh-CN" altLang="en-US" sz="3600" dirty="0">
              <a:latin typeface="黑体" panose="02010600030101010101" pitchFamily="2" charset="-122"/>
              <a:ea typeface="黑体" panose="02010600030101010101" pitchFamily="2" charset="-122"/>
            </a:endParaRPr>
          </a:p>
          <a:p>
            <a:r>
              <a:rPr lang="zh-CN" altLang="en-US" sz="3600" dirty="0">
                <a:latin typeface="黑体" panose="02010600030101010101" pitchFamily="2" charset="-122"/>
                <a:ea typeface="黑体" panose="02010600030101010101" pitchFamily="2" charset="-122"/>
              </a:rPr>
              <a:t>团结就是力量凡事预则立，不预则废。 </a:t>
            </a:r>
            <a:endParaRPr lang="zh-CN" altLang="en-US" sz="3600" dirty="0">
              <a:latin typeface="黑体" panose="02010600030101010101" pitchFamily="2" charset="-122"/>
              <a:ea typeface="黑体" panose="02010600030101010101" pitchFamily="2" charset="-122"/>
            </a:endParaRPr>
          </a:p>
          <a:p>
            <a:r>
              <a:rPr lang="zh-CN" altLang="en-US" sz="3600" dirty="0">
                <a:latin typeface="黑体" panose="02010600030101010101" pitchFamily="2" charset="-122"/>
                <a:ea typeface="黑体" panose="02010600030101010101" pitchFamily="2" charset="-122"/>
              </a:rPr>
              <a:t>以积极乐观的心态面对困难要有恒心和毅力。 。 </a:t>
            </a:r>
            <a:endParaRPr lang="zh-CN" altLang="en-US" sz="3600" dirty="0">
              <a:latin typeface="黑体" panose="02010600030101010101" pitchFamily="2" charset="-122"/>
              <a:ea typeface="黑体" panose="02010600030101010101" pitchFamily="2"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文本框 92161"/>
          <p:cNvSpPr txBox="1"/>
          <p:nvPr/>
        </p:nvSpPr>
        <p:spPr>
          <a:xfrm>
            <a:off x="467678" y="1662113"/>
            <a:ext cx="8208962" cy="4399915"/>
          </a:xfrm>
          <a:prstGeom prst="rect">
            <a:avLst/>
          </a:prstGeom>
          <a:noFill/>
          <a:ln w="9525">
            <a:noFill/>
          </a:ln>
        </p:spPr>
        <p:txBody>
          <a:bodyPr anchor="t">
            <a:spAutoFit/>
          </a:bodyPr>
          <a:p>
            <a:pPr indent="952500">
              <a:lnSpc>
                <a:spcPct val="140000"/>
              </a:lnSpc>
              <a:spcBef>
                <a:spcPct val="50000"/>
              </a:spcBef>
              <a:buClr>
                <a:schemeClr val="bg1"/>
              </a:buClr>
            </a:pPr>
            <a:r>
              <a:rPr lang="zh-CN" altLang="en-US" sz="4000" b="1" dirty="0">
                <a:solidFill>
                  <a:schemeClr val="tx1"/>
                </a:solidFill>
                <a:latin typeface="仿宋_GB2312" panose="02010609030101010101" charset="-122"/>
                <a:ea typeface="仿宋_GB2312" panose="02010609030101010101" charset="-122"/>
              </a:rPr>
              <a:t>本文采用神话结尾，借助神的力量来实现愚公的宏伟抱负，是在生产极不发达的条件下解决人和自然矛盾的方式，反映了古代劳动人民的美好愿望。</a:t>
            </a:r>
            <a:endParaRPr lang="zh-CN" altLang="en-US" sz="4000" b="1" dirty="0">
              <a:solidFill>
                <a:schemeClr val="tx1"/>
              </a:solidFill>
              <a:latin typeface="仿宋_GB2312" panose="02010609030101010101" charset="-122"/>
              <a:ea typeface="仿宋_GB2312" panose="02010609030101010101" charset="-122"/>
            </a:endParaRPr>
          </a:p>
        </p:txBody>
      </p:sp>
      <p:sp>
        <p:nvSpPr>
          <p:cNvPr id="92164" name="文本框 92163"/>
          <p:cNvSpPr txBox="1"/>
          <p:nvPr/>
        </p:nvSpPr>
        <p:spPr>
          <a:xfrm>
            <a:off x="696913" y="588645"/>
            <a:ext cx="8281987" cy="762000"/>
          </a:xfrm>
          <a:prstGeom prst="rect">
            <a:avLst/>
          </a:prstGeom>
          <a:noFill/>
          <a:ln w="9525">
            <a:noFill/>
          </a:ln>
        </p:spPr>
        <p:txBody>
          <a:bodyPr anchor="t">
            <a:spAutoFit/>
          </a:bodyPr>
          <a:p>
            <a:pPr>
              <a:spcBef>
                <a:spcPct val="50000"/>
              </a:spcBef>
              <a:buClr>
                <a:schemeClr val="bg1"/>
              </a:buClr>
            </a:pPr>
            <a:r>
              <a:rPr lang="zh-CN" altLang="en-US" sz="4400" b="1" dirty="0">
                <a:solidFill>
                  <a:srgbClr val="FF3300"/>
                </a:solidFill>
                <a:latin typeface="华文行楷" pitchFamily="2" charset="-122"/>
                <a:ea typeface="华文行楷" pitchFamily="2" charset="-122"/>
              </a:rPr>
              <a:t>本文以神话结尾，有什么作用？</a:t>
            </a:r>
            <a:endParaRPr lang="zh-CN" altLang="en-US" sz="4400" b="1">
              <a:solidFill>
                <a:srgbClr val="FF3300"/>
              </a:solidFill>
              <a:latin typeface="华文行楷" pitchFamily="2" charset="-122"/>
              <a:ea typeface="华文行楷" pitchFamily="2" charset="-122"/>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64"/>
                                        </p:tgtEl>
                                        <p:attrNameLst>
                                          <p:attrName>style.visibility</p:attrName>
                                        </p:attrNameLst>
                                      </p:cBhvr>
                                      <p:to>
                                        <p:strVal val="visible"/>
                                      </p:to>
                                    </p:set>
                                    <p:anim calcmode="lin" valueType="num">
                                      <p:cBhvr additive="base">
                                        <p:cTn id="7" dur="500" fill="hold"/>
                                        <p:tgtEl>
                                          <p:spTgt spid="92164"/>
                                        </p:tgtEl>
                                        <p:attrNameLst>
                                          <p:attrName>ppt_x</p:attrName>
                                        </p:attrNameLst>
                                      </p:cBhvr>
                                      <p:tavLst>
                                        <p:tav tm="0">
                                          <p:val>
                                            <p:strVal val="0-#ppt_w/2"/>
                                          </p:val>
                                        </p:tav>
                                        <p:tav tm="100000">
                                          <p:val>
                                            <p:strVal val="#ppt_x"/>
                                          </p:val>
                                        </p:tav>
                                      </p:tavLst>
                                    </p:anim>
                                    <p:anim calcmode="lin" valueType="num">
                                      <p:cBhvr additive="base">
                                        <p:cTn id="8" dur="500" fill="hold"/>
                                        <p:tgtEl>
                                          <p:spTgt spid="9216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par>
                          <p:cTn id="9" fill="hold">
                            <p:stCondLst>
                              <p:cond delay="500"/>
                            </p:stCondLst>
                            <p:childTnLst>
                              <p:par>
                                <p:cTn id="10" presetID="9" presetClass="entr" presetSubtype="0" fill="hold" grpId="0" nodeType="afterEffect">
                                  <p:stCondLst>
                                    <p:cond delay="0"/>
                                  </p:stCondLst>
                                  <p:iterate type="wd">
                                    <p:tmPct val="100000"/>
                                  </p:iterate>
                                  <p:childTnLst>
                                    <p:set>
                                      <p:cBhvr>
                                        <p:cTn id="11" dur="1" fill="hold">
                                          <p:stCondLst>
                                            <p:cond delay="0"/>
                                          </p:stCondLst>
                                        </p:cTn>
                                        <p:tgtEl>
                                          <p:spTgt spid="92162"/>
                                        </p:tgtEl>
                                        <p:attrNameLst>
                                          <p:attrName>style.visibility</p:attrName>
                                        </p:attrNameLst>
                                      </p:cBhvr>
                                      <p:to>
                                        <p:strVal val="visible"/>
                                      </p:to>
                                    </p:set>
                                    <p:animEffect transition="in" filter="dissolve">
                                      <p:cBhvr>
                                        <p:cTn id="12" dur="300"/>
                                        <p:tgtEl>
                                          <p:spTgt spid="92162"/>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P spid="9216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30721"/>
          <p:cNvSpPr>
            <a:spLocks noGrp="1"/>
          </p:cNvSpPr>
          <p:nvPr>
            <p:ph type="title"/>
          </p:nvPr>
        </p:nvSpPr>
        <p:spPr>
          <a:xfrm>
            <a:off x="392430" y="448628"/>
            <a:ext cx="8187055" cy="706755"/>
          </a:xfrm>
        </p:spPr>
        <p:txBody>
          <a:bodyPr wrap="square" anchor="ctr">
            <a:spAutoFit/>
          </a:bodyPr>
          <a:p>
            <a:r>
              <a:rPr lang="zh-CN" altLang="en-US" sz="4000" b="1" dirty="0">
                <a:solidFill>
                  <a:srgbClr val="FF0000"/>
                </a:solidFill>
              </a:rPr>
              <a:t>课堂小结</a:t>
            </a:r>
            <a:endParaRPr lang="zh-CN" altLang="en-US" sz="4000" dirty="0">
              <a:solidFill>
                <a:srgbClr val="FF0000"/>
              </a:solidFill>
            </a:endParaRPr>
          </a:p>
        </p:txBody>
      </p:sp>
      <p:sp>
        <p:nvSpPr>
          <p:cNvPr id="30723" name="文本占位符 30722"/>
          <p:cNvSpPr>
            <a:spLocks noGrp="1"/>
          </p:cNvSpPr>
          <p:nvPr>
            <p:ph type="body" idx="1"/>
          </p:nvPr>
        </p:nvSpPr>
        <p:spPr>
          <a:xfrm>
            <a:off x="392430" y="1122680"/>
            <a:ext cx="8432800" cy="4829175"/>
          </a:xfrm>
        </p:spPr>
        <p:txBody>
          <a:bodyPr wrap="square">
            <a:spAutoFit/>
          </a:bodyPr>
          <a:p>
            <a:pPr>
              <a:lnSpc>
                <a:spcPct val="140000"/>
              </a:lnSpc>
              <a:buNone/>
            </a:pPr>
            <a:r>
              <a:rPr lang="en-US" altLang="zh-CN" sz="4000" b="1" dirty="0"/>
              <a:t>         </a:t>
            </a:r>
            <a:r>
              <a:rPr lang="en-US" altLang="zh-CN" sz="3600" b="1" dirty="0"/>
              <a:t>《</a:t>
            </a:r>
            <a:r>
              <a:rPr lang="zh-CN" altLang="en-US" sz="3600" b="1" dirty="0"/>
              <a:t>愚公移山</a:t>
            </a:r>
            <a:r>
              <a:rPr lang="en-US" altLang="zh-CN" sz="3600" b="1" dirty="0"/>
              <a:t>》</a:t>
            </a:r>
            <a:r>
              <a:rPr lang="zh-CN" altLang="en-US" sz="3600" b="1" dirty="0"/>
              <a:t>是一篇寓言。对寓言的理解要通过故事叙述了解故事所寄寓的深刻含义。而不要纠缠这个故事是否“真实”，神话故事是否与迷信有关，甚至用现代的眼光审视愚公的形象等。这些都与阅读寓言的本义有违背的。</a:t>
            </a:r>
            <a:endParaRPr lang="zh-CN" altLang="en-US" sz="3600" b="1" dirty="0"/>
          </a:p>
        </p:txBody>
      </p:sp>
    </p:spTree>
  </p:cSld>
  <p:clrMapOvr>
    <a:masterClrMapping/>
  </p:clrMapOvr>
  <p:transition spd="med">
    <p:plus/>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31745"/>
          <p:cNvSpPr>
            <a:spLocks noGrp="1"/>
          </p:cNvSpPr>
          <p:nvPr>
            <p:ph type="title"/>
          </p:nvPr>
        </p:nvSpPr>
        <p:spPr>
          <a:xfrm>
            <a:off x="457200" y="269240"/>
            <a:ext cx="8229600" cy="692150"/>
          </a:xfrm>
        </p:spPr>
        <p:txBody>
          <a:bodyPr anchor="ctr"/>
          <a:p>
            <a:r>
              <a:rPr lang="zh-CN" altLang="en-US" sz="4000" b="1" dirty="0">
                <a:solidFill>
                  <a:srgbClr val="FF0000"/>
                </a:solidFill>
              </a:rPr>
              <a:t>中心思想</a:t>
            </a:r>
            <a:endParaRPr lang="zh-CN" altLang="en-US" sz="4000" b="1" dirty="0">
              <a:solidFill>
                <a:srgbClr val="FF0000"/>
              </a:solidFill>
            </a:endParaRPr>
          </a:p>
        </p:txBody>
      </p:sp>
      <p:sp>
        <p:nvSpPr>
          <p:cNvPr id="31747" name="文本占位符 31746"/>
          <p:cNvSpPr>
            <a:spLocks noGrp="1"/>
          </p:cNvSpPr>
          <p:nvPr>
            <p:ph type="body" idx="1"/>
          </p:nvPr>
        </p:nvSpPr>
        <p:spPr>
          <a:xfrm>
            <a:off x="0" y="836613"/>
            <a:ext cx="9144000" cy="4707890"/>
          </a:xfrm>
        </p:spPr>
        <p:txBody>
          <a:bodyPr>
            <a:spAutoFit/>
          </a:bodyPr>
          <a:p>
            <a:pPr>
              <a:lnSpc>
                <a:spcPct val="150000"/>
              </a:lnSpc>
              <a:buNone/>
            </a:pPr>
            <a:r>
              <a:rPr lang="en-US" altLang="zh-CN" sz="4000" b="1" dirty="0"/>
              <a:t>          </a:t>
            </a:r>
            <a:r>
              <a:rPr lang="zh-CN" altLang="en-US" sz="4000" b="1" dirty="0"/>
              <a:t>文章通过愚公移山成功的事情，反映了我国古代劳动人民改造自然的伟大气魄和坚强毅力，说明了要克服困难就必须下定决心，持之以恒，坚持不懈的道理。</a:t>
            </a:r>
            <a:endParaRPr lang="zh-CN" altLang="en-US" sz="4000" b="1" dirty="0"/>
          </a:p>
        </p:txBody>
      </p:sp>
    </p:spTree>
  </p:cSld>
  <p:clrMapOvr>
    <a:masterClrMapping/>
  </p:clrMapOvr>
  <p:transition spd="med">
    <p:plus/>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p:cNvSpPr>
          <p:nvPr>
            <p:ph type="title"/>
          </p:nvPr>
        </p:nvSpPr>
        <p:spPr>
          <a:xfrm>
            <a:off x="457200" y="0"/>
            <a:ext cx="8229600" cy="620713"/>
          </a:xfrm>
        </p:spPr>
        <p:txBody>
          <a:bodyPr anchor="ctr"/>
          <a:p>
            <a:r>
              <a:rPr lang="zh-CN" altLang="en-US" sz="3600" b="1" dirty="0">
                <a:solidFill>
                  <a:srgbClr val="FF0000"/>
                </a:solidFill>
              </a:rPr>
              <a:t>拓展阅读</a:t>
            </a:r>
            <a:endParaRPr lang="zh-CN" altLang="en-US" sz="3600" b="1" dirty="0">
              <a:solidFill>
                <a:srgbClr val="FF0000"/>
              </a:solidFill>
            </a:endParaRPr>
          </a:p>
        </p:txBody>
      </p:sp>
      <p:sp>
        <p:nvSpPr>
          <p:cNvPr id="32771" name="文本占位符 32770"/>
          <p:cNvSpPr>
            <a:spLocks noGrp="1"/>
          </p:cNvSpPr>
          <p:nvPr>
            <p:ph type="body" idx="1"/>
          </p:nvPr>
        </p:nvSpPr>
        <p:spPr>
          <a:xfrm>
            <a:off x="0" y="765175"/>
            <a:ext cx="9144000" cy="5741670"/>
          </a:xfrm>
        </p:spPr>
        <p:txBody>
          <a:bodyPr>
            <a:spAutoFit/>
          </a:bodyPr>
          <a:p>
            <a:pPr>
              <a:buNone/>
            </a:pPr>
            <a:r>
              <a:rPr lang="en-US" altLang="zh-CN" sz="3600" b="1" dirty="0"/>
              <a:t>          </a:t>
            </a:r>
            <a:r>
              <a:rPr lang="zh-CN" altLang="en-US" sz="3600" b="1" dirty="0"/>
              <a:t>习近平总书记在几次讲话中提倡要发扬愚公移山精神，他在讲话中谈到的踏石留印、水滴石穿、久久为功、功成不必在我、战略定力、咬定青山不放松、善作善成等等，实际上就是在新的历史条件下，呼吁发扬光大愚公移山精神。</a:t>
            </a:r>
            <a:endParaRPr lang="zh-CN" altLang="en-US" sz="3600" b="1" dirty="0"/>
          </a:p>
          <a:p>
            <a:pPr>
              <a:buNone/>
            </a:pPr>
            <a:r>
              <a:rPr lang="zh-CN" altLang="en-US" sz="3600" b="1" dirty="0"/>
              <a:t>          “愚公移山”寓言在今天要再次焕发出强大的生命力，就需要进一步挖掘和阐发其时代意蕴，愚公移山精神也需要被赋予新的时代内涵。</a:t>
            </a:r>
            <a:endParaRPr lang="zh-CN" altLang="en-US" sz="3600" b="1" dirty="0"/>
          </a:p>
        </p:txBody>
      </p:sp>
    </p:spTree>
  </p:cSld>
  <p:clrMapOvr>
    <a:masterClrMapping/>
  </p:clrMapOvr>
  <p:transition spd="med">
    <p:plus/>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a:spLocks noGrp="1"/>
          </p:cNvSpPr>
          <p:nvPr>
            <p:ph type="title"/>
          </p:nvPr>
        </p:nvSpPr>
        <p:spPr/>
        <p:txBody>
          <a:bodyPr anchor="ctr"/>
          <a:p>
            <a:br>
              <a:rPr lang="en-US" altLang="zh-CN" sz="4000" dirty="0"/>
            </a:br>
            <a:endParaRPr lang="en-US" altLang="zh-CN" sz="4000" dirty="0"/>
          </a:p>
        </p:txBody>
      </p:sp>
      <p:sp>
        <p:nvSpPr>
          <p:cNvPr id="33795" name="文本占位符 33794"/>
          <p:cNvSpPr>
            <a:spLocks noGrp="1"/>
          </p:cNvSpPr>
          <p:nvPr>
            <p:ph type="body" idx="1"/>
          </p:nvPr>
        </p:nvSpPr>
        <p:spPr>
          <a:xfrm>
            <a:off x="0" y="657225"/>
            <a:ext cx="9144000" cy="5604510"/>
          </a:xfrm>
        </p:spPr>
        <p:txBody>
          <a:bodyPr>
            <a:spAutoFit/>
          </a:bodyPr>
          <a:p>
            <a:pPr>
              <a:lnSpc>
                <a:spcPct val="140000"/>
              </a:lnSpc>
              <a:buNone/>
            </a:pPr>
            <a:r>
              <a:rPr lang="en-US" altLang="zh-CN" sz="4000" b="1" dirty="0"/>
              <a:t>          </a:t>
            </a:r>
            <a:r>
              <a:rPr lang="en-US" altLang="zh-CN" sz="3600" b="1" dirty="0"/>
              <a:t> </a:t>
            </a:r>
            <a:r>
              <a:rPr lang="zh-CN" altLang="en-US" sz="3600" b="1" dirty="0"/>
              <a:t>习近平总书记也多次强调，我们要让劳动最光荣、劳动最崇高、劳动最伟大、劳动最美丽的观念蔚然成风，要让崇尚劳动、尊重劳动者成为全社会的价值追求。在这里，劳动不仅是辛勤劳动，还是诚实劳动，也是创造性劳动。这些都赋予了愚公移山精神新的内涵。</a:t>
            </a:r>
            <a:endParaRPr lang="zh-CN" altLang="en-US" sz="3600" b="1" dirty="0"/>
          </a:p>
        </p:txBody>
      </p:sp>
    </p:spTree>
  </p:cSld>
  <p:clrMapOvr>
    <a:masterClrMapping/>
  </p:clrMapOvr>
  <p:transition spd="med">
    <p:plus/>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p:cNvSpPr>
          <p:nvPr>
            <p:ph type="title"/>
          </p:nvPr>
        </p:nvSpPr>
        <p:spPr>
          <a:xfrm>
            <a:off x="468313" y="0"/>
            <a:ext cx="8229600" cy="620713"/>
          </a:xfrm>
        </p:spPr>
        <p:txBody>
          <a:bodyPr anchor="ctr"/>
          <a:p>
            <a:r>
              <a:rPr lang="en-US" altLang="zh-CN" sz="4000" dirty="0"/>
              <a:t> </a:t>
            </a:r>
            <a:r>
              <a:rPr lang="zh-CN" altLang="en-US" sz="3600" b="1" dirty="0">
                <a:solidFill>
                  <a:srgbClr val="FF0000"/>
                </a:solidFill>
              </a:rPr>
              <a:t>阅读感悟</a:t>
            </a:r>
            <a:endParaRPr lang="zh-CN" altLang="en-US" sz="3600" b="1" dirty="0">
              <a:solidFill>
                <a:srgbClr val="FF0000"/>
              </a:solidFill>
            </a:endParaRPr>
          </a:p>
        </p:txBody>
      </p:sp>
      <p:sp>
        <p:nvSpPr>
          <p:cNvPr id="34819" name="文本占位符 34818"/>
          <p:cNvSpPr>
            <a:spLocks noGrp="1"/>
          </p:cNvSpPr>
          <p:nvPr>
            <p:ph type="body" idx="1"/>
          </p:nvPr>
        </p:nvSpPr>
        <p:spPr>
          <a:xfrm>
            <a:off x="234950" y="621030"/>
            <a:ext cx="8697595" cy="6295390"/>
          </a:xfrm>
        </p:spPr>
        <p:txBody>
          <a:bodyPr wrap="square">
            <a:spAutoFit/>
          </a:bodyPr>
          <a:p>
            <a:pPr>
              <a:buNone/>
            </a:pPr>
            <a:r>
              <a:rPr lang="en-US" altLang="zh-CN" sz="3600" b="1" dirty="0"/>
              <a:t>         </a:t>
            </a:r>
            <a:r>
              <a:rPr lang="zh-CN" altLang="en-US" sz="3600" b="1" dirty="0"/>
              <a:t>【</a:t>
            </a:r>
            <a:r>
              <a:rPr lang="en-US" altLang="zh-CN" sz="3600" b="1" dirty="0"/>
              <a:t>1</a:t>
            </a:r>
            <a:r>
              <a:rPr lang="zh-CN" altLang="en-US" sz="3600" b="1" dirty="0"/>
              <a:t>】愚公是一个有远大理想，不惧怕任何困难，有坚定意志和顽强毅力的老人形象。愚公移山所表现出的伟大气魄激励着我们战胜困难，使我们坚信：下定决心，坚持不懈地奋斗终会获得成功。</a:t>
            </a:r>
            <a:endParaRPr lang="zh-CN" altLang="en-US" sz="3600" b="1" dirty="0"/>
          </a:p>
          <a:p>
            <a:pPr>
              <a:buNone/>
            </a:pPr>
            <a:r>
              <a:rPr lang="zh-CN" altLang="en-US" sz="3600" b="1" dirty="0"/>
              <a:t>         【</a:t>
            </a:r>
            <a:r>
              <a:rPr lang="en-US" altLang="zh-CN" sz="3600" b="1" dirty="0"/>
              <a:t>2</a:t>
            </a:r>
            <a:r>
              <a:rPr lang="zh-CN" altLang="en-US" sz="3600" b="1" dirty="0"/>
              <a:t>】愚公移山非一人之力，“众人拾柴火焰高”，在我们褒扬愚公精神的同时，也不要忽视了集体的智慧和力量。只有个人和集体携手共进，才能共创美好的未来。</a:t>
            </a:r>
            <a:endParaRPr lang="zh-CN" altLang="en-US" sz="3600" b="1" dirty="0"/>
          </a:p>
        </p:txBody>
      </p:sp>
    </p:spTree>
  </p:cSld>
  <p:clrMapOvr>
    <a:masterClrMapping/>
  </p:clrMapOvr>
  <p:transition spd="med">
    <p:plus/>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p:cNvSpPr>
          <p:nvPr>
            <p:ph type="title"/>
          </p:nvPr>
        </p:nvSpPr>
        <p:spPr>
          <a:xfrm>
            <a:off x="457200" y="0"/>
            <a:ext cx="8229600" cy="620713"/>
          </a:xfrm>
        </p:spPr>
        <p:txBody>
          <a:bodyPr anchor="ctr"/>
          <a:p>
            <a:r>
              <a:rPr lang="zh-CN" altLang="en-US" sz="4000" b="1" dirty="0">
                <a:solidFill>
                  <a:srgbClr val="FF0000"/>
                </a:solidFill>
              </a:rPr>
              <a:t>巩固练习</a:t>
            </a:r>
            <a:endParaRPr lang="zh-CN" altLang="en-US" sz="4000" b="1" dirty="0">
              <a:solidFill>
                <a:srgbClr val="FF0000"/>
              </a:solidFill>
            </a:endParaRPr>
          </a:p>
        </p:txBody>
      </p:sp>
      <p:sp>
        <p:nvSpPr>
          <p:cNvPr id="35843" name="文本占位符 35842"/>
          <p:cNvSpPr>
            <a:spLocks noGrp="1"/>
          </p:cNvSpPr>
          <p:nvPr>
            <p:ph type="body" idx="1"/>
          </p:nvPr>
        </p:nvSpPr>
        <p:spPr>
          <a:xfrm>
            <a:off x="457200" y="621030"/>
            <a:ext cx="8437880" cy="5824855"/>
          </a:xfrm>
        </p:spPr>
        <p:txBody>
          <a:bodyPr wrap="square">
            <a:spAutoFit/>
          </a:bodyPr>
          <a:p>
            <a:pPr>
              <a:lnSpc>
                <a:spcPct val="140000"/>
              </a:lnSpc>
              <a:buNone/>
            </a:pPr>
            <a:r>
              <a:rPr lang="en-US" altLang="zh-CN" sz="4000" b="1" dirty="0"/>
              <a:t>          </a:t>
            </a:r>
            <a:r>
              <a:rPr lang="en-US" altLang="zh-CN" sz="3600" b="1" dirty="0"/>
              <a:t>1</a:t>
            </a:r>
            <a:r>
              <a:rPr lang="zh-CN" altLang="en-US" sz="3600" b="1" dirty="0"/>
              <a:t>、文中人物（包括天神）对愚公移山的态度是不同的，简析他们的态度。</a:t>
            </a:r>
            <a:endParaRPr lang="zh-CN" altLang="en-US" sz="3600" b="1" dirty="0"/>
          </a:p>
          <a:p>
            <a:pPr>
              <a:lnSpc>
                <a:spcPct val="140000"/>
              </a:lnSpc>
              <a:buNone/>
            </a:pPr>
            <a:r>
              <a:rPr lang="zh-CN" altLang="en-US" sz="3600" b="1" dirty="0"/>
              <a:t>        【</a:t>
            </a:r>
            <a:r>
              <a:rPr lang="en-US" altLang="zh-CN" sz="3600" b="1" dirty="0"/>
              <a:t>1</a:t>
            </a:r>
            <a:r>
              <a:rPr lang="zh-CN" altLang="en-US" sz="3600" b="1" dirty="0"/>
              <a:t>】其妻献疑曰：“以君之力，曾不能损魁父之丘，如太行、王屋何？且焉置土石？”</a:t>
            </a:r>
            <a:endParaRPr lang="zh-CN" altLang="en-US" sz="3600" b="1" dirty="0"/>
          </a:p>
          <a:p>
            <a:pPr>
              <a:lnSpc>
                <a:spcPct val="140000"/>
              </a:lnSpc>
              <a:buNone/>
            </a:pPr>
            <a:r>
              <a:rPr lang="zh-CN" altLang="en-US" sz="3600" b="1" dirty="0"/>
              <a:t>          </a:t>
            </a:r>
            <a:r>
              <a:rPr lang="zh-CN" altLang="en-US" sz="3600" b="1" dirty="0">
                <a:solidFill>
                  <a:srgbClr val="FF0000"/>
                </a:solidFill>
              </a:rPr>
              <a:t>对移山存有疑虑，一是担心愚公的力量，二是担心无处安放土石</a:t>
            </a:r>
            <a:endParaRPr lang="zh-CN" altLang="en-US" sz="36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843">
                                            <p:txEl>
                                              <p:charRg st="92" end="115"/>
                                            </p:txEl>
                                          </p:spTgt>
                                        </p:tgtEl>
                                        <p:attrNameLst>
                                          <p:attrName>style.visibility</p:attrName>
                                        </p:attrNameLst>
                                      </p:cBhvr>
                                      <p:to>
                                        <p:strVal val="visible"/>
                                      </p:to>
                                    </p:set>
                                    <p:animEffect transition="in" filter="blinds(horizontal)">
                                      <p:cBhvr>
                                        <p:cTn id="7" dur="500"/>
                                        <p:tgtEl>
                                          <p:spTgt spid="35843">
                                            <p:txEl>
                                              <p:charRg st="92" end="1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p:cNvSpPr>
          <p:nvPr>
            <p:ph type="title"/>
          </p:nvPr>
        </p:nvSpPr>
        <p:spPr>
          <a:xfrm>
            <a:off x="457200" y="0"/>
            <a:ext cx="8229600" cy="765175"/>
          </a:xfrm>
        </p:spPr>
        <p:txBody>
          <a:bodyPr anchor="ctr"/>
          <a:p>
            <a:r>
              <a:rPr lang="zh-CN" altLang="en-US" sz="4000" b="1" dirty="0">
                <a:solidFill>
                  <a:srgbClr val="FF0000"/>
                </a:solidFill>
              </a:rPr>
              <a:t>文学常识</a:t>
            </a:r>
            <a:endParaRPr lang="zh-CN" altLang="en-US" sz="4000" b="1" dirty="0">
              <a:solidFill>
                <a:srgbClr val="FF0000"/>
              </a:solidFill>
            </a:endParaRPr>
          </a:p>
        </p:txBody>
      </p:sp>
      <p:sp>
        <p:nvSpPr>
          <p:cNvPr id="7171" name="文本占位符 7170"/>
          <p:cNvSpPr>
            <a:spLocks noGrp="1"/>
          </p:cNvSpPr>
          <p:nvPr>
            <p:ph type="body" idx="1"/>
          </p:nvPr>
        </p:nvSpPr>
        <p:spPr>
          <a:xfrm>
            <a:off x="0" y="765175"/>
            <a:ext cx="8823960" cy="5683885"/>
          </a:xfrm>
        </p:spPr>
        <p:txBody>
          <a:bodyPr wrap="square">
            <a:spAutoFit/>
          </a:bodyPr>
          <a:p>
            <a:pPr>
              <a:lnSpc>
                <a:spcPct val="110000"/>
              </a:lnSpc>
              <a:buNone/>
            </a:pPr>
            <a:r>
              <a:rPr lang="en-US" altLang="zh-CN" sz="3600" b="1" dirty="0"/>
              <a:t>          </a:t>
            </a:r>
            <a:r>
              <a:rPr lang="zh-CN" altLang="en-US" sz="3600" b="1" dirty="0"/>
              <a:t>１、</a:t>
            </a:r>
            <a:r>
              <a:rPr lang="zh-CN" altLang="en-US" sz="3600" b="1" dirty="0">
                <a:solidFill>
                  <a:srgbClr val="FF0000"/>
                </a:solidFill>
              </a:rPr>
              <a:t>作者：</a:t>
            </a:r>
            <a:r>
              <a:rPr lang="zh-CN" altLang="en-US" sz="3600" b="1" dirty="0"/>
              <a:t>列子（约前</a:t>
            </a:r>
            <a:r>
              <a:rPr lang="en-US" altLang="zh-CN" sz="3600" b="1" dirty="0"/>
              <a:t>450——</a:t>
            </a:r>
            <a:r>
              <a:rPr lang="zh-CN" altLang="en-US" sz="3600" b="1" dirty="0"/>
              <a:t>约前</a:t>
            </a:r>
            <a:r>
              <a:rPr lang="en-US" altLang="zh-CN" sz="3600" b="1" dirty="0"/>
              <a:t>375</a:t>
            </a:r>
            <a:r>
              <a:rPr lang="zh-CN" altLang="en-US" sz="3600" b="1" dirty="0"/>
              <a:t>），名寇（又名御寇），郑国人，战国前期道家代表人物之一，他的作品已散失，今本</a:t>
            </a:r>
            <a:r>
              <a:rPr lang="en-US" altLang="zh-CN" sz="3600" b="1" dirty="0"/>
              <a:t>《</a:t>
            </a:r>
            <a:r>
              <a:rPr lang="zh-CN" altLang="en-US" sz="3600" b="1" dirty="0"/>
              <a:t>列子</a:t>
            </a:r>
            <a:r>
              <a:rPr lang="en-US" altLang="zh-CN" sz="3600" b="1" dirty="0"/>
              <a:t>》</a:t>
            </a:r>
            <a:r>
              <a:rPr lang="zh-CN" altLang="en-US" sz="3600" b="1" dirty="0"/>
              <a:t>是东晋人搜集的有关古代资料编写的，里面保存了不少先秦时代的寓言故事和神话传说。</a:t>
            </a:r>
            <a:endParaRPr lang="zh-CN" altLang="en-US" sz="3600" b="1" dirty="0"/>
          </a:p>
          <a:p>
            <a:pPr>
              <a:lnSpc>
                <a:spcPct val="110000"/>
              </a:lnSpc>
              <a:buNone/>
            </a:pPr>
            <a:r>
              <a:rPr lang="zh-CN" altLang="en-US" sz="3600" b="1" dirty="0"/>
              <a:t>          ２、</a:t>
            </a:r>
            <a:r>
              <a:rPr lang="zh-CN" altLang="en-US" sz="3600" b="1" dirty="0">
                <a:solidFill>
                  <a:srgbClr val="FF0000"/>
                </a:solidFill>
              </a:rPr>
              <a:t>文体：</a:t>
            </a:r>
            <a:r>
              <a:rPr lang="zh-CN" altLang="en-US" sz="3600" b="1" dirty="0"/>
              <a:t>寓言这种体裁的特点是寄托一定的道理在一种比喻性的虚构的短小故事中，往往带有讽喻或劝戒的意味。</a:t>
            </a:r>
            <a:endParaRPr lang="zh-CN" altLang="en-US" sz="3600" b="1" dirty="0"/>
          </a:p>
        </p:txBody>
      </p:sp>
    </p:spTree>
  </p:cSld>
  <p:clrMapOvr>
    <a:masterClrMapping/>
  </p:clrMapOvr>
  <p:transition spd="med">
    <p:plus/>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36865"/>
          <p:cNvSpPr>
            <a:spLocks noGrp="1"/>
          </p:cNvSpPr>
          <p:nvPr>
            <p:ph type="title"/>
          </p:nvPr>
        </p:nvSpPr>
        <p:spPr/>
        <p:txBody>
          <a:bodyPr anchor="ctr"/>
          <a:p>
            <a:br>
              <a:rPr lang="en-US" altLang="zh-CN" sz="4000" dirty="0"/>
            </a:br>
            <a:endParaRPr lang="en-US" altLang="zh-CN" sz="4000" dirty="0"/>
          </a:p>
        </p:txBody>
      </p:sp>
      <p:sp>
        <p:nvSpPr>
          <p:cNvPr id="36867" name="文本占位符 36866"/>
          <p:cNvSpPr>
            <a:spLocks noGrp="1"/>
          </p:cNvSpPr>
          <p:nvPr>
            <p:ph type="body" idx="1"/>
          </p:nvPr>
        </p:nvSpPr>
        <p:spPr>
          <a:xfrm>
            <a:off x="0" y="0"/>
            <a:ext cx="9144000" cy="6858000"/>
          </a:xfrm>
        </p:spPr>
        <p:txBody>
          <a:bodyPr/>
          <a:p>
            <a:pPr>
              <a:lnSpc>
                <a:spcPct val="110000"/>
              </a:lnSpc>
              <a:buNone/>
            </a:pPr>
            <a:r>
              <a:rPr lang="zh-CN" altLang="en-US" sz="3600" b="1" dirty="0"/>
              <a:t>【</a:t>
            </a:r>
            <a:r>
              <a:rPr lang="en-US" altLang="zh-CN" sz="3600" b="1" dirty="0"/>
              <a:t>2</a:t>
            </a:r>
            <a:r>
              <a:rPr lang="zh-CN" altLang="en-US" sz="3600" b="1" dirty="0"/>
              <a:t>】河曲智叟笑而止之曰：“甚矣，汝之不惠！以残年余力，曾不能毁山之一毛，</a:t>
            </a:r>
            <a:r>
              <a:rPr lang="zh-CN" altLang="en-US" sz="3600" b="1" dirty="0">
                <a:solidFill>
                  <a:srgbClr val="FF0000"/>
                </a:solidFill>
              </a:rPr>
              <a:t>其如土石何？”</a:t>
            </a:r>
            <a:endParaRPr lang="zh-CN" altLang="en-US" sz="3600" b="1" dirty="0">
              <a:solidFill>
                <a:srgbClr val="FF0000"/>
              </a:solidFill>
            </a:endParaRPr>
          </a:p>
          <a:p>
            <a:pPr>
              <a:lnSpc>
                <a:spcPct val="110000"/>
              </a:lnSpc>
              <a:buNone/>
            </a:pPr>
            <a:r>
              <a:rPr lang="zh-CN" altLang="en-US" sz="3600" b="1" dirty="0">
                <a:solidFill>
                  <a:srgbClr val="FF0000"/>
                </a:solidFill>
              </a:rPr>
              <a:t> 轻视嘲讽愚公，认为移山是愚蠢的行为，根本不可能成功。</a:t>
            </a:r>
            <a:endParaRPr lang="zh-CN" altLang="en-US" sz="3600" b="1" dirty="0"/>
          </a:p>
          <a:p>
            <a:pPr>
              <a:lnSpc>
                <a:spcPct val="110000"/>
              </a:lnSpc>
              <a:buNone/>
            </a:pPr>
            <a:r>
              <a:rPr lang="zh-CN" altLang="en-US" sz="3600" b="1" dirty="0"/>
              <a:t>【</a:t>
            </a:r>
            <a:r>
              <a:rPr lang="en-US" altLang="zh-CN" sz="3600" b="1" dirty="0"/>
              <a:t>3</a:t>
            </a:r>
            <a:r>
              <a:rPr lang="zh-CN" altLang="en-US" sz="3600" b="1" dirty="0"/>
              <a:t>】操蛇之神闻之，惧其不已也，告之于帝。</a:t>
            </a:r>
            <a:endParaRPr lang="zh-CN" altLang="en-US" sz="3600" b="1" dirty="0"/>
          </a:p>
          <a:p>
            <a:pPr>
              <a:lnSpc>
                <a:spcPct val="110000"/>
              </a:lnSpc>
              <a:buNone/>
            </a:pPr>
            <a:r>
              <a:rPr lang="zh-CN" altLang="en-US" sz="3600" b="1" dirty="0">
                <a:solidFill>
                  <a:srgbClr val="FF0000"/>
                </a:solidFill>
              </a:rPr>
              <a:t>对愚公的决心和勇气感到畏惧。</a:t>
            </a:r>
            <a:endParaRPr lang="zh-CN" altLang="en-US" sz="3600" b="1" dirty="0">
              <a:solidFill>
                <a:srgbClr val="FF0000"/>
              </a:solidFill>
            </a:endParaRPr>
          </a:p>
          <a:p>
            <a:pPr>
              <a:lnSpc>
                <a:spcPct val="110000"/>
              </a:lnSpc>
              <a:buNone/>
            </a:pPr>
            <a:r>
              <a:rPr lang="zh-CN" altLang="en-US" sz="3600" b="1" dirty="0"/>
              <a:t>【</a:t>
            </a:r>
            <a:r>
              <a:rPr lang="en-US" altLang="zh-CN" sz="3600" b="1" dirty="0"/>
              <a:t>4</a:t>
            </a:r>
            <a:r>
              <a:rPr lang="zh-CN" altLang="en-US" sz="3600" b="1" dirty="0"/>
              <a:t>】帝感其诚，命夸娥氏二子负二山。</a:t>
            </a:r>
            <a:endParaRPr lang="zh-CN" altLang="en-US" sz="3600" b="1" dirty="0"/>
          </a:p>
          <a:p>
            <a:pPr>
              <a:lnSpc>
                <a:spcPct val="110000"/>
              </a:lnSpc>
              <a:buNone/>
            </a:pPr>
            <a:r>
              <a:rPr lang="zh-CN" altLang="en-US" sz="3600" b="1" dirty="0">
                <a:solidFill>
                  <a:srgbClr val="FF0000"/>
                </a:solidFill>
              </a:rPr>
              <a:t>被愚公的移山行动和精神感动。</a:t>
            </a:r>
            <a:endParaRPr lang="zh-CN" altLang="en-US" sz="3600" b="1" dirty="0">
              <a:solidFill>
                <a:srgbClr val="FF0000"/>
              </a:solidFill>
            </a:endParaRPr>
          </a:p>
          <a:p>
            <a:pPr>
              <a:lnSpc>
                <a:spcPct val="110000"/>
              </a:lnSpc>
              <a:buNone/>
            </a:pPr>
            <a:endParaRPr lang="zh-CN" altLang="en-US" sz="36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6867">
                                            <p:txEl>
                                              <p:charRg st="104" end="116"/>
                                            </p:txEl>
                                          </p:spTgt>
                                        </p:tgtEl>
                                        <p:attrNameLst>
                                          <p:attrName>style.visibility</p:attrName>
                                        </p:attrNameLst>
                                      </p:cBhvr>
                                      <p:to>
                                        <p:strVal val="visible"/>
                                      </p:to>
                                    </p:set>
                                    <p:animEffect transition="in" filter="box(in)">
                                      <p:cBhvr>
                                        <p:cTn id="7" dur="500"/>
                                        <p:tgtEl>
                                          <p:spTgt spid="36867">
                                            <p:txEl>
                                              <p:charRg st="104" end="1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6867">
                                            <p:txEl>
                                              <p:charRg st="135" end="150"/>
                                            </p:txEl>
                                          </p:spTgt>
                                        </p:tgtEl>
                                        <p:attrNameLst>
                                          <p:attrName>style.visibility</p:attrName>
                                        </p:attrNameLst>
                                      </p:cBhvr>
                                      <p:to>
                                        <p:strVal val="visible"/>
                                      </p:to>
                                    </p:set>
                                    <p:anim calcmode="lin" valueType="num">
                                      <p:cBhvr additive="base">
                                        <p:cTn id="12" dur="500" fill="hold"/>
                                        <p:tgtEl>
                                          <p:spTgt spid="36867">
                                            <p:txEl>
                                              <p:charRg st="135" end="15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6867">
                                            <p:txEl>
                                              <p:charRg st="135" end="15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文本框 86019"/>
          <p:cNvSpPr txBox="1"/>
          <p:nvPr/>
        </p:nvSpPr>
        <p:spPr>
          <a:xfrm>
            <a:off x="2820988" y="4156075"/>
            <a:ext cx="4332287" cy="914400"/>
          </a:xfrm>
          <a:prstGeom prst="rect">
            <a:avLst/>
          </a:prstGeom>
          <a:noFill/>
          <a:ln w="9525">
            <a:noFill/>
          </a:ln>
        </p:spPr>
        <p:txBody>
          <a:bodyPr anchor="t">
            <a:spAutoFit/>
          </a:bodyPr>
          <a:p>
            <a:pPr>
              <a:buFont typeface="Arial" panose="020B0604020202020204" pitchFamily="34" charset="0"/>
              <a:buNone/>
            </a:pPr>
            <a:endParaRPr lang="zh-CN" altLang="en-US">
              <a:latin typeface="Arial" panose="020B0604020202020204" pitchFamily="34" charset="0"/>
              <a:ea typeface="宋体" panose="02010600030101010101" pitchFamily="2" charset="-122"/>
            </a:endParaRPr>
          </a:p>
          <a:p>
            <a:pPr>
              <a:buFont typeface="Arial" panose="020B0604020202020204" pitchFamily="34" charset="0"/>
              <a:buNone/>
            </a:pPr>
            <a:endParaRPr lang="zh-CN" altLang="en-US">
              <a:latin typeface="Arial" panose="020B0604020202020204" pitchFamily="34" charset="0"/>
              <a:ea typeface="宋体" panose="02010600030101010101" pitchFamily="2" charset="-122"/>
            </a:endParaRPr>
          </a:p>
          <a:p>
            <a:pPr>
              <a:buFont typeface="Arial" panose="020B0604020202020204" pitchFamily="34" charset="0"/>
              <a:buNone/>
            </a:pPr>
            <a:endParaRPr lang="zh-CN" altLang="en-US">
              <a:latin typeface="Arial" panose="020B0604020202020204" pitchFamily="34" charset="0"/>
              <a:ea typeface="宋体" panose="02010600030101010101" pitchFamily="2" charset="-122"/>
            </a:endParaRPr>
          </a:p>
        </p:txBody>
      </p:sp>
      <p:sp>
        <p:nvSpPr>
          <p:cNvPr id="22530" name="文本框 86020"/>
          <p:cNvSpPr txBox="1"/>
          <p:nvPr/>
        </p:nvSpPr>
        <p:spPr>
          <a:xfrm>
            <a:off x="2565400" y="1746250"/>
            <a:ext cx="5610225" cy="365125"/>
          </a:xfrm>
          <a:prstGeom prst="rect">
            <a:avLst/>
          </a:prstGeom>
          <a:noFill/>
          <a:ln w="9525">
            <a:noFill/>
          </a:ln>
        </p:spPr>
        <p:txBody>
          <a:bodyPr anchor="t">
            <a:spAutoFit/>
          </a:bodyPr>
          <a:p>
            <a:pPr>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86022" name="文本框 86021"/>
          <p:cNvSpPr txBox="1"/>
          <p:nvPr/>
        </p:nvSpPr>
        <p:spPr>
          <a:xfrm>
            <a:off x="873125" y="1844675"/>
            <a:ext cx="7515225" cy="2306955"/>
          </a:xfrm>
          <a:prstGeom prst="rect">
            <a:avLst/>
          </a:prstGeom>
          <a:noFill/>
          <a:ln w="9525">
            <a:noFill/>
          </a:ln>
        </p:spPr>
        <p:txBody>
          <a:bodyPr wrap="square" anchor="t">
            <a:spAutoFit/>
          </a:bodyPr>
          <a:p>
            <a:pPr>
              <a:buFont typeface="Arial" panose="020B0604020202020204" pitchFamily="34" charset="0"/>
              <a:buNone/>
            </a:pPr>
            <a:r>
              <a:rPr lang="zh-CN" altLang="en-US" sz="3600" b="1">
                <a:solidFill>
                  <a:srgbClr val="FF0000"/>
                </a:solidFill>
                <a:latin typeface="Arial" panose="020B0604020202020204" pitchFamily="34" charset="0"/>
                <a:ea typeface="宋体" panose="02010600030101010101" pitchFamily="2" charset="-122"/>
              </a:rPr>
              <a:t>精卫填海</a:t>
            </a:r>
            <a:endParaRPr lang="zh-CN" altLang="en-US" sz="3600" b="1">
              <a:solidFill>
                <a:srgbClr val="FF0000"/>
              </a:solidFill>
              <a:latin typeface="Arial" panose="020B0604020202020204" pitchFamily="34" charset="0"/>
              <a:ea typeface="宋体" panose="02010600030101010101" pitchFamily="2" charset="-122"/>
            </a:endParaRPr>
          </a:p>
          <a:p>
            <a:pPr>
              <a:buFont typeface="Arial" panose="020B0604020202020204" pitchFamily="34" charset="0"/>
              <a:buNone/>
            </a:pPr>
            <a:r>
              <a:rPr lang="zh-CN" altLang="en-US" sz="3600" b="1">
                <a:solidFill>
                  <a:srgbClr val="FF0000"/>
                </a:solidFill>
                <a:latin typeface="Arial" panose="020B0604020202020204" pitchFamily="34" charset="0"/>
                <a:ea typeface="宋体" panose="02010600030101010101" pitchFamily="2" charset="-122"/>
              </a:rPr>
              <a:t>滴水穿石</a:t>
            </a:r>
            <a:r>
              <a:rPr lang="zh-CN" altLang="en-US" sz="3600">
                <a:solidFill>
                  <a:srgbClr val="FF0000"/>
                </a:solidFill>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也作“水滴石穿”。</a:t>
            </a:r>
            <a:endParaRPr lang="zh-CN" altLang="en-US" sz="3600" b="1">
              <a:latin typeface="Arial" panose="020B0604020202020204" pitchFamily="34" charset="0"/>
              <a:ea typeface="宋体" panose="02010600030101010101" pitchFamily="2" charset="-122"/>
            </a:endParaRPr>
          </a:p>
          <a:p>
            <a:pPr>
              <a:buFont typeface="Arial" panose="020B0604020202020204" pitchFamily="34" charset="0"/>
              <a:buNone/>
            </a:pPr>
            <a:r>
              <a:rPr lang="zh-CN" altLang="en-US" sz="3600" b="1">
                <a:solidFill>
                  <a:srgbClr val="FF0000"/>
                </a:solidFill>
                <a:latin typeface="Arial" panose="020B0604020202020204" pitchFamily="34" charset="0"/>
                <a:ea typeface="宋体" panose="02010600030101010101" pitchFamily="2" charset="-122"/>
              </a:rPr>
              <a:t>绳锯木断</a:t>
            </a:r>
            <a:endParaRPr lang="zh-CN" altLang="en-US" sz="3600">
              <a:latin typeface="Arial" panose="020B0604020202020204" pitchFamily="34" charset="0"/>
              <a:ea typeface="宋体" panose="02010600030101010101" pitchFamily="2" charset="-122"/>
            </a:endParaRPr>
          </a:p>
          <a:p>
            <a:pPr>
              <a:buFont typeface="Arial" panose="020B0604020202020204" pitchFamily="34" charset="0"/>
              <a:buNone/>
            </a:pPr>
            <a:r>
              <a:rPr lang="zh-CN" altLang="en-US" sz="3600" b="1">
                <a:solidFill>
                  <a:srgbClr val="FF0000"/>
                </a:solidFill>
                <a:latin typeface="Arial" panose="020B0604020202020204" pitchFamily="34" charset="0"/>
                <a:ea typeface="宋体" panose="02010600030101010101" pitchFamily="2" charset="-122"/>
              </a:rPr>
              <a:t>铁杵磨针</a:t>
            </a:r>
            <a:endParaRPr lang="zh-CN" altLang="en-US" sz="3600">
              <a:latin typeface="Arial" panose="020B0604020202020204" pitchFamily="34" charset="0"/>
              <a:ea typeface="宋体" panose="02010600030101010101" pitchFamily="2" charset="-122"/>
            </a:endParaRPr>
          </a:p>
        </p:txBody>
      </p:sp>
      <p:sp>
        <p:nvSpPr>
          <p:cNvPr id="22532" name="文本框 86022"/>
          <p:cNvSpPr txBox="1"/>
          <p:nvPr/>
        </p:nvSpPr>
        <p:spPr>
          <a:xfrm>
            <a:off x="4838700" y="850900"/>
            <a:ext cx="3013075" cy="365125"/>
          </a:xfrm>
          <a:prstGeom prst="rect">
            <a:avLst/>
          </a:prstGeom>
          <a:noFill/>
          <a:ln w="9525">
            <a:noFill/>
          </a:ln>
        </p:spPr>
        <p:txBody>
          <a:bodyPr anchor="t">
            <a:spAutoFit/>
          </a:bodyPr>
          <a:p>
            <a:pPr>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86024" name="文本框 86023"/>
          <p:cNvSpPr txBox="1"/>
          <p:nvPr/>
        </p:nvSpPr>
        <p:spPr>
          <a:xfrm>
            <a:off x="1331913" y="404813"/>
            <a:ext cx="6408737" cy="1190625"/>
          </a:xfrm>
          <a:prstGeom prst="rect">
            <a:avLst/>
          </a:prstGeom>
          <a:noFill/>
          <a:ln w="9525">
            <a:noFill/>
          </a:ln>
        </p:spPr>
        <p:txBody>
          <a:bodyPr anchor="t">
            <a:spAutoFit/>
          </a:bodyPr>
          <a:p>
            <a:pPr>
              <a:buFont typeface="Arial" panose="020B0604020202020204" pitchFamily="34" charset="0"/>
              <a:buNone/>
            </a:pPr>
            <a:r>
              <a:rPr lang="zh-CN" altLang="en-US" sz="3600" b="1" dirty="0">
                <a:solidFill>
                  <a:srgbClr val="FF0000"/>
                </a:solidFill>
                <a:latin typeface="Arial" panose="020B0604020202020204" pitchFamily="34" charset="0"/>
                <a:ea typeface="宋体" panose="02010600030101010101" pitchFamily="2" charset="-122"/>
              </a:rPr>
              <a:t>   </a:t>
            </a:r>
            <a:r>
              <a:rPr lang="zh-CN" altLang="en-US" sz="3600" b="1" dirty="0">
                <a:solidFill>
                  <a:srgbClr val="0000FF"/>
                </a:solidFill>
                <a:latin typeface="Arial" panose="020B0604020202020204" pitchFamily="34" charset="0"/>
                <a:ea typeface="宋体" panose="02010600030101010101" pitchFamily="2" charset="-122"/>
              </a:rPr>
              <a:t>你能想到哪些和愚公精神内涵相同的成语或典故？</a:t>
            </a:r>
            <a:endParaRPr lang="zh-CN" altLang="en-US" sz="3600" b="1" dirty="0">
              <a:solidFill>
                <a:srgbClr val="0000FF"/>
              </a:solidFill>
              <a:latin typeface="Arial" panose="020B0604020202020204" pitchFamily="34"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6024"/>
                                        </p:tgtEl>
                                        <p:attrNameLst>
                                          <p:attrName>style.visibility</p:attrName>
                                        </p:attrNameLst>
                                      </p:cBhvr>
                                      <p:to>
                                        <p:strVal val="visible"/>
                                      </p:to>
                                    </p:set>
                                    <p:animEffect transition="in" filter="blinds(horizontal)">
                                      <p:cBhvr>
                                        <p:cTn id="7" dur="500"/>
                                        <p:tgtEl>
                                          <p:spTgt spid="860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6022">
                                            <p:txEl>
                                              <p:charRg st="0" end="88"/>
                                            </p:txEl>
                                          </p:spTgt>
                                        </p:tgtEl>
                                        <p:attrNameLst>
                                          <p:attrName>style.visibility</p:attrName>
                                        </p:attrNameLst>
                                      </p:cBhvr>
                                      <p:to>
                                        <p:strVal val="visible"/>
                                      </p:to>
                                    </p:set>
                                    <p:animEffect transition="in" filter="blinds(horizontal)">
                                      <p:cBhvr>
                                        <p:cTn id="12" dur="500"/>
                                        <p:tgtEl>
                                          <p:spTgt spid="86022">
                                            <p:txEl>
                                              <p:charRg st="0" end="8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6022">
                                            <p:txEl>
                                              <p:charRg st="1" end="1"/>
                                            </p:txEl>
                                          </p:spTgt>
                                        </p:tgtEl>
                                        <p:attrNameLst>
                                          <p:attrName>style.visibility</p:attrName>
                                        </p:attrNameLst>
                                      </p:cBhvr>
                                      <p:to>
                                        <p:strVal val="visible"/>
                                      </p:to>
                                    </p:set>
                                    <p:animEffect transition="in" filter="blinds(horizontal)">
                                      <p:cBhvr>
                                        <p:cTn id="17" dur="500"/>
                                        <p:tgtEl>
                                          <p:spTgt spid="86022">
                                            <p:txEl>
                                              <p:char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6022">
                                            <p:txEl>
                                              <p:charRg st="2" end="2"/>
                                            </p:txEl>
                                          </p:spTgt>
                                        </p:tgtEl>
                                        <p:attrNameLst>
                                          <p:attrName>style.visibility</p:attrName>
                                        </p:attrNameLst>
                                      </p:cBhvr>
                                      <p:to>
                                        <p:strVal val="visible"/>
                                      </p:to>
                                    </p:set>
                                    <p:animEffect transition="in" filter="blinds(horizontal)">
                                      <p:cBhvr>
                                        <p:cTn id="22" dur="500"/>
                                        <p:tgtEl>
                                          <p:spTgt spid="86022">
                                            <p:txEl>
                                              <p:char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6022">
                                            <p:txEl>
                                              <p:charRg st="2" end="2"/>
                                            </p:txEl>
                                          </p:spTgt>
                                        </p:tgtEl>
                                        <p:attrNameLst>
                                          <p:attrName>style.visibility</p:attrName>
                                        </p:attrNameLst>
                                      </p:cBhvr>
                                      <p:to>
                                        <p:strVal val="visible"/>
                                      </p:to>
                                    </p:set>
                                    <p:animEffect transition="in" filter="blinds(horizontal)">
                                      <p:cBhvr>
                                        <p:cTn id="27" dur="500"/>
                                        <p:tgtEl>
                                          <p:spTgt spid="86022">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4" grpId="0" bldLvl="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p:cNvSpPr>
          <p:nvPr>
            <p:ph type="title"/>
          </p:nvPr>
        </p:nvSpPr>
        <p:spPr/>
        <p:txBody>
          <a:bodyPr anchor="ctr"/>
          <a:p>
            <a:br>
              <a:rPr lang="en-US" altLang="zh-CN" sz="4000" dirty="0"/>
            </a:br>
            <a:endParaRPr lang="en-US" altLang="zh-CN" sz="4000" dirty="0"/>
          </a:p>
        </p:txBody>
      </p:sp>
      <p:sp>
        <p:nvSpPr>
          <p:cNvPr id="39939" name="文本占位符 39938"/>
          <p:cNvSpPr>
            <a:spLocks noGrp="1"/>
          </p:cNvSpPr>
          <p:nvPr>
            <p:ph type="body" idx="1"/>
          </p:nvPr>
        </p:nvSpPr>
        <p:spPr>
          <a:xfrm>
            <a:off x="0" y="0"/>
            <a:ext cx="9144000" cy="6858000"/>
          </a:xfrm>
        </p:spPr>
        <p:txBody>
          <a:bodyPr/>
          <a:p>
            <a:pPr>
              <a:buNone/>
            </a:pPr>
            <a:r>
              <a:rPr lang="en-US" altLang="zh-CN" sz="4000" b="1" dirty="0"/>
              <a:t>4</a:t>
            </a:r>
            <a:r>
              <a:rPr lang="zh-CN" altLang="en-US" sz="4000" b="1" dirty="0"/>
              <a:t>、解释下列句子中加点的词。</a:t>
            </a:r>
            <a:endParaRPr lang="zh-CN" altLang="en-US" sz="4000" b="1" dirty="0"/>
          </a:p>
          <a:p>
            <a:pPr>
              <a:buNone/>
            </a:pPr>
            <a:r>
              <a:rPr lang="zh-CN" altLang="en-US" sz="4000" b="1" dirty="0"/>
              <a:t>        【</a:t>
            </a:r>
            <a:r>
              <a:rPr lang="en-US" altLang="zh-CN" sz="4000" b="1" dirty="0"/>
              <a:t>1</a:t>
            </a:r>
            <a:r>
              <a:rPr lang="zh-CN" altLang="en-US" sz="4000" b="1" dirty="0"/>
              <a:t>】年</a:t>
            </a:r>
            <a:r>
              <a:rPr lang="zh-CN" altLang="en-US" sz="4000" b="1" dirty="0">
                <a:solidFill>
                  <a:srgbClr val="FF0000"/>
                </a:solidFill>
              </a:rPr>
              <a:t>且</a:t>
            </a:r>
            <a:r>
              <a:rPr lang="zh-CN" altLang="en-US" sz="4000" b="1" dirty="0"/>
              <a:t>九十                       </a:t>
            </a:r>
            <a:endParaRPr lang="zh-CN" altLang="en-US" sz="4000" b="1" dirty="0"/>
          </a:p>
          <a:p>
            <a:pPr>
              <a:buNone/>
            </a:pPr>
            <a:r>
              <a:rPr lang="zh-CN" altLang="en-US" sz="4000" b="1" dirty="0"/>
              <a:t>                   </a:t>
            </a:r>
            <a:r>
              <a:rPr lang="zh-CN" altLang="en-US" sz="4000" b="1" dirty="0">
                <a:solidFill>
                  <a:srgbClr val="FF0000"/>
                </a:solidFill>
              </a:rPr>
              <a:t>将近</a:t>
            </a:r>
            <a:endParaRPr lang="zh-CN" altLang="en-US" sz="4000" b="1" dirty="0">
              <a:solidFill>
                <a:srgbClr val="FF0000"/>
              </a:solidFill>
            </a:endParaRPr>
          </a:p>
          <a:p>
            <a:pPr>
              <a:buNone/>
            </a:pPr>
            <a:r>
              <a:rPr lang="zh-CN" altLang="en-US" sz="4000" b="1" dirty="0"/>
              <a:t>          </a:t>
            </a:r>
            <a:r>
              <a:rPr lang="zh-CN" altLang="en-US" sz="4000" b="1" dirty="0">
                <a:solidFill>
                  <a:srgbClr val="FF0000"/>
                </a:solidFill>
              </a:rPr>
              <a:t>且</a:t>
            </a:r>
            <a:r>
              <a:rPr lang="zh-CN" altLang="en-US" sz="4000" b="1" dirty="0"/>
              <a:t>焉置土石                      </a:t>
            </a:r>
            <a:endParaRPr lang="zh-CN" altLang="en-US" sz="4000" b="1" dirty="0"/>
          </a:p>
          <a:p>
            <a:pPr>
              <a:buNone/>
            </a:pPr>
            <a:r>
              <a:rPr lang="zh-CN" altLang="en-US" sz="4000" b="1" dirty="0"/>
              <a:t>                    </a:t>
            </a:r>
            <a:r>
              <a:rPr lang="zh-CN" altLang="en-US" sz="4000" b="1" dirty="0">
                <a:solidFill>
                  <a:srgbClr val="FF0000"/>
                </a:solidFill>
              </a:rPr>
              <a:t>况且</a:t>
            </a:r>
            <a:endParaRPr lang="zh-CN" altLang="en-US" sz="4000" b="1" dirty="0">
              <a:solidFill>
                <a:srgbClr val="FF0000"/>
              </a:solidFill>
            </a:endParaRPr>
          </a:p>
          <a:p>
            <a:pPr>
              <a:buNone/>
            </a:pPr>
            <a:r>
              <a:rPr lang="zh-CN" altLang="en-US" sz="4000" b="1" dirty="0"/>
              <a:t>        【</a:t>
            </a:r>
            <a:r>
              <a:rPr lang="en-US" altLang="zh-CN" sz="4000" b="1" dirty="0"/>
              <a:t>2</a:t>
            </a:r>
            <a:r>
              <a:rPr lang="zh-CN" altLang="en-US" sz="4000" b="1" dirty="0"/>
              <a:t>】河曲智叟笑而</a:t>
            </a:r>
            <a:r>
              <a:rPr lang="zh-CN" altLang="en-US" sz="4000" b="1" dirty="0">
                <a:solidFill>
                  <a:srgbClr val="FF0000"/>
                </a:solidFill>
              </a:rPr>
              <a:t>止</a:t>
            </a:r>
            <a:r>
              <a:rPr lang="zh-CN" altLang="en-US" sz="4000" b="1" dirty="0"/>
              <a:t>之曰             </a:t>
            </a:r>
            <a:endParaRPr lang="zh-CN" altLang="en-US" sz="4000" b="1" dirty="0"/>
          </a:p>
          <a:p>
            <a:pPr>
              <a:buNone/>
            </a:pPr>
            <a:r>
              <a:rPr lang="zh-CN" altLang="en-US" sz="4000" b="1" dirty="0"/>
              <a:t>                    </a:t>
            </a:r>
            <a:r>
              <a:rPr lang="zh-CN" altLang="en-US" sz="4000" b="1" dirty="0">
                <a:solidFill>
                  <a:srgbClr val="FF0000"/>
                </a:solidFill>
              </a:rPr>
              <a:t>阻止</a:t>
            </a:r>
            <a:endParaRPr lang="zh-CN" altLang="en-US" sz="4000" b="1" dirty="0">
              <a:solidFill>
                <a:srgbClr val="FF0000"/>
              </a:solidFill>
            </a:endParaRPr>
          </a:p>
          <a:p>
            <a:pPr>
              <a:buNone/>
            </a:pPr>
            <a:r>
              <a:rPr lang="zh-CN" altLang="en-US" sz="4000" b="1" dirty="0"/>
              <a:t>         身已半入，</a:t>
            </a:r>
            <a:r>
              <a:rPr lang="zh-CN" altLang="en-US" sz="4000" b="1" dirty="0">
                <a:solidFill>
                  <a:srgbClr val="FF0000"/>
                </a:solidFill>
              </a:rPr>
              <a:t>止</a:t>
            </a:r>
            <a:r>
              <a:rPr lang="zh-CN" altLang="en-US" sz="4000" b="1" dirty="0"/>
              <a:t>露尻尾              </a:t>
            </a:r>
            <a:endParaRPr lang="zh-CN" altLang="en-US" sz="4000" b="1" dirty="0"/>
          </a:p>
          <a:p>
            <a:pPr>
              <a:buNone/>
            </a:pPr>
            <a:r>
              <a:rPr lang="zh-CN" altLang="en-US" sz="4000" b="1" dirty="0"/>
              <a:t>                    </a:t>
            </a:r>
            <a:r>
              <a:rPr lang="zh-CN" altLang="en-US" sz="4000" b="1" dirty="0">
                <a:solidFill>
                  <a:srgbClr val="FF0000"/>
                </a:solidFill>
              </a:rPr>
              <a:t>仅，只</a:t>
            </a:r>
            <a:endParaRPr lang="zh-CN" altLang="en-US" sz="40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939">
                                            <p:txEl>
                                              <p:charRg st="54" end="76"/>
                                            </p:txEl>
                                          </p:spTgt>
                                        </p:tgtEl>
                                        <p:attrNameLst>
                                          <p:attrName>style.visibility</p:attrName>
                                        </p:attrNameLst>
                                      </p:cBhvr>
                                      <p:to>
                                        <p:strVal val="visible"/>
                                      </p:to>
                                    </p:set>
                                    <p:animEffect transition="in" filter="blinds(horizontal)">
                                      <p:cBhvr>
                                        <p:cTn id="7" dur="500"/>
                                        <p:tgtEl>
                                          <p:spTgt spid="39939">
                                            <p:txEl>
                                              <p:charRg st="54" end="76"/>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9939">
                                            <p:txEl>
                                              <p:charRg st="114" end="137"/>
                                            </p:txEl>
                                          </p:spTgt>
                                        </p:tgtEl>
                                        <p:attrNameLst>
                                          <p:attrName>style.visibility</p:attrName>
                                        </p:attrNameLst>
                                      </p:cBhvr>
                                      <p:to>
                                        <p:strVal val="visible"/>
                                      </p:to>
                                    </p:set>
                                    <p:animEffect transition="in" filter="box(in)">
                                      <p:cBhvr>
                                        <p:cTn id="12" dur="500"/>
                                        <p:tgtEl>
                                          <p:spTgt spid="39939">
                                            <p:txEl>
                                              <p:charRg st="114" end="13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9939">
                                            <p:txEl>
                                              <p:charRg st="171" end="194"/>
                                            </p:txEl>
                                          </p:spTgt>
                                        </p:tgtEl>
                                        <p:attrNameLst>
                                          <p:attrName>style.visibility</p:attrName>
                                        </p:attrNameLst>
                                      </p:cBhvr>
                                      <p:to>
                                        <p:strVal val="visible"/>
                                      </p:to>
                                    </p:set>
                                    <p:animEffect transition="in" filter="diamond(in)">
                                      <p:cBhvr>
                                        <p:cTn id="17" dur="2000"/>
                                        <p:tgtEl>
                                          <p:spTgt spid="39939">
                                            <p:txEl>
                                              <p:charRg st="171" end="19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9939">
                                            <p:txEl>
                                              <p:charRg st="227" end="251"/>
                                            </p:txEl>
                                          </p:spTgt>
                                        </p:tgtEl>
                                        <p:attrNameLst>
                                          <p:attrName>style.visibility</p:attrName>
                                        </p:attrNameLst>
                                      </p:cBhvr>
                                      <p:to>
                                        <p:strVal val="visible"/>
                                      </p:to>
                                    </p:set>
                                    <p:anim calcmode="lin" valueType="num">
                                      <p:cBhvr additive="base">
                                        <p:cTn id="22" dur="500" fill="hold"/>
                                        <p:tgtEl>
                                          <p:spTgt spid="39939">
                                            <p:txEl>
                                              <p:charRg st="227" end="25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9939">
                                            <p:txEl>
                                              <p:charRg st="227" end="25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a:spLocks noGrp="1"/>
          </p:cNvSpPr>
          <p:nvPr>
            <p:ph type="title"/>
          </p:nvPr>
        </p:nvSpPr>
        <p:spPr/>
        <p:txBody>
          <a:bodyPr anchor="ctr"/>
          <a:p>
            <a:br>
              <a:rPr lang="en-US" altLang="zh-CN" sz="4000" dirty="0"/>
            </a:br>
            <a:endParaRPr lang="en-US" altLang="zh-CN" sz="4000" dirty="0"/>
          </a:p>
        </p:txBody>
      </p:sp>
      <p:sp>
        <p:nvSpPr>
          <p:cNvPr id="40963" name="文本占位符 40962"/>
          <p:cNvSpPr>
            <a:spLocks noGrp="1"/>
          </p:cNvSpPr>
          <p:nvPr>
            <p:ph type="body" idx="1"/>
          </p:nvPr>
        </p:nvSpPr>
        <p:spPr>
          <a:xfrm>
            <a:off x="0" y="0"/>
            <a:ext cx="9144000" cy="6858000"/>
          </a:xfrm>
        </p:spPr>
        <p:txBody>
          <a:bodyPr/>
          <a:p>
            <a:pPr>
              <a:buNone/>
            </a:pPr>
            <a:r>
              <a:rPr lang="en-US" altLang="zh-CN" dirty="0"/>
              <a:t>          </a:t>
            </a:r>
            <a:r>
              <a:rPr lang="zh-CN" altLang="en-US" sz="4000" b="1" dirty="0"/>
              <a:t>【</a:t>
            </a:r>
            <a:r>
              <a:rPr lang="en-US" altLang="zh-CN" sz="4000" b="1" dirty="0"/>
              <a:t>3</a:t>
            </a:r>
            <a:r>
              <a:rPr lang="zh-CN" altLang="en-US" sz="4000" b="1" dirty="0"/>
              <a:t>】何</a:t>
            </a:r>
            <a:r>
              <a:rPr lang="zh-CN" altLang="en-US" sz="4000" b="1" dirty="0">
                <a:solidFill>
                  <a:srgbClr val="FF0000"/>
                </a:solidFill>
              </a:rPr>
              <a:t>苦</a:t>
            </a:r>
            <a:r>
              <a:rPr lang="zh-CN" altLang="en-US" sz="4000" b="1" dirty="0"/>
              <a:t>而不平      </a:t>
            </a:r>
            <a:endParaRPr lang="zh-CN" altLang="en-US" sz="4000" b="1" dirty="0"/>
          </a:p>
          <a:p>
            <a:pPr>
              <a:buNone/>
            </a:pPr>
            <a:r>
              <a:rPr lang="zh-CN" altLang="en-US" sz="4000" b="1" dirty="0"/>
              <a:t>                </a:t>
            </a:r>
            <a:r>
              <a:rPr lang="zh-CN" altLang="en-US" sz="4000" b="1" dirty="0">
                <a:solidFill>
                  <a:srgbClr val="FF0000"/>
                </a:solidFill>
              </a:rPr>
              <a:t>愁苦，这里指担心。</a:t>
            </a:r>
            <a:endParaRPr lang="zh-CN" altLang="en-US" sz="4000" b="1" dirty="0">
              <a:solidFill>
                <a:srgbClr val="FF0000"/>
              </a:solidFill>
            </a:endParaRPr>
          </a:p>
          <a:p>
            <a:pPr>
              <a:buNone/>
            </a:pPr>
            <a:r>
              <a:rPr lang="zh-CN" altLang="en-US" sz="4000" b="1" dirty="0"/>
              <a:t>           必先</a:t>
            </a:r>
            <a:r>
              <a:rPr lang="zh-CN" altLang="en-US" sz="4000" b="1" dirty="0">
                <a:solidFill>
                  <a:srgbClr val="FF0000"/>
                </a:solidFill>
              </a:rPr>
              <a:t>苦</a:t>
            </a:r>
            <a:r>
              <a:rPr lang="zh-CN" altLang="en-US" sz="4000" b="1" dirty="0"/>
              <a:t>其心志    </a:t>
            </a:r>
            <a:endParaRPr lang="zh-CN" altLang="en-US" sz="4000" b="1" dirty="0"/>
          </a:p>
          <a:p>
            <a:pPr>
              <a:buNone/>
            </a:pPr>
            <a:r>
              <a:rPr lang="zh-CN" altLang="en-US" sz="4000" b="1" dirty="0"/>
              <a:t>         </a:t>
            </a:r>
            <a:r>
              <a:rPr lang="zh-CN" altLang="en-US" sz="4000" b="1" dirty="0">
                <a:solidFill>
                  <a:srgbClr val="FF0000"/>
                </a:solidFill>
              </a:rPr>
              <a:t>形容词的使动用法，使</a:t>
            </a:r>
            <a:r>
              <a:rPr lang="en-US" altLang="zh-CN" sz="4000" b="1" dirty="0">
                <a:solidFill>
                  <a:srgbClr val="FF0000"/>
                </a:solidFill>
              </a:rPr>
              <a:t>……</a:t>
            </a:r>
            <a:r>
              <a:rPr lang="zh-CN" altLang="en-US" sz="4000" b="1" dirty="0">
                <a:solidFill>
                  <a:srgbClr val="FF0000"/>
                </a:solidFill>
              </a:rPr>
              <a:t>痛苦</a:t>
            </a:r>
            <a:endParaRPr lang="zh-CN" altLang="en-US" sz="4000" b="1" dirty="0">
              <a:solidFill>
                <a:srgbClr val="FF0000"/>
              </a:solidFill>
            </a:endParaRPr>
          </a:p>
          <a:p>
            <a:pPr>
              <a:buNone/>
            </a:pPr>
            <a:r>
              <a:rPr lang="zh-CN" altLang="en-US" sz="4000" b="1" dirty="0"/>
              <a:t>          【</a:t>
            </a:r>
            <a:r>
              <a:rPr lang="en-US" altLang="zh-CN" sz="4000" b="1" dirty="0"/>
              <a:t>4</a:t>
            </a:r>
            <a:r>
              <a:rPr lang="zh-CN" altLang="en-US" sz="4000" b="1" dirty="0"/>
              <a:t>】帝感其</a:t>
            </a:r>
            <a:r>
              <a:rPr lang="zh-CN" altLang="en-US" sz="4000" b="1" dirty="0">
                <a:solidFill>
                  <a:srgbClr val="FF0000"/>
                </a:solidFill>
              </a:rPr>
              <a:t>诚</a:t>
            </a:r>
            <a:r>
              <a:rPr lang="zh-CN" altLang="en-US" sz="4000" b="1" dirty="0"/>
              <a:t>                          </a:t>
            </a:r>
            <a:endParaRPr lang="zh-CN" altLang="en-US" sz="4000" b="1" dirty="0"/>
          </a:p>
          <a:p>
            <a:pPr>
              <a:buNone/>
            </a:pPr>
            <a:r>
              <a:rPr lang="zh-CN" altLang="en-US" sz="4000" b="1" dirty="0"/>
              <a:t>         </a:t>
            </a:r>
            <a:r>
              <a:rPr lang="zh-CN" altLang="en-US" sz="4000" b="1" dirty="0">
                <a:solidFill>
                  <a:srgbClr val="FF0000"/>
                </a:solidFill>
              </a:rPr>
              <a:t>诚心，真心。</a:t>
            </a:r>
            <a:endParaRPr lang="zh-CN" altLang="en-US" sz="4000" b="1" dirty="0">
              <a:solidFill>
                <a:srgbClr val="FF0000"/>
              </a:solidFill>
            </a:endParaRPr>
          </a:p>
          <a:p>
            <a:pPr>
              <a:buNone/>
            </a:pPr>
            <a:r>
              <a:rPr lang="zh-CN" altLang="en-US" sz="4000" b="1" dirty="0"/>
              <a:t>         公孙衍、张仪岂不</a:t>
            </a:r>
            <a:r>
              <a:rPr lang="zh-CN" altLang="en-US" sz="4000" b="1" dirty="0">
                <a:solidFill>
                  <a:srgbClr val="FF0000"/>
                </a:solidFill>
              </a:rPr>
              <a:t>诚</a:t>
            </a:r>
            <a:r>
              <a:rPr lang="zh-CN" altLang="en-US" sz="4000" b="1" dirty="0"/>
              <a:t>大丈夫哉         </a:t>
            </a:r>
            <a:endParaRPr lang="zh-CN" altLang="en-US" sz="4000" b="1" dirty="0"/>
          </a:p>
          <a:p>
            <a:pPr>
              <a:buNone/>
            </a:pPr>
            <a:r>
              <a:rPr lang="zh-CN" altLang="en-US" sz="4000" b="1" dirty="0"/>
              <a:t>                     </a:t>
            </a:r>
            <a:r>
              <a:rPr lang="zh-CN" altLang="en-US" sz="4000" b="1" dirty="0">
                <a:solidFill>
                  <a:srgbClr val="FF0000"/>
                </a:solidFill>
              </a:rPr>
              <a:t>真正，确实。</a:t>
            </a:r>
            <a:endParaRPr lang="zh-CN" altLang="en-US" sz="40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63">
                                            <p:txEl>
                                              <p:charRg st="25" end="51"/>
                                            </p:txEl>
                                          </p:spTgt>
                                        </p:tgtEl>
                                        <p:attrNameLst>
                                          <p:attrName>style.visibility</p:attrName>
                                        </p:attrNameLst>
                                      </p:cBhvr>
                                      <p:to>
                                        <p:strVal val="visible"/>
                                      </p:to>
                                    </p:set>
                                    <p:animEffect transition="in" filter="blinds(horizontal)">
                                      <p:cBhvr>
                                        <p:cTn id="7" dur="500"/>
                                        <p:tgtEl>
                                          <p:spTgt spid="40963">
                                            <p:txEl>
                                              <p:charRg st="25" end="5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0963">
                                            <p:txEl>
                                              <p:charRg st="73" end="97"/>
                                            </p:txEl>
                                          </p:spTgt>
                                        </p:tgtEl>
                                        <p:attrNameLst>
                                          <p:attrName>style.visibility</p:attrName>
                                        </p:attrNameLst>
                                      </p:cBhvr>
                                      <p:to>
                                        <p:strVal val="visible"/>
                                      </p:to>
                                    </p:set>
                                    <p:animEffect transition="in" filter="box(in)">
                                      <p:cBhvr>
                                        <p:cTn id="12" dur="500"/>
                                        <p:tgtEl>
                                          <p:spTgt spid="40963">
                                            <p:txEl>
                                              <p:charRg st="73" end="9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0963">
                                            <p:txEl>
                                              <p:charRg st="141" end="157"/>
                                            </p:txEl>
                                          </p:spTgt>
                                        </p:tgtEl>
                                        <p:attrNameLst>
                                          <p:attrName>style.visibility</p:attrName>
                                        </p:attrNameLst>
                                      </p:cBhvr>
                                      <p:to>
                                        <p:strVal val="visible"/>
                                      </p:to>
                                    </p:set>
                                    <p:anim calcmode="lin" valueType="num">
                                      <p:cBhvr additive="base">
                                        <p:cTn id="17" dur="500" fill="hold"/>
                                        <p:tgtEl>
                                          <p:spTgt spid="40963">
                                            <p:txEl>
                                              <p:charRg st="141" end="15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0963">
                                            <p:txEl>
                                              <p:charRg st="141" end="157"/>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0963">
                                            <p:txEl>
                                              <p:charRg st="189" end="217"/>
                                            </p:txEl>
                                          </p:spTgt>
                                        </p:tgtEl>
                                        <p:attrNameLst>
                                          <p:attrName>style.visibility</p:attrName>
                                        </p:attrNameLst>
                                      </p:cBhvr>
                                      <p:to>
                                        <p:strVal val="visible"/>
                                      </p:to>
                                    </p:set>
                                    <p:anim calcmode="lin" valueType="num">
                                      <p:cBhvr additive="base">
                                        <p:cTn id="23" dur="500" fill="hold"/>
                                        <p:tgtEl>
                                          <p:spTgt spid="40963">
                                            <p:txEl>
                                              <p:charRg st="189" end="21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0963">
                                            <p:txEl>
                                              <p:charRg st="189" end="2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41985"/>
          <p:cNvSpPr>
            <a:spLocks noGrp="1"/>
          </p:cNvSpPr>
          <p:nvPr>
            <p:ph type="title"/>
          </p:nvPr>
        </p:nvSpPr>
        <p:spPr>
          <a:xfrm>
            <a:off x="323850" y="0"/>
            <a:ext cx="8362950" cy="1417638"/>
          </a:xfrm>
        </p:spPr>
        <p:txBody>
          <a:bodyPr anchor="ctr"/>
          <a:p>
            <a:r>
              <a:rPr lang="en-US" altLang="zh-CN" sz="4000" b="1" dirty="0">
                <a:solidFill>
                  <a:srgbClr val="FF0000"/>
                </a:solidFill>
              </a:rPr>
              <a:t>5</a:t>
            </a:r>
            <a:r>
              <a:rPr lang="zh-CN" altLang="en-US" sz="4000" b="1" dirty="0">
                <a:solidFill>
                  <a:srgbClr val="FF0000"/>
                </a:solidFill>
              </a:rPr>
              <a:t>、搜集</a:t>
            </a:r>
            <a:r>
              <a:rPr lang="en-US" altLang="zh-CN" sz="4000" b="1" dirty="0">
                <a:solidFill>
                  <a:srgbClr val="FF0000"/>
                </a:solidFill>
              </a:rPr>
              <a:t>《</a:t>
            </a:r>
            <a:r>
              <a:rPr lang="zh-CN" altLang="en-US" sz="4000" b="1" dirty="0">
                <a:solidFill>
                  <a:srgbClr val="FF0000"/>
                </a:solidFill>
              </a:rPr>
              <a:t>列子</a:t>
            </a:r>
            <a:r>
              <a:rPr lang="en-US" altLang="zh-CN" sz="4000" b="1" dirty="0">
                <a:solidFill>
                  <a:srgbClr val="FF0000"/>
                </a:solidFill>
              </a:rPr>
              <a:t>》</a:t>
            </a:r>
            <a:r>
              <a:rPr lang="zh-CN" altLang="en-US" sz="4000" b="1" dirty="0">
                <a:solidFill>
                  <a:srgbClr val="FF0000"/>
                </a:solidFill>
              </a:rPr>
              <a:t>中的寓言故事</a:t>
            </a:r>
            <a:endParaRPr lang="zh-CN" altLang="en-US" sz="4000" dirty="0">
              <a:solidFill>
                <a:srgbClr val="FF0000"/>
              </a:solidFill>
            </a:endParaRPr>
          </a:p>
        </p:txBody>
      </p:sp>
      <p:sp>
        <p:nvSpPr>
          <p:cNvPr id="41987" name="文本占位符 41986"/>
          <p:cNvSpPr>
            <a:spLocks noGrp="1"/>
          </p:cNvSpPr>
          <p:nvPr>
            <p:ph type="body" idx="1"/>
          </p:nvPr>
        </p:nvSpPr>
        <p:spPr>
          <a:xfrm>
            <a:off x="586740" y="1783080"/>
            <a:ext cx="8415020" cy="3291840"/>
          </a:xfrm>
        </p:spPr>
        <p:txBody>
          <a:bodyPr wrap="square">
            <a:spAutoFit/>
          </a:bodyPr>
          <a:p>
            <a:pPr>
              <a:lnSpc>
                <a:spcPct val="130000"/>
              </a:lnSpc>
              <a:buNone/>
            </a:pPr>
            <a:r>
              <a:rPr lang="en-US" altLang="zh-CN" sz="4000" b="1" dirty="0"/>
              <a:t>        </a:t>
            </a:r>
            <a:r>
              <a:rPr lang="zh-CN" altLang="en-US" sz="4000" b="1" dirty="0"/>
              <a:t>【</a:t>
            </a:r>
            <a:r>
              <a:rPr lang="en-US" altLang="zh-CN" sz="4000" b="1" dirty="0"/>
              <a:t>1</a:t>
            </a:r>
            <a:r>
              <a:rPr lang="zh-CN" altLang="en-US" sz="4000" b="1" dirty="0"/>
              <a:t>】</a:t>
            </a:r>
            <a:r>
              <a:rPr lang="en-US" altLang="zh-CN" sz="4000" b="1" dirty="0"/>
              <a:t>《</a:t>
            </a:r>
            <a:r>
              <a:rPr lang="zh-CN" altLang="en-US" sz="4000" b="1" dirty="0"/>
              <a:t>歧路亡羊</a:t>
            </a:r>
            <a:r>
              <a:rPr lang="en-US" altLang="zh-CN" sz="4000" b="1" dirty="0"/>
              <a:t>》</a:t>
            </a:r>
            <a:r>
              <a:rPr lang="zh-CN" altLang="en-US" sz="4000" b="1" dirty="0"/>
              <a:t>歧路：岔路；亡：丢失。因岔路太多无法追寻而丢失了羊。</a:t>
            </a:r>
            <a:r>
              <a:rPr lang="zh-CN" altLang="en-US" sz="4000" b="1" dirty="0">
                <a:solidFill>
                  <a:srgbClr val="FF0000"/>
                </a:solidFill>
              </a:rPr>
              <a:t>比喻事物复杂多变，没有正确的方向就会误入歧途。</a:t>
            </a:r>
            <a:endParaRPr lang="zh-CN" altLang="en-US" sz="4000" b="1" dirty="0">
              <a:solidFill>
                <a:srgbClr val="FF0000"/>
              </a:solidFill>
            </a:endParaRPr>
          </a:p>
        </p:txBody>
      </p:sp>
    </p:spTree>
  </p:cSld>
  <p:clrMapOvr>
    <a:masterClrMapping/>
  </p:clrMapOvr>
  <p:transition spd="med">
    <p:plus/>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43009"/>
          <p:cNvSpPr>
            <a:spLocks noGrp="1"/>
          </p:cNvSpPr>
          <p:nvPr>
            <p:ph type="title"/>
          </p:nvPr>
        </p:nvSpPr>
        <p:spPr/>
        <p:txBody>
          <a:bodyPr anchor="ctr"/>
          <a:p>
            <a:br>
              <a:rPr lang="en-US" altLang="zh-CN" sz="4000" dirty="0"/>
            </a:br>
            <a:endParaRPr lang="en-US" altLang="zh-CN" sz="4000" dirty="0"/>
          </a:p>
        </p:txBody>
      </p:sp>
      <p:sp>
        <p:nvSpPr>
          <p:cNvPr id="43011" name="文本占位符 43010"/>
          <p:cNvSpPr>
            <a:spLocks noGrp="1"/>
          </p:cNvSpPr>
          <p:nvPr>
            <p:ph type="body" idx="1"/>
          </p:nvPr>
        </p:nvSpPr>
        <p:spPr>
          <a:xfrm>
            <a:off x="228600" y="142875"/>
            <a:ext cx="8686800" cy="6572250"/>
          </a:xfrm>
        </p:spPr>
        <p:txBody>
          <a:bodyPr wrap="square">
            <a:spAutoFit/>
          </a:bodyPr>
          <a:p>
            <a:pPr>
              <a:lnSpc>
                <a:spcPct val="130000"/>
              </a:lnSpc>
              <a:buNone/>
            </a:pPr>
            <a:r>
              <a:rPr lang="en-US" altLang="zh-CN" dirty="0"/>
              <a:t>           </a:t>
            </a:r>
            <a:r>
              <a:rPr lang="zh-CN" altLang="en-US" sz="3600" b="1" dirty="0"/>
              <a:t>【</a:t>
            </a:r>
            <a:r>
              <a:rPr lang="en-US" altLang="zh-CN" sz="3600" b="1" dirty="0"/>
              <a:t>2</a:t>
            </a:r>
            <a:r>
              <a:rPr lang="zh-CN" altLang="en-US" sz="3600" b="1" dirty="0"/>
              <a:t>】</a:t>
            </a:r>
            <a:r>
              <a:rPr lang="en-US" altLang="zh-CN" sz="3600" b="1" dirty="0"/>
              <a:t>《</a:t>
            </a:r>
            <a:r>
              <a:rPr lang="zh-CN" altLang="en-US" sz="3600" b="1" dirty="0"/>
              <a:t>詹何钓鱼</a:t>
            </a:r>
            <a:r>
              <a:rPr lang="en-US" altLang="zh-CN" sz="3600" b="1" dirty="0"/>
              <a:t>》</a:t>
            </a:r>
            <a:r>
              <a:rPr lang="zh-CN" altLang="en-US" sz="3600" b="1" dirty="0"/>
              <a:t>詹何用单股的蚕丝做钓鱼的丝绳，用芒刺做钩，用细竹做钓竿，用剖开的米粒做为钓饵，在有百仞深的深渊中、湍急的河流里钓到</a:t>
            </a:r>
            <a:r>
              <a:rPr lang="en-US" altLang="zh-CN" sz="3600" b="1" dirty="0"/>
              <a:t>(</a:t>
            </a:r>
            <a:r>
              <a:rPr lang="zh-CN" altLang="en-US" sz="3600" b="1" dirty="0"/>
              <a:t>一条</a:t>
            </a:r>
            <a:r>
              <a:rPr lang="en-US" altLang="zh-CN" sz="3600" b="1" dirty="0"/>
              <a:t>)</a:t>
            </a:r>
            <a:r>
              <a:rPr lang="zh-CN" altLang="en-US" sz="3600" b="1" dirty="0"/>
              <a:t>可以装满一辆车的鱼，钓丝还不断，钓钩没有被扯直，钓竿没有被拉弯。</a:t>
            </a:r>
            <a:r>
              <a:rPr lang="zh-CN" altLang="en-US" sz="3600" b="1" dirty="0">
                <a:solidFill>
                  <a:srgbClr val="FF0000"/>
                </a:solidFill>
              </a:rPr>
              <a:t>做事时，有时能以柔克刚，以弱制强，做任何事都要讲究方法。好的方法能起到事半功倍的作用。</a:t>
            </a:r>
            <a:endParaRPr lang="zh-CN" altLang="en-US" sz="3600" b="1" dirty="0">
              <a:solidFill>
                <a:srgbClr val="FF0000"/>
              </a:solidFill>
            </a:endParaRPr>
          </a:p>
        </p:txBody>
      </p:sp>
    </p:spTree>
  </p:cSld>
  <p:clrMapOvr>
    <a:masterClrMapping/>
  </p:clrMapOvr>
  <p:transition spd="med">
    <p:plus/>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44033"/>
          <p:cNvSpPr>
            <a:spLocks noGrp="1"/>
          </p:cNvSpPr>
          <p:nvPr>
            <p:ph type="title"/>
          </p:nvPr>
        </p:nvSpPr>
        <p:spPr/>
        <p:txBody>
          <a:bodyPr anchor="ctr"/>
          <a:p>
            <a:br>
              <a:rPr lang="en-US" altLang="zh-CN" sz="4000" dirty="0"/>
            </a:br>
            <a:endParaRPr lang="en-US" altLang="zh-CN" sz="4000" dirty="0"/>
          </a:p>
        </p:txBody>
      </p:sp>
      <p:sp>
        <p:nvSpPr>
          <p:cNvPr id="44035" name="文本占位符 44034"/>
          <p:cNvSpPr>
            <a:spLocks noGrp="1"/>
          </p:cNvSpPr>
          <p:nvPr>
            <p:ph type="body" idx="1"/>
          </p:nvPr>
        </p:nvSpPr>
        <p:spPr>
          <a:xfrm>
            <a:off x="320040" y="274955"/>
            <a:ext cx="8503285" cy="6144260"/>
          </a:xfrm>
        </p:spPr>
        <p:txBody>
          <a:bodyPr wrap="square">
            <a:spAutoFit/>
          </a:bodyPr>
          <a:p>
            <a:pPr>
              <a:lnSpc>
                <a:spcPct val="120000"/>
              </a:lnSpc>
              <a:buNone/>
            </a:pPr>
            <a:r>
              <a:rPr lang="en-US" altLang="zh-CN" sz="4000" b="1" dirty="0"/>
              <a:t>         </a:t>
            </a:r>
            <a:r>
              <a:rPr lang="zh-CN" altLang="en-US" sz="3600" b="1" dirty="0"/>
              <a:t>【</a:t>
            </a:r>
            <a:r>
              <a:rPr lang="en-US" altLang="zh-CN" sz="3600" b="1" dirty="0"/>
              <a:t>3</a:t>
            </a:r>
            <a:r>
              <a:rPr lang="zh-CN" altLang="en-US" sz="3600" b="1" dirty="0"/>
              <a:t>】</a:t>
            </a:r>
            <a:r>
              <a:rPr lang="en-US" altLang="zh-CN" sz="3600" b="1" dirty="0"/>
              <a:t>《</a:t>
            </a:r>
            <a:r>
              <a:rPr lang="zh-CN" altLang="en-US" sz="3600" b="1" dirty="0"/>
              <a:t>造父学御</a:t>
            </a:r>
            <a:r>
              <a:rPr lang="en-US" altLang="zh-CN" sz="3600" b="1" dirty="0"/>
              <a:t>》</a:t>
            </a:r>
            <a:r>
              <a:rPr lang="zh-CN" altLang="en-US" sz="3600" b="1" dirty="0"/>
              <a:t>造父的老师叫泰豆氏。造父刚开始跟他学驾车，对他行礼很谦恭，而泰豆告诉他说</a:t>
            </a:r>
            <a:r>
              <a:rPr lang="en-US" altLang="zh-CN" sz="3600" b="1" dirty="0"/>
              <a:t>:"</a:t>
            </a:r>
            <a:r>
              <a:rPr lang="zh-CN" altLang="en-US" sz="3600" b="1" dirty="0"/>
              <a:t>古诗说过</a:t>
            </a:r>
            <a:r>
              <a:rPr lang="en-US" altLang="zh-CN" sz="3600" b="1" dirty="0"/>
              <a:t>:'</a:t>
            </a:r>
            <a:r>
              <a:rPr lang="zh-CN" altLang="en-US" sz="3600" b="1" dirty="0"/>
              <a:t>做弓的好工匠，必须先学编簸箕</a:t>
            </a:r>
            <a:r>
              <a:rPr lang="en-US" altLang="zh-CN" sz="3600" b="1" dirty="0"/>
              <a:t>;</a:t>
            </a:r>
            <a:r>
              <a:rPr lang="zh-CN" altLang="en-US" sz="3600" b="1" dirty="0"/>
              <a:t>擅长冶炼的工人，必须先学集腋成裘。</a:t>
            </a:r>
            <a:r>
              <a:rPr lang="en-US" altLang="zh-CN" sz="3600" b="1" dirty="0"/>
              <a:t>'</a:t>
            </a:r>
            <a:r>
              <a:rPr lang="zh-CN" altLang="en-US" sz="3600" b="1" dirty="0"/>
              <a:t>你先看我快步走路。能走得像我那样熟练，之后才可以手握六根马缰绳，驾驭六匹马拉车。</a:t>
            </a:r>
            <a:r>
              <a:rPr lang="en-US" altLang="zh-CN" sz="3600" b="1" dirty="0"/>
              <a:t>"</a:t>
            </a:r>
            <a:r>
              <a:rPr lang="zh-CN" altLang="en-US" sz="3600" b="1" dirty="0">
                <a:solidFill>
                  <a:srgbClr val="FF0000"/>
                </a:solidFill>
              </a:rPr>
              <a:t>这则寓言特别强调了训练基本功的重要，基本功扎实，提高就快。</a:t>
            </a:r>
            <a:endParaRPr lang="zh-CN" altLang="en-US" sz="3600" b="1" dirty="0">
              <a:solidFill>
                <a:srgbClr val="FF0000"/>
              </a:solidFill>
            </a:endParaRPr>
          </a:p>
        </p:txBody>
      </p:sp>
    </p:spTree>
  </p:cSld>
  <p:clrMapOvr>
    <a:masterClrMapping/>
  </p:clrMapOvr>
  <p:transition spd="med">
    <p:plus/>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45057"/>
          <p:cNvSpPr>
            <a:spLocks noGrp="1"/>
          </p:cNvSpPr>
          <p:nvPr>
            <p:ph type="title"/>
          </p:nvPr>
        </p:nvSpPr>
        <p:spPr/>
        <p:txBody>
          <a:bodyPr anchor="ctr"/>
          <a:p>
            <a:br>
              <a:rPr lang="en-US" altLang="zh-CN" sz="4000" dirty="0"/>
            </a:br>
            <a:endParaRPr lang="en-US" altLang="zh-CN" sz="4000" dirty="0"/>
          </a:p>
        </p:txBody>
      </p:sp>
      <p:sp>
        <p:nvSpPr>
          <p:cNvPr id="45059" name="文本占位符 45058"/>
          <p:cNvSpPr>
            <a:spLocks noGrp="1"/>
          </p:cNvSpPr>
          <p:nvPr>
            <p:ph type="body" idx="1"/>
          </p:nvPr>
        </p:nvSpPr>
        <p:spPr>
          <a:xfrm>
            <a:off x="0" y="0"/>
            <a:ext cx="9144000" cy="6247130"/>
          </a:xfrm>
        </p:spPr>
        <p:txBody>
          <a:bodyPr>
            <a:spAutoFit/>
          </a:bodyPr>
          <a:p>
            <a:pPr>
              <a:lnSpc>
                <a:spcPct val="120000"/>
              </a:lnSpc>
              <a:buNone/>
            </a:pPr>
            <a:r>
              <a:rPr lang="en-US" altLang="zh-CN" sz="4000" b="1" dirty="0"/>
              <a:t>         </a:t>
            </a:r>
            <a:r>
              <a:rPr lang="zh-CN" altLang="en-US" sz="4000" b="1" dirty="0"/>
              <a:t>【</a:t>
            </a:r>
            <a:r>
              <a:rPr lang="en-US" altLang="zh-CN" sz="4000" b="1" dirty="0"/>
              <a:t>4</a:t>
            </a:r>
            <a:r>
              <a:rPr lang="zh-CN" altLang="en-US" sz="4000" b="1" dirty="0"/>
              <a:t>】</a:t>
            </a:r>
            <a:r>
              <a:rPr lang="en-US" altLang="zh-CN" sz="4000" b="1" dirty="0"/>
              <a:t>《</a:t>
            </a:r>
            <a:r>
              <a:rPr lang="zh-CN" altLang="en-US" sz="4000" b="1" dirty="0"/>
              <a:t>鲍氏之子</a:t>
            </a:r>
            <a:r>
              <a:rPr lang="en-US" altLang="zh-CN" sz="4000" b="1" dirty="0"/>
              <a:t>》</a:t>
            </a:r>
            <a:r>
              <a:rPr lang="zh-CN" altLang="en-US" sz="4000" b="1" dirty="0"/>
              <a:t>文章通过鲍氏之子反驳齐田氏的一番话，批判了那种认为万物由上天制造出来的唯心主义，</a:t>
            </a:r>
            <a:r>
              <a:rPr lang="zh-CN" altLang="en-US" sz="4000" b="1" dirty="0">
                <a:solidFill>
                  <a:srgbClr val="FF0000"/>
                </a:solidFill>
              </a:rPr>
              <a:t>赞扬了鲍氏之子的唯物论思想。</a:t>
            </a:r>
            <a:endParaRPr lang="zh-CN" altLang="en-US" sz="4000" b="1" dirty="0">
              <a:solidFill>
                <a:srgbClr val="FF0000"/>
              </a:solidFill>
            </a:endParaRPr>
          </a:p>
          <a:p>
            <a:pPr>
              <a:lnSpc>
                <a:spcPct val="120000"/>
              </a:lnSpc>
              <a:buNone/>
            </a:pPr>
            <a:r>
              <a:rPr lang="zh-CN" altLang="en-US" sz="4000" b="1" dirty="0"/>
              <a:t>        </a:t>
            </a:r>
            <a:endParaRPr lang="zh-CN" altLang="en-US" sz="4000" b="1" dirty="0"/>
          </a:p>
          <a:p>
            <a:pPr>
              <a:lnSpc>
                <a:spcPct val="120000"/>
              </a:lnSpc>
              <a:buNone/>
            </a:pPr>
            <a:r>
              <a:rPr lang="zh-CN" altLang="en-US" sz="4000" b="1" dirty="0"/>
              <a:t>         【</a:t>
            </a:r>
            <a:r>
              <a:rPr lang="en-US" altLang="zh-CN" sz="4000" b="1" dirty="0"/>
              <a:t>5</a:t>
            </a:r>
            <a:r>
              <a:rPr lang="zh-CN" altLang="en-US" sz="4000" b="1" dirty="0"/>
              <a:t>】</a:t>
            </a:r>
            <a:r>
              <a:rPr lang="en-US" altLang="zh-CN" sz="4000" b="1" dirty="0">
                <a:solidFill>
                  <a:srgbClr val="FF0000"/>
                </a:solidFill>
              </a:rPr>
              <a:t>《</a:t>
            </a:r>
            <a:r>
              <a:rPr lang="zh-CN" altLang="en-US" sz="4000" b="1" dirty="0">
                <a:solidFill>
                  <a:srgbClr val="FF0000"/>
                </a:solidFill>
              </a:rPr>
              <a:t>九方皋相马</a:t>
            </a:r>
            <a:r>
              <a:rPr lang="en-US" altLang="zh-CN" sz="4000" b="1" dirty="0">
                <a:solidFill>
                  <a:srgbClr val="FF0000"/>
                </a:solidFill>
              </a:rPr>
              <a:t>》 </a:t>
            </a:r>
            <a:r>
              <a:rPr lang="zh-CN" altLang="en-US" sz="4000" b="1" dirty="0">
                <a:solidFill>
                  <a:srgbClr val="FF0000"/>
                </a:solidFill>
              </a:rPr>
              <a:t>寓意指在对待人、事、物的时，要抓住本质特征，不能为表面现象所迷惑。</a:t>
            </a:r>
            <a:endParaRPr lang="zh-CN" altLang="en-US" sz="4000" b="1" dirty="0">
              <a:solidFill>
                <a:srgbClr val="FF0000"/>
              </a:solidFill>
            </a:endParaRPr>
          </a:p>
        </p:txBody>
      </p:sp>
    </p:spTree>
  </p:cSld>
  <p:clrMapOvr>
    <a:masterClrMapping/>
  </p:clrMapOvr>
  <p:transition spd="med">
    <p:plus/>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p:cNvSpPr>
          <p:nvPr>
            <p:ph type="title"/>
          </p:nvPr>
        </p:nvSpPr>
        <p:spPr>
          <a:xfrm>
            <a:off x="457200" y="0"/>
            <a:ext cx="8229600" cy="620713"/>
          </a:xfrm>
        </p:spPr>
        <p:txBody>
          <a:bodyPr anchor="ctr"/>
          <a:p>
            <a:r>
              <a:rPr lang="zh-CN" altLang="en-US" sz="4000" b="1" dirty="0">
                <a:solidFill>
                  <a:srgbClr val="FF0000"/>
                </a:solidFill>
              </a:rPr>
              <a:t>古汉语知识积累</a:t>
            </a:r>
            <a:endParaRPr lang="zh-CN" altLang="en-US" sz="4000" b="1" dirty="0">
              <a:solidFill>
                <a:srgbClr val="FF0000"/>
              </a:solidFill>
            </a:endParaRPr>
          </a:p>
        </p:txBody>
      </p:sp>
      <p:sp>
        <p:nvSpPr>
          <p:cNvPr id="46083" name="文本占位符 46082"/>
          <p:cNvSpPr>
            <a:spLocks noGrp="1"/>
          </p:cNvSpPr>
          <p:nvPr>
            <p:ph type="body" idx="1"/>
          </p:nvPr>
        </p:nvSpPr>
        <p:spPr>
          <a:xfrm>
            <a:off x="0" y="765175"/>
            <a:ext cx="9144000" cy="5139055"/>
          </a:xfrm>
        </p:spPr>
        <p:txBody>
          <a:bodyPr>
            <a:spAutoFit/>
          </a:bodyPr>
          <a:p>
            <a:pPr>
              <a:buNone/>
            </a:pPr>
            <a:r>
              <a:rPr lang="en-US" altLang="zh-CN" sz="4000" b="1" dirty="0"/>
              <a:t>                1</a:t>
            </a:r>
            <a:r>
              <a:rPr lang="zh-CN" altLang="en-US" sz="4000" b="1" dirty="0"/>
              <a:t>、通假字</a:t>
            </a:r>
            <a:endParaRPr lang="zh-CN" altLang="en-US" sz="4000" b="1" dirty="0"/>
          </a:p>
          <a:p>
            <a:pPr>
              <a:buNone/>
            </a:pPr>
            <a:r>
              <a:rPr lang="zh-CN" altLang="en-US" sz="4000" b="1" dirty="0"/>
              <a:t>        【</a:t>
            </a:r>
            <a:r>
              <a:rPr lang="en-US" altLang="zh-CN" sz="4000" b="1" dirty="0"/>
              <a:t>1</a:t>
            </a:r>
            <a:r>
              <a:rPr lang="zh-CN" altLang="en-US" sz="4000" b="1" dirty="0"/>
              <a:t>】</a:t>
            </a:r>
            <a:r>
              <a:rPr lang="zh-CN" altLang="en-US" sz="4000" b="1" dirty="0">
                <a:sym typeface="+mn-ea"/>
              </a:rPr>
              <a:t>寒暑易节，始一</a:t>
            </a:r>
            <a:r>
              <a:rPr lang="zh-CN" altLang="en-US" sz="4000" b="1" dirty="0">
                <a:solidFill>
                  <a:srgbClr val="FF0000"/>
                </a:solidFill>
                <a:sym typeface="+mn-ea"/>
              </a:rPr>
              <a:t>反</a:t>
            </a:r>
            <a:r>
              <a:rPr lang="zh-CN" altLang="en-US" sz="4000" b="1" dirty="0">
                <a:sym typeface="+mn-ea"/>
              </a:rPr>
              <a:t>焉。 </a:t>
            </a:r>
            <a:endParaRPr lang="zh-CN" altLang="en-US" sz="4000" b="1" dirty="0"/>
          </a:p>
          <a:p>
            <a:pPr>
              <a:buNone/>
            </a:pPr>
            <a:r>
              <a:rPr lang="zh-CN" altLang="en-US" sz="4000" b="1" dirty="0">
                <a:sym typeface="+mn-ea"/>
              </a:rPr>
              <a:t>                 </a:t>
            </a:r>
            <a:r>
              <a:rPr lang="zh-CN" altLang="en-US" sz="4000" b="1" dirty="0">
                <a:solidFill>
                  <a:srgbClr val="FF0000"/>
                </a:solidFill>
                <a:sym typeface="+mn-ea"/>
              </a:rPr>
              <a:t>“反”同“返”，返回。</a:t>
            </a:r>
            <a:endParaRPr lang="zh-CN" altLang="en-US" sz="4000" b="1" dirty="0">
              <a:solidFill>
                <a:srgbClr val="FF0000"/>
              </a:solidFill>
            </a:endParaRPr>
          </a:p>
          <a:p>
            <a:pPr>
              <a:buNone/>
            </a:pPr>
            <a:r>
              <a:rPr lang="zh-CN" altLang="en-US" sz="4000" b="1" dirty="0"/>
              <a:t>        【</a:t>
            </a:r>
            <a:r>
              <a:rPr lang="en-US" altLang="zh-CN" sz="4000" b="1" dirty="0"/>
              <a:t>2</a:t>
            </a:r>
            <a:r>
              <a:rPr lang="zh-CN" altLang="en-US" sz="4000" b="1" dirty="0"/>
              <a:t>】</a:t>
            </a:r>
            <a:r>
              <a:rPr lang="zh-CN" altLang="en-US" sz="4000" b="1" dirty="0">
                <a:sym typeface="+mn-ea"/>
              </a:rPr>
              <a:t>甚矣，汝之不</a:t>
            </a:r>
            <a:r>
              <a:rPr lang="zh-CN" altLang="en-US" sz="4000" b="1" dirty="0">
                <a:solidFill>
                  <a:srgbClr val="FF0000"/>
                </a:solidFill>
                <a:sym typeface="+mn-ea"/>
              </a:rPr>
              <a:t>惠</a:t>
            </a:r>
            <a:r>
              <a:rPr lang="zh-CN" altLang="en-US" sz="4000" b="1" dirty="0">
                <a:sym typeface="+mn-ea"/>
              </a:rPr>
              <a:t>。    </a:t>
            </a:r>
            <a:endParaRPr lang="zh-CN" altLang="en-US" sz="4000" b="1" dirty="0"/>
          </a:p>
          <a:p>
            <a:pPr>
              <a:buNone/>
            </a:pPr>
            <a:r>
              <a:rPr lang="zh-CN" altLang="en-US" sz="4000" b="1" dirty="0">
                <a:sym typeface="+mn-ea"/>
              </a:rPr>
              <a:t>                 </a:t>
            </a:r>
            <a:r>
              <a:rPr lang="zh-CN" altLang="en-US" sz="4000" b="1" dirty="0">
                <a:solidFill>
                  <a:srgbClr val="FF0000"/>
                </a:solidFill>
                <a:sym typeface="+mn-ea"/>
              </a:rPr>
              <a:t>“惠”同“慧”，聪明。</a:t>
            </a:r>
            <a:endParaRPr lang="zh-CN" altLang="en-US" sz="4000" b="1" dirty="0">
              <a:solidFill>
                <a:srgbClr val="FF0000"/>
              </a:solidFill>
            </a:endParaRPr>
          </a:p>
          <a:p>
            <a:pPr>
              <a:buNone/>
            </a:pPr>
            <a:r>
              <a:rPr lang="zh-CN" altLang="en-US" sz="4000" b="1" dirty="0"/>
              <a:t>        </a:t>
            </a:r>
            <a:r>
              <a:rPr lang="zh-CN" altLang="en-US" sz="4000" b="1" dirty="0">
                <a:sym typeface="+mn-ea"/>
              </a:rPr>
              <a:t>【</a:t>
            </a:r>
            <a:r>
              <a:rPr lang="en-US" altLang="zh-CN" sz="4000" b="1" dirty="0">
                <a:sym typeface="+mn-ea"/>
              </a:rPr>
              <a:t>3</a:t>
            </a:r>
            <a:r>
              <a:rPr lang="zh-CN" altLang="en-US" sz="4000" b="1" dirty="0">
                <a:sym typeface="+mn-ea"/>
              </a:rPr>
              <a:t>】</a:t>
            </a:r>
            <a:r>
              <a:rPr lang="zh-CN" altLang="en-US" sz="4000" b="1" dirty="0"/>
              <a:t>无陇断焉。</a:t>
            </a:r>
            <a:endParaRPr lang="zh-CN" altLang="en-US" sz="4000" b="1" dirty="0"/>
          </a:p>
          <a:p>
            <a:pPr>
              <a:buNone/>
            </a:pPr>
            <a:r>
              <a:rPr lang="zh-CN" altLang="en-US" sz="4000" b="1" dirty="0"/>
              <a:t>                </a:t>
            </a:r>
            <a:r>
              <a:rPr lang="zh-CN" altLang="en-US" sz="4000" b="1" dirty="0">
                <a:solidFill>
                  <a:srgbClr val="FF0000"/>
                </a:solidFill>
                <a:sym typeface="+mn-ea"/>
              </a:rPr>
              <a:t>“陇”同“垄”，高地。</a:t>
            </a:r>
            <a:endParaRPr lang="zh-CN" altLang="en-US" sz="4000" b="1" dirty="0">
              <a:solidFill>
                <a:srgbClr val="FF0000"/>
              </a:solidFill>
              <a:sym typeface="+mn-ea"/>
            </a:endParaRPr>
          </a:p>
        </p:txBody>
      </p:sp>
    </p:spTree>
  </p:cSld>
  <p:clrMapOvr>
    <a:masterClrMapping/>
  </p:clrMapOvr>
  <p:transition spd="med">
    <p:plus/>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47105"/>
          <p:cNvSpPr>
            <a:spLocks noGrp="1"/>
          </p:cNvSpPr>
          <p:nvPr>
            <p:ph type="title"/>
          </p:nvPr>
        </p:nvSpPr>
        <p:spPr/>
        <p:txBody>
          <a:bodyPr anchor="ctr"/>
          <a:p>
            <a:br>
              <a:rPr lang="en-US" altLang="zh-CN" sz="4000" dirty="0"/>
            </a:br>
            <a:endParaRPr lang="en-US" altLang="zh-CN" sz="4000" dirty="0"/>
          </a:p>
        </p:txBody>
      </p:sp>
      <p:sp>
        <p:nvSpPr>
          <p:cNvPr id="47107" name="文本占位符 47106"/>
          <p:cNvSpPr>
            <a:spLocks noGrp="1"/>
          </p:cNvSpPr>
          <p:nvPr>
            <p:ph type="body" idx="1"/>
          </p:nvPr>
        </p:nvSpPr>
        <p:spPr>
          <a:xfrm>
            <a:off x="0" y="675005"/>
            <a:ext cx="9144000" cy="3661410"/>
          </a:xfrm>
        </p:spPr>
        <p:txBody>
          <a:bodyPr>
            <a:spAutoFit/>
          </a:bodyPr>
          <a:p>
            <a:pPr>
              <a:buNone/>
            </a:pPr>
            <a:r>
              <a:rPr lang="en-US" altLang="zh-CN" sz="4000" b="1" dirty="0"/>
              <a:t>         </a:t>
            </a:r>
            <a:r>
              <a:rPr lang="zh-CN" altLang="en-US" sz="4000" b="1" dirty="0"/>
              <a:t>【</a:t>
            </a:r>
            <a:r>
              <a:rPr lang="en-US" altLang="zh-CN" sz="4000" b="1" dirty="0"/>
              <a:t>4</a:t>
            </a:r>
            <a:r>
              <a:rPr lang="zh-CN" altLang="en-US" sz="4000" b="1" dirty="0"/>
              <a:t>】河曲智叟</a:t>
            </a:r>
            <a:r>
              <a:rPr lang="zh-CN" altLang="en-US" sz="4000" b="1" dirty="0">
                <a:solidFill>
                  <a:srgbClr val="FF0000"/>
                </a:solidFill>
              </a:rPr>
              <a:t>亡</a:t>
            </a:r>
            <a:r>
              <a:rPr lang="zh-CN" altLang="en-US" sz="4000" b="1" dirty="0"/>
              <a:t>以应。     </a:t>
            </a:r>
            <a:endParaRPr lang="zh-CN" altLang="en-US" sz="4000" b="1" dirty="0"/>
          </a:p>
          <a:p>
            <a:pPr>
              <a:buNone/>
            </a:pPr>
            <a:r>
              <a:rPr lang="zh-CN" altLang="en-US" sz="4000" b="1" dirty="0"/>
              <a:t>                </a:t>
            </a:r>
            <a:r>
              <a:rPr lang="zh-CN" altLang="en-US" sz="4000" b="1" dirty="0">
                <a:solidFill>
                  <a:srgbClr val="FF0000"/>
                </a:solidFill>
              </a:rPr>
              <a:t>“亡”通“无”，没有。</a:t>
            </a:r>
            <a:endParaRPr lang="zh-CN" altLang="en-US" sz="4000" b="1" dirty="0">
              <a:solidFill>
                <a:srgbClr val="FF0000"/>
              </a:solidFill>
            </a:endParaRPr>
          </a:p>
          <a:p>
            <a:pPr>
              <a:buNone/>
            </a:pPr>
            <a:r>
              <a:rPr lang="zh-CN" altLang="en-US" sz="4000" b="1" dirty="0"/>
              <a:t>         【</a:t>
            </a:r>
            <a:r>
              <a:rPr lang="en-US" altLang="zh-CN" sz="4000" b="1" dirty="0"/>
              <a:t>5</a:t>
            </a:r>
            <a:r>
              <a:rPr lang="zh-CN" altLang="en-US" sz="4000" b="1" dirty="0"/>
              <a:t>】一</a:t>
            </a:r>
            <a:r>
              <a:rPr lang="zh-CN" altLang="en-US" sz="4000" b="1" dirty="0">
                <a:solidFill>
                  <a:srgbClr val="FF0000"/>
                </a:solidFill>
              </a:rPr>
              <a:t>厝</a:t>
            </a:r>
            <a:r>
              <a:rPr lang="zh-CN" altLang="en-US" sz="4000" b="1" dirty="0"/>
              <a:t>朝东。          </a:t>
            </a:r>
            <a:endParaRPr lang="zh-CN" altLang="en-US" sz="4000" b="1" dirty="0"/>
          </a:p>
          <a:p>
            <a:pPr>
              <a:buNone/>
            </a:pPr>
            <a:r>
              <a:rPr lang="zh-CN" altLang="en-US" sz="4000" b="1" dirty="0"/>
              <a:t>                 </a:t>
            </a:r>
            <a:r>
              <a:rPr lang="zh-CN" altLang="en-US" sz="4000" b="1" dirty="0">
                <a:solidFill>
                  <a:srgbClr val="FF0000"/>
                </a:solidFill>
              </a:rPr>
              <a:t>“厝”通“措”， 放置。</a:t>
            </a:r>
            <a:endParaRPr lang="zh-CN" altLang="en-US" sz="4000" b="1" dirty="0">
              <a:solidFill>
                <a:srgbClr val="FF0000"/>
              </a:solidFill>
            </a:endParaRPr>
          </a:p>
          <a:p>
            <a:pPr>
              <a:buNone/>
            </a:pPr>
            <a:r>
              <a:rPr lang="zh-CN" altLang="en-US" sz="4000" b="1" dirty="0"/>
              <a:t>         </a:t>
            </a:r>
            <a:endParaRPr lang="zh-CN" altLang="en-US" sz="3600"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7107">
                                            <p:txEl>
                                              <p:charRg st="26" end="54"/>
                                            </p:txEl>
                                          </p:spTgt>
                                        </p:tgtEl>
                                        <p:attrNameLst>
                                          <p:attrName>style.visibility</p:attrName>
                                        </p:attrNameLst>
                                      </p:cBhvr>
                                      <p:to>
                                        <p:strVal val="visible"/>
                                      </p:to>
                                    </p:set>
                                    <p:animEffect transition="in" filter="blinds(horizontal)">
                                      <p:cBhvr>
                                        <p:cTn id="7" dur="500"/>
                                        <p:tgtEl>
                                          <p:spTgt spid="47107">
                                            <p:txEl>
                                              <p:charRg st="26"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7107">
                                            <p:txEl>
                                              <p:charRg st="82" end="112"/>
                                            </p:txEl>
                                          </p:spTgt>
                                        </p:tgtEl>
                                        <p:attrNameLst>
                                          <p:attrName>style.visibility</p:attrName>
                                        </p:attrNameLst>
                                      </p:cBhvr>
                                      <p:to>
                                        <p:strVal val="visible"/>
                                      </p:to>
                                    </p:set>
                                    <p:animEffect transition="in" filter="box(in)">
                                      <p:cBhvr>
                                        <p:cTn id="12" dur="500"/>
                                        <p:tgtEl>
                                          <p:spTgt spid="47107">
                                            <p:txEl>
                                              <p:charRg st="82" end="1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a:xfrm>
            <a:off x="457200" y="0"/>
            <a:ext cx="8229600" cy="765175"/>
          </a:xfrm>
        </p:spPr>
        <p:txBody>
          <a:bodyPr anchor="ctr"/>
          <a:p>
            <a:r>
              <a:rPr lang="zh-CN" altLang="en-US" sz="4000" b="1" dirty="0">
                <a:solidFill>
                  <a:srgbClr val="FF0000"/>
                </a:solidFill>
              </a:rPr>
              <a:t>朗读课文</a:t>
            </a:r>
            <a:r>
              <a:rPr lang="zh-CN" altLang="en-US" dirty="0"/>
              <a:t> </a:t>
            </a:r>
            <a:endParaRPr lang="zh-CN" altLang="en-US" dirty="0"/>
          </a:p>
        </p:txBody>
      </p:sp>
      <p:sp>
        <p:nvSpPr>
          <p:cNvPr id="8195" name="文本占位符 8194"/>
          <p:cNvSpPr>
            <a:spLocks noGrp="1"/>
          </p:cNvSpPr>
          <p:nvPr>
            <p:ph type="body" idx="1"/>
          </p:nvPr>
        </p:nvSpPr>
        <p:spPr>
          <a:xfrm>
            <a:off x="0" y="908050"/>
            <a:ext cx="9144000" cy="5949950"/>
          </a:xfrm>
        </p:spPr>
        <p:txBody>
          <a:bodyPr/>
          <a:p>
            <a:pPr>
              <a:buNone/>
            </a:pPr>
            <a:r>
              <a:rPr lang="en-US" altLang="zh-CN" sz="4000" b="1" dirty="0"/>
              <a:t>    </a:t>
            </a:r>
            <a:r>
              <a:rPr lang="zh-CN" altLang="en-US" sz="4000" b="1" dirty="0"/>
              <a:t>高万仞 </a:t>
            </a:r>
            <a:r>
              <a:rPr lang="en-US" altLang="zh-CN" sz="4000" b="1" dirty="0">
                <a:solidFill>
                  <a:srgbClr val="FF0000"/>
                </a:solidFill>
              </a:rPr>
              <a:t>rèn</a:t>
            </a:r>
            <a:r>
              <a:rPr lang="en-US" altLang="zh-CN" sz="4000" b="1" dirty="0"/>
              <a:t>              </a:t>
            </a:r>
            <a:r>
              <a:rPr lang="zh-CN" altLang="en-US" sz="4000" b="1" dirty="0"/>
              <a:t>无穷匮</a:t>
            </a:r>
            <a:r>
              <a:rPr lang="en-US" altLang="zh-CN" sz="4000" b="1" dirty="0">
                <a:solidFill>
                  <a:srgbClr val="FF0000"/>
                </a:solidFill>
              </a:rPr>
              <a:t>kuì</a:t>
            </a:r>
            <a:r>
              <a:rPr lang="zh-CN" altLang="en-US" sz="4000" b="1" dirty="0"/>
              <a:t>也     </a:t>
            </a:r>
            <a:endParaRPr lang="zh-CN" altLang="en-US" sz="4000" b="1" dirty="0"/>
          </a:p>
          <a:p>
            <a:pPr>
              <a:buNone/>
            </a:pPr>
            <a:r>
              <a:rPr lang="zh-CN" altLang="en-US" sz="4000" b="1" dirty="0"/>
              <a:t>    惩山北之塞 </a:t>
            </a:r>
            <a:r>
              <a:rPr lang="en-US" altLang="zh-CN" sz="4000" b="1" dirty="0">
                <a:solidFill>
                  <a:srgbClr val="FF0000"/>
                </a:solidFill>
              </a:rPr>
              <a:t>sè  </a:t>
            </a:r>
            <a:r>
              <a:rPr lang="en-US" altLang="zh-CN" sz="4000" b="1" dirty="0"/>
              <a:t>       </a:t>
            </a:r>
            <a:r>
              <a:rPr lang="zh-CN" altLang="en-US" sz="4000" b="1" dirty="0"/>
              <a:t>曾</a:t>
            </a:r>
            <a:r>
              <a:rPr lang="zh-CN" altLang="en-US" sz="4000" b="1" dirty="0">
                <a:solidFill>
                  <a:srgbClr val="FF0000"/>
                </a:solidFill>
              </a:rPr>
              <a:t> </a:t>
            </a:r>
            <a:r>
              <a:rPr lang="en-US" altLang="zh-CN" sz="4000" b="1" dirty="0">
                <a:solidFill>
                  <a:srgbClr val="FF0000"/>
                </a:solidFill>
              </a:rPr>
              <a:t>zēng</a:t>
            </a:r>
            <a:r>
              <a:rPr lang="zh-CN" altLang="en-US" sz="4000" b="1" dirty="0"/>
              <a:t>不若   </a:t>
            </a:r>
            <a:endParaRPr lang="zh-CN" altLang="en-US" sz="4000" b="1" dirty="0"/>
          </a:p>
          <a:p>
            <a:pPr>
              <a:buNone/>
            </a:pPr>
            <a:r>
              <a:rPr lang="zh-CN" altLang="en-US" sz="4000" b="1" dirty="0"/>
              <a:t>    叩 </a:t>
            </a:r>
            <a:r>
              <a:rPr lang="en-US" altLang="zh-CN" sz="4000" b="1" dirty="0">
                <a:solidFill>
                  <a:srgbClr val="FF0000"/>
                </a:solidFill>
              </a:rPr>
              <a:t>kòu</a:t>
            </a:r>
            <a:r>
              <a:rPr lang="zh-CN" altLang="en-US" sz="4000" b="1" dirty="0"/>
              <a:t>石恳壤          始龀</a:t>
            </a:r>
            <a:r>
              <a:rPr lang="zh-CN" altLang="en-US" sz="4000" b="1" dirty="0">
                <a:solidFill>
                  <a:srgbClr val="FF0000"/>
                </a:solidFill>
              </a:rPr>
              <a:t> </a:t>
            </a:r>
            <a:r>
              <a:rPr lang="en-US" altLang="zh-CN" sz="4000" b="1" dirty="0">
                <a:solidFill>
                  <a:srgbClr val="FF0000"/>
                </a:solidFill>
              </a:rPr>
              <a:t>chèn </a:t>
            </a:r>
            <a:r>
              <a:rPr lang="en-US" altLang="zh-CN" sz="4000" b="1" dirty="0"/>
              <a:t>  </a:t>
            </a:r>
            <a:endParaRPr lang="en-US" altLang="zh-CN" sz="4000" b="1" dirty="0"/>
          </a:p>
          <a:p>
            <a:pPr>
              <a:buNone/>
            </a:pPr>
            <a:r>
              <a:rPr lang="en-US" altLang="zh-CN" sz="4000" b="1" dirty="0"/>
              <a:t>    </a:t>
            </a:r>
            <a:r>
              <a:rPr lang="zh-CN" altLang="en-US" sz="4000" b="1" dirty="0"/>
              <a:t>亡</a:t>
            </a:r>
            <a:r>
              <a:rPr lang="en-US" altLang="zh-CN" sz="4000" b="1" dirty="0">
                <a:solidFill>
                  <a:srgbClr val="FF0000"/>
                </a:solidFill>
              </a:rPr>
              <a:t>wú</a:t>
            </a:r>
            <a:r>
              <a:rPr lang="zh-CN" altLang="en-US" sz="4000" b="1" dirty="0"/>
              <a:t>以应                一厝</a:t>
            </a:r>
            <a:r>
              <a:rPr lang="zh-CN" altLang="en-US" sz="4000" b="1" dirty="0">
                <a:solidFill>
                  <a:srgbClr val="FF0000"/>
                </a:solidFill>
              </a:rPr>
              <a:t> </a:t>
            </a:r>
            <a:r>
              <a:rPr lang="en-US" altLang="zh-CN" sz="4000" b="1" dirty="0">
                <a:solidFill>
                  <a:srgbClr val="FF0000"/>
                </a:solidFill>
              </a:rPr>
              <a:t>cuò</a:t>
            </a:r>
            <a:r>
              <a:rPr lang="zh-CN" altLang="en-US" sz="4000" b="1" dirty="0"/>
              <a:t>朔东       </a:t>
            </a:r>
            <a:endParaRPr lang="zh-CN" altLang="en-US" sz="4000" b="1" dirty="0"/>
          </a:p>
          <a:p>
            <a:pPr>
              <a:buNone/>
            </a:pPr>
            <a:r>
              <a:rPr lang="zh-CN" altLang="en-US" sz="4000" b="1" dirty="0"/>
              <a:t>    箕</a:t>
            </a:r>
            <a:r>
              <a:rPr lang="en-US" altLang="zh-CN" sz="4000" b="1" dirty="0">
                <a:solidFill>
                  <a:srgbClr val="FF0000"/>
                </a:solidFill>
              </a:rPr>
              <a:t>jī</a:t>
            </a:r>
            <a:r>
              <a:rPr lang="zh-CN" altLang="en-US" sz="4000" b="1" dirty="0"/>
              <a:t>畚 </a:t>
            </a:r>
            <a:r>
              <a:rPr lang="en-US" altLang="zh-CN" sz="4000" b="1" dirty="0">
                <a:solidFill>
                  <a:srgbClr val="FF0000"/>
                </a:solidFill>
              </a:rPr>
              <a:t>běn</a:t>
            </a:r>
            <a:r>
              <a:rPr lang="en-US" altLang="zh-CN" sz="4000" b="1" dirty="0"/>
              <a:t>               </a:t>
            </a:r>
            <a:r>
              <a:rPr lang="zh-CN" altLang="en-US" sz="4000" b="1" dirty="0"/>
              <a:t>孀 </a:t>
            </a:r>
            <a:r>
              <a:rPr lang="en-US" altLang="zh-CN" sz="4000" b="1" dirty="0">
                <a:solidFill>
                  <a:srgbClr val="FF0000"/>
                </a:solidFill>
              </a:rPr>
              <a:t>shuāng</a:t>
            </a:r>
            <a:r>
              <a:rPr lang="zh-CN" altLang="en-US" sz="4000" b="1" dirty="0"/>
              <a:t>妻</a:t>
            </a:r>
            <a:endParaRPr lang="zh-CN" altLang="en-US" sz="4000" b="1" dirty="0"/>
          </a:p>
          <a:p>
            <a:pPr>
              <a:buNone/>
            </a:pPr>
            <a:r>
              <a:rPr lang="zh-CN" altLang="en-US" sz="4000" b="1" dirty="0"/>
              <a:t>    冀</a:t>
            </a:r>
            <a:r>
              <a:rPr lang="zh-CN" altLang="en-US" sz="4000" b="1" dirty="0">
                <a:solidFill>
                  <a:srgbClr val="FF0000"/>
                </a:solidFill>
              </a:rPr>
              <a:t> </a:t>
            </a:r>
            <a:r>
              <a:rPr lang="en-US" altLang="zh-CN" sz="4000" b="1" dirty="0">
                <a:solidFill>
                  <a:srgbClr val="FF0000"/>
                </a:solidFill>
              </a:rPr>
              <a:t>jì </a:t>
            </a:r>
            <a:r>
              <a:rPr lang="zh-CN" altLang="en-US" sz="4000" b="1" dirty="0"/>
              <a:t>州                     荷</a:t>
            </a:r>
            <a:r>
              <a:rPr lang="zh-CN" altLang="en-US" sz="4000" b="1" dirty="0">
                <a:solidFill>
                  <a:srgbClr val="FF0000"/>
                </a:solidFill>
              </a:rPr>
              <a:t> </a:t>
            </a:r>
            <a:r>
              <a:rPr lang="en-US" altLang="zh-CN" sz="4000" b="1" dirty="0">
                <a:solidFill>
                  <a:srgbClr val="FF0000"/>
                </a:solidFill>
              </a:rPr>
              <a:t>hè</a:t>
            </a:r>
            <a:r>
              <a:rPr lang="zh-CN" altLang="en-US" sz="4000" b="1" dirty="0"/>
              <a:t>担者三夫   </a:t>
            </a:r>
            <a:endParaRPr lang="zh-CN" altLang="en-US" sz="4000" b="1" dirty="0"/>
          </a:p>
          <a:p>
            <a:pPr>
              <a:buNone/>
            </a:pPr>
            <a:r>
              <a:rPr lang="zh-CN" altLang="en-US" sz="4000" b="1" dirty="0"/>
              <a:t>    雍 </a:t>
            </a:r>
            <a:r>
              <a:rPr lang="en-US" altLang="zh-CN" sz="4000" b="1" dirty="0">
                <a:solidFill>
                  <a:srgbClr val="FF0000"/>
                </a:solidFill>
              </a:rPr>
              <a:t>yōng</a:t>
            </a:r>
            <a:r>
              <a:rPr lang="en-US" altLang="zh-CN" sz="4000" b="1" dirty="0"/>
              <a:t> </a:t>
            </a:r>
            <a:r>
              <a:rPr lang="zh-CN" altLang="en-US" sz="4000" b="1" dirty="0"/>
              <a:t>南</a:t>
            </a:r>
            <a:endParaRPr lang="zh-CN" altLang="en-US" sz="4000" b="1" dirty="0"/>
          </a:p>
        </p:txBody>
      </p:sp>
    </p:spTree>
  </p:cSld>
  <p:clrMapOvr>
    <a:masterClrMapping/>
  </p:clrMapOvr>
  <p:transition spd="med">
    <p:plus/>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标题 48129"/>
          <p:cNvSpPr>
            <a:spLocks noGrp="1"/>
          </p:cNvSpPr>
          <p:nvPr>
            <p:ph type="title"/>
          </p:nvPr>
        </p:nvSpPr>
        <p:spPr/>
        <p:txBody>
          <a:bodyPr anchor="ctr"/>
          <a:p>
            <a:br>
              <a:rPr lang="en-US" altLang="zh-CN" sz="4000" dirty="0"/>
            </a:br>
            <a:endParaRPr lang="en-US" altLang="zh-CN" sz="4000" dirty="0"/>
          </a:p>
        </p:txBody>
      </p:sp>
      <p:sp>
        <p:nvSpPr>
          <p:cNvPr id="48131" name="文本占位符 48130"/>
          <p:cNvSpPr>
            <a:spLocks noGrp="1"/>
          </p:cNvSpPr>
          <p:nvPr>
            <p:ph type="body" idx="1"/>
          </p:nvPr>
        </p:nvSpPr>
        <p:spPr>
          <a:xfrm>
            <a:off x="0" y="0"/>
            <a:ext cx="9144000" cy="6858000"/>
          </a:xfrm>
        </p:spPr>
        <p:txBody>
          <a:bodyPr/>
          <a:p>
            <a:pPr>
              <a:buNone/>
            </a:pPr>
            <a:r>
              <a:rPr lang="en-US" altLang="zh-CN" dirty="0"/>
              <a:t>                   </a:t>
            </a:r>
            <a:r>
              <a:rPr lang="en-US" altLang="zh-CN" sz="2800" dirty="0"/>
              <a:t>   </a:t>
            </a:r>
            <a:r>
              <a:rPr lang="en-US" altLang="zh-CN" sz="3600" b="1" dirty="0"/>
              <a:t>2</a:t>
            </a:r>
            <a:r>
              <a:rPr lang="zh-CN" altLang="en-US" sz="3600" b="1" dirty="0"/>
              <a:t>、词类活用</a:t>
            </a:r>
            <a:endParaRPr lang="zh-CN" altLang="en-US" sz="3600" b="1" dirty="0"/>
          </a:p>
          <a:p>
            <a:pPr>
              <a:lnSpc>
                <a:spcPct val="120000"/>
              </a:lnSpc>
              <a:buNone/>
            </a:pPr>
            <a:r>
              <a:rPr lang="zh-CN" altLang="en-US" sz="3600" b="1" dirty="0"/>
              <a:t>【</a:t>
            </a:r>
            <a:r>
              <a:rPr lang="en-US" altLang="zh-CN" sz="3600" b="1" dirty="0"/>
              <a:t>1</a:t>
            </a:r>
            <a:r>
              <a:rPr lang="zh-CN" altLang="en-US" sz="3600" b="1" dirty="0"/>
              <a:t>】</a:t>
            </a:r>
            <a:r>
              <a:rPr lang="zh-CN" altLang="en-US" sz="3600" b="1" dirty="0">
                <a:solidFill>
                  <a:srgbClr val="FF0000"/>
                </a:solidFill>
              </a:rPr>
              <a:t>面</a:t>
            </a:r>
            <a:r>
              <a:rPr lang="zh-CN" altLang="en-US" sz="3600" b="1" dirty="0"/>
              <a:t>山而居    </a:t>
            </a:r>
            <a:endParaRPr lang="zh-CN" altLang="en-US" sz="3600" b="1" dirty="0"/>
          </a:p>
          <a:p>
            <a:pPr>
              <a:lnSpc>
                <a:spcPct val="120000"/>
              </a:lnSpc>
              <a:buNone/>
            </a:pPr>
            <a:r>
              <a:rPr lang="zh-CN" altLang="en-US" sz="3600" b="1" dirty="0"/>
              <a:t>         </a:t>
            </a:r>
            <a:r>
              <a:rPr lang="zh-CN" altLang="en-US" sz="3600" b="1" dirty="0">
                <a:solidFill>
                  <a:srgbClr val="FF0000"/>
                </a:solidFill>
              </a:rPr>
              <a:t>面</a:t>
            </a:r>
            <a:r>
              <a:rPr lang="en-US" altLang="zh-CN" sz="3600" b="1" dirty="0">
                <a:solidFill>
                  <a:srgbClr val="FF0000"/>
                </a:solidFill>
              </a:rPr>
              <a:t>:</a:t>
            </a:r>
            <a:r>
              <a:rPr lang="zh-CN" altLang="en-US" sz="3600" b="1" dirty="0">
                <a:solidFill>
                  <a:srgbClr val="FF0000"/>
                </a:solidFill>
              </a:rPr>
              <a:t>名词做动词，面向。</a:t>
            </a:r>
            <a:endParaRPr lang="zh-CN" altLang="en-US" sz="3600" b="1" dirty="0">
              <a:solidFill>
                <a:srgbClr val="FF0000"/>
              </a:solidFill>
            </a:endParaRPr>
          </a:p>
          <a:p>
            <a:pPr>
              <a:lnSpc>
                <a:spcPct val="120000"/>
              </a:lnSpc>
              <a:buNone/>
            </a:pPr>
            <a:r>
              <a:rPr lang="zh-CN" altLang="en-US" sz="3600" b="1" dirty="0"/>
              <a:t>【</a:t>
            </a:r>
            <a:r>
              <a:rPr lang="en-US" altLang="zh-CN" sz="3600" b="1" dirty="0"/>
              <a:t>2</a:t>
            </a:r>
            <a:r>
              <a:rPr lang="zh-CN" altLang="en-US" sz="3600" b="1" dirty="0"/>
              <a:t>】</a:t>
            </a:r>
            <a:r>
              <a:rPr lang="zh-CN" altLang="en-US" sz="3600" b="1" dirty="0">
                <a:solidFill>
                  <a:srgbClr val="FF0000"/>
                </a:solidFill>
              </a:rPr>
              <a:t>惩</a:t>
            </a:r>
            <a:r>
              <a:rPr lang="zh-CN" altLang="en-US" sz="3600" b="1" dirty="0"/>
              <a:t>山北之塞  </a:t>
            </a:r>
            <a:endParaRPr lang="zh-CN" altLang="en-US" sz="3600" b="1" dirty="0"/>
          </a:p>
          <a:p>
            <a:pPr>
              <a:lnSpc>
                <a:spcPct val="120000"/>
              </a:lnSpc>
              <a:buNone/>
            </a:pPr>
            <a:r>
              <a:rPr lang="zh-CN" altLang="en-US" sz="3600" b="1" dirty="0"/>
              <a:t> </a:t>
            </a:r>
            <a:r>
              <a:rPr lang="zh-CN" altLang="en-US" sz="3600" b="1" dirty="0">
                <a:solidFill>
                  <a:srgbClr val="FF0000"/>
                </a:solidFill>
              </a:rPr>
              <a:t>惩 </a:t>
            </a:r>
            <a:r>
              <a:rPr lang="en-US" altLang="zh-CN" sz="3600" b="1" dirty="0">
                <a:solidFill>
                  <a:srgbClr val="FF0000"/>
                </a:solidFill>
              </a:rPr>
              <a:t>:</a:t>
            </a:r>
            <a:r>
              <a:rPr lang="zh-CN" altLang="en-US" sz="3600" b="1" dirty="0">
                <a:solidFill>
                  <a:srgbClr val="FF0000"/>
                </a:solidFill>
              </a:rPr>
              <a:t>动词意动用法，以</a:t>
            </a:r>
            <a:r>
              <a:rPr lang="en-US" altLang="zh-CN" sz="3600" b="1" dirty="0">
                <a:solidFill>
                  <a:srgbClr val="FF0000"/>
                </a:solidFill>
              </a:rPr>
              <a:t>……</a:t>
            </a:r>
            <a:r>
              <a:rPr lang="zh-CN" altLang="en-US" sz="3600" b="1" dirty="0">
                <a:solidFill>
                  <a:srgbClr val="FF0000"/>
                </a:solidFill>
              </a:rPr>
              <a:t>为苦，苦于。</a:t>
            </a:r>
            <a:endParaRPr lang="zh-CN" altLang="en-US" sz="3600" b="1" dirty="0">
              <a:solidFill>
                <a:srgbClr val="FF0000"/>
              </a:solidFill>
            </a:endParaRPr>
          </a:p>
          <a:p>
            <a:pPr>
              <a:lnSpc>
                <a:spcPct val="120000"/>
              </a:lnSpc>
              <a:buNone/>
            </a:pPr>
            <a:r>
              <a:rPr lang="zh-CN" altLang="en-US" sz="3600" b="1" dirty="0"/>
              <a:t>【</a:t>
            </a:r>
            <a:r>
              <a:rPr lang="en-US" altLang="zh-CN" sz="3600" b="1" dirty="0"/>
              <a:t>3</a:t>
            </a:r>
            <a:r>
              <a:rPr lang="zh-CN" altLang="en-US" sz="3600" b="1" dirty="0"/>
              <a:t>】吾与汝毕力平</a:t>
            </a:r>
            <a:r>
              <a:rPr lang="zh-CN" altLang="en-US" sz="3600" b="1" dirty="0">
                <a:solidFill>
                  <a:srgbClr val="FF0000"/>
                </a:solidFill>
              </a:rPr>
              <a:t>险</a:t>
            </a:r>
            <a:r>
              <a:rPr lang="zh-CN" altLang="en-US" sz="3600" b="1" dirty="0"/>
              <a:t> </a:t>
            </a:r>
            <a:endParaRPr lang="zh-CN" altLang="en-US" sz="3600" b="1" dirty="0"/>
          </a:p>
          <a:p>
            <a:pPr>
              <a:lnSpc>
                <a:spcPct val="120000"/>
              </a:lnSpc>
              <a:buNone/>
            </a:pPr>
            <a:r>
              <a:rPr lang="zh-CN" altLang="en-US" sz="3600" b="1" dirty="0"/>
              <a:t> </a:t>
            </a:r>
            <a:r>
              <a:rPr lang="zh-CN" altLang="en-US" sz="3600" b="1" dirty="0">
                <a:solidFill>
                  <a:srgbClr val="FF0000"/>
                </a:solidFill>
              </a:rPr>
              <a:t>险：形容词用做名词，指险峻的大山。</a:t>
            </a:r>
            <a:endParaRPr lang="zh-CN" altLang="en-US" sz="3600" b="1" dirty="0">
              <a:solidFill>
                <a:srgbClr val="FF0000"/>
              </a:solidFill>
            </a:endParaRPr>
          </a:p>
          <a:p>
            <a:pPr>
              <a:lnSpc>
                <a:spcPct val="120000"/>
              </a:lnSpc>
              <a:buNone/>
            </a:pPr>
            <a:r>
              <a:rPr lang="zh-CN" altLang="en-US" sz="3600" b="1" dirty="0"/>
              <a:t>【</a:t>
            </a:r>
            <a:r>
              <a:rPr lang="en-US" altLang="zh-CN" sz="3600" b="1" dirty="0"/>
              <a:t>4</a:t>
            </a:r>
            <a:r>
              <a:rPr lang="zh-CN" altLang="en-US" sz="3600" b="1" dirty="0"/>
              <a:t>】</a:t>
            </a:r>
            <a:r>
              <a:rPr lang="zh-CN" altLang="en-US" sz="3600" b="1" dirty="0">
                <a:solidFill>
                  <a:srgbClr val="FF0000"/>
                </a:solidFill>
              </a:rPr>
              <a:t>箕畚</a:t>
            </a:r>
            <a:r>
              <a:rPr lang="zh-CN" altLang="en-US" sz="3600" b="1" dirty="0"/>
              <a:t>运于渤海之尾 </a:t>
            </a:r>
            <a:endParaRPr lang="zh-CN" altLang="en-US" sz="3600" b="1" dirty="0"/>
          </a:p>
          <a:p>
            <a:pPr>
              <a:lnSpc>
                <a:spcPct val="120000"/>
              </a:lnSpc>
              <a:buNone/>
            </a:pPr>
            <a:r>
              <a:rPr lang="zh-CN" altLang="en-US" sz="3600" b="1" dirty="0">
                <a:solidFill>
                  <a:srgbClr val="FF0000"/>
                </a:solidFill>
              </a:rPr>
              <a:t>箕畚：名词用做状语，用箕畚装土石。</a:t>
            </a:r>
            <a:endParaRPr lang="zh-CN" altLang="en-US" sz="36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8131">
                                            <p:txEl>
                                              <p:charRg st="41" end="62"/>
                                            </p:txEl>
                                          </p:spTgt>
                                        </p:tgtEl>
                                        <p:attrNameLst>
                                          <p:attrName>style.visibility</p:attrName>
                                        </p:attrNameLst>
                                      </p:cBhvr>
                                      <p:to>
                                        <p:strVal val="visible"/>
                                      </p:to>
                                    </p:set>
                                    <p:animEffect transition="in" filter="blinds(horizontal)">
                                      <p:cBhvr>
                                        <p:cTn id="7" dur="500"/>
                                        <p:tgtEl>
                                          <p:spTgt spid="48131">
                                            <p:txEl>
                                              <p:charRg st="41"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8131">
                                            <p:txEl>
                                              <p:charRg st="73" end="94"/>
                                            </p:txEl>
                                          </p:spTgt>
                                        </p:tgtEl>
                                        <p:attrNameLst>
                                          <p:attrName>style.visibility</p:attrName>
                                        </p:attrNameLst>
                                      </p:cBhvr>
                                      <p:to>
                                        <p:strVal val="visible"/>
                                      </p:to>
                                    </p:set>
                                    <p:animEffect transition="in" filter="box(in)">
                                      <p:cBhvr>
                                        <p:cTn id="12" dur="500"/>
                                        <p:tgtEl>
                                          <p:spTgt spid="48131">
                                            <p:txEl>
                                              <p:charRg st="73" end="9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8131">
                                            <p:txEl>
                                              <p:charRg st="106" end="125"/>
                                            </p:txEl>
                                          </p:spTgt>
                                        </p:tgtEl>
                                        <p:attrNameLst>
                                          <p:attrName>style.visibility</p:attrName>
                                        </p:attrNameLst>
                                      </p:cBhvr>
                                      <p:to>
                                        <p:strVal val="visible"/>
                                      </p:to>
                                    </p:set>
                                    <p:animEffect transition="in" filter="box(in)">
                                      <p:cBhvr>
                                        <p:cTn id="17" dur="500"/>
                                        <p:tgtEl>
                                          <p:spTgt spid="48131">
                                            <p:txEl>
                                              <p:charRg st="106" end="12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8131">
                                            <p:txEl>
                                              <p:charRg st="138" end="156"/>
                                            </p:txEl>
                                          </p:spTgt>
                                        </p:tgtEl>
                                        <p:attrNameLst>
                                          <p:attrName>style.visibility</p:attrName>
                                        </p:attrNameLst>
                                      </p:cBhvr>
                                      <p:to>
                                        <p:strVal val="visible"/>
                                      </p:to>
                                    </p:set>
                                    <p:anim calcmode="lin" valueType="num">
                                      <p:cBhvr additive="base">
                                        <p:cTn id="22" dur="500" fill="hold"/>
                                        <p:tgtEl>
                                          <p:spTgt spid="48131">
                                            <p:txEl>
                                              <p:charRg st="138" end="156"/>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8131">
                                            <p:txEl>
                                              <p:charRg st="138" end="15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标题 49153"/>
          <p:cNvSpPr>
            <a:spLocks noGrp="1"/>
          </p:cNvSpPr>
          <p:nvPr>
            <p:ph type="title"/>
          </p:nvPr>
        </p:nvSpPr>
        <p:spPr/>
        <p:txBody>
          <a:bodyPr anchor="ctr"/>
          <a:p>
            <a:br>
              <a:rPr lang="en-US" altLang="zh-CN" sz="4000" dirty="0"/>
            </a:br>
            <a:endParaRPr lang="en-US" altLang="zh-CN" sz="4000" dirty="0"/>
          </a:p>
        </p:txBody>
      </p:sp>
      <p:sp>
        <p:nvSpPr>
          <p:cNvPr id="49155" name="文本占位符 49154"/>
          <p:cNvSpPr>
            <a:spLocks noGrp="1"/>
          </p:cNvSpPr>
          <p:nvPr>
            <p:ph type="body" idx="1"/>
          </p:nvPr>
        </p:nvSpPr>
        <p:spPr>
          <a:xfrm>
            <a:off x="0" y="0"/>
            <a:ext cx="9144000" cy="6000750"/>
          </a:xfrm>
        </p:spPr>
        <p:txBody>
          <a:bodyPr>
            <a:spAutoFit/>
          </a:bodyPr>
          <a:p>
            <a:pPr>
              <a:lnSpc>
                <a:spcPct val="120000"/>
              </a:lnSpc>
              <a:buNone/>
            </a:pPr>
            <a:r>
              <a:rPr lang="en-US" altLang="zh-CN" sz="4000" b="1" dirty="0"/>
              <a:t>                    3</a:t>
            </a:r>
            <a:r>
              <a:rPr lang="zh-CN" altLang="en-US" sz="4000" b="1" dirty="0"/>
              <a:t>、古今异义</a:t>
            </a:r>
            <a:endParaRPr lang="zh-CN" altLang="en-US" sz="4000" b="1" dirty="0"/>
          </a:p>
          <a:p>
            <a:pPr>
              <a:lnSpc>
                <a:spcPct val="120000"/>
              </a:lnSpc>
              <a:buNone/>
            </a:pPr>
            <a:r>
              <a:rPr lang="zh-CN" altLang="en-US" sz="4000" b="1" dirty="0"/>
              <a:t>【</a:t>
            </a:r>
            <a:r>
              <a:rPr lang="en-US" altLang="zh-CN" sz="4000" b="1" dirty="0"/>
              <a:t>1</a:t>
            </a:r>
            <a:r>
              <a:rPr lang="zh-CN" altLang="en-US" sz="4000" b="1" dirty="0"/>
              <a:t>】</a:t>
            </a:r>
            <a:r>
              <a:rPr lang="zh-CN" altLang="en-US" sz="4000" b="1" dirty="0">
                <a:solidFill>
                  <a:srgbClr val="FF0000"/>
                </a:solidFill>
              </a:rPr>
              <a:t>惩</a:t>
            </a:r>
            <a:r>
              <a:rPr lang="zh-CN" altLang="en-US" sz="4000" b="1" dirty="0"/>
              <a:t>山北之塞   </a:t>
            </a:r>
            <a:endParaRPr lang="zh-CN" altLang="en-US" sz="4000" b="1" dirty="0"/>
          </a:p>
          <a:p>
            <a:pPr>
              <a:lnSpc>
                <a:spcPct val="120000"/>
              </a:lnSpc>
              <a:buNone/>
            </a:pPr>
            <a:r>
              <a:rPr lang="zh-CN" altLang="en-US" sz="4000" b="1" dirty="0"/>
              <a:t>       </a:t>
            </a:r>
            <a:r>
              <a:rPr lang="zh-CN" altLang="en-US" sz="4000" b="1" dirty="0">
                <a:solidFill>
                  <a:srgbClr val="FF0000"/>
                </a:solidFill>
              </a:rPr>
              <a:t>古义：苦于  ； 今义：处罚。</a:t>
            </a:r>
            <a:endParaRPr lang="zh-CN" altLang="en-US" sz="4000" b="1" dirty="0">
              <a:solidFill>
                <a:srgbClr val="FF0000"/>
              </a:solidFill>
            </a:endParaRPr>
          </a:p>
          <a:p>
            <a:pPr>
              <a:lnSpc>
                <a:spcPct val="120000"/>
              </a:lnSpc>
              <a:buNone/>
            </a:pPr>
            <a:r>
              <a:rPr lang="zh-CN" altLang="en-US" sz="4000" b="1" dirty="0"/>
              <a:t>【</a:t>
            </a:r>
            <a:r>
              <a:rPr lang="en-US" altLang="zh-CN" sz="4000" b="1" dirty="0"/>
              <a:t>2</a:t>
            </a:r>
            <a:r>
              <a:rPr lang="zh-CN" altLang="en-US" sz="4000" b="1" dirty="0"/>
              <a:t>】聚</a:t>
            </a:r>
            <a:r>
              <a:rPr lang="zh-CN" altLang="en-US" sz="4000" b="1" dirty="0">
                <a:solidFill>
                  <a:srgbClr val="FF0000"/>
                </a:solidFill>
              </a:rPr>
              <a:t>室</a:t>
            </a:r>
            <a:r>
              <a:rPr lang="zh-CN" altLang="en-US" sz="4000" b="1" dirty="0"/>
              <a:t>而谋曰              </a:t>
            </a:r>
            <a:endParaRPr lang="zh-CN" altLang="en-US" sz="4000" b="1" dirty="0"/>
          </a:p>
          <a:p>
            <a:pPr>
              <a:lnSpc>
                <a:spcPct val="120000"/>
              </a:lnSpc>
              <a:buNone/>
            </a:pPr>
            <a:r>
              <a:rPr lang="zh-CN" altLang="en-US" sz="4000" b="1" dirty="0"/>
              <a:t>       </a:t>
            </a:r>
            <a:r>
              <a:rPr lang="zh-CN" altLang="en-US" sz="4000" b="1" dirty="0">
                <a:solidFill>
                  <a:srgbClr val="FF0000"/>
                </a:solidFill>
              </a:rPr>
              <a:t>古义：家 ；     今义：指房屋。</a:t>
            </a:r>
            <a:endParaRPr lang="zh-CN" altLang="en-US" sz="4000" b="1" dirty="0">
              <a:solidFill>
                <a:srgbClr val="FF0000"/>
              </a:solidFill>
            </a:endParaRPr>
          </a:p>
          <a:p>
            <a:pPr>
              <a:lnSpc>
                <a:spcPct val="120000"/>
              </a:lnSpc>
              <a:buNone/>
            </a:pPr>
            <a:r>
              <a:rPr lang="zh-CN" altLang="en-US" sz="4000" b="1" dirty="0"/>
              <a:t>【</a:t>
            </a:r>
            <a:r>
              <a:rPr lang="en-US" altLang="zh-CN" sz="4000" b="1" dirty="0"/>
              <a:t>3</a:t>
            </a:r>
            <a:r>
              <a:rPr lang="zh-CN" altLang="en-US" sz="4000" b="1" dirty="0"/>
              <a:t>】</a:t>
            </a:r>
            <a:r>
              <a:rPr lang="zh-CN" altLang="en-US" sz="4000" b="1" dirty="0">
                <a:solidFill>
                  <a:srgbClr val="FF0000"/>
                </a:solidFill>
              </a:rPr>
              <a:t>指</a:t>
            </a:r>
            <a:r>
              <a:rPr lang="zh-CN" altLang="en-US" sz="4000" b="1" dirty="0"/>
              <a:t>通豫南                 </a:t>
            </a:r>
            <a:endParaRPr lang="zh-CN" altLang="en-US" sz="4000" b="1" dirty="0"/>
          </a:p>
          <a:p>
            <a:pPr>
              <a:lnSpc>
                <a:spcPct val="120000"/>
              </a:lnSpc>
              <a:buNone/>
            </a:pPr>
            <a:r>
              <a:rPr lang="zh-CN" altLang="en-US" sz="4000" b="1" dirty="0"/>
              <a:t>       </a:t>
            </a:r>
            <a:r>
              <a:rPr lang="zh-CN" altLang="en-US" sz="4000" b="1" dirty="0">
                <a:solidFill>
                  <a:srgbClr val="FF0000"/>
                </a:solidFill>
              </a:rPr>
              <a:t>古义：直；          今义：手指。</a:t>
            </a:r>
            <a:endParaRPr lang="zh-CN" altLang="en-US" sz="40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5">
                                            <p:txEl>
                                              <p:charRg st="39" end="62"/>
                                            </p:txEl>
                                          </p:spTgt>
                                        </p:tgtEl>
                                        <p:attrNameLst>
                                          <p:attrName>style.visibility</p:attrName>
                                        </p:attrNameLst>
                                      </p:cBhvr>
                                      <p:to>
                                        <p:strVal val="visible"/>
                                      </p:to>
                                    </p:set>
                                    <p:animEffect transition="in" filter="blinds(horizontal)">
                                      <p:cBhvr>
                                        <p:cTn id="7" dur="500"/>
                                        <p:tgtEl>
                                          <p:spTgt spid="49155">
                                            <p:txEl>
                                              <p:charRg st="39"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9155">
                                            <p:txEl>
                                              <p:charRg st="85" end="111"/>
                                            </p:txEl>
                                          </p:spTgt>
                                        </p:tgtEl>
                                        <p:attrNameLst>
                                          <p:attrName>style.visibility</p:attrName>
                                        </p:attrNameLst>
                                      </p:cBhvr>
                                      <p:to>
                                        <p:strVal val="visible"/>
                                      </p:to>
                                    </p:set>
                                    <p:animEffect transition="in" filter="box(in)">
                                      <p:cBhvr>
                                        <p:cTn id="12" dur="500"/>
                                        <p:tgtEl>
                                          <p:spTgt spid="49155">
                                            <p:txEl>
                                              <p:charRg st="85" end="11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9155">
                                            <p:txEl>
                                              <p:charRg st="136" end="165"/>
                                            </p:txEl>
                                          </p:spTgt>
                                        </p:tgtEl>
                                        <p:attrNameLst>
                                          <p:attrName>style.visibility</p:attrName>
                                        </p:attrNameLst>
                                      </p:cBhvr>
                                      <p:to>
                                        <p:strVal val="visible"/>
                                      </p:to>
                                    </p:set>
                                    <p:anim calcmode="lin" valueType="num">
                                      <p:cBhvr additive="base">
                                        <p:cTn id="17" dur="500" fill="hold"/>
                                        <p:tgtEl>
                                          <p:spTgt spid="49155">
                                            <p:txEl>
                                              <p:charRg st="136" end="16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9155">
                                            <p:txEl>
                                              <p:charRg st="136" end="16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p:cNvSpPr>
          <p:nvPr>
            <p:ph type="title"/>
          </p:nvPr>
        </p:nvSpPr>
        <p:spPr/>
        <p:txBody>
          <a:bodyPr anchor="ctr"/>
          <a:p>
            <a:br>
              <a:rPr lang="en-US" altLang="zh-CN" sz="4000" dirty="0"/>
            </a:br>
            <a:endParaRPr lang="en-US" altLang="zh-CN" sz="4000" dirty="0"/>
          </a:p>
        </p:txBody>
      </p:sp>
      <p:sp>
        <p:nvSpPr>
          <p:cNvPr id="6147" name="文本占位符 6146"/>
          <p:cNvSpPr>
            <a:spLocks noGrp="1"/>
          </p:cNvSpPr>
          <p:nvPr>
            <p:ph type="body" idx="1"/>
          </p:nvPr>
        </p:nvSpPr>
        <p:spPr>
          <a:xfrm>
            <a:off x="0" y="0"/>
            <a:ext cx="9144000" cy="6369685"/>
          </a:xfrm>
        </p:spPr>
        <p:txBody>
          <a:bodyPr>
            <a:spAutoFit/>
          </a:bodyPr>
          <a:p>
            <a:pPr>
              <a:lnSpc>
                <a:spcPct val="110000"/>
              </a:lnSpc>
              <a:buNone/>
            </a:pPr>
            <a:r>
              <a:rPr lang="zh-CN" altLang="en-US" sz="4000" b="1" dirty="0"/>
              <a:t>【</a:t>
            </a:r>
            <a:r>
              <a:rPr lang="en-US" altLang="zh-CN" sz="4000" b="1" dirty="0"/>
              <a:t>4</a:t>
            </a:r>
            <a:r>
              <a:rPr lang="zh-CN" altLang="en-US" sz="4000" b="1" dirty="0"/>
              <a:t>】</a:t>
            </a:r>
            <a:r>
              <a:rPr lang="zh-CN" altLang="en-US" sz="4000" b="1" dirty="0">
                <a:solidFill>
                  <a:srgbClr val="FF0000"/>
                </a:solidFill>
              </a:rPr>
              <a:t>曾</a:t>
            </a:r>
            <a:r>
              <a:rPr lang="zh-CN" altLang="en-US" sz="4000" b="1" dirty="0"/>
              <a:t>不能损魁父之丘    </a:t>
            </a:r>
            <a:endParaRPr lang="zh-CN" altLang="en-US" sz="4000" b="1" dirty="0"/>
          </a:p>
          <a:p>
            <a:pPr>
              <a:lnSpc>
                <a:spcPct val="110000"/>
              </a:lnSpc>
              <a:buNone/>
            </a:pPr>
            <a:r>
              <a:rPr lang="zh-CN" altLang="en-US" sz="4000" b="1" dirty="0">
                <a:solidFill>
                  <a:srgbClr val="FF0000"/>
                </a:solidFill>
              </a:rPr>
              <a:t>古义：甚至，连</a:t>
            </a:r>
            <a:r>
              <a:rPr lang="en-US" altLang="zh-CN" sz="4000" b="1" dirty="0">
                <a:solidFill>
                  <a:srgbClr val="FF0000"/>
                </a:solidFill>
              </a:rPr>
              <a:t>……</a:t>
            </a:r>
            <a:r>
              <a:rPr lang="zh-CN" altLang="en-US" sz="4000" b="1" dirty="0">
                <a:solidFill>
                  <a:srgbClr val="FF0000"/>
                </a:solidFill>
              </a:rPr>
              <a:t>都；   今义：曾经。</a:t>
            </a:r>
            <a:endParaRPr lang="zh-CN" altLang="en-US" sz="4000" b="1" dirty="0">
              <a:solidFill>
                <a:srgbClr val="FF0000"/>
              </a:solidFill>
            </a:endParaRPr>
          </a:p>
          <a:p>
            <a:pPr>
              <a:lnSpc>
                <a:spcPct val="110000"/>
              </a:lnSpc>
              <a:buNone/>
            </a:pPr>
            <a:r>
              <a:rPr lang="zh-CN" altLang="en-US" sz="4000" b="1" dirty="0"/>
              <a:t>【</a:t>
            </a:r>
            <a:r>
              <a:rPr lang="en-US" altLang="zh-CN" sz="4000" b="1" dirty="0"/>
              <a:t>5</a:t>
            </a:r>
            <a:r>
              <a:rPr lang="zh-CN" altLang="en-US" sz="4000" b="1" dirty="0"/>
              <a:t>】投诸渤海之</a:t>
            </a:r>
            <a:r>
              <a:rPr lang="zh-CN" altLang="en-US" sz="4000" b="1" dirty="0">
                <a:solidFill>
                  <a:srgbClr val="FF0000"/>
                </a:solidFill>
              </a:rPr>
              <a:t>尾</a:t>
            </a:r>
            <a:r>
              <a:rPr lang="zh-CN" altLang="en-US" sz="4000" b="1" dirty="0"/>
              <a:t>           </a:t>
            </a:r>
            <a:endParaRPr lang="zh-CN" altLang="en-US" sz="4000" b="1" dirty="0"/>
          </a:p>
          <a:p>
            <a:pPr>
              <a:lnSpc>
                <a:spcPct val="110000"/>
              </a:lnSpc>
              <a:buNone/>
            </a:pPr>
            <a:r>
              <a:rPr lang="zh-CN" altLang="en-US" sz="4000" b="1" dirty="0"/>
              <a:t>      </a:t>
            </a:r>
            <a:r>
              <a:rPr lang="zh-CN" altLang="en-US" sz="4000" b="1" dirty="0">
                <a:solidFill>
                  <a:srgbClr val="FF0000"/>
                </a:solidFill>
              </a:rPr>
              <a:t>古义：边上； 今义：尾巴。</a:t>
            </a:r>
            <a:endParaRPr lang="zh-CN" altLang="en-US" sz="4000" b="1" dirty="0">
              <a:solidFill>
                <a:srgbClr val="FF0000"/>
              </a:solidFill>
            </a:endParaRPr>
          </a:p>
          <a:p>
            <a:pPr>
              <a:lnSpc>
                <a:spcPct val="110000"/>
              </a:lnSpc>
              <a:buNone/>
            </a:pPr>
            <a:r>
              <a:rPr lang="zh-CN" altLang="en-US" sz="4000" b="1" dirty="0"/>
              <a:t>【</a:t>
            </a:r>
            <a:r>
              <a:rPr lang="en-US" altLang="zh-CN" sz="4000" b="1" dirty="0"/>
              <a:t>6</a:t>
            </a:r>
            <a:r>
              <a:rPr lang="zh-CN" altLang="en-US" sz="4000" b="1" dirty="0"/>
              <a:t>】曾不能毁山之一</a:t>
            </a:r>
            <a:r>
              <a:rPr lang="zh-CN" altLang="en-US" sz="4000" b="1" dirty="0">
                <a:solidFill>
                  <a:srgbClr val="FF0000"/>
                </a:solidFill>
              </a:rPr>
              <a:t>毛</a:t>
            </a:r>
            <a:r>
              <a:rPr lang="zh-CN" altLang="en-US" sz="4000" b="1" dirty="0"/>
              <a:t>    </a:t>
            </a:r>
            <a:endParaRPr lang="zh-CN" altLang="en-US" sz="4000" b="1" dirty="0"/>
          </a:p>
          <a:p>
            <a:pPr>
              <a:lnSpc>
                <a:spcPct val="110000"/>
              </a:lnSpc>
              <a:buNone/>
            </a:pPr>
            <a:r>
              <a:rPr lang="zh-CN" altLang="en-US" sz="4000" b="1" dirty="0"/>
              <a:t>     </a:t>
            </a:r>
            <a:r>
              <a:rPr lang="zh-CN" altLang="en-US" sz="4000" b="1" dirty="0">
                <a:solidFill>
                  <a:srgbClr val="FF0000"/>
                </a:solidFill>
              </a:rPr>
              <a:t>古义：草木 ； 今义：毛发。</a:t>
            </a:r>
            <a:endParaRPr lang="zh-CN" altLang="en-US" sz="4000" b="1" dirty="0">
              <a:solidFill>
                <a:srgbClr val="FF0000"/>
              </a:solidFill>
            </a:endParaRPr>
          </a:p>
          <a:p>
            <a:pPr>
              <a:lnSpc>
                <a:spcPct val="110000"/>
              </a:lnSpc>
              <a:buNone/>
            </a:pPr>
            <a:r>
              <a:rPr lang="zh-CN" altLang="en-US" sz="4000" b="1" dirty="0"/>
              <a:t>【</a:t>
            </a:r>
            <a:r>
              <a:rPr lang="en-US" altLang="zh-CN" sz="4000" b="1" dirty="0"/>
              <a:t>7</a:t>
            </a:r>
            <a:r>
              <a:rPr lang="zh-CN" altLang="en-US" sz="4000" b="1" dirty="0"/>
              <a:t>】北山愚公长</a:t>
            </a:r>
            <a:r>
              <a:rPr lang="zh-CN" altLang="en-US" sz="4000" b="1" dirty="0">
                <a:solidFill>
                  <a:srgbClr val="FF0000"/>
                </a:solidFill>
              </a:rPr>
              <a:t>息</a:t>
            </a:r>
            <a:r>
              <a:rPr lang="zh-CN" altLang="en-US" sz="4000" b="1" dirty="0"/>
              <a:t>曰       </a:t>
            </a:r>
            <a:endParaRPr lang="zh-CN" altLang="en-US" sz="4000" b="1" dirty="0"/>
          </a:p>
          <a:p>
            <a:pPr>
              <a:lnSpc>
                <a:spcPct val="110000"/>
              </a:lnSpc>
              <a:buNone/>
            </a:pPr>
            <a:r>
              <a:rPr lang="zh-CN" altLang="en-US" sz="4000" b="1" dirty="0"/>
              <a:t>     </a:t>
            </a:r>
            <a:r>
              <a:rPr lang="zh-CN" altLang="en-US" sz="4000" b="1" dirty="0">
                <a:solidFill>
                  <a:srgbClr val="FF0000"/>
                </a:solidFill>
              </a:rPr>
              <a:t>古义：叹气 ； 今义：休息。</a:t>
            </a:r>
            <a:endParaRPr lang="zh-CN" altLang="en-US" sz="40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charRg st="16" end="37"/>
                                            </p:txEl>
                                          </p:spTgt>
                                        </p:tgtEl>
                                        <p:attrNameLst>
                                          <p:attrName>style.visibility</p:attrName>
                                        </p:attrNameLst>
                                      </p:cBhvr>
                                      <p:to>
                                        <p:strVal val="visible"/>
                                      </p:to>
                                    </p:set>
                                    <p:animEffect transition="in" filter="blinds(horizontal)">
                                      <p:cBhvr>
                                        <p:cTn id="7" dur="500"/>
                                        <p:tgtEl>
                                          <p:spTgt spid="6147">
                                            <p:txEl>
                                              <p:charRg st="16" end="37"/>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147">
                                            <p:txEl>
                                              <p:charRg st="58" end="78"/>
                                            </p:txEl>
                                          </p:spTgt>
                                        </p:tgtEl>
                                        <p:attrNameLst>
                                          <p:attrName>style.visibility</p:attrName>
                                        </p:attrNameLst>
                                      </p:cBhvr>
                                      <p:to>
                                        <p:strVal val="visible"/>
                                      </p:to>
                                    </p:set>
                                    <p:animEffect transition="in" filter="box(in)">
                                      <p:cBhvr>
                                        <p:cTn id="12" dur="500"/>
                                        <p:tgtEl>
                                          <p:spTgt spid="6147">
                                            <p:txEl>
                                              <p:charRg st="58" end="7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147">
                                            <p:txEl>
                                              <p:charRg st="94" end="114"/>
                                            </p:txEl>
                                          </p:spTgt>
                                        </p:tgtEl>
                                        <p:attrNameLst>
                                          <p:attrName>style.visibility</p:attrName>
                                        </p:attrNameLst>
                                      </p:cBhvr>
                                      <p:to>
                                        <p:strVal val="visible"/>
                                      </p:to>
                                    </p:set>
                                    <p:animEffect transition="in" filter="diamond(in)">
                                      <p:cBhvr>
                                        <p:cTn id="17" dur="2000"/>
                                        <p:tgtEl>
                                          <p:spTgt spid="6147">
                                            <p:txEl>
                                              <p:charRg st="94" end="11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147">
                                            <p:txEl>
                                              <p:charRg st="132" end="152"/>
                                            </p:txEl>
                                          </p:spTgt>
                                        </p:tgtEl>
                                        <p:attrNameLst>
                                          <p:attrName>style.visibility</p:attrName>
                                        </p:attrNameLst>
                                      </p:cBhvr>
                                      <p:to>
                                        <p:strVal val="visible"/>
                                      </p:to>
                                    </p:set>
                                    <p:anim calcmode="lin" valueType="num">
                                      <p:cBhvr additive="base">
                                        <p:cTn id="22" dur="500" fill="hold"/>
                                        <p:tgtEl>
                                          <p:spTgt spid="6147">
                                            <p:txEl>
                                              <p:charRg st="132" end="15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147">
                                            <p:txEl>
                                              <p:charRg st="132" end="15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51201"/>
          <p:cNvSpPr>
            <a:spLocks noGrp="1"/>
          </p:cNvSpPr>
          <p:nvPr>
            <p:ph type="title"/>
          </p:nvPr>
        </p:nvSpPr>
        <p:spPr>
          <a:xfrm>
            <a:off x="457200" y="0"/>
            <a:ext cx="8229600" cy="692150"/>
          </a:xfrm>
        </p:spPr>
        <p:txBody>
          <a:bodyPr anchor="ctr"/>
          <a:p>
            <a:r>
              <a:rPr lang="en-US" altLang="zh-CN" sz="4000" b="1" dirty="0"/>
              <a:t>4</a:t>
            </a:r>
            <a:r>
              <a:rPr lang="zh-CN" altLang="en-US" sz="4000" b="1" dirty="0"/>
              <a:t>、一词多义</a:t>
            </a:r>
            <a:endParaRPr lang="zh-CN" altLang="en-US" sz="4000" b="1" dirty="0"/>
          </a:p>
        </p:txBody>
      </p:sp>
      <p:sp>
        <p:nvSpPr>
          <p:cNvPr id="51203" name="文本占位符 51202"/>
          <p:cNvSpPr>
            <a:spLocks noGrp="1"/>
          </p:cNvSpPr>
          <p:nvPr>
            <p:ph type="body" idx="1"/>
          </p:nvPr>
        </p:nvSpPr>
        <p:spPr>
          <a:xfrm>
            <a:off x="0" y="1052513"/>
            <a:ext cx="9144000" cy="5805487"/>
          </a:xfrm>
        </p:spPr>
        <p:txBody>
          <a:bodyPr/>
          <a:p>
            <a:pPr>
              <a:lnSpc>
                <a:spcPct val="130000"/>
              </a:lnSpc>
              <a:buNone/>
            </a:pPr>
            <a:r>
              <a:rPr lang="en-US" altLang="zh-CN" sz="4000" b="1" dirty="0"/>
              <a:t>              </a:t>
            </a:r>
            <a:r>
              <a:rPr lang="zh-CN" altLang="en-US" sz="4000" b="1" dirty="0"/>
              <a:t>【</a:t>
            </a:r>
            <a:r>
              <a:rPr lang="en-US" altLang="zh-CN" sz="4000" b="1" dirty="0"/>
              <a:t>1</a:t>
            </a:r>
            <a:r>
              <a:rPr lang="zh-CN" altLang="en-US" sz="4000" b="1" dirty="0"/>
              <a:t>】其</a:t>
            </a:r>
            <a:endParaRPr lang="zh-CN" altLang="en-US" sz="4000" b="1" dirty="0"/>
          </a:p>
          <a:p>
            <a:pPr>
              <a:lnSpc>
                <a:spcPct val="130000"/>
              </a:lnSpc>
              <a:buNone/>
            </a:pPr>
            <a:r>
              <a:rPr lang="zh-CN" altLang="en-US" sz="4000" b="1" dirty="0"/>
              <a:t>        </a:t>
            </a:r>
            <a:r>
              <a:rPr lang="en-US" altLang="zh-CN" sz="4000" b="1" dirty="0"/>
              <a:t>①</a:t>
            </a:r>
            <a:r>
              <a:rPr lang="zh-CN" altLang="en-US" sz="4000" b="1" dirty="0"/>
              <a:t>惧</a:t>
            </a:r>
            <a:r>
              <a:rPr lang="zh-CN" altLang="en-US" sz="4000" b="1" dirty="0">
                <a:solidFill>
                  <a:srgbClr val="FF0000"/>
                </a:solidFill>
              </a:rPr>
              <a:t>其</a:t>
            </a:r>
            <a:r>
              <a:rPr lang="zh-CN" altLang="en-US" sz="4000" b="1" dirty="0"/>
              <a:t>不已也</a:t>
            </a:r>
            <a:r>
              <a:rPr lang="zh-CN" altLang="en-US" sz="4000" b="1" dirty="0">
                <a:solidFill>
                  <a:srgbClr val="FF0000"/>
                </a:solidFill>
              </a:rPr>
              <a:t>【代词，他】</a:t>
            </a:r>
            <a:r>
              <a:rPr lang="zh-CN" altLang="en-US" sz="4000" b="1" dirty="0"/>
              <a:t> </a:t>
            </a:r>
            <a:endParaRPr lang="zh-CN" altLang="en-US" sz="4000" b="1" dirty="0"/>
          </a:p>
          <a:p>
            <a:pPr>
              <a:lnSpc>
                <a:spcPct val="130000"/>
              </a:lnSpc>
              <a:buNone/>
            </a:pPr>
            <a:r>
              <a:rPr lang="zh-CN" altLang="en-US" sz="4000" b="1" dirty="0"/>
              <a:t>        </a:t>
            </a:r>
            <a:r>
              <a:rPr lang="en-US" altLang="zh-CN" sz="4000" b="1" dirty="0"/>
              <a:t>②</a:t>
            </a:r>
            <a:r>
              <a:rPr lang="zh-CN" altLang="en-US" sz="4000" b="1" dirty="0">
                <a:solidFill>
                  <a:srgbClr val="FF0000"/>
                </a:solidFill>
              </a:rPr>
              <a:t>其</a:t>
            </a:r>
            <a:r>
              <a:rPr lang="zh-CN" altLang="en-US" sz="4000" b="1" dirty="0"/>
              <a:t>如土石何</a:t>
            </a:r>
            <a:r>
              <a:rPr lang="zh-CN" altLang="en-US" sz="4000" b="1" dirty="0">
                <a:solidFill>
                  <a:srgbClr val="FF0000"/>
                </a:solidFill>
              </a:rPr>
              <a:t>【助词，加强反问语气】</a:t>
            </a:r>
            <a:r>
              <a:rPr lang="zh-CN" altLang="en-US" sz="4000" b="1" dirty="0"/>
              <a:t> </a:t>
            </a:r>
            <a:endParaRPr lang="zh-CN" altLang="en-US" sz="4000" b="1" dirty="0"/>
          </a:p>
          <a:p>
            <a:pPr>
              <a:lnSpc>
                <a:spcPct val="130000"/>
              </a:lnSpc>
              <a:buNone/>
            </a:pPr>
            <a:r>
              <a:rPr lang="zh-CN" altLang="en-US" sz="4000" b="1" dirty="0"/>
              <a:t>        </a:t>
            </a:r>
            <a:r>
              <a:rPr lang="en-US" altLang="zh-CN" sz="4000" b="1" dirty="0"/>
              <a:t>③</a:t>
            </a:r>
            <a:r>
              <a:rPr lang="zh-CN" altLang="en-US" sz="4000" b="1" dirty="0"/>
              <a:t>帝感</a:t>
            </a:r>
            <a:r>
              <a:rPr lang="zh-CN" altLang="en-US" sz="4000" b="1" dirty="0">
                <a:solidFill>
                  <a:srgbClr val="FF0000"/>
                </a:solidFill>
              </a:rPr>
              <a:t>其</a:t>
            </a:r>
            <a:r>
              <a:rPr lang="zh-CN" altLang="en-US" sz="4000" b="1" dirty="0"/>
              <a:t>诚</a:t>
            </a:r>
            <a:r>
              <a:rPr lang="zh-CN" altLang="en-US" sz="4000" b="1" dirty="0">
                <a:solidFill>
                  <a:srgbClr val="FF0000"/>
                </a:solidFill>
              </a:rPr>
              <a:t>【他】</a:t>
            </a:r>
            <a:r>
              <a:rPr lang="zh-CN" altLang="en-US" sz="4000" b="1" dirty="0"/>
              <a:t> </a:t>
            </a:r>
            <a:endParaRPr lang="zh-CN" altLang="en-US" sz="4000" b="1" dirty="0"/>
          </a:p>
          <a:p>
            <a:pPr>
              <a:lnSpc>
                <a:spcPct val="130000"/>
              </a:lnSpc>
              <a:buNone/>
            </a:pPr>
            <a:r>
              <a:rPr lang="zh-CN" altLang="en-US" sz="4000" b="1" dirty="0"/>
              <a:t>        </a:t>
            </a:r>
            <a:r>
              <a:rPr lang="en-US" altLang="zh-CN" sz="4000" b="1" dirty="0"/>
              <a:t>④</a:t>
            </a:r>
            <a:r>
              <a:rPr lang="zh-CN" altLang="en-US" sz="4000" b="1" dirty="0">
                <a:solidFill>
                  <a:srgbClr val="FF0000"/>
                </a:solidFill>
              </a:rPr>
              <a:t>其</a:t>
            </a:r>
            <a:r>
              <a:rPr lang="zh-CN" altLang="en-US" sz="4000" b="1" dirty="0"/>
              <a:t>妻献疑</a:t>
            </a:r>
            <a:r>
              <a:rPr lang="zh-CN" altLang="en-US" sz="4000" b="1" dirty="0">
                <a:solidFill>
                  <a:srgbClr val="FF0000"/>
                </a:solidFill>
              </a:rPr>
              <a:t>【他的】</a:t>
            </a:r>
            <a:endParaRPr lang="zh-CN" altLang="en-US" sz="4000" b="1" dirty="0">
              <a:solidFill>
                <a:srgbClr val="FF0000"/>
              </a:solidFill>
            </a:endParaRPr>
          </a:p>
        </p:txBody>
      </p:sp>
    </p:spTree>
  </p:cSld>
  <p:clrMapOvr>
    <a:masterClrMapping/>
  </p:clrMapOvr>
  <p:transition spd="med">
    <p:plus/>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52225"/>
          <p:cNvSpPr>
            <a:spLocks noGrp="1"/>
          </p:cNvSpPr>
          <p:nvPr>
            <p:ph type="title"/>
          </p:nvPr>
        </p:nvSpPr>
        <p:spPr/>
        <p:txBody>
          <a:bodyPr anchor="ctr"/>
          <a:p>
            <a:br>
              <a:rPr lang="en-US" altLang="zh-CN" sz="4000" dirty="0"/>
            </a:br>
            <a:endParaRPr lang="en-US" altLang="zh-CN" sz="4000" dirty="0"/>
          </a:p>
        </p:txBody>
      </p:sp>
      <p:sp>
        <p:nvSpPr>
          <p:cNvPr id="52227" name="文本占位符 52226"/>
          <p:cNvSpPr>
            <a:spLocks noGrp="1"/>
          </p:cNvSpPr>
          <p:nvPr>
            <p:ph type="body" idx="1"/>
          </p:nvPr>
        </p:nvSpPr>
        <p:spPr>
          <a:xfrm>
            <a:off x="0" y="0"/>
            <a:ext cx="9144000" cy="6858000"/>
          </a:xfrm>
        </p:spPr>
        <p:txBody>
          <a:bodyPr/>
          <a:p>
            <a:pPr>
              <a:buNone/>
            </a:pPr>
            <a:r>
              <a:rPr lang="en-US" altLang="zh-CN" sz="4000" b="1" dirty="0"/>
              <a:t>                </a:t>
            </a:r>
            <a:r>
              <a:rPr lang="zh-CN" altLang="en-US" sz="4000" b="1" dirty="0"/>
              <a:t>【</a:t>
            </a:r>
            <a:r>
              <a:rPr lang="en-US" altLang="zh-CN" sz="4000" b="1" dirty="0"/>
              <a:t>2</a:t>
            </a:r>
            <a:r>
              <a:rPr lang="zh-CN" altLang="en-US" sz="4000" b="1" dirty="0"/>
              <a:t>】之</a:t>
            </a:r>
            <a:endParaRPr lang="zh-CN" altLang="en-US" sz="4000" b="1" dirty="0"/>
          </a:p>
          <a:p>
            <a:pPr>
              <a:buNone/>
            </a:pPr>
            <a:r>
              <a:rPr lang="zh-CN" altLang="en-US" sz="4000" b="1" dirty="0"/>
              <a:t>          </a:t>
            </a:r>
            <a:endParaRPr lang="zh-CN" altLang="en-US" sz="4000" b="1" dirty="0"/>
          </a:p>
          <a:p>
            <a:pPr>
              <a:lnSpc>
                <a:spcPct val="130000"/>
              </a:lnSpc>
              <a:buNone/>
            </a:pPr>
            <a:r>
              <a:rPr lang="zh-CN" altLang="en-US" sz="4000" b="1" dirty="0"/>
              <a:t>          </a:t>
            </a:r>
            <a:r>
              <a:rPr lang="en-US" altLang="zh-CN" sz="4000" b="1" dirty="0"/>
              <a:t>①</a:t>
            </a:r>
            <a:r>
              <a:rPr lang="zh-CN" altLang="en-US" sz="4000" b="1" dirty="0"/>
              <a:t>以君</a:t>
            </a:r>
            <a:r>
              <a:rPr lang="zh-CN" altLang="en-US" sz="4000" b="1" dirty="0">
                <a:solidFill>
                  <a:srgbClr val="FF0000"/>
                </a:solidFill>
              </a:rPr>
              <a:t>之</a:t>
            </a:r>
            <a:r>
              <a:rPr lang="zh-CN" altLang="en-US" sz="4000" b="1" dirty="0"/>
              <a:t>力【的】 </a:t>
            </a:r>
            <a:endParaRPr lang="zh-CN" altLang="en-US" sz="4000" b="1" dirty="0"/>
          </a:p>
          <a:p>
            <a:pPr>
              <a:lnSpc>
                <a:spcPct val="130000"/>
              </a:lnSpc>
              <a:buNone/>
            </a:pPr>
            <a:r>
              <a:rPr lang="zh-CN" altLang="en-US" sz="4000" b="1" dirty="0"/>
              <a:t>          </a:t>
            </a:r>
            <a:r>
              <a:rPr lang="en-US" altLang="zh-CN" sz="4000" b="1" dirty="0"/>
              <a:t>②</a:t>
            </a:r>
            <a:r>
              <a:rPr lang="zh-CN" altLang="en-US" sz="4000" b="1" dirty="0"/>
              <a:t>虽我</a:t>
            </a:r>
            <a:r>
              <a:rPr lang="zh-CN" altLang="en-US" sz="4000" b="1" dirty="0">
                <a:solidFill>
                  <a:srgbClr val="FF0000"/>
                </a:solidFill>
              </a:rPr>
              <a:t>之</a:t>
            </a:r>
            <a:r>
              <a:rPr lang="zh-CN" altLang="en-US" sz="4000" b="1" dirty="0"/>
              <a:t>死【助词，主谓间取消句子独立性】 </a:t>
            </a:r>
            <a:endParaRPr lang="zh-CN" altLang="en-US" sz="4000" b="1" dirty="0"/>
          </a:p>
          <a:p>
            <a:pPr>
              <a:lnSpc>
                <a:spcPct val="130000"/>
              </a:lnSpc>
              <a:buNone/>
            </a:pPr>
            <a:r>
              <a:rPr lang="zh-CN" altLang="en-US" sz="4000" b="1" dirty="0"/>
              <a:t>          </a:t>
            </a:r>
            <a:r>
              <a:rPr lang="en-US" altLang="zh-CN" sz="4000" b="1" dirty="0"/>
              <a:t>③</a:t>
            </a:r>
            <a:r>
              <a:rPr lang="zh-CN" altLang="en-US" sz="4000" b="1" dirty="0"/>
              <a:t>告</a:t>
            </a:r>
            <a:r>
              <a:rPr lang="zh-CN" altLang="en-US" sz="4000" b="1" dirty="0">
                <a:solidFill>
                  <a:srgbClr val="FF0000"/>
                </a:solidFill>
              </a:rPr>
              <a:t>之</a:t>
            </a:r>
            <a:r>
              <a:rPr lang="zh-CN" altLang="en-US" sz="4000" b="1" dirty="0"/>
              <a:t>于帝【代词，这件事】</a:t>
            </a:r>
            <a:endParaRPr lang="zh-CN" altLang="en-US" sz="4000" b="1" dirty="0"/>
          </a:p>
          <a:p>
            <a:pPr>
              <a:lnSpc>
                <a:spcPct val="130000"/>
              </a:lnSpc>
              <a:buNone/>
            </a:pPr>
            <a:r>
              <a:rPr lang="zh-CN" altLang="en-US" sz="4000" b="1" dirty="0"/>
              <a:t>          </a:t>
            </a:r>
            <a:r>
              <a:rPr lang="en-US" altLang="zh-CN" sz="4000" b="1" dirty="0"/>
              <a:t>④</a:t>
            </a:r>
            <a:r>
              <a:rPr lang="zh-CN" altLang="en-US" sz="4000" b="1" dirty="0"/>
              <a:t>跳往助</a:t>
            </a:r>
            <a:r>
              <a:rPr lang="zh-CN" altLang="en-US" sz="4000" b="1" dirty="0">
                <a:solidFill>
                  <a:srgbClr val="FF0000"/>
                </a:solidFill>
              </a:rPr>
              <a:t>之</a:t>
            </a:r>
            <a:r>
              <a:rPr lang="zh-CN" altLang="en-US" sz="4000" b="1" dirty="0"/>
              <a:t>【代词，代指愚公】</a:t>
            </a:r>
            <a:endParaRPr lang="zh-CN" altLang="en-US" sz="4000" b="1" dirty="0"/>
          </a:p>
        </p:txBody>
      </p:sp>
    </p:spTree>
  </p:cSld>
  <p:clrMapOvr>
    <a:masterClrMapping/>
  </p:clrMapOvr>
  <p:transition spd="med">
    <p:plus/>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53249"/>
          <p:cNvSpPr>
            <a:spLocks noGrp="1"/>
          </p:cNvSpPr>
          <p:nvPr>
            <p:ph type="title"/>
          </p:nvPr>
        </p:nvSpPr>
        <p:spPr/>
        <p:txBody>
          <a:bodyPr anchor="ctr"/>
          <a:p>
            <a:br>
              <a:rPr lang="en-US" altLang="zh-CN" sz="4000" dirty="0"/>
            </a:br>
            <a:endParaRPr lang="en-US" altLang="zh-CN" sz="4000" dirty="0"/>
          </a:p>
        </p:txBody>
      </p:sp>
      <p:sp>
        <p:nvSpPr>
          <p:cNvPr id="53251" name="文本占位符 53250"/>
          <p:cNvSpPr>
            <a:spLocks noGrp="1"/>
          </p:cNvSpPr>
          <p:nvPr>
            <p:ph type="body" idx="1"/>
          </p:nvPr>
        </p:nvSpPr>
        <p:spPr>
          <a:xfrm>
            <a:off x="0" y="0"/>
            <a:ext cx="9144000" cy="6858000"/>
          </a:xfrm>
        </p:spPr>
        <p:txBody>
          <a:bodyPr/>
          <a:p>
            <a:pPr>
              <a:lnSpc>
                <a:spcPct val="110000"/>
              </a:lnSpc>
              <a:buNone/>
            </a:pPr>
            <a:r>
              <a:rPr lang="en-US" altLang="zh-CN" sz="4000" b="1" dirty="0"/>
              <a:t>             </a:t>
            </a:r>
            <a:r>
              <a:rPr lang="zh-CN" altLang="en-US" sz="4000" b="1" dirty="0"/>
              <a:t>【</a:t>
            </a:r>
            <a:r>
              <a:rPr lang="en-US" altLang="zh-CN" sz="4000" b="1" dirty="0"/>
              <a:t>3</a:t>
            </a:r>
            <a:r>
              <a:rPr lang="zh-CN" altLang="en-US" sz="4000" b="1" dirty="0"/>
              <a:t>】且　</a:t>
            </a:r>
            <a:endParaRPr lang="zh-CN" altLang="en-US" sz="4000" b="1" dirty="0"/>
          </a:p>
          <a:p>
            <a:pPr>
              <a:lnSpc>
                <a:spcPct val="110000"/>
              </a:lnSpc>
              <a:buNone/>
            </a:pPr>
            <a:r>
              <a:rPr lang="zh-CN" altLang="en-US" sz="4000" b="1" dirty="0"/>
              <a:t>           </a:t>
            </a:r>
            <a:r>
              <a:rPr lang="en-US" altLang="zh-CN" sz="4000" b="1" dirty="0"/>
              <a:t>①</a:t>
            </a:r>
            <a:r>
              <a:rPr lang="zh-CN" altLang="en-US" sz="4000" b="1" dirty="0"/>
              <a:t>年</a:t>
            </a:r>
            <a:r>
              <a:rPr lang="zh-CN" altLang="en-US" sz="4000" b="1" dirty="0">
                <a:solidFill>
                  <a:srgbClr val="FF0000"/>
                </a:solidFill>
              </a:rPr>
              <a:t>且</a:t>
            </a:r>
            <a:r>
              <a:rPr lang="zh-CN" altLang="en-US" sz="4000" b="1" dirty="0"/>
              <a:t>九十</a:t>
            </a:r>
            <a:r>
              <a:rPr lang="zh-CN" altLang="en-US" sz="4000" b="1" dirty="0">
                <a:solidFill>
                  <a:srgbClr val="FF0000"/>
                </a:solidFill>
              </a:rPr>
              <a:t>【将要，快要】　</a:t>
            </a:r>
            <a:endParaRPr lang="zh-CN" altLang="en-US" sz="4000" b="1" dirty="0">
              <a:solidFill>
                <a:srgbClr val="FF0000"/>
              </a:solidFill>
            </a:endParaRPr>
          </a:p>
          <a:p>
            <a:pPr>
              <a:lnSpc>
                <a:spcPct val="110000"/>
              </a:lnSpc>
              <a:buNone/>
            </a:pPr>
            <a:r>
              <a:rPr lang="zh-CN" altLang="en-US" sz="4000" b="1" dirty="0"/>
              <a:t>           </a:t>
            </a:r>
            <a:r>
              <a:rPr lang="en-US" altLang="zh-CN" sz="4000" b="1" dirty="0"/>
              <a:t>②</a:t>
            </a:r>
            <a:r>
              <a:rPr lang="zh-CN" altLang="en-US" sz="4000" b="1" dirty="0">
                <a:solidFill>
                  <a:srgbClr val="FF0000"/>
                </a:solidFill>
              </a:rPr>
              <a:t>且</a:t>
            </a:r>
            <a:r>
              <a:rPr lang="zh-CN" altLang="en-US" sz="4000" b="1" dirty="0"/>
              <a:t>焉置土石</a:t>
            </a:r>
            <a:r>
              <a:rPr lang="zh-CN" altLang="en-US" sz="4000" b="1" dirty="0">
                <a:solidFill>
                  <a:srgbClr val="FF0000"/>
                </a:solidFill>
              </a:rPr>
              <a:t>【况且】</a:t>
            </a:r>
            <a:endParaRPr lang="zh-CN" altLang="en-US" sz="4000" b="1" dirty="0">
              <a:solidFill>
                <a:srgbClr val="FF0000"/>
              </a:solidFill>
            </a:endParaRPr>
          </a:p>
          <a:p>
            <a:pPr>
              <a:lnSpc>
                <a:spcPct val="110000"/>
              </a:lnSpc>
              <a:buNone/>
            </a:pPr>
            <a:r>
              <a:rPr lang="zh-CN" altLang="en-US" sz="4000" b="1" dirty="0"/>
              <a:t>             </a:t>
            </a:r>
            <a:endParaRPr lang="zh-CN" altLang="en-US" sz="4000" b="1" dirty="0"/>
          </a:p>
          <a:p>
            <a:pPr>
              <a:lnSpc>
                <a:spcPct val="110000"/>
              </a:lnSpc>
              <a:buNone/>
            </a:pPr>
            <a:r>
              <a:rPr lang="zh-CN" altLang="en-US" sz="4000" b="1" dirty="0"/>
              <a:t>             【</a:t>
            </a:r>
            <a:r>
              <a:rPr lang="en-US" altLang="zh-CN" sz="4000" b="1" dirty="0"/>
              <a:t>4</a:t>
            </a:r>
            <a:r>
              <a:rPr lang="zh-CN" altLang="en-US" sz="4000" b="1" dirty="0"/>
              <a:t>】焉</a:t>
            </a:r>
            <a:endParaRPr lang="zh-CN" altLang="en-US" sz="4000" b="1" dirty="0"/>
          </a:p>
          <a:p>
            <a:pPr>
              <a:lnSpc>
                <a:spcPct val="110000"/>
              </a:lnSpc>
              <a:buNone/>
            </a:pPr>
            <a:r>
              <a:rPr lang="zh-CN" altLang="en-US" sz="4000" b="1" dirty="0"/>
              <a:t>          </a:t>
            </a:r>
            <a:r>
              <a:rPr lang="en-US" altLang="zh-CN" sz="4000" b="1" dirty="0"/>
              <a:t>①</a:t>
            </a:r>
            <a:r>
              <a:rPr lang="zh-CN" altLang="en-US" sz="4000" b="1" dirty="0"/>
              <a:t>且</a:t>
            </a:r>
            <a:r>
              <a:rPr lang="zh-CN" altLang="en-US" sz="4000" b="1" dirty="0">
                <a:solidFill>
                  <a:srgbClr val="FF0000"/>
                </a:solidFill>
              </a:rPr>
              <a:t>焉</a:t>
            </a:r>
            <a:r>
              <a:rPr lang="zh-CN" altLang="en-US" sz="4000" b="1" dirty="0"/>
              <a:t>置土石？</a:t>
            </a:r>
            <a:r>
              <a:rPr lang="zh-CN" altLang="en-US" sz="4000" b="1" dirty="0">
                <a:solidFill>
                  <a:srgbClr val="FF0000"/>
                </a:solidFill>
              </a:rPr>
              <a:t>【疑问代词，哪里】</a:t>
            </a:r>
            <a:endParaRPr lang="zh-CN" altLang="en-US" sz="4000" b="1" dirty="0">
              <a:solidFill>
                <a:srgbClr val="FF0000"/>
              </a:solidFill>
            </a:endParaRPr>
          </a:p>
          <a:p>
            <a:pPr>
              <a:lnSpc>
                <a:spcPct val="110000"/>
              </a:lnSpc>
              <a:buNone/>
            </a:pPr>
            <a:r>
              <a:rPr lang="zh-CN" altLang="en-US" sz="4000" b="1" dirty="0"/>
              <a:t>          </a:t>
            </a:r>
            <a:r>
              <a:rPr lang="en-US" altLang="zh-CN" sz="4000" b="1" dirty="0"/>
              <a:t>②</a:t>
            </a:r>
            <a:r>
              <a:rPr lang="zh-CN" altLang="en-US" sz="4000" b="1" dirty="0"/>
              <a:t>始一反</a:t>
            </a:r>
            <a:r>
              <a:rPr lang="zh-CN" altLang="en-US" sz="4000" b="1" dirty="0">
                <a:solidFill>
                  <a:srgbClr val="FF0000"/>
                </a:solidFill>
              </a:rPr>
              <a:t>焉【加强语气】</a:t>
            </a:r>
            <a:endParaRPr lang="zh-CN" altLang="en-US" sz="4000" b="1" dirty="0">
              <a:solidFill>
                <a:srgbClr val="FF0000"/>
              </a:solidFill>
            </a:endParaRPr>
          </a:p>
        </p:txBody>
      </p:sp>
    </p:spTree>
  </p:cSld>
  <p:clrMapOvr>
    <a:masterClrMapping/>
  </p:clrMapOvr>
  <p:transition spd="med">
    <p:plus/>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50177"/>
          <p:cNvSpPr>
            <a:spLocks noGrp="1"/>
          </p:cNvSpPr>
          <p:nvPr>
            <p:ph type="title"/>
          </p:nvPr>
        </p:nvSpPr>
        <p:spPr/>
        <p:txBody>
          <a:bodyPr anchor="ctr"/>
          <a:p>
            <a:br>
              <a:rPr lang="en-US" altLang="zh-CN" sz="4000" dirty="0"/>
            </a:br>
            <a:endParaRPr lang="en-US" altLang="zh-CN" sz="4000" dirty="0"/>
          </a:p>
        </p:txBody>
      </p:sp>
      <p:sp>
        <p:nvSpPr>
          <p:cNvPr id="50179" name="文本占位符 50178"/>
          <p:cNvSpPr>
            <a:spLocks noGrp="1"/>
          </p:cNvSpPr>
          <p:nvPr>
            <p:ph type="body" idx="1"/>
          </p:nvPr>
        </p:nvSpPr>
        <p:spPr>
          <a:xfrm>
            <a:off x="0" y="532765"/>
            <a:ext cx="9144000" cy="4276725"/>
          </a:xfrm>
        </p:spPr>
        <p:txBody>
          <a:bodyPr>
            <a:spAutoFit/>
          </a:bodyPr>
          <a:p>
            <a:pPr>
              <a:lnSpc>
                <a:spcPct val="120000"/>
              </a:lnSpc>
              <a:buNone/>
            </a:pPr>
            <a:r>
              <a:rPr lang="en-US" altLang="zh-CN" sz="4000" dirty="0"/>
              <a:t>                    </a:t>
            </a:r>
            <a:r>
              <a:rPr lang="zh-CN" altLang="en-US" sz="4000" b="1" dirty="0"/>
              <a:t>【</a:t>
            </a:r>
            <a:r>
              <a:rPr lang="en-US" altLang="zh-CN" sz="4000" b="1" dirty="0"/>
              <a:t>5</a:t>
            </a:r>
            <a:r>
              <a:rPr lang="zh-CN" altLang="en-US" sz="4000" b="1" dirty="0"/>
              <a:t>】而</a:t>
            </a:r>
            <a:endParaRPr lang="zh-CN" altLang="en-US" sz="4000" b="1" dirty="0"/>
          </a:p>
          <a:p>
            <a:pPr>
              <a:lnSpc>
                <a:spcPct val="120000"/>
              </a:lnSpc>
              <a:buNone/>
            </a:pPr>
            <a:r>
              <a:rPr lang="zh-CN" altLang="en-US" sz="4000" b="1" dirty="0"/>
              <a:t>        </a:t>
            </a:r>
            <a:endParaRPr lang="zh-CN" altLang="en-US" sz="4000" b="1" dirty="0"/>
          </a:p>
          <a:p>
            <a:pPr>
              <a:lnSpc>
                <a:spcPct val="120000"/>
              </a:lnSpc>
              <a:buNone/>
            </a:pPr>
            <a:r>
              <a:rPr lang="zh-CN" altLang="en-US" sz="4000" b="1" dirty="0"/>
              <a:t>        </a:t>
            </a:r>
            <a:r>
              <a:rPr lang="en-US" altLang="zh-CN" sz="4000" b="1" dirty="0"/>
              <a:t>①</a:t>
            </a:r>
            <a:r>
              <a:rPr lang="zh-CN" altLang="en-US" sz="4000" b="1" dirty="0"/>
              <a:t>面山</a:t>
            </a:r>
            <a:r>
              <a:rPr lang="zh-CN" altLang="en-US" sz="4000" b="1" dirty="0">
                <a:solidFill>
                  <a:srgbClr val="FF0000"/>
                </a:solidFill>
              </a:rPr>
              <a:t>而</a:t>
            </a:r>
            <a:r>
              <a:rPr lang="zh-CN" altLang="en-US" sz="4000" b="1" dirty="0"/>
              <a:t>居</a:t>
            </a:r>
            <a:r>
              <a:rPr lang="zh-CN" altLang="en-US" sz="4000" b="1" dirty="0">
                <a:solidFill>
                  <a:srgbClr val="FF0000"/>
                </a:solidFill>
              </a:rPr>
              <a:t>【表示修饰】</a:t>
            </a:r>
            <a:endParaRPr lang="zh-CN" altLang="en-US" sz="4000" b="1" dirty="0">
              <a:solidFill>
                <a:srgbClr val="FF0000"/>
              </a:solidFill>
            </a:endParaRPr>
          </a:p>
          <a:p>
            <a:pPr>
              <a:lnSpc>
                <a:spcPct val="120000"/>
              </a:lnSpc>
              <a:buNone/>
            </a:pPr>
            <a:r>
              <a:rPr lang="zh-CN" altLang="en-US" sz="4000" b="1" dirty="0"/>
              <a:t>        </a:t>
            </a:r>
            <a:r>
              <a:rPr lang="en-US" altLang="zh-CN" sz="4000" b="1" dirty="0"/>
              <a:t>②</a:t>
            </a:r>
            <a:r>
              <a:rPr lang="zh-CN" altLang="en-US" sz="4000" b="1" dirty="0"/>
              <a:t>何苦</a:t>
            </a:r>
            <a:r>
              <a:rPr lang="zh-CN" altLang="en-US" sz="4000" b="1" dirty="0">
                <a:solidFill>
                  <a:srgbClr val="FF0000"/>
                </a:solidFill>
              </a:rPr>
              <a:t>而</a:t>
            </a:r>
            <a:r>
              <a:rPr lang="zh-CN" altLang="en-US" sz="4000" b="1" dirty="0"/>
              <a:t>不平 </a:t>
            </a:r>
            <a:r>
              <a:rPr lang="zh-CN" altLang="en-US" sz="4000" b="1" dirty="0">
                <a:solidFill>
                  <a:srgbClr val="FF0000"/>
                </a:solidFill>
              </a:rPr>
              <a:t>【表示承接】</a:t>
            </a:r>
            <a:endParaRPr lang="zh-CN" altLang="en-US" sz="4000" b="1" dirty="0">
              <a:solidFill>
                <a:srgbClr val="FF0000"/>
              </a:solidFill>
            </a:endParaRPr>
          </a:p>
          <a:p>
            <a:pPr>
              <a:lnSpc>
                <a:spcPct val="120000"/>
              </a:lnSpc>
              <a:buNone/>
            </a:pPr>
            <a:r>
              <a:rPr lang="zh-CN" altLang="en-US" sz="4000" b="1" dirty="0"/>
              <a:t>        </a:t>
            </a:r>
            <a:r>
              <a:rPr lang="en-US" altLang="zh-CN" sz="4000" b="1" dirty="0"/>
              <a:t>③</a:t>
            </a:r>
            <a:r>
              <a:rPr lang="zh-CN" altLang="en-US" sz="4000" b="1" dirty="0">
                <a:solidFill>
                  <a:srgbClr val="FF0000"/>
                </a:solidFill>
              </a:rPr>
              <a:t>而</a:t>
            </a:r>
            <a:r>
              <a:rPr lang="zh-CN" altLang="en-US" sz="4000" b="1" dirty="0"/>
              <a:t>山不加增</a:t>
            </a:r>
            <a:r>
              <a:rPr lang="zh-CN" altLang="en-US" sz="4000" b="1" dirty="0">
                <a:solidFill>
                  <a:srgbClr val="FF0000"/>
                </a:solidFill>
              </a:rPr>
              <a:t>【表示转折】</a:t>
            </a:r>
            <a:endParaRPr lang="zh-CN" altLang="en-US" sz="4000" b="1" dirty="0">
              <a:solidFill>
                <a:srgbClr val="FF0000"/>
              </a:solidFill>
            </a:endParaRPr>
          </a:p>
        </p:txBody>
      </p:sp>
    </p:spTree>
  </p:cSld>
  <p:clrMapOvr>
    <a:masterClrMapping/>
  </p:clrMapOvr>
  <p:transition spd="med">
    <p:plus/>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55297"/>
          <p:cNvSpPr>
            <a:spLocks noGrp="1"/>
          </p:cNvSpPr>
          <p:nvPr>
            <p:ph type="title"/>
          </p:nvPr>
        </p:nvSpPr>
        <p:spPr/>
        <p:txBody>
          <a:bodyPr anchor="ctr"/>
          <a:p>
            <a:br>
              <a:rPr lang="en-US" altLang="zh-CN" sz="4000" dirty="0"/>
            </a:br>
            <a:endParaRPr lang="en-US" altLang="zh-CN" sz="4000" dirty="0"/>
          </a:p>
        </p:txBody>
      </p:sp>
      <p:sp>
        <p:nvSpPr>
          <p:cNvPr id="55299" name="文本占位符 55298"/>
          <p:cNvSpPr>
            <a:spLocks noGrp="1"/>
          </p:cNvSpPr>
          <p:nvPr>
            <p:ph type="body" idx="1"/>
          </p:nvPr>
        </p:nvSpPr>
        <p:spPr>
          <a:xfrm>
            <a:off x="0" y="0"/>
            <a:ext cx="9144000" cy="6858000"/>
          </a:xfrm>
        </p:spPr>
        <p:txBody>
          <a:bodyPr/>
          <a:p>
            <a:pPr>
              <a:lnSpc>
                <a:spcPct val="110000"/>
              </a:lnSpc>
              <a:buNone/>
            </a:pPr>
            <a:r>
              <a:rPr lang="en-US" altLang="zh-CN" dirty="0"/>
              <a:t>               </a:t>
            </a:r>
            <a:r>
              <a:rPr lang="en-US" altLang="zh-CN" sz="3600" dirty="0"/>
              <a:t>  </a:t>
            </a:r>
            <a:r>
              <a:rPr lang="en-US" altLang="zh-CN" sz="3600" b="1" dirty="0"/>
              <a:t>5</a:t>
            </a:r>
            <a:r>
              <a:rPr lang="zh-CN" altLang="en-US" sz="3600" b="1" dirty="0"/>
              <a:t>、特殊句式 </a:t>
            </a:r>
            <a:endParaRPr lang="zh-CN" altLang="en-US" sz="3600" b="1" dirty="0"/>
          </a:p>
          <a:p>
            <a:pPr>
              <a:lnSpc>
                <a:spcPct val="110000"/>
              </a:lnSpc>
              <a:buNone/>
            </a:pPr>
            <a:r>
              <a:rPr lang="zh-CN" altLang="en-US" sz="3600" b="1" dirty="0"/>
              <a:t>            </a:t>
            </a:r>
            <a:r>
              <a:rPr lang="zh-CN" altLang="en-US" sz="3600" b="1" dirty="0">
                <a:solidFill>
                  <a:srgbClr val="FF0000"/>
                </a:solidFill>
              </a:rPr>
              <a:t>【</a:t>
            </a:r>
            <a:r>
              <a:rPr lang="en-US" altLang="zh-CN" sz="3600" b="1" dirty="0">
                <a:solidFill>
                  <a:srgbClr val="FF0000"/>
                </a:solidFill>
              </a:rPr>
              <a:t>1</a:t>
            </a:r>
            <a:r>
              <a:rPr lang="zh-CN" altLang="en-US" sz="3600" b="1" dirty="0">
                <a:solidFill>
                  <a:srgbClr val="FF0000"/>
                </a:solidFill>
              </a:rPr>
              <a:t>】倒装句</a:t>
            </a:r>
            <a:endParaRPr lang="zh-CN" altLang="en-US" sz="3600" b="1" dirty="0">
              <a:solidFill>
                <a:srgbClr val="FF0000"/>
              </a:solidFill>
            </a:endParaRPr>
          </a:p>
          <a:p>
            <a:pPr>
              <a:lnSpc>
                <a:spcPct val="110000"/>
              </a:lnSpc>
              <a:buNone/>
            </a:pPr>
            <a:r>
              <a:rPr lang="zh-CN" altLang="en-US" sz="3600" b="1" dirty="0"/>
              <a:t>         </a:t>
            </a:r>
            <a:r>
              <a:rPr lang="en-US" altLang="zh-CN" sz="3600" b="1" dirty="0"/>
              <a:t>①</a:t>
            </a:r>
            <a:r>
              <a:rPr lang="zh-CN" altLang="en-US" sz="3600" b="1" dirty="0"/>
              <a:t>甚矣，汝之不惠。 倒装句。汝之不惠，甚矣【你太不聪明了】</a:t>
            </a:r>
            <a:endParaRPr lang="zh-CN" altLang="en-US" sz="3600" b="1" dirty="0"/>
          </a:p>
          <a:p>
            <a:pPr>
              <a:lnSpc>
                <a:spcPct val="110000"/>
              </a:lnSpc>
              <a:buNone/>
            </a:pPr>
            <a:r>
              <a:rPr lang="zh-CN" altLang="en-US" sz="3600" b="1" dirty="0"/>
              <a:t>          </a:t>
            </a:r>
            <a:r>
              <a:rPr lang="en-US" altLang="zh-CN" sz="3600" b="1" dirty="0"/>
              <a:t>②</a:t>
            </a:r>
            <a:r>
              <a:rPr lang="zh-CN" altLang="en-US" sz="3600" b="1" dirty="0"/>
              <a:t>且焉置土石？ 倒装句，疑问代词“焉”提前。</a:t>
            </a:r>
            <a:endParaRPr lang="zh-CN" altLang="en-US" sz="3600" b="1" dirty="0"/>
          </a:p>
          <a:p>
            <a:pPr>
              <a:lnSpc>
                <a:spcPct val="110000"/>
              </a:lnSpc>
              <a:buNone/>
            </a:pPr>
            <a:r>
              <a:rPr lang="zh-CN" altLang="en-US" sz="3600" b="1" dirty="0"/>
              <a:t>          </a:t>
            </a:r>
            <a:r>
              <a:rPr lang="en-US" altLang="zh-CN" sz="3600" b="1" dirty="0"/>
              <a:t>③</a:t>
            </a:r>
            <a:r>
              <a:rPr lang="zh-CN" altLang="en-US" sz="3600" b="1" dirty="0"/>
              <a:t>遂率子孙荷担者三夫 。倒装句，定语“三夫”后置。</a:t>
            </a:r>
            <a:endParaRPr lang="zh-CN" altLang="en-US" sz="3600" b="1" dirty="0"/>
          </a:p>
          <a:p>
            <a:pPr>
              <a:lnSpc>
                <a:spcPct val="110000"/>
              </a:lnSpc>
              <a:buNone/>
            </a:pPr>
            <a:r>
              <a:rPr lang="zh-CN" altLang="en-US" sz="3600" b="1" dirty="0"/>
              <a:t>          </a:t>
            </a:r>
            <a:r>
              <a:rPr lang="en-US" altLang="zh-CN" sz="3600" b="1" dirty="0"/>
              <a:t>④</a:t>
            </a:r>
            <a:r>
              <a:rPr lang="zh-CN" altLang="en-US" sz="3600" b="1" dirty="0"/>
              <a:t>告之于帝。倒装句。状语“于帝”前提。</a:t>
            </a:r>
            <a:endParaRPr lang="zh-CN" altLang="en-US" sz="3600" b="1" dirty="0"/>
          </a:p>
        </p:txBody>
      </p:sp>
    </p:spTree>
  </p:cSld>
  <p:clrMapOvr>
    <a:masterClrMapping/>
  </p:clrMapOvr>
  <p:transition spd="med">
    <p:plus/>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标题 54273"/>
          <p:cNvSpPr>
            <a:spLocks noGrp="1"/>
          </p:cNvSpPr>
          <p:nvPr>
            <p:ph type="title"/>
          </p:nvPr>
        </p:nvSpPr>
        <p:spPr/>
        <p:txBody>
          <a:bodyPr anchor="ctr"/>
          <a:p>
            <a:br>
              <a:rPr lang="en-US" altLang="zh-CN" sz="4000" dirty="0"/>
            </a:br>
            <a:endParaRPr lang="en-US" altLang="zh-CN" sz="4000" dirty="0"/>
          </a:p>
        </p:txBody>
      </p:sp>
      <p:sp>
        <p:nvSpPr>
          <p:cNvPr id="54275" name="文本占位符 54274"/>
          <p:cNvSpPr>
            <a:spLocks noGrp="1"/>
          </p:cNvSpPr>
          <p:nvPr>
            <p:ph type="body" idx="1"/>
          </p:nvPr>
        </p:nvSpPr>
        <p:spPr>
          <a:xfrm>
            <a:off x="0" y="0"/>
            <a:ext cx="9144000" cy="6858000"/>
          </a:xfrm>
        </p:spPr>
        <p:txBody>
          <a:bodyPr/>
          <a:p>
            <a:pPr>
              <a:lnSpc>
                <a:spcPct val="110000"/>
              </a:lnSpc>
              <a:buNone/>
            </a:pPr>
            <a:r>
              <a:rPr lang="en-US" altLang="zh-CN" sz="4000" b="1" dirty="0">
                <a:solidFill>
                  <a:srgbClr val="FF0000"/>
                </a:solidFill>
              </a:rPr>
              <a:t>                    </a:t>
            </a:r>
            <a:r>
              <a:rPr lang="zh-CN" altLang="en-US" sz="3600" b="1" dirty="0">
                <a:solidFill>
                  <a:srgbClr val="FF0000"/>
                </a:solidFill>
              </a:rPr>
              <a:t>【</a:t>
            </a:r>
            <a:r>
              <a:rPr lang="en-US" altLang="zh-CN" sz="3600" b="1" dirty="0">
                <a:solidFill>
                  <a:srgbClr val="FF0000"/>
                </a:solidFill>
              </a:rPr>
              <a:t>2</a:t>
            </a:r>
            <a:r>
              <a:rPr lang="zh-CN" altLang="en-US" sz="3600" b="1" dirty="0">
                <a:solidFill>
                  <a:srgbClr val="FF0000"/>
                </a:solidFill>
              </a:rPr>
              <a:t>】被动句</a:t>
            </a:r>
            <a:endParaRPr lang="zh-CN" altLang="en-US" sz="3600" b="1" dirty="0">
              <a:solidFill>
                <a:srgbClr val="FF0000"/>
              </a:solidFill>
            </a:endParaRPr>
          </a:p>
          <a:p>
            <a:pPr>
              <a:lnSpc>
                <a:spcPct val="110000"/>
              </a:lnSpc>
              <a:buNone/>
            </a:pPr>
            <a:r>
              <a:rPr lang="zh-CN" altLang="en-US" sz="3600" b="1" dirty="0"/>
              <a:t>    帝感其诚 （天帝被愚公的诚心所感动）　</a:t>
            </a:r>
            <a:endParaRPr lang="zh-CN" altLang="en-US" sz="3600" b="1" dirty="0"/>
          </a:p>
          <a:p>
            <a:pPr>
              <a:lnSpc>
                <a:spcPct val="110000"/>
              </a:lnSpc>
              <a:buNone/>
            </a:pPr>
            <a:r>
              <a:rPr lang="zh-CN" altLang="en-US" sz="3600" b="1" dirty="0"/>
              <a:t>                    </a:t>
            </a:r>
            <a:r>
              <a:rPr lang="zh-CN" altLang="en-US" sz="3600" b="1" dirty="0">
                <a:solidFill>
                  <a:srgbClr val="FF0000"/>
                </a:solidFill>
              </a:rPr>
              <a:t>【</a:t>
            </a:r>
            <a:r>
              <a:rPr lang="en-US" altLang="zh-CN" sz="3600" b="1" dirty="0">
                <a:solidFill>
                  <a:srgbClr val="FF0000"/>
                </a:solidFill>
              </a:rPr>
              <a:t>3</a:t>
            </a:r>
            <a:r>
              <a:rPr lang="zh-CN" altLang="en-US" sz="3600" b="1" dirty="0">
                <a:solidFill>
                  <a:srgbClr val="FF0000"/>
                </a:solidFill>
              </a:rPr>
              <a:t>】省略句</a:t>
            </a:r>
            <a:endParaRPr lang="zh-CN" altLang="en-US" sz="3600" b="1" dirty="0">
              <a:solidFill>
                <a:srgbClr val="FF0000"/>
              </a:solidFill>
            </a:endParaRPr>
          </a:p>
          <a:p>
            <a:pPr>
              <a:lnSpc>
                <a:spcPct val="110000"/>
              </a:lnSpc>
              <a:buNone/>
            </a:pPr>
            <a:r>
              <a:rPr lang="zh-CN" altLang="en-US" sz="3600" b="1" dirty="0"/>
              <a:t>         </a:t>
            </a:r>
            <a:r>
              <a:rPr lang="en-US" altLang="zh-CN" sz="3600" b="1" dirty="0"/>
              <a:t>①</a:t>
            </a:r>
            <a:r>
              <a:rPr lang="zh-CN" altLang="en-US" sz="3600" b="1" dirty="0"/>
              <a:t>（太行、王屋二山）本在冀州之南，河阳之北。</a:t>
            </a:r>
            <a:endParaRPr lang="zh-CN" altLang="en-US" sz="3600" b="1" dirty="0"/>
          </a:p>
          <a:p>
            <a:pPr>
              <a:lnSpc>
                <a:spcPct val="110000"/>
              </a:lnSpc>
              <a:buNone/>
            </a:pPr>
            <a:r>
              <a:rPr lang="zh-CN" altLang="en-US" sz="3600" b="1" dirty="0"/>
              <a:t>         </a:t>
            </a:r>
            <a:r>
              <a:rPr lang="en-US" altLang="zh-CN" sz="3600" b="1" dirty="0"/>
              <a:t>②</a:t>
            </a:r>
            <a:r>
              <a:rPr lang="zh-CN" altLang="en-US" sz="3600" b="1" dirty="0"/>
              <a:t>（愚公）遂率子孙荷担者三夫。</a:t>
            </a:r>
            <a:endParaRPr lang="zh-CN" altLang="en-US" sz="3600" b="1" dirty="0"/>
          </a:p>
          <a:p>
            <a:pPr>
              <a:lnSpc>
                <a:spcPct val="110000"/>
              </a:lnSpc>
              <a:buNone/>
            </a:pPr>
            <a:r>
              <a:rPr lang="zh-CN" altLang="en-US" sz="3600" b="1" dirty="0"/>
              <a:t>         </a:t>
            </a:r>
            <a:r>
              <a:rPr lang="en-US" altLang="zh-CN" sz="3600" b="1" dirty="0"/>
              <a:t>③</a:t>
            </a:r>
            <a:r>
              <a:rPr lang="zh-CN" altLang="en-US" sz="3600" b="1" dirty="0"/>
              <a:t>帝感其（于）诚。</a:t>
            </a:r>
            <a:endParaRPr lang="zh-CN" altLang="en-US" sz="3600" b="1" dirty="0"/>
          </a:p>
          <a:p>
            <a:pPr>
              <a:lnSpc>
                <a:spcPct val="110000"/>
              </a:lnSpc>
              <a:buNone/>
            </a:pPr>
            <a:r>
              <a:rPr lang="zh-CN" altLang="en-US" sz="3600" b="1" dirty="0"/>
              <a:t>         </a:t>
            </a:r>
            <a:r>
              <a:rPr lang="en-US" altLang="zh-CN" sz="3600" b="1" dirty="0"/>
              <a:t>④</a:t>
            </a:r>
            <a:r>
              <a:rPr lang="zh-CN" altLang="en-US" sz="3600" b="1" dirty="0"/>
              <a:t>一厝</a:t>
            </a:r>
            <a:r>
              <a:rPr lang="en-US" altLang="zh-CN" sz="3600" b="1" dirty="0"/>
              <a:t>(</a:t>
            </a:r>
            <a:r>
              <a:rPr lang="zh-CN" altLang="en-US" sz="3600" b="1" dirty="0"/>
              <a:t>于</a:t>
            </a:r>
            <a:r>
              <a:rPr lang="en-US" altLang="zh-CN" sz="3600" b="1" dirty="0"/>
              <a:t>)</a:t>
            </a:r>
            <a:r>
              <a:rPr lang="zh-CN" altLang="en-US" sz="3600" b="1" dirty="0"/>
              <a:t>朔东，一厝（于）雍南。</a:t>
            </a:r>
            <a:endParaRPr lang="zh-CN" altLang="en-US" sz="3600" b="1" dirty="0"/>
          </a:p>
        </p:txBody>
      </p:sp>
    </p:spTree>
  </p:cSld>
  <p:clrMapOvr>
    <a:masterClrMapping/>
  </p:clrMapOvr>
  <p:transition spd="med">
    <p:plus/>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文本占位符 14337"/>
          <p:cNvSpPr>
            <a:spLocks noGrp="1"/>
          </p:cNvSpPr>
          <p:nvPr>
            <p:ph idx="1"/>
          </p:nvPr>
        </p:nvSpPr>
        <p:spPr>
          <a:xfrm>
            <a:off x="624205" y="1692275"/>
            <a:ext cx="3659188" cy="2453640"/>
          </a:xfrm>
        </p:spPr>
        <p:txBody>
          <a:bodyPr vert="horz" wrap="square" lIns="91440" tIns="45720" rIns="91440" bIns="45720" anchor="t">
            <a:spAutoFit/>
          </a:bodyPr>
          <a:p>
            <a:pPr eaLnBrk="1" hangingPunct="1">
              <a:lnSpc>
                <a:spcPct val="120000"/>
              </a:lnSpc>
              <a:buNone/>
            </a:pPr>
            <a:r>
              <a:rPr lang="zh-CN" altLang="en-US" b="1" dirty="0">
                <a:latin typeface="宋体" panose="02010600030101010101" pitchFamily="2" charset="-122"/>
              </a:rPr>
              <a:t>太行、王屋</a:t>
            </a:r>
            <a:r>
              <a:rPr lang="zh-CN" altLang="en-US" b="1" dirty="0">
                <a:solidFill>
                  <a:srgbClr val="46999D"/>
                </a:solidFill>
                <a:latin typeface="宋体" panose="02010600030101010101" pitchFamily="2" charset="-122"/>
              </a:rPr>
              <a:t>二山</a:t>
            </a:r>
            <a:r>
              <a:rPr lang="zh-CN" altLang="en-US" b="1" dirty="0">
                <a:latin typeface="宋体" panose="02010600030101010101" pitchFamily="2" charset="-122"/>
              </a:rPr>
              <a:t>，</a:t>
            </a:r>
            <a:r>
              <a:rPr lang="zh-CN" altLang="en-US" b="1" dirty="0">
                <a:solidFill>
                  <a:srgbClr val="FF0000"/>
                </a:solidFill>
                <a:latin typeface="宋体" panose="02010600030101010101" pitchFamily="2" charset="-122"/>
              </a:rPr>
              <a:t>方</a:t>
            </a:r>
            <a:r>
              <a:rPr lang="zh-CN" altLang="en-US" b="1" dirty="0">
                <a:latin typeface="宋体" panose="02010600030101010101" pitchFamily="2" charset="-122"/>
              </a:rPr>
              <a:t>七百里，高万仞。本在</a:t>
            </a:r>
            <a:r>
              <a:rPr lang="zh-CN" altLang="en-US" b="1" dirty="0">
                <a:solidFill>
                  <a:srgbClr val="46999D"/>
                </a:solidFill>
                <a:latin typeface="宋体" panose="02010600030101010101" pitchFamily="2" charset="-122"/>
              </a:rPr>
              <a:t>冀州之南，河阳之北。</a:t>
            </a:r>
            <a:endParaRPr lang="zh-CN" altLang="en-US" b="1" dirty="0">
              <a:solidFill>
                <a:srgbClr val="46999D"/>
              </a:solidFill>
              <a:latin typeface="宋体" panose="02010600030101010101" pitchFamily="2" charset="-122"/>
            </a:endParaRPr>
          </a:p>
        </p:txBody>
      </p:sp>
      <p:sp>
        <p:nvSpPr>
          <p:cNvPr id="8195" name="矩形 14338"/>
          <p:cNvSpPr/>
          <p:nvPr/>
        </p:nvSpPr>
        <p:spPr>
          <a:xfrm>
            <a:off x="2339975" y="0"/>
            <a:ext cx="4537075" cy="762000"/>
          </a:xfrm>
          <a:prstGeom prst="rect">
            <a:avLst/>
          </a:prstGeom>
          <a:solidFill>
            <a:srgbClr val="0000FF"/>
          </a:solidFill>
          <a:ln w="9525">
            <a:noFill/>
          </a:ln>
        </p:spPr>
        <p:txBody>
          <a:bodyPr>
            <a:spAutoFit/>
          </a:bodyPr>
          <a:p>
            <a:r>
              <a:rPr lang="zh-CN" altLang="en-US" sz="4400" b="1" dirty="0">
                <a:solidFill>
                  <a:schemeClr val="bg1"/>
                </a:solidFill>
                <a:latin typeface="Times New Roman" panose="02020603050405020304" pitchFamily="18" charset="0"/>
              </a:rPr>
              <a:t>翻译第一小节</a:t>
            </a:r>
            <a:endParaRPr lang="zh-CN" altLang="en-US" sz="4400" b="1" dirty="0">
              <a:solidFill>
                <a:schemeClr val="bg1"/>
              </a:solidFill>
              <a:latin typeface="Times New Roman" panose="02020603050405020304" pitchFamily="18" charset="0"/>
            </a:endParaRPr>
          </a:p>
        </p:txBody>
      </p:sp>
      <p:sp>
        <p:nvSpPr>
          <p:cNvPr id="7172" name="TextBox 3"/>
          <p:cNvSpPr txBox="1"/>
          <p:nvPr/>
        </p:nvSpPr>
        <p:spPr>
          <a:xfrm>
            <a:off x="4283710" y="1252855"/>
            <a:ext cx="4114800" cy="1272540"/>
          </a:xfrm>
          <a:prstGeom prst="rect">
            <a:avLst/>
          </a:prstGeom>
          <a:noFill/>
          <a:ln w="9525">
            <a:noFill/>
          </a:ln>
        </p:spPr>
        <p:txBody>
          <a:bodyPr>
            <a:spAutoFit/>
          </a:bodyPr>
          <a:p>
            <a:pPr>
              <a:lnSpc>
                <a:spcPct val="120000"/>
              </a:lnSpc>
            </a:pPr>
            <a:r>
              <a:rPr lang="zh-CN" altLang="en-US" sz="3200" b="1" dirty="0">
                <a:latin typeface="Arial" panose="020B0604020202020204" pitchFamily="34" charset="0"/>
              </a:rPr>
              <a:t>①“二山”间省略量词“座”。</a:t>
            </a:r>
            <a:endParaRPr lang="zh-CN" altLang="en-US" sz="3200" b="1" dirty="0">
              <a:latin typeface="Arial" panose="020B0604020202020204" pitchFamily="34" charset="0"/>
            </a:endParaRPr>
          </a:p>
        </p:txBody>
      </p:sp>
      <p:cxnSp>
        <p:nvCxnSpPr>
          <p:cNvPr id="7" name="直接连接符 6"/>
          <p:cNvCxnSpPr/>
          <p:nvPr/>
        </p:nvCxnSpPr>
        <p:spPr>
          <a:xfrm>
            <a:off x="4269105" y="1449705"/>
            <a:ext cx="14605" cy="4139565"/>
          </a:xfrm>
          <a:prstGeom prst="line">
            <a:avLst/>
          </a:prstGeom>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419600" y="2525395"/>
            <a:ext cx="4241800" cy="1370965"/>
          </a:xfrm>
          <a:prstGeom prst="rect">
            <a:avLst/>
          </a:prstGeom>
          <a:noFill/>
        </p:spPr>
        <p:txBody>
          <a:bodyPr wrap="square" rtlCol="0" anchor="t">
            <a:spAutoFit/>
          </a:bodyPr>
          <a:p>
            <a:pPr algn="l">
              <a:lnSpc>
                <a:spcPct val="130000"/>
              </a:lnSpc>
            </a:pPr>
            <a:r>
              <a:rPr lang="zh-CN" altLang="en-US" sz="3200" b="1" dirty="0">
                <a:sym typeface="+mn-ea"/>
              </a:rPr>
              <a:t>②</a:t>
            </a:r>
            <a:r>
              <a:rPr lang="zh-CN" altLang="en-US" sz="3200" b="1" dirty="0">
                <a:solidFill>
                  <a:srgbClr val="FF0000"/>
                </a:solidFill>
                <a:sym typeface="+mn-ea"/>
              </a:rPr>
              <a:t>万仞：</a:t>
            </a:r>
            <a:r>
              <a:rPr lang="zh-CN" altLang="en-US" sz="3200" b="1" dirty="0">
                <a:sym typeface="+mn-ea"/>
              </a:rPr>
              <a:t>形容极高。古代以七八丈为一仞。</a:t>
            </a:r>
            <a:endParaRPr lang="zh-CN" altLang="en-US" sz="3200"/>
          </a:p>
        </p:txBody>
      </p:sp>
      <p:sp>
        <p:nvSpPr>
          <p:cNvPr id="3" name="文本框 2"/>
          <p:cNvSpPr txBox="1"/>
          <p:nvPr/>
        </p:nvSpPr>
        <p:spPr>
          <a:xfrm>
            <a:off x="4419600" y="3896360"/>
            <a:ext cx="3978910" cy="2159000"/>
          </a:xfrm>
          <a:prstGeom prst="rect">
            <a:avLst/>
          </a:prstGeom>
          <a:noFill/>
        </p:spPr>
        <p:txBody>
          <a:bodyPr wrap="square" rtlCol="0" anchor="t">
            <a:spAutoFit/>
          </a:bodyPr>
          <a:p>
            <a:pPr>
              <a:lnSpc>
                <a:spcPct val="140000"/>
              </a:lnSpc>
            </a:pPr>
            <a:r>
              <a:rPr lang="zh-CN" altLang="en-US" sz="3200" b="1" dirty="0">
                <a:solidFill>
                  <a:srgbClr val="FF0000"/>
                </a:solidFill>
                <a:latin typeface="Calibri" charset="0"/>
                <a:ea typeface="Calibri" charset="0"/>
                <a:sym typeface="+mn-ea"/>
              </a:rPr>
              <a:t>③</a:t>
            </a:r>
            <a:r>
              <a:rPr lang="zh-CN" altLang="en-US" sz="3200" b="1" dirty="0">
                <a:sym typeface="+mn-ea"/>
              </a:rPr>
              <a:t>山的南面和水的北面为</a:t>
            </a:r>
            <a:r>
              <a:rPr lang="zh-CN" altLang="en-US" sz="3200" b="1" dirty="0">
                <a:solidFill>
                  <a:srgbClr val="FF0000"/>
                </a:solidFill>
                <a:sym typeface="+mn-ea"/>
              </a:rPr>
              <a:t>阳</a:t>
            </a:r>
            <a:r>
              <a:rPr lang="zh-CN" altLang="en-US" sz="3200" b="1" dirty="0">
                <a:sym typeface="+mn-ea"/>
              </a:rPr>
              <a:t>面；水的南面和山的北面为</a:t>
            </a:r>
            <a:r>
              <a:rPr lang="zh-CN" altLang="en-US" sz="3200" b="1" dirty="0">
                <a:solidFill>
                  <a:srgbClr val="FF0000"/>
                </a:solidFill>
                <a:sym typeface="+mn-ea"/>
              </a:rPr>
              <a:t>阴</a:t>
            </a:r>
            <a:r>
              <a:rPr lang="zh-CN" altLang="en-US" sz="3200" b="1" dirty="0">
                <a:sym typeface="+mn-ea"/>
              </a:rPr>
              <a:t>面。</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1">
                                            <p:txEl>
                                              <p:charRg st="0" end="30"/>
                                            </p:txEl>
                                          </p:spTgt>
                                        </p:tgtEl>
                                        <p:attrNameLst>
                                          <p:attrName>style.visibility</p:attrName>
                                        </p:attrNameLst>
                                      </p:cBhvr>
                                      <p:to>
                                        <p:strVal val="visible"/>
                                      </p:to>
                                    </p:set>
                                    <p:animEffect transition="in" filter="blinds(horizontal)">
                                      <p:cBhvr>
                                        <p:cTn id="7" dur="500"/>
                                        <p:tgtEl>
                                          <p:spTgt spid="10241">
                                            <p:txEl>
                                              <p:charRg st="0" end="3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172">
                                            <p:txEl>
                                              <p:charRg st="0" end="15"/>
                                            </p:txEl>
                                          </p:spTgt>
                                        </p:tgtEl>
                                        <p:attrNameLst>
                                          <p:attrName>style.visibility</p:attrName>
                                        </p:attrNameLst>
                                      </p:cBhvr>
                                      <p:to>
                                        <p:strVal val="visible"/>
                                      </p:to>
                                    </p:set>
                                    <p:animEffect transition="in" filter="blinds(horizontal)">
                                      <p:cBhvr>
                                        <p:cTn id="12" dur="500"/>
                                        <p:tgtEl>
                                          <p:spTgt spid="7172">
                                            <p:txEl>
                                              <p:charRg st="0" end="1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p:cNvSpPr>
          <p:nvPr>
            <p:ph type="title"/>
          </p:nvPr>
        </p:nvSpPr>
        <p:spPr/>
        <p:txBody>
          <a:bodyPr anchor="ctr"/>
          <a:p>
            <a:br>
              <a:rPr lang="en-US" altLang="zh-CN" sz="4000" dirty="0"/>
            </a:br>
            <a:endParaRPr lang="en-US" altLang="zh-CN" sz="4000" dirty="0"/>
          </a:p>
        </p:txBody>
      </p:sp>
      <p:sp>
        <p:nvSpPr>
          <p:cNvPr id="10243" name="文本占位符 10242"/>
          <p:cNvSpPr>
            <a:spLocks noGrp="1"/>
          </p:cNvSpPr>
          <p:nvPr>
            <p:ph type="body" idx="1"/>
          </p:nvPr>
        </p:nvSpPr>
        <p:spPr>
          <a:xfrm>
            <a:off x="302895" y="68580"/>
            <a:ext cx="8538845" cy="6720840"/>
          </a:xfrm>
        </p:spPr>
        <p:txBody>
          <a:bodyPr wrap="square">
            <a:spAutoFit/>
          </a:bodyPr>
          <a:p>
            <a:pPr>
              <a:lnSpc>
                <a:spcPct val="110000"/>
              </a:lnSpc>
              <a:buNone/>
            </a:pPr>
            <a:r>
              <a:rPr lang="zh-CN" altLang="en-US" b="1" dirty="0"/>
              <a:t>翻译：</a:t>
            </a:r>
            <a:endParaRPr lang="zh-CN" altLang="en-US" b="1" dirty="0"/>
          </a:p>
          <a:p>
            <a:pPr>
              <a:lnSpc>
                <a:spcPct val="110000"/>
              </a:lnSpc>
              <a:buNone/>
            </a:pPr>
            <a:r>
              <a:rPr lang="zh-CN" altLang="en-US" b="1" dirty="0"/>
              <a:t>          太行、王屋两座山，方圆七百里，高七八千丈，本来在冀州的南边，黄河的北边。</a:t>
            </a:r>
            <a:endParaRPr lang="zh-CN" altLang="en-US" b="1" dirty="0"/>
          </a:p>
          <a:p>
            <a:pPr>
              <a:lnSpc>
                <a:spcPct val="110000"/>
              </a:lnSpc>
              <a:buNone/>
            </a:pPr>
            <a:r>
              <a:rPr lang="zh-CN" altLang="en-US" b="1" dirty="0"/>
              <a:t>问题探究：</a:t>
            </a:r>
            <a:endParaRPr lang="zh-CN" altLang="en-US" b="1" dirty="0"/>
          </a:p>
          <a:p>
            <a:pPr>
              <a:lnSpc>
                <a:spcPct val="110000"/>
              </a:lnSpc>
              <a:buNone/>
            </a:pPr>
            <a:r>
              <a:rPr lang="zh-CN" altLang="en-US" b="1" dirty="0"/>
              <a:t>文章题目是“愚公移山”，为什么文章一开头不落笔在愚公身上，而是先写“太行，王屋二山”？</a:t>
            </a:r>
            <a:endParaRPr lang="zh-CN" altLang="en-US" b="1" dirty="0"/>
          </a:p>
          <a:p>
            <a:pPr>
              <a:lnSpc>
                <a:spcPct val="110000"/>
              </a:lnSpc>
              <a:buNone/>
            </a:pPr>
            <a:r>
              <a:rPr lang="zh-CN" altLang="en-US" sz="3600" b="1" dirty="0">
                <a:solidFill>
                  <a:srgbClr val="FF0000"/>
                </a:solidFill>
              </a:rPr>
              <a:t>文章一开头写两座山的面积、高度和所处的地理位置，实际上是交代故事的背景，为下文写愚公移山、神人负山等情节做铺垫。</a:t>
            </a:r>
            <a:endParaRPr lang="zh-CN" altLang="en-US" sz="36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3">
                                            <p:txEl>
                                              <p:charRg st="106" end="173"/>
                                            </p:txEl>
                                          </p:spTgt>
                                        </p:tgtEl>
                                        <p:attrNameLst>
                                          <p:attrName>style.visibility</p:attrName>
                                        </p:attrNameLst>
                                      </p:cBhvr>
                                      <p:to>
                                        <p:strVal val="visible"/>
                                      </p:to>
                                    </p:set>
                                    <p:anim calcmode="lin" valueType="num">
                                      <p:cBhvr additive="base">
                                        <p:cTn id="7" dur="500" fill="hold"/>
                                        <p:tgtEl>
                                          <p:spTgt spid="10243">
                                            <p:txEl>
                                              <p:charRg st="106" end="17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charRg st="106" end="17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1265"/>
          <p:cNvSpPr>
            <a:spLocks noGrp="1"/>
          </p:cNvSpPr>
          <p:nvPr>
            <p:ph type="title"/>
          </p:nvPr>
        </p:nvSpPr>
        <p:spPr>
          <a:xfrm>
            <a:off x="468313" y="0"/>
            <a:ext cx="8229600" cy="692150"/>
          </a:xfrm>
        </p:spPr>
        <p:txBody>
          <a:bodyPr anchor="ctr"/>
          <a:p>
            <a:r>
              <a:rPr lang="zh-CN" altLang="en-US" sz="4000" b="1" dirty="0">
                <a:solidFill>
                  <a:srgbClr val="FF0000"/>
                </a:solidFill>
              </a:rPr>
              <a:t>小结</a:t>
            </a:r>
            <a:endParaRPr lang="zh-CN" altLang="en-US" sz="4000" b="1" dirty="0">
              <a:solidFill>
                <a:srgbClr val="FF0000"/>
              </a:solidFill>
            </a:endParaRPr>
          </a:p>
        </p:txBody>
      </p:sp>
      <p:sp>
        <p:nvSpPr>
          <p:cNvPr id="11267" name="文本占位符 11266"/>
          <p:cNvSpPr>
            <a:spLocks noGrp="1"/>
          </p:cNvSpPr>
          <p:nvPr>
            <p:ph type="body" idx="1"/>
          </p:nvPr>
        </p:nvSpPr>
        <p:spPr>
          <a:xfrm>
            <a:off x="222885" y="1156335"/>
            <a:ext cx="8697595" cy="4523105"/>
          </a:xfrm>
        </p:spPr>
        <p:txBody>
          <a:bodyPr wrap="square">
            <a:spAutoFit/>
          </a:bodyPr>
          <a:p>
            <a:pPr>
              <a:lnSpc>
                <a:spcPct val="120000"/>
              </a:lnSpc>
              <a:buNone/>
            </a:pPr>
            <a:r>
              <a:rPr lang="en-US" altLang="zh-CN" sz="4000" b="1" dirty="0"/>
              <a:t>          </a:t>
            </a:r>
            <a:r>
              <a:rPr lang="zh-CN" altLang="en-US" sz="4000" b="1" dirty="0">
                <a:solidFill>
                  <a:srgbClr val="FF0000"/>
                </a:solidFill>
              </a:rPr>
              <a:t>第一段写太行、王屋二山的面积、高度和地理位置。</a:t>
            </a:r>
            <a:r>
              <a:rPr lang="zh-CN" altLang="en-US" sz="4000" b="1" dirty="0"/>
              <a:t>意在衬托移山的艰难。愚公要移山，山越高大，移山的任务越艰巨愚公的品质也就越突出。这是故事的背景，为下文愚公移山埋下伏笔。</a:t>
            </a:r>
            <a:endParaRPr lang="zh-CN" altLang="en-US" sz="4000" b="1" dirty="0"/>
          </a:p>
        </p:txBody>
      </p:sp>
    </p:spTree>
  </p:cSld>
  <p:clrMapOvr>
    <a:masterClrMapping/>
  </p:clrMapOvr>
  <p:transition spd="med">
    <p:plus/>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a:xfrm>
            <a:off x="1547813" y="0"/>
            <a:ext cx="5864225" cy="692150"/>
          </a:xfrm>
          <a:solidFill>
            <a:srgbClr val="0000FF">
              <a:alpha val="100000"/>
            </a:srgbClr>
          </a:solidFill>
        </p:spPr>
        <p:txBody>
          <a:bodyPr vert="horz" wrap="square" lIns="91440" tIns="45720" rIns="91440" bIns="45720" anchor="ctr"/>
          <a:p>
            <a:pPr eaLnBrk="1" hangingPunct="1"/>
            <a:r>
              <a:rPr lang="zh-CN" altLang="en-US" b="1" dirty="0">
                <a:solidFill>
                  <a:schemeClr val="bg1"/>
                </a:solidFill>
              </a:rPr>
              <a:t>翻译第二小节</a:t>
            </a:r>
            <a:endParaRPr lang="zh-CN" altLang="en-US" b="1" dirty="0">
              <a:solidFill>
                <a:schemeClr val="bg1"/>
              </a:solidFill>
            </a:endParaRPr>
          </a:p>
        </p:txBody>
      </p:sp>
      <p:sp>
        <p:nvSpPr>
          <p:cNvPr id="16387" name="内容占位符 16386"/>
          <p:cNvSpPr>
            <a:spLocks noGrp="1"/>
          </p:cNvSpPr>
          <p:nvPr>
            <p:ph idx="1"/>
          </p:nvPr>
        </p:nvSpPr>
        <p:spPr>
          <a:xfrm>
            <a:off x="744855" y="1327150"/>
            <a:ext cx="3390265" cy="4225925"/>
          </a:xfrm>
        </p:spPr>
        <p:txBody>
          <a:bodyPr vert="horz" wrap="square" lIns="91440" tIns="45720" rIns="91440" bIns="45720" anchor="t">
            <a:spAutoFit/>
          </a:bodyPr>
          <a:p>
            <a:pPr algn="just" eaLnBrk="1" hangingPunct="1">
              <a:lnSpc>
                <a:spcPct val="120000"/>
              </a:lnSpc>
            </a:pPr>
            <a:r>
              <a:rPr lang="en-US" altLang="zh-CN" sz="2800" dirty="0">
                <a:latin typeface="Arial Unicode MS" pitchFamily="34" charset="-122"/>
                <a:ea typeface="Arial Unicode MS" pitchFamily="34" charset="-122"/>
              </a:rPr>
              <a:t> </a:t>
            </a:r>
            <a:r>
              <a:rPr lang="zh-CN" altLang="en-US" sz="2800" b="1" dirty="0">
                <a:latin typeface="宋体" panose="02010600030101010101" pitchFamily="2" charset="-122"/>
              </a:rPr>
              <a:t>北山愚公</a:t>
            </a:r>
            <a:r>
              <a:rPr lang="zh-CN" altLang="en-US" sz="2800" b="1" dirty="0">
                <a:solidFill>
                  <a:srgbClr val="FF0000"/>
                </a:solidFill>
                <a:latin typeface="宋体" panose="02010600030101010101" pitchFamily="2" charset="-122"/>
              </a:rPr>
              <a:t>者</a:t>
            </a:r>
            <a:r>
              <a:rPr lang="zh-CN" altLang="en-US" sz="2800" b="1" dirty="0">
                <a:latin typeface="宋体" panose="02010600030101010101" pitchFamily="2" charset="-122"/>
              </a:rPr>
              <a:t>，年</a:t>
            </a:r>
            <a:r>
              <a:rPr lang="zh-CN" altLang="en-US" sz="2800" b="1" dirty="0">
                <a:solidFill>
                  <a:srgbClr val="FF0000"/>
                </a:solidFill>
                <a:latin typeface="宋体" panose="02010600030101010101" pitchFamily="2" charset="-122"/>
              </a:rPr>
              <a:t>且</a:t>
            </a:r>
            <a:r>
              <a:rPr lang="zh-CN" altLang="en-US" sz="2800" b="1" dirty="0">
                <a:latin typeface="宋体" panose="02010600030101010101" pitchFamily="2" charset="-122"/>
              </a:rPr>
              <a:t>九十，</a:t>
            </a:r>
            <a:r>
              <a:rPr lang="zh-CN" altLang="en-US" sz="2800" b="1" dirty="0">
                <a:solidFill>
                  <a:srgbClr val="FF0000"/>
                </a:solidFill>
                <a:latin typeface="宋体" panose="02010600030101010101" pitchFamily="2" charset="-122"/>
              </a:rPr>
              <a:t>面</a:t>
            </a:r>
            <a:r>
              <a:rPr lang="zh-CN" altLang="en-US" sz="2800" b="1" dirty="0">
                <a:latin typeface="宋体" panose="02010600030101010101" pitchFamily="2" charset="-122"/>
              </a:rPr>
              <a:t>山而居。惩山北之塞，出入之迂也，聚室而谋曰：“吾与</a:t>
            </a:r>
            <a:r>
              <a:rPr lang="zh-CN" altLang="en-US" sz="2800" b="1" dirty="0">
                <a:solidFill>
                  <a:srgbClr val="FF0000"/>
                </a:solidFill>
                <a:latin typeface="宋体" panose="02010600030101010101" pitchFamily="2" charset="-122"/>
              </a:rPr>
              <a:t>汝毕</a:t>
            </a:r>
            <a:r>
              <a:rPr lang="zh-CN" altLang="en-US" sz="2800" b="1" dirty="0">
                <a:latin typeface="宋体" panose="02010600030101010101" pitchFamily="2" charset="-122"/>
              </a:rPr>
              <a:t>力平险，</a:t>
            </a:r>
            <a:r>
              <a:rPr lang="zh-CN" altLang="en-US" sz="2800" b="1" dirty="0">
                <a:solidFill>
                  <a:srgbClr val="FF0000"/>
                </a:solidFill>
                <a:latin typeface="宋体" panose="02010600030101010101" pitchFamily="2" charset="-122"/>
              </a:rPr>
              <a:t>指</a:t>
            </a:r>
            <a:r>
              <a:rPr lang="zh-CN" altLang="en-US" sz="2800" b="1" dirty="0">
                <a:latin typeface="宋体" panose="02010600030101010101" pitchFamily="2" charset="-122"/>
              </a:rPr>
              <a:t>通豫南，达于汉阴，可乎</a:t>
            </a:r>
            <a:r>
              <a:rPr lang="en-US" altLang="zh-CN" sz="2800" b="1" dirty="0">
                <a:latin typeface="Arial Unicode MS" pitchFamily="34" charset="-122"/>
                <a:ea typeface="Arial Unicode MS" pitchFamily="34" charset="-122"/>
              </a:rPr>
              <a:t>?</a:t>
            </a:r>
            <a:r>
              <a:rPr lang="en-US" altLang="zh-CN" sz="2800" b="1" dirty="0">
                <a:latin typeface="宋体" panose="02010600030101010101" pitchFamily="2" charset="-122"/>
              </a:rPr>
              <a:t>”</a:t>
            </a:r>
            <a:r>
              <a:rPr lang="zh-CN" altLang="en-US" sz="2800" b="1" dirty="0">
                <a:solidFill>
                  <a:srgbClr val="FF0000"/>
                </a:solidFill>
                <a:latin typeface="宋体" panose="02010600030101010101" pitchFamily="2" charset="-122"/>
              </a:rPr>
              <a:t>杂然</a:t>
            </a:r>
            <a:r>
              <a:rPr lang="zh-CN" altLang="en-US" sz="2800" b="1" dirty="0">
                <a:latin typeface="宋体" panose="02010600030101010101" pitchFamily="2" charset="-122"/>
              </a:rPr>
              <a:t>相许。</a:t>
            </a:r>
            <a:endParaRPr lang="zh-CN" altLang="en-US" sz="2800" b="1" dirty="0">
              <a:latin typeface="宋体" panose="02010600030101010101" pitchFamily="2" charset="-122"/>
            </a:endParaRPr>
          </a:p>
        </p:txBody>
      </p:sp>
      <p:sp>
        <p:nvSpPr>
          <p:cNvPr id="8196" name="TextBox 3"/>
          <p:cNvSpPr txBox="1"/>
          <p:nvPr/>
        </p:nvSpPr>
        <p:spPr>
          <a:xfrm>
            <a:off x="4305300" y="1327150"/>
            <a:ext cx="4093845" cy="3707765"/>
          </a:xfrm>
          <a:prstGeom prst="rect">
            <a:avLst/>
          </a:prstGeom>
          <a:noFill/>
          <a:ln w="9525">
            <a:noFill/>
          </a:ln>
        </p:spPr>
        <p:txBody>
          <a:bodyPr wrap="square">
            <a:spAutoFit/>
          </a:bodyPr>
          <a:p>
            <a:pPr>
              <a:lnSpc>
                <a:spcPct val="140000"/>
              </a:lnSpc>
            </a:pPr>
            <a:r>
              <a:rPr lang="zh-CN" altLang="en-US" sz="2800" b="1" dirty="0">
                <a:latin typeface="Arial" panose="020B0604020202020204" pitchFamily="34" charset="0"/>
              </a:rPr>
              <a:t>①者：译为“</a:t>
            </a:r>
            <a:r>
              <a:rPr lang="en-US" altLang="zh-CN" sz="2800" b="1" dirty="0">
                <a:latin typeface="Arial" panose="020B0604020202020204" pitchFamily="34" charset="0"/>
              </a:rPr>
              <a:t>……</a:t>
            </a:r>
            <a:r>
              <a:rPr lang="zh-CN" altLang="en-US" sz="2800" b="1" dirty="0">
                <a:latin typeface="Arial" panose="020B0604020202020204" pitchFamily="34" charset="0"/>
              </a:rPr>
              <a:t>的人”</a:t>
            </a:r>
            <a:endParaRPr lang="en-US" altLang="zh-CN" sz="2800" b="1" dirty="0">
              <a:latin typeface="Arial" panose="020B0604020202020204" pitchFamily="34" charset="0"/>
            </a:endParaRPr>
          </a:p>
          <a:p>
            <a:pPr>
              <a:lnSpc>
                <a:spcPct val="140000"/>
              </a:lnSpc>
            </a:pPr>
            <a:r>
              <a:rPr lang="zh-CN" altLang="en-US" sz="2800" b="1" dirty="0">
                <a:latin typeface="Arial" panose="020B0604020202020204" pitchFamily="34" charset="0"/>
              </a:rPr>
              <a:t>②面：面向</a:t>
            </a:r>
            <a:endParaRPr lang="en-US" altLang="zh-CN" sz="2800" b="1" dirty="0">
              <a:latin typeface="Arial" panose="020B0604020202020204" pitchFamily="34" charset="0"/>
            </a:endParaRPr>
          </a:p>
          <a:p>
            <a:pPr>
              <a:lnSpc>
                <a:spcPct val="140000"/>
              </a:lnSpc>
            </a:pPr>
            <a:r>
              <a:rPr lang="zh-CN" altLang="en-US" sz="2800" b="1" dirty="0">
                <a:sym typeface="+mn-ea"/>
              </a:rPr>
              <a:t>③聚：集合</a:t>
            </a:r>
            <a:endParaRPr lang="zh-CN" altLang="en-US" sz="2800" b="1" dirty="0">
              <a:sym typeface="+mn-ea"/>
            </a:endParaRPr>
          </a:p>
          <a:p>
            <a:pPr>
              <a:lnSpc>
                <a:spcPct val="140000"/>
              </a:lnSpc>
            </a:pPr>
            <a:r>
              <a:rPr lang="zh-CN" altLang="en-US" sz="2800" b="1" dirty="0">
                <a:latin typeface="Arial" panose="020B0604020202020204" pitchFamily="34" charset="0"/>
              </a:rPr>
              <a:t>④谋：商量，谋划</a:t>
            </a:r>
            <a:endParaRPr lang="en-US" altLang="zh-CN" sz="2800" b="1" dirty="0">
              <a:latin typeface="Arial" panose="020B0604020202020204" pitchFamily="34" charset="0"/>
            </a:endParaRPr>
          </a:p>
          <a:p>
            <a:pPr>
              <a:lnSpc>
                <a:spcPct val="140000"/>
              </a:lnSpc>
            </a:pPr>
            <a:r>
              <a:rPr lang="zh-CN" altLang="en-US" sz="2800" b="1" dirty="0">
                <a:latin typeface="Arial" panose="020B0604020202020204" pitchFamily="34" charset="0"/>
              </a:rPr>
              <a:t>⑤</a:t>
            </a:r>
            <a:r>
              <a:rPr lang="zh-CN" altLang="en-US" sz="2800" b="1" dirty="0">
                <a:latin typeface="宋体" panose="02010600030101010101" pitchFamily="2" charset="-122"/>
                <a:sym typeface="+mn-ea"/>
              </a:rPr>
              <a:t>险：险峻的大山</a:t>
            </a:r>
            <a:endParaRPr lang="en-US" altLang="zh-CN" sz="2800" b="1" dirty="0">
              <a:latin typeface="Arial" panose="020B0604020202020204" pitchFamily="34" charset="0"/>
            </a:endParaRPr>
          </a:p>
          <a:p>
            <a:pPr>
              <a:lnSpc>
                <a:spcPct val="140000"/>
              </a:lnSpc>
            </a:pPr>
            <a:r>
              <a:rPr lang="zh-CN" altLang="en-US" sz="2800" b="1" dirty="0">
                <a:latin typeface="Arial" panose="020B0604020202020204" pitchFamily="34" charset="0"/>
              </a:rPr>
              <a:t>⑥通：通向</a:t>
            </a:r>
            <a:endParaRPr lang="en-US" altLang="zh-CN" sz="2800" b="1" dirty="0">
              <a:latin typeface="Arial" panose="020B0604020202020204" pitchFamily="34" charset="0"/>
            </a:endParaRPr>
          </a:p>
        </p:txBody>
      </p:sp>
      <p:cxnSp>
        <p:nvCxnSpPr>
          <p:cNvPr id="7" name="直接连接符 6"/>
          <p:cNvCxnSpPr/>
          <p:nvPr/>
        </p:nvCxnSpPr>
        <p:spPr>
          <a:xfrm flipH="1">
            <a:off x="4284345" y="976630"/>
            <a:ext cx="20955" cy="468503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zoom dir="in"/>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6386">
                                            <p:txEl>
                                              <p:charRg st="4294967295" end="4294967295"/>
                                            </p:txEl>
                                          </p:spTgt>
                                        </p:tgtEl>
                                        <p:attrNameLst>
                                          <p:attrName>style.visibility</p:attrName>
                                        </p:attrNameLst>
                                      </p:cBhvr>
                                      <p:to>
                                        <p:strVal val="visible"/>
                                      </p:to>
                                    </p:set>
                                    <p:anim calcmode="lin" valueType="num">
                                      <p:cBhvr additive="base">
                                        <p:cTn id="7" dur="500" fill="hold"/>
                                        <p:tgtEl>
                                          <p:spTgt spid="1638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charRg st="4294967295" end="4294967295"/>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6386">
                                            <p:txEl>
                                              <p:charRg st="0" end="7"/>
                                            </p:txEl>
                                          </p:spTgt>
                                        </p:tgtEl>
                                        <p:attrNameLst>
                                          <p:attrName>style.visibility</p:attrName>
                                        </p:attrNameLst>
                                      </p:cBhvr>
                                      <p:to>
                                        <p:strVal val="visible"/>
                                      </p:to>
                                    </p:set>
                                    <p:anim calcmode="lin" valueType="num">
                                      <p:cBhvr additive="base">
                                        <p:cTn id="13" dur="500" fill="hold"/>
                                        <p:tgtEl>
                                          <p:spTgt spid="16386">
                                            <p:txEl>
                                              <p:charRg st="0"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6">
                                            <p:txEl>
                                              <p:charRg st="0" end="7"/>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6387">
                                            <p:txEl>
                                              <p:charRg st="0" end="6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196">
                                            <p:txEl>
                                              <p:charRg st="0" end="13"/>
                                            </p:txEl>
                                          </p:spTgt>
                                        </p:tgtEl>
                                        <p:attrNameLst>
                                          <p:attrName>style.visibility</p:attrName>
                                        </p:attrNameLst>
                                      </p:cBhvr>
                                      <p:to>
                                        <p:strVal val="visible"/>
                                      </p:to>
                                    </p:set>
                                    <p:animEffect transition="in" filter="blinds(horizontal)">
                                      <p:cBhvr>
                                        <p:cTn id="23" dur="500"/>
                                        <p:tgtEl>
                                          <p:spTgt spid="8196">
                                            <p:txEl>
                                              <p:charRg st="0" end="1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8196">
                                            <p:txEl>
                                              <p:pRg st="1" end="1"/>
                                            </p:txEl>
                                          </p:spTgt>
                                        </p:tgtEl>
                                        <p:attrNameLst>
                                          <p:attrName>style.visibility</p:attrName>
                                        </p:attrNameLst>
                                      </p:cBhvr>
                                      <p:to>
                                        <p:strVal val="visible"/>
                                      </p:to>
                                    </p:set>
                                    <p:anim calcmode="lin" valueType="num">
                                      <p:cBhvr additive="base">
                                        <p:cTn id="28" dur="500" fill="hold"/>
                                        <p:tgtEl>
                                          <p:spTgt spid="8196">
                                            <p:txEl>
                                              <p:pRg st="1" end="1"/>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819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8196">
                                            <p:txEl>
                                              <p:charRg st="35" end="46"/>
                                            </p:txEl>
                                          </p:spTgt>
                                        </p:tgtEl>
                                        <p:attrNameLst>
                                          <p:attrName>style.visibility</p:attrName>
                                        </p:attrNameLst>
                                      </p:cBhvr>
                                      <p:to>
                                        <p:strVal val="visible"/>
                                      </p:to>
                                    </p:set>
                                    <p:animEffect transition="in" filter="blinds(horizontal)">
                                      <p:cBhvr>
                                        <p:cTn id="34" dur="500"/>
                                        <p:tgtEl>
                                          <p:spTgt spid="8196">
                                            <p:txEl>
                                              <p:charRg st="35" end="4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8196">
                                            <p:txEl>
                                              <p:charRg st="3" end="3"/>
                                            </p:txEl>
                                          </p:spTgt>
                                        </p:tgtEl>
                                        <p:attrNameLst>
                                          <p:attrName>style.visibility</p:attrName>
                                        </p:attrNameLst>
                                      </p:cBhvr>
                                      <p:to>
                                        <p:strVal val="visible"/>
                                      </p:to>
                                    </p:set>
                                    <p:animEffect transition="in" filter="blinds(horizontal)">
                                      <p:cBhvr>
                                        <p:cTn id="39" dur="500"/>
                                        <p:tgtEl>
                                          <p:spTgt spid="8196">
                                            <p:txEl>
                                              <p:char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8196">
                                            <p:txEl>
                                              <p:charRg st="46" end="60"/>
                                            </p:txEl>
                                          </p:spTgt>
                                        </p:tgtEl>
                                        <p:attrNameLst>
                                          <p:attrName>style.visibility</p:attrName>
                                        </p:attrNameLst>
                                      </p:cBhvr>
                                      <p:to>
                                        <p:strVal val="visible"/>
                                      </p:to>
                                    </p:set>
                                    <p:animEffect transition="in" filter="blinds(horizontal)">
                                      <p:cBhvr>
                                        <p:cTn id="44" dur="500"/>
                                        <p:tgtEl>
                                          <p:spTgt spid="8196">
                                            <p:txEl>
                                              <p:charRg st="46" end="6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8196">
                                            <p:txEl>
                                              <p:charRg st="72" end="83"/>
                                            </p:txEl>
                                          </p:spTgt>
                                        </p:tgtEl>
                                        <p:attrNameLst>
                                          <p:attrName>style.visibility</p:attrName>
                                        </p:attrNameLst>
                                      </p:cBhvr>
                                      <p:to>
                                        <p:strVal val="visible"/>
                                      </p:to>
                                    </p:set>
                                    <p:animEffect transition="in" filter="blinds(horizontal)">
                                      <p:cBhvr>
                                        <p:cTn id="49" dur="500"/>
                                        <p:tgtEl>
                                          <p:spTgt spid="8196">
                                            <p:txEl>
                                              <p:charRg st="72"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P spid="16387" grpId="0" build="p"/>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8064</Words>
  <Application>WPS 演示</Application>
  <PresentationFormat>在屏幕上显示</PresentationFormat>
  <Paragraphs>466</Paragraphs>
  <Slides>58</Slides>
  <Notes>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58</vt:i4>
      </vt:variant>
    </vt:vector>
  </HeadingPairs>
  <TitlesOfParts>
    <vt:vector size="73" baseType="lpstr">
      <vt:lpstr>Arial</vt:lpstr>
      <vt:lpstr>宋体</vt:lpstr>
      <vt:lpstr>Wingdings</vt:lpstr>
      <vt:lpstr>Times New Roman</vt:lpstr>
      <vt:lpstr>Calibri</vt:lpstr>
      <vt:lpstr>Arial Unicode MS</vt:lpstr>
      <vt:lpstr>微软雅黑</vt:lpstr>
      <vt:lpstr>Arial Unicode MS</vt:lpstr>
      <vt:lpstr>Lucida Sans Unicode</vt:lpstr>
      <vt:lpstr>黑体</vt:lpstr>
      <vt:lpstr>隶书</vt:lpstr>
      <vt:lpstr>方正魏碑简体</vt:lpstr>
      <vt:lpstr>仿宋_GB2312</vt:lpstr>
      <vt:lpstr>华文行楷</vt:lpstr>
      <vt:lpstr>默认设计模板</vt:lpstr>
      <vt:lpstr>导入新课</vt:lpstr>
      <vt:lpstr>学习目标</vt:lpstr>
      <vt:lpstr>创作背景</vt:lpstr>
      <vt:lpstr>文学常识</vt:lpstr>
      <vt:lpstr>朗读课文 </vt:lpstr>
      <vt:lpstr>PowerPoint 演示文稿</vt:lpstr>
      <vt:lpstr> </vt:lpstr>
      <vt:lpstr>小结</vt:lpstr>
      <vt:lpstr>翻译第二小节</vt:lpstr>
      <vt:lpstr> </vt:lpstr>
      <vt:lpstr>翻译第二小节</vt:lpstr>
      <vt:lpstr> </vt:lpstr>
      <vt:lpstr> </vt:lpstr>
      <vt:lpstr> </vt:lpstr>
      <vt:lpstr> </vt:lpstr>
      <vt:lpstr> </vt:lpstr>
      <vt:lpstr>PowerPoint 演示文稿</vt:lpstr>
      <vt:lpstr> </vt:lpstr>
      <vt:lpstr> </vt:lpstr>
      <vt:lpstr> </vt:lpstr>
      <vt:lpstr> </vt:lpstr>
      <vt:lpstr> </vt:lpstr>
      <vt:lpstr>PowerPoint 演示文稿</vt:lpstr>
      <vt:lpstr> </vt:lpstr>
      <vt:lpstr> </vt:lpstr>
      <vt:lpstr> </vt:lpstr>
      <vt:lpstr> </vt:lpstr>
      <vt:lpstr> </vt:lpstr>
      <vt:lpstr> </vt:lpstr>
      <vt:lpstr>人物分析</vt:lpstr>
      <vt:lpstr>愚公“愚”？智叟“智”？</vt:lpstr>
      <vt:lpstr>“愚公精神”给我的启示</vt:lpstr>
      <vt:lpstr>PowerPoint 演示文稿</vt:lpstr>
      <vt:lpstr>课堂小结</vt:lpstr>
      <vt:lpstr>中心思想</vt:lpstr>
      <vt:lpstr>拓展阅读</vt:lpstr>
      <vt:lpstr> </vt:lpstr>
      <vt:lpstr> 阅读感悟</vt:lpstr>
      <vt:lpstr>巩固练习</vt:lpstr>
      <vt:lpstr> </vt:lpstr>
      <vt:lpstr>PowerPoint 演示文稿</vt:lpstr>
      <vt:lpstr> </vt:lpstr>
      <vt:lpstr> </vt:lpstr>
      <vt:lpstr>5、搜集《列子》中的寓言故事</vt:lpstr>
      <vt:lpstr> </vt:lpstr>
      <vt:lpstr> </vt:lpstr>
      <vt:lpstr> </vt:lpstr>
      <vt:lpstr>古汉语知识积累</vt:lpstr>
      <vt:lpstr> </vt:lpstr>
      <vt:lpstr> </vt:lpstr>
      <vt:lpstr> </vt:lpstr>
      <vt:lpstr> </vt:lpstr>
      <vt:lpstr>4、一词多义</vt:lpstr>
      <vt:lpstr> </vt:lpstr>
      <vt:lpstr> </vt:lpstr>
      <vt:lpstr> </vt:lpstr>
      <vt:lpstr>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shazi</cp:lastModifiedBy>
  <cp:revision>10</cp:revision>
  <dcterms:created xsi:type="dcterms:W3CDTF">2017-10-23T15:50:00Z</dcterms:created>
  <dcterms:modified xsi:type="dcterms:W3CDTF">2018-11-21T12:03:41Z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2052-10.1.0.7566</vt:lpwstr>
  </property>
</Properties>
</file>