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58" r:id="rId3"/>
    <p:sldId id="259" r:id="rId4"/>
    <p:sldId id="261" r:id="rId5"/>
    <p:sldId id="262" r:id="rId6"/>
    <p:sldId id="266" r:id="rId7"/>
    <p:sldId id="265" r:id="rId8"/>
    <p:sldId id="264" r:id="rId9"/>
    <p:sldId id="267"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98" r:id="rId23"/>
    <p:sldId id="281" r:id="rId24"/>
    <p:sldId id="282" r:id="rId25"/>
    <p:sldId id="283" r:id="rId26"/>
    <p:sldId id="284" r:id="rId27"/>
    <p:sldId id="285" r:id="rId28"/>
    <p:sldId id="286" r:id="rId29"/>
    <p:sldId id="299" r:id="rId30"/>
    <p:sldId id="306" r:id="rId31"/>
    <p:sldId id="307" r:id="rId32"/>
    <p:sldId id="297" r:id="rId33"/>
    <p:sldId id="288" r:id="rId34"/>
    <p:sldId id="289" r:id="rId35"/>
    <p:sldId id="290" r:id="rId36"/>
    <p:sldId id="291" r:id="rId37"/>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87" d="100"/>
          <a:sy n="87" d="100"/>
        </p:scale>
        <p:origin x="-1062" y="-84"/>
      </p:cViewPr>
      <p:guideLst>
        <p:guide orient="horz" pos="2160"/>
        <p:guide pos="2880"/>
      </p:guideLst>
    </p:cSldViewPr>
  </p:slideViewPr>
  <p:notesTextViewPr>
    <p:cViewPr>
      <p:scale>
        <a:sx n="100" d="100"/>
        <a:sy n="100" d="100"/>
      </p:scale>
      <p:origin x="0" y="0"/>
    </p:cViewPr>
  </p:notesTextViewPr>
  <p:sorterViewPr showFormatting="0">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en-US" altLang="zh-CN" dirty="0"/>
              <a:pPr lvl="0"/>
              <a:t>‹#›</a:t>
            </a:fld>
            <a:endParaRPr lang="zh-CN" dirty="0"/>
          </a:p>
        </p:txBody>
      </p:sp>
    </p:spTree>
  </p:cSld>
  <p:clrMapOvr>
    <a:masterClrMapping/>
  </p:clrMapOvr>
  <p:transition spd="med">
    <p:newsfla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en-US" altLang="zh-CN" dirty="0"/>
              <a:pPr lvl="0"/>
              <a:t>‹#›</a:t>
            </a:fld>
            <a:endParaRPr lang="zh-CN" dirty="0"/>
          </a:p>
        </p:txBody>
      </p:sp>
    </p:spTree>
  </p:cSld>
  <p:clrMapOvr>
    <a:masterClrMapping/>
  </p:clrMapOvr>
  <p:transition spd="med">
    <p:newsfla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en-US" altLang="zh-CN" dirty="0"/>
              <a:pPr lvl="0"/>
              <a:t>‹#›</a:t>
            </a:fld>
            <a:endParaRPr lang="zh-CN" dirty="0"/>
          </a:p>
        </p:txBody>
      </p:sp>
    </p:spTree>
  </p:cSld>
  <p:clrMapOvr>
    <a:masterClrMapping/>
  </p:clrMapOvr>
  <p:transition spd="med">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en-US" altLang="zh-CN" dirty="0"/>
              <a:pPr lvl="0"/>
              <a:t>‹#›</a:t>
            </a:fld>
            <a:endParaRPr lang="zh-CN" dirty="0"/>
          </a:p>
        </p:txBody>
      </p:sp>
    </p:spTree>
  </p:cSld>
  <p:clrMapOvr>
    <a:masterClrMapping/>
  </p:clrMapOvr>
  <p:transition spd="med">
    <p:newsfla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en-US" altLang="zh-CN" dirty="0"/>
              <a:pPr lvl="0"/>
              <a:t>‹#›</a:t>
            </a:fld>
            <a:endParaRPr lang="zh-CN" dirty="0"/>
          </a:p>
        </p:txBody>
      </p:sp>
    </p:spTree>
  </p:cSld>
  <p:clrMapOvr>
    <a:masterClrMapping/>
  </p:clrMapOvr>
  <p:transition spd="med">
    <p:newsfla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en-US" altLang="zh-CN" dirty="0"/>
              <a:pPr lvl="0"/>
              <a:t>‹#›</a:t>
            </a:fld>
            <a:endParaRPr lang="zh-CN" dirty="0"/>
          </a:p>
        </p:txBody>
      </p:sp>
    </p:spTree>
  </p:cSld>
  <p:clrMapOvr>
    <a:masterClrMapping/>
  </p:clrMapOvr>
  <p:transition spd="med">
    <p:newsfla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dirty="0"/>
          </a:p>
        </p:txBody>
      </p:sp>
      <p:sp>
        <p:nvSpPr>
          <p:cNvPr id="9" name="灯片编号占位符 8"/>
          <p:cNvSpPr>
            <a:spLocks noGrp="1"/>
          </p:cNvSpPr>
          <p:nvPr>
            <p:ph type="sldNum" sz="quarter" idx="12"/>
          </p:nvPr>
        </p:nvSpPr>
        <p:spPr/>
        <p:txBody>
          <a:bodyPr/>
          <a:lstStyle/>
          <a:p>
            <a:pPr lvl="0"/>
            <a:fld id="{9A0DB2DC-4C9A-4742-B13C-FB6460FD3503}" type="slidenum">
              <a:rPr lang="en-US" altLang="zh-CN" dirty="0"/>
              <a:pPr lvl="0"/>
              <a:t>‹#›</a:t>
            </a:fld>
            <a:endParaRPr lang="zh-CN" dirty="0"/>
          </a:p>
        </p:txBody>
      </p:sp>
    </p:spTree>
  </p:cSld>
  <p:clrMapOvr>
    <a:masterClrMapping/>
  </p:clrMapOvr>
  <p:transition spd="med">
    <p:newsfla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dirty="0"/>
          </a:p>
        </p:txBody>
      </p:sp>
      <p:sp>
        <p:nvSpPr>
          <p:cNvPr id="5" name="灯片编号占位符 4"/>
          <p:cNvSpPr>
            <a:spLocks noGrp="1"/>
          </p:cNvSpPr>
          <p:nvPr>
            <p:ph type="sldNum" sz="quarter" idx="12"/>
          </p:nvPr>
        </p:nvSpPr>
        <p:spPr/>
        <p:txBody>
          <a:bodyPr/>
          <a:lstStyle/>
          <a:p>
            <a:pPr lvl="0"/>
            <a:fld id="{9A0DB2DC-4C9A-4742-B13C-FB6460FD3503}" type="slidenum">
              <a:rPr lang="en-US" altLang="zh-CN" dirty="0"/>
              <a:pPr lvl="0"/>
              <a:t>‹#›</a:t>
            </a:fld>
            <a:endParaRPr lang="zh-CN" dirty="0"/>
          </a:p>
        </p:txBody>
      </p:sp>
    </p:spTree>
  </p:cSld>
  <p:clrMapOvr>
    <a:masterClrMapping/>
  </p:clrMapOvr>
  <p:transition spd="med">
    <p:newsfla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p>
        </p:txBody>
      </p:sp>
      <p:sp>
        <p:nvSpPr>
          <p:cNvPr id="3" name="页脚占位符 2"/>
          <p:cNvSpPr>
            <a:spLocks noGrp="1"/>
          </p:cNvSpPr>
          <p:nvPr>
            <p:ph type="ftr" sz="quarter" idx="11"/>
          </p:nvPr>
        </p:nvSpPr>
        <p:spPr/>
        <p:txBody>
          <a:bodyPr/>
          <a:lstStyle/>
          <a:p>
            <a:pPr lvl="0"/>
            <a:endParaRPr lang="zh-CN" dirty="0"/>
          </a:p>
        </p:txBody>
      </p:sp>
      <p:sp>
        <p:nvSpPr>
          <p:cNvPr id="4" name="灯片编号占位符 3"/>
          <p:cNvSpPr>
            <a:spLocks noGrp="1"/>
          </p:cNvSpPr>
          <p:nvPr>
            <p:ph type="sldNum" sz="quarter" idx="12"/>
          </p:nvPr>
        </p:nvSpPr>
        <p:spPr/>
        <p:txBody>
          <a:bodyPr/>
          <a:lstStyle/>
          <a:p>
            <a:pPr lvl="0"/>
            <a:fld id="{9A0DB2DC-4C9A-4742-B13C-FB6460FD3503}" type="slidenum">
              <a:rPr lang="en-US" altLang="zh-CN" dirty="0"/>
              <a:pPr lvl="0"/>
              <a:t>‹#›</a:t>
            </a:fld>
            <a:endParaRPr lang="zh-CN" dirty="0"/>
          </a:p>
        </p:txBody>
      </p:sp>
    </p:spTree>
  </p:cSld>
  <p:clrMapOvr>
    <a:masterClrMapping/>
  </p:clrMapOvr>
  <p:transition spd="med">
    <p:newsfla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en-US" altLang="zh-CN" dirty="0"/>
              <a:pPr lvl="0"/>
              <a:t>‹#›</a:t>
            </a:fld>
            <a:endParaRPr lang="zh-CN" dirty="0"/>
          </a:p>
        </p:txBody>
      </p:sp>
    </p:spTree>
  </p:cSld>
  <p:clrMapOvr>
    <a:masterClrMapping/>
  </p:clrMapOvr>
  <p:transition spd="med">
    <p:newsfla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en-US" altLang="zh-CN" dirty="0"/>
              <a:pPr lvl="0"/>
              <a:t>‹#›</a:t>
            </a:fld>
            <a:endParaRPr lang="zh-CN" dirty="0"/>
          </a:p>
        </p:txBody>
      </p:sp>
    </p:spTree>
  </p:cSld>
  <p:clrMapOvr>
    <a:masterClrMapping/>
  </p:clrMapOvr>
  <p:transition spd="med">
    <p:newsfla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FFFF"/>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en-US" altLang="zh-CN" dirty="0"/>
              <a:pPr lvl="0"/>
              <a:t>‹#›</a:t>
            </a:fld>
            <a:endParaRPr 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newsflash/>
  </p:transition>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3073"/>
          <p:cNvSpPr>
            <a:spLocks noGrp="1"/>
          </p:cNvSpPr>
          <p:nvPr>
            <p:ph type="title"/>
          </p:nvPr>
        </p:nvSpPr>
        <p:spPr>
          <a:xfrm>
            <a:off x="395288" y="0"/>
            <a:ext cx="8229600" cy="620713"/>
          </a:xfrm>
        </p:spPr>
        <p:txBody>
          <a:bodyPr anchor="ctr"/>
          <a:lstStyle/>
          <a:p>
            <a:r>
              <a:rPr lang="zh-CN" altLang="en-US" sz="4000" b="1" dirty="0">
                <a:solidFill>
                  <a:srgbClr val="FF0000"/>
                </a:solidFill>
              </a:rPr>
              <a:t>名言导入</a:t>
            </a:r>
          </a:p>
        </p:txBody>
      </p:sp>
      <p:sp>
        <p:nvSpPr>
          <p:cNvPr id="3075" name="文本占位符 3074"/>
          <p:cNvSpPr>
            <a:spLocks noGrp="1"/>
          </p:cNvSpPr>
          <p:nvPr>
            <p:ph type="body" idx="1"/>
          </p:nvPr>
        </p:nvSpPr>
        <p:spPr>
          <a:xfrm>
            <a:off x="0" y="981075"/>
            <a:ext cx="9144000" cy="5876925"/>
          </a:xfrm>
        </p:spPr>
        <p:txBody>
          <a:bodyPr/>
          <a:lstStyle/>
          <a:p>
            <a:pPr>
              <a:buNone/>
            </a:pPr>
            <a:r>
              <a:rPr lang="en-US" altLang="zh-CN" sz="4000" b="1" dirty="0"/>
              <a:t>         “</a:t>
            </a:r>
            <a:r>
              <a:rPr lang="zh-CN" altLang="en-US" sz="4000" b="1" dirty="0"/>
              <a:t>学习这件事不在乎有没有人教你，最重要的是你自己有没有觉悟。”</a:t>
            </a:r>
            <a:r>
              <a:rPr lang="en-US" altLang="zh-CN" sz="4000" b="1" dirty="0"/>
              <a:t>——</a:t>
            </a:r>
            <a:r>
              <a:rPr lang="zh-CN" altLang="en-US" sz="4000" b="1" dirty="0"/>
              <a:t>法布尔 </a:t>
            </a:r>
          </a:p>
          <a:p>
            <a:pPr>
              <a:buNone/>
            </a:pPr>
            <a:r>
              <a:rPr lang="zh-CN" altLang="en-US" sz="4000" b="1" dirty="0"/>
              <a:t>          板书课题：</a:t>
            </a:r>
            <a:r>
              <a:rPr lang="en-US" altLang="zh-CN" sz="4000" b="1" dirty="0">
                <a:solidFill>
                  <a:srgbClr val="FF0000"/>
                </a:solidFill>
              </a:rPr>
              <a:t>19</a:t>
            </a:r>
            <a:r>
              <a:rPr lang="zh-CN" altLang="en-US" sz="4000" b="1" dirty="0">
                <a:solidFill>
                  <a:srgbClr val="FF0000"/>
                </a:solidFill>
              </a:rPr>
              <a:t>、</a:t>
            </a:r>
            <a:r>
              <a:rPr lang="en-US" altLang="zh-CN" sz="4000" b="1" dirty="0">
                <a:solidFill>
                  <a:srgbClr val="FF0000"/>
                </a:solidFill>
              </a:rPr>
              <a:t>《</a:t>
            </a:r>
            <a:r>
              <a:rPr lang="zh-CN" altLang="en-US" sz="4000" b="1" dirty="0">
                <a:solidFill>
                  <a:srgbClr val="FF0000"/>
                </a:solidFill>
              </a:rPr>
              <a:t>蝉</a:t>
            </a:r>
            <a:r>
              <a:rPr lang="en-US" altLang="zh-CN" sz="4000" b="1" dirty="0">
                <a:solidFill>
                  <a:srgbClr val="FF0000"/>
                </a:solidFill>
              </a:rPr>
              <a:t>》</a:t>
            </a:r>
            <a:r>
              <a:rPr lang="zh-CN" altLang="en-US" sz="4000" b="1" dirty="0"/>
              <a:t>。</a:t>
            </a:r>
            <a:r>
              <a:rPr lang="zh-CN" altLang="en-US" sz="4000" dirty="0"/>
              <a:t> </a:t>
            </a:r>
          </a:p>
        </p:txBody>
      </p:sp>
      <p:pic>
        <p:nvPicPr>
          <p:cNvPr id="3076" name="图片 3075" descr="f2e6473f0ffe251772cf6c70"/>
          <p:cNvPicPr>
            <a:picLocks noChangeAspect="1"/>
          </p:cNvPicPr>
          <p:nvPr/>
        </p:nvPicPr>
        <p:blipFill>
          <a:blip r:embed="rId2" cstate="print"/>
          <a:stretch>
            <a:fillRect/>
          </a:stretch>
        </p:blipFill>
        <p:spPr>
          <a:xfrm>
            <a:off x="0" y="3933825"/>
            <a:ext cx="9144000" cy="2924175"/>
          </a:xfrm>
          <a:prstGeom prst="rect">
            <a:avLst/>
          </a:prstGeom>
          <a:noFill/>
          <a:ln w="9525">
            <a:noFill/>
          </a:ln>
        </p:spPr>
      </p:pic>
    </p:spTree>
  </p:cSld>
  <p:clrMapOvr>
    <a:masterClrMapping/>
  </p:clrMapOvr>
  <p:transition spd="med">
    <p:newsfla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5361"/>
          <p:cNvSpPr>
            <a:spLocks noGrp="1"/>
          </p:cNvSpPr>
          <p:nvPr>
            <p:ph type="title"/>
          </p:nvPr>
        </p:nvSpPr>
        <p:spPr>
          <a:xfrm>
            <a:off x="457200" y="0"/>
            <a:ext cx="8229600" cy="620713"/>
          </a:xfrm>
        </p:spPr>
        <p:txBody>
          <a:bodyPr anchor="ctr"/>
          <a:lstStyle/>
          <a:p>
            <a:r>
              <a:rPr lang="zh-CN" altLang="en-US" sz="4000" b="1" dirty="0">
                <a:solidFill>
                  <a:srgbClr val="FF0000"/>
                </a:solidFill>
              </a:rPr>
              <a:t>学习词语</a:t>
            </a:r>
          </a:p>
        </p:txBody>
      </p:sp>
      <p:sp>
        <p:nvSpPr>
          <p:cNvPr id="15363" name="文本占位符 15362"/>
          <p:cNvSpPr>
            <a:spLocks noGrp="1"/>
          </p:cNvSpPr>
          <p:nvPr>
            <p:ph type="body" idx="1"/>
          </p:nvPr>
        </p:nvSpPr>
        <p:spPr>
          <a:xfrm>
            <a:off x="0" y="692150"/>
            <a:ext cx="9144000" cy="6165850"/>
          </a:xfrm>
        </p:spPr>
        <p:txBody>
          <a:bodyPr/>
          <a:lstStyle/>
          <a:p>
            <a:pPr>
              <a:buNone/>
            </a:pPr>
            <a:r>
              <a:rPr lang="zh-CN" altLang="en-US" sz="4000" b="1" dirty="0"/>
              <a:t>轧</a:t>
            </a:r>
            <a:r>
              <a:rPr lang="en-US" altLang="zh-CN" sz="4000" b="1" dirty="0">
                <a:solidFill>
                  <a:srgbClr val="FF0000"/>
                </a:solidFill>
              </a:rPr>
              <a:t>yà</a:t>
            </a:r>
            <a:r>
              <a:rPr lang="zh-CN" altLang="en-US" sz="4000" b="1" dirty="0"/>
              <a:t>碾碎。</a:t>
            </a:r>
          </a:p>
          <a:p>
            <a:pPr>
              <a:buNone/>
            </a:pPr>
            <a:r>
              <a:rPr lang="zh-CN" altLang="en-US" sz="4000" b="1" dirty="0"/>
              <a:t>鳍</a:t>
            </a:r>
            <a:r>
              <a:rPr lang="en-US" altLang="zh-CN" sz="4000" b="1" dirty="0">
                <a:solidFill>
                  <a:srgbClr val="FF0000"/>
                </a:solidFill>
              </a:rPr>
              <a:t>qí</a:t>
            </a:r>
            <a:r>
              <a:rPr lang="zh-CN" altLang="en-US" sz="4000" b="1" dirty="0"/>
              <a:t>鱼类的运动器官。</a:t>
            </a:r>
          </a:p>
          <a:p>
            <a:pPr>
              <a:buNone/>
            </a:pPr>
            <a:r>
              <a:rPr lang="zh-CN" altLang="en-US" sz="4000" b="1" dirty="0"/>
              <a:t>暴晒</a:t>
            </a:r>
            <a:r>
              <a:rPr lang="en-US" altLang="zh-CN" sz="4000" b="1" dirty="0">
                <a:solidFill>
                  <a:srgbClr val="FF0000"/>
                </a:solidFill>
              </a:rPr>
              <a:t>bào   shài</a:t>
            </a:r>
            <a:r>
              <a:rPr lang="zh-CN" altLang="en-US" sz="4000" b="1" dirty="0"/>
              <a:t>将物体置于阳光下使之干燥。</a:t>
            </a:r>
          </a:p>
          <a:p>
            <a:pPr>
              <a:buNone/>
            </a:pPr>
            <a:r>
              <a:rPr lang="zh-CN" altLang="en-US" sz="4000" b="1" dirty="0"/>
              <a:t>隧道</a:t>
            </a:r>
            <a:r>
              <a:rPr lang="en-US" altLang="zh-CN" sz="4000" b="1" dirty="0">
                <a:solidFill>
                  <a:srgbClr val="FF0000"/>
                </a:solidFill>
              </a:rPr>
              <a:t>suì     dào</a:t>
            </a:r>
            <a:r>
              <a:rPr lang="zh-CN" altLang="en-US" sz="4000" b="1" dirty="0"/>
              <a:t>在山中或地下凿成的通路。</a:t>
            </a:r>
            <a:r>
              <a:rPr lang="en-US" altLang="zh-CN" sz="4000" b="1" dirty="0"/>
              <a:t> </a:t>
            </a:r>
          </a:p>
          <a:p>
            <a:pPr>
              <a:buNone/>
            </a:pPr>
            <a:r>
              <a:rPr lang="zh-CN" altLang="en-US" sz="4000" b="1" dirty="0"/>
              <a:t>恶劣</a:t>
            </a:r>
            <a:r>
              <a:rPr lang="en-US" altLang="zh-CN" sz="4000" b="1" dirty="0">
                <a:solidFill>
                  <a:srgbClr val="FF0000"/>
                </a:solidFill>
              </a:rPr>
              <a:t>è        liè</a:t>
            </a:r>
            <a:r>
              <a:rPr lang="zh-CN" altLang="en-US" sz="4000" b="1" dirty="0"/>
              <a:t>非常坏，坏到接近于极点。</a:t>
            </a:r>
          </a:p>
          <a:p>
            <a:pPr>
              <a:buNone/>
            </a:pPr>
            <a:r>
              <a:rPr lang="zh-CN" altLang="en-US" sz="4000" b="1" dirty="0"/>
              <a:t>倒悬</a:t>
            </a:r>
            <a:r>
              <a:rPr lang="en-US" altLang="zh-CN" sz="4000" b="1" dirty="0">
                <a:solidFill>
                  <a:srgbClr val="FF0000"/>
                </a:solidFill>
              </a:rPr>
              <a:t>dào    xuán</a:t>
            </a:r>
            <a:r>
              <a:rPr lang="zh-CN" altLang="en-US" sz="4000" b="1" dirty="0"/>
              <a:t>向下、脚向上悬挂着。比喻极其艰难、危险的困境。</a:t>
            </a:r>
            <a:endParaRPr lang="zh-CN" altLang="en-US" sz="4000" dirty="0"/>
          </a:p>
          <a:p>
            <a:pPr>
              <a:buNone/>
            </a:pPr>
            <a:r>
              <a:rPr lang="zh-CN" altLang="en-US" sz="3600" dirty="0"/>
              <a:t> </a:t>
            </a:r>
          </a:p>
        </p:txBody>
      </p:sp>
      <p:pic>
        <p:nvPicPr>
          <p:cNvPr id="15364" name="图片 15363" descr="t01779c540571a2c3f3"/>
          <p:cNvPicPr>
            <a:picLocks noChangeAspect="1"/>
          </p:cNvPicPr>
          <p:nvPr/>
        </p:nvPicPr>
        <p:blipFill>
          <a:blip r:embed="rId2" cstate="print"/>
          <a:stretch>
            <a:fillRect/>
          </a:stretch>
        </p:blipFill>
        <p:spPr>
          <a:xfrm>
            <a:off x="6732588" y="0"/>
            <a:ext cx="2411412" cy="1655763"/>
          </a:xfrm>
          <a:prstGeom prst="rect">
            <a:avLst/>
          </a:prstGeom>
          <a:noFill/>
          <a:ln w="9525">
            <a:noFill/>
          </a:ln>
        </p:spPr>
      </p:pic>
    </p:spTree>
  </p:cSld>
  <p:clrMapOvr>
    <a:masterClrMapping/>
  </p:clrMapOvr>
  <p:transition spd="med">
    <p:newsfla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6385"/>
          <p:cNvSpPr>
            <a:spLocks noGrp="1"/>
          </p:cNvSpPr>
          <p:nvPr>
            <p:ph type="title"/>
          </p:nvPr>
        </p:nvSpPr>
        <p:spPr/>
        <p:txBody>
          <a:bodyPr anchor="ctr"/>
          <a:lstStyle/>
          <a:p>
            <a:r>
              <a:rPr lang="en-US" altLang="zh-CN" sz="4000" dirty="0"/>
              <a:t/>
            </a:r>
            <a:br>
              <a:rPr lang="en-US" altLang="zh-CN" sz="4000" dirty="0"/>
            </a:br>
            <a:endParaRPr lang="en-US" altLang="zh-CN" sz="4000" dirty="0"/>
          </a:p>
        </p:txBody>
      </p:sp>
      <p:sp>
        <p:nvSpPr>
          <p:cNvPr id="16387" name="文本占位符 16386"/>
          <p:cNvSpPr>
            <a:spLocks noGrp="1"/>
          </p:cNvSpPr>
          <p:nvPr>
            <p:ph type="body" idx="1"/>
          </p:nvPr>
        </p:nvSpPr>
        <p:spPr>
          <a:xfrm>
            <a:off x="0" y="0"/>
            <a:ext cx="9144000" cy="6858000"/>
          </a:xfrm>
        </p:spPr>
        <p:txBody>
          <a:bodyPr/>
          <a:lstStyle/>
          <a:p>
            <a:pPr>
              <a:buNone/>
            </a:pPr>
            <a:r>
              <a:rPr lang="zh-CN" altLang="en-US" sz="4000" b="1" dirty="0"/>
              <a:t>折皱</a:t>
            </a:r>
            <a:r>
              <a:rPr lang="en-US" altLang="zh-CN" sz="4000" b="1" dirty="0">
                <a:solidFill>
                  <a:srgbClr val="FF0000"/>
                </a:solidFill>
              </a:rPr>
              <a:t>zhé       zhòu</a:t>
            </a:r>
            <a:r>
              <a:rPr lang="zh-CN" altLang="en-US" sz="4000" b="1" dirty="0"/>
              <a:t>层次。 皱纹。</a:t>
            </a:r>
          </a:p>
          <a:p>
            <a:pPr>
              <a:buNone/>
            </a:pPr>
            <a:r>
              <a:rPr lang="zh-CN" altLang="en-US" sz="4000" b="1" dirty="0"/>
              <a:t> 纤维</a:t>
            </a:r>
            <a:r>
              <a:rPr lang="en-US" altLang="zh-CN" sz="4000" b="1" dirty="0">
                <a:solidFill>
                  <a:srgbClr val="FF0000"/>
                </a:solidFill>
              </a:rPr>
              <a:t>xiān     wéi</a:t>
            </a:r>
            <a:r>
              <a:rPr lang="zh-CN" altLang="en-US" sz="4000" b="1" dirty="0"/>
              <a:t>天然的或人工合成的细丝状物质。</a:t>
            </a:r>
          </a:p>
          <a:p>
            <a:pPr>
              <a:buNone/>
            </a:pPr>
            <a:r>
              <a:rPr lang="zh-CN" altLang="en-US" sz="4000" b="1" dirty="0"/>
              <a:t>防御</a:t>
            </a:r>
            <a:r>
              <a:rPr lang="en-US" altLang="zh-CN" sz="4000" b="1" dirty="0">
                <a:solidFill>
                  <a:srgbClr val="FF0000"/>
                </a:solidFill>
              </a:rPr>
              <a:t>fáng      yù</a:t>
            </a:r>
            <a:r>
              <a:rPr lang="zh-CN" altLang="en-US" sz="4000" b="1" dirty="0"/>
              <a:t>防守，抵御。</a:t>
            </a:r>
          </a:p>
          <a:p>
            <a:pPr>
              <a:buNone/>
            </a:pPr>
            <a:r>
              <a:rPr lang="zh-CN" altLang="en-US" sz="4000" b="1" dirty="0"/>
              <a:t> 顾忌</a:t>
            </a:r>
            <a:r>
              <a:rPr lang="en-US" altLang="zh-CN" sz="4000" b="1" dirty="0">
                <a:solidFill>
                  <a:srgbClr val="FF0000"/>
                </a:solidFill>
              </a:rPr>
              <a:t>gù         jì</a:t>
            </a:r>
            <a:r>
              <a:rPr lang="zh-CN" altLang="en-US" sz="4000" b="1" dirty="0"/>
              <a:t>行事之前对于某些外加的行为规范有所畏惧。</a:t>
            </a:r>
          </a:p>
          <a:p>
            <a:pPr>
              <a:buNone/>
            </a:pPr>
            <a:r>
              <a:rPr lang="zh-CN" altLang="en-US" sz="4000" b="1" dirty="0"/>
              <a:t>联结</a:t>
            </a:r>
            <a:r>
              <a:rPr lang="en-US" altLang="zh-CN" sz="4000" b="1" dirty="0">
                <a:solidFill>
                  <a:srgbClr val="FF0000"/>
                </a:solidFill>
              </a:rPr>
              <a:t>lián        jié</a:t>
            </a:r>
            <a:r>
              <a:rPr lang="zh-CN" altLang="en-US" sz="4000" b="1" dirty="0"/>
              <a:t>结合</a:t>
            </a:r>
            <a:r>
              <a:rPr lang="en-US" altLang="zh-CN" sz="4000" b="1" dirty="0"/>
              <a:t>(</a:t>
            </a:r>
            <a:r>
              <a:rPr lang="zh-CN" altLang="en-US" sz="4000" b="1" dirty="0"/>
              <a:t>在一起</a:t>
            </a:r>
            <a:r>
              <a:rPr lang="en-US" altLang="zh-CN" sz="4000" b="1" dirty="0"/>
              <a:t>)</a:t>
            </a:r>
            <a:r>
              <a:rPr lang="zh-CN" altLang="en-US" sz="4000" b="1" dirty="0"/>
              <a:t>。</a:t>
            </a:r>
          </a:p>
          <a:p>
            <a:pPr>
              <a:buNone/>
            </a:pPr>
            <a:r>
              <a:rPr lang="zh-CN" altLang="en-US" sz="4000" b="1" dirty="0"/>
              <a:t>跳蚤</a:t>
            </a:r>
            <a:r>
              <a:rPr lang="en-US" altLang="zh-CN" sz="4000" b="1" dirty="0">
                <a:solidFill>
                  <a:srgbClr val="FF0000"/>
                </a:solidFill>
              </a:rPr>
              <a:t>tiào        zǎo</a:t>
            </a:r>
            <a:r>
              <a:rPr lang="en-US" altLang="zh-CN" sz="4000" b="1" dirty="0"/>
              <a:t> </a:t>
            </a:r>
            <a:r>
              <a:rPr lang="zh-CN" altLang="en-US" sz="4000" b="1" dirty="0"/>
              <a:t>昆虫，身体小，深褐色或棕黄色，有吸吮的口器，脚长，善跳跃。</a:t>
            </a:r>
          </a:p>
          <a:p>
            <a:pPr>
              <a:buNone/>
            </a:pPr>
            <a:endParaRPr lang="zh-CN" altLang="en-US" sz="4000" b="1" dirty="0"/>
          </a:p>
          <a:p>
            <a:endParaRPr lang="zh-CN" altLang="en-US" dirty="0"/>
          </a:p>
        </p:txBody>
      </p:sp>
    </p:spTree>
  </p:cSld>
  <p:clrMapOvr>
    <a:masterClrMapping/>
  </p:clrMapOvr>
  <p:transition spd="med">
    <p:newsfla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7409"/>
          <p:cNvSpPr>
            <a:spLocks noGrp="1"/>
          </p:cNvSpPr>
          <p:nvPr>
            <p:ph type="title"/>
          </p:nvPr>
        </p:nvSpPr>
        <p:spPr/>
        <p:txBody>
          <a:bodyPr anchor="ctr"/>
          <a:lstStyle/>
          <a:p>
            <a:r>
              <a:rPr lang="en-US" altLang="zh-CN" sz="4000" dirty="0"/>
              <a:t/>
            </a:r>
            <a:br>
              <a:rPr lang="en-US" altLang="zh-CN" sz="4000" dirty="0"/>
            </a:br>
            <a:endParaRPr lang="en-US" altLang="zh-CN" sz="4000" dirty="0"/>
          </a:p>
        </p:txBody>
      </p:sp>
      <p:sp>
        <p:nvSpPr>
          <p:cNvPr id="17411" name="文本占位符 17410"/>
          <p:cNvSpPr>
            <a:spLocks noGrp="1"/>
          </p:cNvSpPr>
          <p:nvPr>
            <p:ph type="body" idx="1"/>
          </p:nvPr>
        </p:nvSpPr>
        <p:spPr>
          <a:xfrm>
            <a:off x="0" y="0"/>
            <a:ext cx="9144000" cy="6858000"/>
          </a:xfrm>
        </p:spPr>
        <p:txBody>
          <a:bodyPr/>
          <a:lstStyle/>
          <a:p>
            <a:pPr>
              <a:buNone/>
            </a:pPr>
            <a:r>
              <a:rPr lang="zh-CN" altLang="en-US" sz="4000" b="1" dirty="0"/>
              <a:t>车辙</a:t>
            </a:r>
            <a:r>
              <a:rPr lang="en-US" altLang="zh-CN" sz="4000" b="1" dirty="0">
                <a:solidFill>
                  <a:srgbClr val="FF0000"/>
                </a:solidFill>
              </a:rPr>
              <a:t>chē      zhé</a:t>
            </a:r>
            <a:r>
              <a:rPr lang="en-US" altLang="zh-CN" sz="4000" b="1" dirty="0"/>
              <a:t> </a:t>
            </a:r>
            <a:r>
              <a:rPr lang="zh-CN" altLang="en-US" sz="4000" b="1" dirty="0"/>
              <a:t>车辆经过时车轮压在道路上凹下去的痕迹。</a:t>
            </a:r>
            <a:r>
              <a:rPr lang="en-US" altLang="zh-CN" sz="4000" b="1" dirty="0"/>
              <a:t> </a:t>
            </a:r>
          </a:p>
          <a:p>
            <a:pPr>
              <a:buNone/>
            </a:pPr>
            <a:r>
              <a:rPr lang="zh-CN" altLang="en-US" sz="4000" b="1" dirty="0"/>
              <a:t>黏土</a:t>
            </a:r>
            <a:r>
              <a:rPr lang="en-US" altLang="zh-CN" sz="4000" b="1" dirty="0">
                <a:solidFill>
                  <a:srgbClr val="FF0000"/>
                </a:solidFill>
              </a:rPr>
              <a:t>nián     tǔ</a:t>
            </a:r>
            <a:r>
              <a:rPr lang="zh-CN" altLang="en-US" sz="4000" b="1" dirty="0"/>
              <a:t>是一种重要的矿物原料。</a:t>
            </a:r>
          </a:p>
          <a:p>
            <a:pPr>
              <a:buNone/>
            </a:pPr>
            <a:r>
              <a:rPr lang="zh-CN" altLang="en-US" sz="4000" b="1" dirty="0"/>
              <a:t>寻觅</a:t>
            </a:r>
            <a:r>
              <a:rPr lang="en-US" altLang="zh-CN" sz="4000" b="1" dirty="0">
                <a:solidFill>
                  <a:srgbClr val="FF0000"/>
                </a:solidFill>
              </a:rPr>
              <a:t>xún      mì</a:t>
            </a:r>
            <a:r>
              <a:rPr lang="zh-CN" altLang="en-US" sz="4000" b="1" dirty="0"/>
              <a:t>寻找。</a:t>
            </a:r>
          </a:p>
          <a:p>
            <a:pPr>
              <a:buNone/>
            </a:pPr>
            <a:r>
              <a:rPr lang="zh-CN" altLang="en-US" sz="4000" b="1" dirty="0"/>
              <a:t>喧嚣</a:t>
            </a:r>
            <a:r>
              <a:rPr lang="en-US" altLang="zh-CN" sz="4000" b="1" dirty="0">
                <a:solidFill>
                  <a:srgbClr val="FF0000"/>
                </a:solidFill>
              </a:rPr>
              <a:t>xuān    xiāo</a:t>
            </a:r>
            <a:r>
              <a:rPr lang="zh-CN" altLang="en-US" sz="4000" b="1" dirty="0"/>
              <a:t>吵闹</a:t>
            </a:r>
            <a:r>
              <a:rPr lang="en-US" altLang="zh-CN" sz="4000" b="1" dirty="0"/>
              <a:t>;</a:t>
            </a:r>
            <a:r>
              <a:rPr lang="zh-CN" altLang="en-US" sz="4000" b="1" dirty="0"/>
              <a:t>喧哗。</a:t>
            </a:r>
          </a:p>
          <a:p>
            <a:pPr>
              <a:buNone/>
            </a:pPr>
            <a:r>
              <a:rPr lang="zh-CN" altLang="en-US" sz="4000" b="1" dirty="0"/>
              <a:t>欢愉</a:t>
            </a:r>
            <a:r>
              <a:rPr lang="en-US" altLang="zh-CN" sz="4000" b="1" dirty="0">
                <a:solidFill>
                  <a:srgbClr val="FF0000"/>
                </a:solidFill>
              </a:rPr>
              <a:t>huān    yú</a:t>
            </a:r>
            <a:r>
              <a:rPr lang="zh-CN" altLang="en-US" sz="4000" b="1" dirty="0"/>
              <a:t>欢乐愉快。</a:t>
            </a:r>
          </a:p>
          <a:p>
            <a:pPr>
              <a:buNone/>
            </a:pPr>
            <a:r>
              <a:rPr lang="zh-CN" altLang="en-US" sz="4000" b="1" dirty="0"/>
              <a:t>懒洋洋</a:t>
            </a:r>
            <a:r>
              <a:rPr lang="en-US" altLang="zh-CN" sz="4000" b="1" dirty="0">
                <a:solidFill>
                  <a:srgbClr val="FF0000"/>
                </a:solidFill>
              </a:rPr>
              <a:t>lǎn    yāng    yāng</a:t>
            </a:r>
            <a:r>
              <a:rPr lang="zh-CN" altLang="en-US" sz="4000" b="1" dirty="0"/>
              <a:t>精神不振或不在乎。现在形容一种身体和精神放松到极致的状态。</a:t>
            </a:r>
          </a:p>
          <a:p>
            <a:pPr>
              <a:buNone/>
            </a:pPr>
            <a:endParaRPr lang="zh-CN" altLang="en-US" sz="4000" b="1" dirty="0"/>
          </a:p>
        </p:txBody>
      </p:sp>
      <p:pic>
        <p:nvPicPr>
          <p:cNvPr id="17413" name="图片 17412" descr="t01e346bcf8e89d3bc9"/>
          <p:cNvPicPr>
            <a:picLocks noChangeAspect="1"/>
          </p:cNvPicPr>
          <p:nvPr/>
        </p:nvPicPr>
        <p:blipFill>
          <a:blip r:embed="rId2" cstate="print"/>
          <a:stretch>
            <a:fillRect/>
          </a:stretch>
        </p:blipFill>
        <p:spPr>
          <a:xfrm>
            <a:off x="6659563" y="2133600"/>
            <a:ext cx="2484437" cy="1800225"/>
          </a:xfrm>
          <a:prstGeom prst="rect">
            <a:avLst/>
          </a:prstGeom>
          <a:noFill/>
          <a:ln w="9525">
            <a:noFill/>
          </a:ln>
        </p:spPr>
      </p:pic>
      <p:pic>
        <p:nvPicPr>
          <p:cNvPr id="17414" name="图片 17413" descr="t0164a637459aad235a"/>
          <p:cNvPicPr>
            <a:picLocks noChangeAspect="1"/>
          </p:cNvPicPr>
          <p:nvPr/>
        </p:nvPicPr>
        <p:blipFill>
          <a:blip r:embed="rId3" cstate="print"/>
          <a:stretch>
            <a:fillRect/>
          </a:stretch>
        </p:blipFill>
        <p:spPr>
          <a:xfrm>
            <a:off x="5219700" y="5734050"/>
            <a:ext cx="3924300" cy="1123950"/>
          </a:xfrm>
          <a:prstGeom prst="rect">
            <a:avLst/>
          </a:prstGeom>
          <a:noFill/>
          <a:ln w="9525">
            <a:noFill/>
          </a:ln>
        </p:spPr>
      </p:pic>
    </p:spTree>
  </p:cSld>
  <p:clrMapOvr>
    <a:masterClrMapping/>
  </p:clrMapOvr>
  <p:transition spd="med">
    <p:newsfla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8433"/>
          <p:cNvSpPr>
            <a:spLocks noGrp="1"/>
          </p:cNvSpPr>
          <p:nvPr>
            <p:ph type="title"/>
          </p:nvPr>
        </p:nvSpPr>
        <p:spPr/>
        <p:txBody>
          <a:bodyPr anchor="ctr"/>
          <a:lstStyle/>
          <a:p>
            <a:r>
              <a:rPr lang="en-US" altLang="zh-CN" sz="4000" dirty="0"/>
              <a:t/>
            </a:r>
            <a:br>
              <a:rPr lang="en-US" altLang="zh-CN" sz="4000" dirty="0"/>
            </a:br>
            <a:endParaRPr lang="en-US" altLang="zh-CN" sz="4000" dirty="0"/>
          </a:p>
        </p:txBody>
      </p:sp>
      <p:sp>
        <p:nvSpPr>
          <p:cNvPr id="18435" name="文本占位符 18434"/>
          <p:cNvSpPr>
            <a:spLocks noGrp="1"/>
          </p:cNvSpPr>
          <p:nvPr>
            <p:ph type="body" idx="1"/>
          </p:nvPr>
        </p:nvSpPr>
        <p:spPr>
          <a:xfrm>
            <a:off x="0" y="0"/>
            <a:ext cx="9144000" cy="6858000"/>
          </a:xfrm>
        </p:spPr>
        <p:txBody>
          <a:bodyPr/>
          <a:lstStyle/>
          <a:p>
            <a:pPr>
              <a:buNone/>
            </a:pPr>
            <a:r>
              <a:rPr lang="zh-CN" altLang="en-US" sz="4000" b="1" dirty="0"/>
              <a:t>不怀好意</a:t>
            </a:r>
            <a:r>
              <a:rPr lang="en-US" altLang="zh-CN" sz="4000" b="1" dirty="0">
                <a:solidFill>
                  <a:srgbClr val="FF0000"/>
                </a:solidFill>
              </a:rPr>
              <a:t>bù   huái   hǎo   yì</a:t>
            </a:r>
            <a:r>
              <a:rPr lang="zh-CN" altLang="en-US" sz="4000" b="1" dirty="0"/>
              <a:t>没安好心。怀有恶意，有着不可告人的目的。无动于衷</a:t>
            </a:r>
            <a:r>
              <a:rPr lang="en-US" altLang="zh-CN" sz="4000" b="1" dirty="0">
                <a:solidFill>
                  <a:srgbClr val="FF0000"/>
                </a:solidFill>
              </a:rPr>
              <a:t>wú   dòng  yú   zhōng</a:t>
            </a:r>
            <a:r>
              <a:rPr lang="zh-CN" altLang="en-US" sz="4000" b="1" dirty="0"/>
              <a:t>比喻一点儿也不动心，不动摇。</a:t>
            </a:r>
          </a:p>
          <a:p>
            <a:pPr>
              <a:buNone/>
            </a:pPr>
            <a:r>
              <a:rPr lang="zh-CN" altLang="en-US" sz="4000" b="1" dirty="0"/>
              <a:t>匹敌</a:t>
            </a:r>
            <a:r>
              <a:rPr lang="en-US" altLang="zh-CN" sz="4000" b="1" dirty="0">
                <a:solidFill>
                  <a:srgbClr val="FF0000"/>
                </a:solidFill>
              </a:rPr>
              <a:t>pǐ     dí</a:t>
            </a:r>
            <a:r>
              <a:rPr lang="zh-CN" altLang="en-US" sz="4000" b="1" dirty="0"/>
              <a:t>对等，相称。 </a:t>
            </a:r>
          </a:p>
          <a:p>
            <a:pPr>
              <a:buNone/>
            </a:pPr>
            <a:r>
              <a:rPr lang="zh-CN" altLang="en-US" sz="4000" b="1" dirty="0"/>
              <a:t>罅隙</a:t>
            </a:r>
            <a:r>
              <a:rPr lang="en-US" altLang="zh-CN" sz="4000" b="1" dirty="0">
                <a:solidFill>
                  <a:srgbClr val="FF0000"/>
                </a:solidFill>
              </a:rPr>
              <a:t>xià    xì</a:t>
            </a:r>
            <a:r>
              <a:rPr lang="en-US" altLang="zh-CN" sz="4000" b="1" dirty="0"/>
              <a:t>    </a:t>
            </a:r>
            <a:r>
              <a:rPr lang="zh-CN" altLang="en-US" sz="4000" b="1" dirty="0"/>
              <a:t>缝隙。 </a:t>
            </a:r>
          </a:p>
          <a:p>
            <a:pPr>
              <a:buNone/>
            </a:pPr>
            <a:r>
              <a:rPr lang="zh-CN" altLang="en-US" sz="4000" b="1" dirty="0"/>
              <a:t>腾跃 </a:t>
            </a:r>
            <a:r>
              <a:rPr lang="en-US" altLang="zh-CN" sz="4000" b="1" dirty="0">
                <a:solidFill>
                  <a:srgbClr val="FF0000"/>
                </a:solidFill>
              </a:rPr>
              <a:t>téng    yuè</a:t>
            </a:r>
            <a:r>
              <a:rPr lang="zh-CN" altLang="en-US" sz="4000" b="1" dirty="0"/>
              <a:t>跳跃。 </a:t>
            </a:r>
          </a:p>
          <a:p>
            <a:pPr>
              <a:buNone/>
            </a:pPr>
            <a:r>
              <a:rPr lang="zh-CN" altLang="en-US" sz="4000" b="1" dirty="0"/>
              <a:t>开合自如</a:t>
            </a:r>
            <a:r>
              <a:rPr lang="en-US" altLang="zh-CN" sz="4000" b="1" dirty="0">
                <a:solidFill>
                  <a:srgbClr val="FF0000"/>
                </a:solidFill>
              </a:rPr>
              <a:t>kāi   hé   zì   rú</a:t>
            </a:r>
            <a:r>
              <a:rPr lang="zh-CN" altLang="en-US" sz="4000" b="1" dirty="0"/>
              <a:t>分开收拢不受阻碍。 </a:t>
            </a:r>
          </a:p>
          <a:p>
            <a:pPr>
              <a:buNone/>
            </a:pPr>
            <a:r>
              <a:rPr lang="zh-CN" altLang="en-US" sz="4000" b="1" dirty="0"/>
              <a:t>倒楣</a:t>
            </a:r>
            <a:r>
              <a:rPr lang="en-US" altLang="zh-CN" sz="4000" b="1" dirty="0">
                <a:solidFill>
                  <a:srgbClr val="FF0000"/>
                </a:solidFill>
              </a:rPr>
              <a:t>dǎo    méi</a:t>
            </a:r>
            <a:r>
              <a:rPr lang="zh-CN" altLang="en-US" sz="4000" b="1" dirty="0"/>
              <a:t>遭遇不好。</a:t>
            </a:r>
            <a:r>
              <a:rPr lang="en-US" altLang="zh-CN" sz="4000" b="1" dirty="0"/>
              <a:t>(</a:t>
            </a:r>
            <a:r>
              <a:rPr lang="zh-CN" altLang="en-US" sz="4000" b="1" dirty="0"/>
              <a:t>也作倒霉</a:t>
            </a:r>
            <a:r>
              <a:rPr lang="en-US" altLang="zh-CN" sz="4000" b="1" dirty="0"/>
              <a:t>)</a:t>
            </a:r>
            <a:r>
              <a:rPr lang="en-US" altLang="zh-CN" sz="4000" dirty="0"/>
              <a:t> </a:t>
            </a:r>
          </a:p>
        </p:txBody>
      </p:sp>
      <p:pic>
        <p:nvPicPr>
          <p:cNvPr id="18437" name="图片 18436" descr="t01e493d51fa4654215"/>
          <p:cNvPicPr>
            <a:picLocks noChangeAspect="1"/>
          </p:cNvPicPr>
          <p:nvPr/>
        </p:nvPicPr>
        <p:blipFill>
          <a:blip r:embed="rId2" cstate="print"/>
          <a:stretch>
            <a:fillRect/>
          </a:stretch>
        </p:blipFill>
        <p:spPr>
          <a:xfrm>
            <a:off x="6124575" y="2060575"/>
            <a:ext cx="3019425" cy="2286000"/>
          </a:xfrm>
          <a:prstGeom prst="rect">
            <a:avLst/>
          </a:prstGeom>
          <a:noFill/>
          <a:ln w="9525">
            <a:noFill/>
          </a:ln>
        </p:spPr>
      </p:pic>
    </p:spTree>
  </p:cSld>
  <p:clrMapOvr>
    <a:masterClrMapping/>
  </p:clrMapOvr>
  <p:transition spd="med">
    <p:newsfla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9457"/>
          <p:cNvSpPr>
            <a:spLocks noGrp="1"/>
          </p:cNvSpPr>
          <p:nvPr>
            <p:ph type="title"/>
          </p:nvPr>
        </p:nvSpPr>
        <p:spPr>
          <a:xfrm>
            <a:off x="457200" y="0"/>
            <a:ext cx="8229600" cy="692150"/>
          </a:xfrm>
        </p:spPr>
        <p:txBody>
          <a:bodyPr anchor="ctr"/>
          <a:lstStyle/>
          <a:p>
            <a:r>
              <a:rPr lang="zh-CN" altLang="en-US" sz="4000" b="1" dirty="0">
                <a:solidFill>
                  <a:srgbClr val="FF0000"/>
                </a:solidFill>
              </a:rPr>
              <a:t>整体感知</a:t>
            </a:r>
            <a:r>
              <a:rPr lang="zh-CN" altLang="en-US" sz="4000" dirty="0"/>
              <a:t> </a:t>
            </a:r>
          </a:p>
        </p:txBody>
      </p:sp>
      <p:sp>
        <p:nvSpPr>
          <p:cNvPr id="19459" name="文本占位符 19458"/>
          <p:cNvSpPr>
            <a:spLocks noGrp="1"/>
          </p:cNvSpPr>
          <p:nvPr>
            <p:ph type="body" idx="1"/>
          </p:nvPr>
        </p:nvSpPr>
        <p:spPr>
          <a:xfrm>
            <a:off x="0" y="765175"/>
            <a:ext cx="9144000" cy="6092825"/>
          </a:xfrm>
        </p:spPr>
        <p:txBody>
          <a:bodyPr/>
          <a:lstStyle/>
          <a:p>
            <a:pPr>
              <a:buNone/>
            </a:pPr>
            <a:r>
              <a:rPr lang="en-US" altLang="zh-CN" sz="4000" b="1" dirty="0"/>
              <a:t>1</a:t>
            </a:r>
            <a:r>
              <a:rPr lang="zh-CN" altLang="en-US" sz="4000" b="1" dirty="0"/>
              <a:t>、读文章，思考法布尔从哪几方面向我们介绍了蝉？ </a:t>
            </a:r>
          </a:p>
          <a:p>
            <a:pPr>
              <a:buNone/>
            </a:pPr>
            <a:r>
              <a:rPr lang="zh-CN" altLang="en-US" sz="4000" b="1" dirty="0"/>
              <a:t>            </a:t>
            </a:r>
            <a:r>
              <a:rPr lang="zh-CN" altLang="en-US" sz="4000" b="1" dirty="0">
                <a:solidFill>
                  <a:srgbClr val="FF0000"/>
                </a:solidFill>
              </a:rPr>
              <a:t>蝉的地穴、蝉的卵。</a:t>
            </a:r>
            <a:r>
              <a:rPr lang="zh-CN" altLang="en-US" sz="4000" dirty="0">
                <a:solidFill>
                  <a:srgbClr val="FF0000"/>
                </a:solidFill>
              </a:rPr>
              <a:t> </a:t>
            </a:r>
            <a:endParaRPr lang="zh-CN" altLang="en-US" sz="4000" b="1" dirty="0">
              <a:solidFill>
                <a:srgbClr val="FF0000"/>
              </a:solidFill>
            </a:endParaRPr>
          </a:p>
          <a:p>
            <a:pPr>
              <a:buNone/>
            </a:pPr>
            <a:r>
              <a:rPr lang="en-US" altLang="zh-CN" sz="4000" b="1" dirty="0"/>
              <a:t>2</a:t>
            </a:r>
            <a:r>
              <a:rPr lang="zh-CN" altLang="en-US" sz="4000" b="1" dirty="0"/>
              <a:t>、文章的两个部分分别写什么？ </a:t>
            </a:r>
          </a:p>
          <a:p>
            <a:pPr>
              <a:buNone/>
            </a:pPr>
            <a:r>
              <a:rPr lang="zh-CN" altLang="en-US" sz="4000" b="1" dirty="0"/>
              <a:t>         </a:t>
            </a:r>
            <a:r>
              <a:rPr lang="zh-CN" altLang="en-US" sz="4000" b="1" dirty="0">
                <a:solidFill>
                  <a:srgbClr val="FF0000"/>
                </a:solidFill>
              </a:rPr>
              <a:t>第一部分“蝉的地穴”介绍蝉从幼虫到成虫的生长过程。</a:t>
            </a:r>
            <a:r>
              <a:rPr lang="zh-CN" altLang="en-US" sz="4000" b="1" dirty="0"/>
              <a:t> </a:t>
            </a:r>
          </a:p>
          <a:p>
            <a:pPr>
              <a:buNone/>
            </a:pPr>
            <a:r>
              <a:rPr lang="zh-CN" altLang="en-US" sz="4000" b="1" dirty="0"/>
              <a:t>         </a:t>
            </a:r>
            <a:r>
              <a:rPr lang="zh-CN" altLang="en-US" sz="4000" b="1" dirty="0">
                <a:solidFill>
                  <a:srgbClr val="FF0000"/>
                </a:solidFill>
              </a:rPr>
              <a:t>第二部分“蝉的卵”，介绍蝉从产卵到幼虫的生长过程。</a:t>
            </a:r>
            <a:r>
              <a:rPr lang="zh-CN" altLang="en-US" sz="4000" dirty="0"/>
              <a:t> </a:t>
            </a:r>
          </a:p>
        </p:txBody>
      </p:sp>
      <p:pic>
        <p:nvPicPr>
          <p:cNvPr id="19460" name="图片 19459" descr="t0151b4114f1a288c2e"/>
          <p:cNvPicPr>
            <a:picLocks noChangeAspect="1"/>
          </p:cNvPicPr>
          <p:nvPr/>
        </p:nvPicPr>
        <p:blipFill>
          <a:blip r:embed="rId2" cstate="print"/>
          <a:stretch>
            <a:fillRect/>
          </a:stretch>
        </p:blipFill>
        <p:spPr>
          <a:xfrm>
            <a:off x="7777163" y="1484313"/>
            <a:ext cx="1366837" cy="1873250"/>
          </a:xfrm>
          <a:prstGeom prst="rect">
            <a:avLst/>
          </a:prstGeom>
          <a:noFill/>
          <a:ln w="9525">
            <a:noFill/>
          </a:ln>
        </p:spPr>
      </p:pic>
      <p:pic>
        <p:nvPicPr>
          <p:cNvPr id="19461" name="图片 19460" descr="t01111c265b0c57e2ae"/>
          <p:cNvPicPr>
            <a:picLocks noChangeAspect="1"/>
          </p:cNvPicPr>
          <p:nvPr/>
        </p:nvPicPr>
        <p:blipFill>
          <a:blip r:embed="rId3" cstate="print"/>
          <a:stretch>
            <a:fillRect/>
          </a:stretch>
        </p:blipFill>
        <p:spPr>
          <a:xfrm>
            <a:off x="0" y="6237288"/>
            <a:ext cx="9144000" cy="620712"/>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459">
                                            <p:txEl>
                                              <p:pRg st="1" end="1"/>
                                            </p:txEl>
                                          </p:spTgt>
                                        </p:tgtEl>
                                        <p:attrNameLst>
                                          <p:attrName>style.visibility</p:attrName>
                                        </p:attrNameLst>
                                      </p:cBhvr>
                                      <p:to>
                                        <p:strVal val="visible"/>
                                      </p:to>
                                    </p:set>
                                    <p:anim calcmode="lin" valueType="num">
                                      <p:cBhvr additive="base">
                                        <p:cTn id="7" dur="500" fill="hold"/>
                                        <p:tgtEl>
                                          <p:spTgt spid="1945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19459">
                                            <p:txEl>
                                              <p:pRg st="3" end="3"/>
                                            </p:txEl>
                                          </p:spTgt>
                                        </p:tgtEl>
                                        <p:attrNameLst>
                                          <p:attrName>style.visibility</p:attrName>
                                        </p:attrNameLst>
                                      </p:cBhvr>
                                      <p:to>
                                        <p:strVal val="visible"/>
                                      </p:to>
                                    </p:set>
                                    <p:animEffect transition="in" filter="box(in)">
                                      <p:cBhvr>
                                        <p:cTn id="13" dur="500"/>
                                        <p:tgtEl>
                                          <p:spTgt spid="19459">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9459">
                                            <p:txEl>
                                              <p:pRg st="4" end="4"/>
                                            </p:txEl>
                                          </p:spTgt>
                                        </p:tgtEl>
                                        <p:attrNameLst>
                                          <p:attrName>style.visibility</p:attrName>
                                        </p:attrNameLst>
                                      </p:cBhvr>
                                      <p:to>
                                        <p:strVal val="visible"/>
                                      </p:to>
                                    </p:set>
                                    <p:anim calcmode="lin" valueType="num">
                                      <p:cBhvr additive="base">
                                        <p:cTn id="18" dur="500" fill="hold"/>
                                        <p:tgtEl>
                                          <p:spTgt spid="19459">
                                            <p:txEl>
                                              <p:pRg st="4" end="4"/>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945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20481"/>
          <p:cNvSpPr>
            <a:spLocks noGrp="1"/>
          </p:cNvSpPr>
          <p:nvPr>
            <p:ph type="title"/>
          </p:nvPr>
        </p:nvSpPr>
        <p:spPr/>
        <p:txBody>
          <a:bodyPr anchor="ctr"/>
          <a:lstStyle/>
          <a:p>
            <a:r>
              <a:rPr lang="en-US" altLang="zh-CN" sz="4000" dirty="0"/>
              <a:t/>
            </a:r>
            <a:br>
              <a:rPr lang="en-US" altLang="zh-CN" sz="4000" dirty="0"/>
            </a:br>
            <a:endParaRPr lang="en-US" altLang="zh-CN" sz="4000" dirty="0"/>
          </a:p>
        </p:txBody>
      </p:sp>
      <p:sp>
        <p:nvSpPr>
          <p:cNvPr id="20483" name="文本占位符 20482"/>
          <p:cNvSpPr>
            <a:spLocks noGrp="1"/>
          </p:cNvSpPr>
          <p:nvPr>
            <p:ph type="body" idx="1"/>
          </p:nvPr>
        </p:nvSpPr>
        <p:spPr>
          <a:xfrm>
            <a:off x="0" y="0"/>
            <a:ext cx="9144000" cy="6858000"/>
          </a:xfrm>
        </p:spPr>
        <p:txBody>
          <a:bodyPr/>
          <a:lstStyle/>
          <a:p>
            <a:pPr>
              <a:buNone/>
            </a:pPr>
            <a:r>
              <a:rPr lang="en-US" altLang="zh-CN" sz="4000" b="1" dirty="0"/>
              <a:t>3</a:t>
            </a:r>
            <a:r>
              <a:rPr lang="zh-CN" altLang="en-US" sz="4000" b="1" dirty="0"/>
              <a:t>、这两个部分分别可以分为几个层次来说明的？ </a:t>
            </a:r>
          </a:p>
          <a:p>
            <a:pPr>
              <a:buNone/>
            </a:pPr>
            <a:r>
              <a:rPr lang="zh-CN" altLang="en-US" sz="4000" b="1" dirty="0">
                <a:solidFill>
                  <a:srgbClr val="FF0000"/>
                </a:solidFill>
              </a:rPr>
              <a:t>          第一部分第一层次（</a:t>
            </a:r>
            <a:r>
              <a:rPr lang="en-US" altLang="zh-CN" sz="4000" b="1" dirty="0">
                <a:solidFill>
                  <a:srgbClr val="FF0000"/>
                </a:solidFill>
              </a:rPr>
              <a:t>1</a:t>
            </a:r>
            <a:r>
              <a:rPr lang="zh-CN" altLang="en-US" sz="4000" b="1" dirty="0">
                <a:solidFill>
                  <a:srgbClr val="FF0000"/>
                </a:solidFill>
              </a:rPr>
              <a:t>），表明自己“有很好的环境可以研究蝉的习性”，并介绍考察蝉的季节和自己生活环境中的蝉的情况。 </a:t>
            </a:r>
          </a:p>
          <a:p>
            <a:pPr>
              <a:buNone/>
            </a:pPr>
            <a:r>
              <a:rPr lang="zh-CN" altLang="en-US" sz="4000" b="1" dirty="0"/>
              <a:t>          第一部分第二层次（</a:t>
            </a:r>
            <a:r>
              <a:rPr lang="en-US" altLang="zh-CN" sz="4000" b="1" dirty="0"/>
              <a:t>2-7</a:t>
            </a:r>
            <a:r>
              <a:rPr lang="zh-CN" altLang="en-US" sz="4000" b="1" dirty="0"/>
              <a:t>），写对蝉的地穴的考察。 </a:t>
            </a:r>
          </a:p>
          <a:p>
            <a:pPr>
              <a:buNone/>
            </a:pPr>
            <a:r>
              <a:rPr lang="zh-CN" altLang="en-US" sz="4000" b="1" dirty="0"/>
              <a:t>          第一部分第三层次（</a:t>
            </a:r>
            <a:r>
              <a:rPr lang="en-US" altLang="zh-CN" sz="4000" b="1" dirty="0"/>
              <a:t>7-10</a:t>
            </a:r>
            <a:r>
              <a:rPr lang="zh-CN" altLang="en-US" sz="4000" b="1" dirty="0"/>
              <a:t>自然段），写对蝉的幼虫蜕皮情形的考察。</a:t>
            </a: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blinds(horizontal)">
                                      <p:cBhvr>
                                        <p:cTn id="7" dur="500"/>
                                        <p:tgtEl>
                                          <p:spTgt spid="204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0483">
                                            <p:txEl>
                                              <p:pRg st="2" end="2"/>
                                            </p:txEl>
                                          </p:spTgt>
                                        </p:tgtEl>
                                        <p:attrNameLst>
                                          <p:attrName>style.visibility</p:attrName>
                                        </p:attrNameLst>
                                      </p:cBhvr>
                                      <p:to>
                                        <p:strVal val="visible"/>
                                      </p:to>
                                    </p:set>
                                    <p:animEffect transition="in" filter="box(in)">
                                      <p:cBhvr>
                                        <p:cTn id="12" dur="500"/>
                                        <p:tgtEl>
                                          <p:spTgt spid="2048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0483">
                                            <p:txEl>
                                              <p:pRg st="3" end="3"/>
                                            </p:txEl>
                                          </p:spTgt>
                                        </p:tgtEl>
                                        <p:attrNameLst>
                                          <p:attrName>style.visibility</p:attrName>
                                        </p:attrNameLst>
                                      </p:cBhvr>
                                      <p:to>
                                        <p:strVal val="visible"/>
                                      </p:to>
                                    </p:set>
                                    <p:anim calcmode="lin" valueType="num">
                                      <p:cBhvr additive="base">
                                        <p:cTn id="17" dur="500" fill="hold"/>
                                        <p:tgtEl>
                                          <p:spTgt spid="2048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048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21505"/>
          <p:cNvSpPr>
            <a:spLocks noGrp="1"/>
          </p:cNvSpPr>
          <p:nvPr>
            <p:ph type="title"/>
          </p:nvPr>
        </p:nvSpPr>
        <p:spPr/>
        <p:txBody>
          <a:bodyPr anchor="ctr"/>
          <a:lstStyle/>
          <a:p>
            <a:r>
              <a:rPr lang="en-US" altLang="zh-CN" sz="4000" dirty="0"/>
              <a:t/>
            </a:r>
            <a:br>
              <a:rPr lang="en-US" altLang="zh-CN" sz="4000" dirty="0"/>
            </a:br>
            <a:endParaRPr lang="en-US" altLang="zh-CN" sz="4000" dirty="0"/>
          </a:p>
        </p:txBody>
      </p:sp>
      <p:sp>
        <p:nvSpPr>
          <p:cNvPr id="21507" name="文本占位符 21506"/>
          <p:cNvSpPr>
            <a:spLocks noGrp="1"/>
          </p:cNvSpPr>
          <p:nvPr>
            <p:ph type="body" idx="1"/>
          </p:nvPr>
        </p:nvSpPr>
        <p:spPr>
          <a:xfrm>
            <a:off x="0" y="0"/>
            <a:ext cx="9144000" cy="6858000"/>
          </a:xfrm>
        </p:spPr>
        <p:txBody>
          <a:bodyPr/>
          <a:lstStyle/>
          <a:p>
            <a:pPr>
              <a:buNone/>
            </a:pPr>
            <a:r>
              <a:rPr lang="en-US" altLang="zh-CN" sz="4000" b="1" dirty="0"/>
              <a:t>         </a:t>
            </a:r>
            <a:r>
              <a:rPr lang="zh-CN" altLang="en-US" sz="4000" b="1" dirty="0"/>
              <a:t>第二部分第一层次（</a:t>
            </a:r>
            <a:r>
              <a:rPr lang="en-US" altLang="zh-CN" sz="4000" b="1" dirty="0"/>
              <a:t>11-13</a:t>
            </a:r>
            <a:r>
              <a:rPr lang="zh-CN" altLang="en-US" sz="4000" b="1" dirty="0"/>
              <a:t>），介绍蝉的产卵，分别说明了产卵的地方、方式和数量等。  </a:t>
            </a:r>
          </a:p>
          <a:p>
            <a:pPr>
              <a:buNone/>
            </a:pPr>
            <a:r>
              <a:rPr lang="zh-CN" altLang="en-US" sz="4000" b="1" dirty="0"/>
              <a:t>          第二部分第二层次（</a:t>
            </a:r>
            <a:r>
              <a:rPr lang="en-US" altLang="zh-CN" sz="4000" b="1" dirty="0"/>
              <a:t>14-17</a:t>
            </a:r>
            <a:r>
              <a:rPr lang="zh-CN" altLang="en-US" sz="4000" b="1" dirty="0"/>
              <a:t>），写蝉卵遇到的危险，首先说明产卵的数量多是为了在遭到破坏时能有幸存者，然后介绍蚋对蝉卵的破坏和蝉对此的茫然无知。 </a:t>
            </a:r>
          </a:p>
        </p:txBody>
      </p:sp>
      <p:pic>
        <p:nvPicPr>
          <p:cNvPr id="21508" name="图片 21507" descr="t0177c2012190e46588"/>
          <p:cNvPicPr>
            <a:picLocks noChangeAspect="1"/>
          </p:cNvPicPr>
          <p:nvPr/>
        </p:nvPicPr>
        <p:blipFill>
          <a:blip r:embed="rId2" cstate="print"/>
          <a:stretch>
            <a:fillRect/>
          </a:stretch>
        </p:blipFill>
        <p:spPr>
          <a:xfrm>
            <a:off x="0" y="5516563"/>
            <a:ext cx="9144000" cy="1341437"/>
          </a:xfrm>
          <a:prstGeom prst="rect">
            <a:avLst/>
          </a:prstGeom>
          <a:noFill/>
          <a:ln w="9525">
            <a:noFill/>
          </a:ln>
        </p:spPr>
      </p:pic>
    </p:spTree>
  </p:cSld>
  <p:clrMapOvr>
    <a:masterClrMapping/>
  </p:clrMapOvr>
  <p:transition spd="med">
    <p:newsflash/>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22529"/>
          <p:cNvSpPr>
            <a:spLocks noGrp="1"/>
          </p:cNvSpPr>
          <p:nvPr>
            <p:ph type="title"/>
          </p:nvPr>
        </p:nvSpPr>
        <p:spPr/>
        <p:txBody>
          <a:bodyPr anchor="ctr"/>
          <a:lstStyle/>
          <a:p>
            <a:r>
              <a:rPr lang="en-US" altLang="zh-CN" sz="4000" dirty="0"/>
              <a:t/>
            </a:r>
            <a:br>
              <a:rPr lang="en-US" altLang="zh-CN" sz="4000" dirty="0"/>
            </a:br>
            <a:endParaRPr lang="en-US" altLang="zh-CN" sz="4000" dirty="0"/>
          </a:p>
        </p:txBody>
      </p:sp>
      <p:sp>
        <p:nvSpPr>
          <p:cNvPr id="22531" name="文本占位符 22530"/>
          <p:cNvSpPr>
            <a:spLocks noGrp="1"/>
          </p:cNvSpPr>
          <p:nvPr>
            <p:ph type="body" idx="1"/>
          </p:nvPr>
        </p:nvSpPr>
        <p:spPr>
          <a:xfrm>
            <a:off x="0" y="0"/>
            <a:ext cx="9144000" cy="6858000"/>
          </a:xfrm>
        </p:spPr>
        <p:txBody>
          <a:bodyPr/>
          <a:lstStyle/>
          <a:p>
            <a:pPr>
              <a:buNone/>
            </a:pPr>
            <a:r>
              <a:rPr lang="en-US" altLang="zh-CN" sz="4000" b="1" dirty="0"/>
              <a:t>          </a:t>
            </a:r>
            <a:r>
              <a:rPr lang="zh-CN" altLang="en-US" sz="4000" b="1" dirty="0"/>
              <a:t>第二部分第三层次（</a:t>
            </a:r>
            <a:r>
              <a:rPr lang="en-US" altLang="zh-CN" sz="4000" b="1" dirty="0"/>
              <a:t>18-24</a:t>
            </a:r>
            <a:r>
              <a:rPr lang="zh-CN" altLang="en-US" sz="4000" b="1" dirty="0"/>
              <a:t>），</a:t>
            </a:r>
            <a:r>
              <a:rPr lang="zh-CN" altLang="en-US" sz="4000" b="1" dirty="0">
                <a:solidFill>
                  <a:srgbClr val="FF0000"/>
                </a:solidFill>
              </a:rPr>
              <a:t>介绍蝉卵的孵化和幼虫的活动。</a:t>
            </a:r>
            <a:r>
              <a:rPr lang="zh-CN" altLang="en-US" sz="4000" b="1" dirty="0"/>
              <a:t>这一层次详细记述了蝉的幼虫从蜕皮、悬挂、落地，到藏身地下的经过。 </a:t>
            </a:r>
          </a:p>
          <a:p>
            <a:pPr>
              <a:buNone/>
            </a:pPr>
            <a:r>
              <a:rPr lang="zh-CN" altLang="en-US" sz="4000" b="1" dirty="0"/>
              <a:t>第二部分第四层次（</a:t>
            </a:r>
            <a:r>
              <a:rPr lang="en-US" altLang="zh-CN" sz="4000" b="1" dirty="0"/>
              <a:t>25-26</a:t>
            </a:r>
            <a:r>
              <a:rPr lang="zh-CN" altLang="en-US" sz="4000" b="1" dirty="0"/>
              <a:t>），</a:t>
            </a:r>
            <a:r>
              <a:rPr lang="zh-CN" altLang="en-US" sz="4000" b="1" dirty="0">
                <a:solidFill>
                  <a:srgbClr val="FF0000"/>
                </a:solidFill>
              </a:rPr>
              <a:t>概括写蝉的生活历程：</a:t>
            </a:r>
            <a:r>
              <a:rPr lang="zh-CN" altLang="en-US" sz="4000" b="1" dirty="0"/>
              <a:t>“四年黑暗中的苦工，一个月阳光下的享乐，这就是蝉的生活”。这既照应了蝉的地穴的介绍，又结束了对蝉卵生长过程的说明，也是对全文做了形象化的总结。</a:t>
            </a:r>
            <a:r>
              <a:rPr lang="zh-CN" altLang="en-US" sz="4000" dirty="0"/>
              <a:t> </a:t>
            </a:r>
          </a:p>
          <a:p>
            <a:endParaRPr lang="zh-CN" altLang="en-US" sz="4000" dirty="0"/>
          </a:p>
        </p:txBody>
      </p:sp>
      <p:pic>
        <p:nvPicPr>
          <p:cNvPr id="22532" name="图片 22531" descr="4"/>
          <p:cNvPicPr>
            <a:picLocks noChangeAspect="1"/>
          </p:cNvPicPr>
          <p:nvPr/>
        </p:nvPicPr>
        <p:blipFill>
          <a:blip r:embed="rId2" cstate="print"/>
          <a:stretch>
            <a:fillRect/>
          </a:stretch>
        </p:blipFill>
        <p:spPr>
          <a:xfrm>
            <a:off x="0" y="6442075"/>
            <a:ext cx="9144000" cy="415925"/>
          </a:xfrm>
          <a:prstGeom prst="rect">
            <a:avLst/>
          </a:prstGeom>
          <a:noFill/>
          <a:ln w="9525">
            <a:noFill/>
          </a:ln>
        </p:spPr>
      </p:pic>
    </p:spTree>
  </p:cSld>
  <p:clrMapOvr>
    <a:masterClrMapping/>
  </p:clrMapOvr>
  <p:transition spd="med">
    <p:newsflash/>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23553"/>
          <p:cNvSpPr>
            <a:spLocks noGrp="1"/>
          </p:cNvSpPr>
          <p:nvPr>
            <p:ph type="title"/>
          </p:nvPr>
        </p:nvSpPr>
        <p:spPr>
          <a:xfrm>
            <a:off x="468313" y="-242887"/>
            <a:ext cx="8229600" cy="1417637"/>
          </a:xfrm>
        </p:spPr>
        <p:txBody>
          <a:bodyPr anchor="ctr"/>
          <a:lstStyle/>
          <a:p>
            <a:r>
              <a:rPr lang="zh-CN" altLang="en-US" sz="4000" b="1" dirty="0">
                <a:solidFill>
                  <a:srgbClr val="FF0000"/>
                </a:solidFill>
              </a:rPr>
              <a:t>自主学习</a:t>
            </a:r>
            <a:r>
              <a:rPr lang="en-US" altLang="zh-CN" sz="4000" b="1" dirty="0">
                <a:solidFill>
                  <a:srgbClr val="FF0000"/>
                </a:solidFill>
              </a:rPr>
              <a:t>1</a:t>
            </a:r>
          </a:p>
        </p:txBody>
      </p:sp>
      <p:sp>
        <p:nvSpPr>
          <p:cNvPr id="23555" name="文本占位符 23554"/>
          <p:cNvSpPr>
            <a:spLocks noGrp="1"/>
          </p:cNvSpPr>
          <p:nvPr>
            <p:ph type="body" idx="1"/>
          </p:nvPr>
        </p:nvSpPr>
        <p:spPr>
          <a:xfrm>
            <a:off x="0" y="836613"/>
            <a:ext cx="9144000" cy="6021387"/>
          </a:xfrm>
        </p:spPr>
        <p:txBody>
          <a:bodyPr/>
          <a:lstStyle/>
          <a:p>
            <a:pPr>
              <a:buNone/>
            </a:pPr>
            <a:r>
              <a:rPr lang="en-US" altLang="zh-CN" sz="4000" b="1" dirty="0"/>
              <a:t>1</a:t>
            </a:r>
            <a:r>
              <a:rPr lang="zh-CN" altLang="en-US" sz="4000" b="1" dirty="0"/>
              <a:t>、作者是抓住了什么特点来进行介绍蝉的挖洞、脱壳、产卵、幼虫钻土等细节的？</a:t>
            </a:r>
          </a:p>
          <a:p>
            <a:pPr>
              <a:buNone/>
            </a:pPr>
            <a:r>
              <a:rPr lang="zh-CN" altLang="en-US" sz="4000" b="1" dirty="0">
                <a:solidFill>
                  <a:srgbClr val="FF0000"/>
                </a:solidFill>
              </a:rPr>
              <a:t>          </a:t>
            </a:r>
            <a:r>
              <a:rPr lang="en-US" altLang="zh-CN" sz="4000" b="1" dirty="0">
                <a:solidFill>
                  <a:srgbClr val="FF0000"/>
                </a:solidFill>
              </a:rPr>
              <a:t>①</a:t>
            </a:r>
            <a:r>
              <a:rPr lang="zh-CN" altLang="en-US" sz="4000" b="1" dirty="0">
                <a:solidFill>
                  <a:srgbClr val="FF0000"/>
                </a:solidFill>
              </a:rPr>
              <a:t>挖洞</a:t>
            </a:r>
            <a:r>
              <a:rPr lang="zh-CN" altLang="en-US" sz="4000" b="1" dirty="0"/>
              <a:t>（</a:t>
            </a:r>
            <a:r>
              <a:rPr lang="en-US" altLang="zh-CN" sz="4000" b="1" dirty="0"/>
              <a:t>4</a:t>
            </a:r>
            <a:r>
              <a:rPr lang="zh-CN" altLang="en-US" sz="4000" b="1" dirty="0"/>
              <a:t>节）：分泌粘液，使泥土成为泥浆，固定隧道； </a:t>
            </a:r>
          </a:p>
          <a:p>
            <a:pPr>
              <a:buNone/>
            </a:pPr>
            <a:r>
              <a:rPr lang="zh-CN" altLang="en-US" sz="4000" b="1" dirty="0"/>
              <a:t>          </a:t>
            </a:r>
            <a:r>
              <a:rPr lang="en-US" altLang="zh-CN" sz="4000" b="1" dirty="0">
                <a:solidFill>
                  <a:srgbClr val="FF0000"/>
                </a:solidFill>
              </a:rPr>
              <a:t>②</a:t>
            </a:r>
            <a:r>
              <a:rPr lang="zh-CN" altLang="en-US" sz="4000" b="1" dirty="0">
                <a:solidFill>
                  <a:srgbClr val="FF0000"/>
                </a:solidFill>
              </a:rPr>
              <a:t>脱壳</a:t>
            </a:r>
            <a:r>
              <a:rPr lang="zh-CN" altLang="en-US" sz="4000" b="1" dirty="0"/>
              <a:t>（</a:t>
            </a:r>
            <a:r>
              <a:rPr lang="en-US" altLang="zh-CN" sz="4000" b="1" dirty="0"/>
              <a:t>7-9</a:t>
            </a:r>
            <a:r>
              <a:rPr lang="zh-CN" altLang="en-US" sz="4000" b="1" dirty="0"/>
              <a:t>节）：找支撑点，外层皮由背的中线慢慢裂开，表演奇怪的体操； </a:t>
            </a:r>
          </a:p>
        </p:txBody>
      </p:sp>
      <p:pic>
        <p:nvPicPr>
          <p:cNvPr id="23556" name="图片 23555" descr="4"/>
          <p:cNvPicPr>
            <a:picLocks noChangeAspect="1"/>
          </p:cNvPicPr>
          <p:nvPr/>
        </p:nvPicPr>
        <p:blipFill>
          <a:blip r:embed="rId2" cstate="print"/>
          <a:stretch>
            <a:fillRect/>
          </a:stretch>
        </p:blipFill>
        <p:spPr>
          <a:xfrm>
            <a:off x="0" y="6442075"/>
            <a:ext cx="9144000" cy="415925"/>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blinds(horizontal)">
                                      <p:cBhvr>
                                        <p:cTn id="7" dur="500"/>
                                        <p:tgtEl>
                                          <p:spTgt spid="235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3555">
                                            <p:txEl>
                                              <p:pRg st="2" end="2"/>
                                            </p:txEl>
                                          </p:spTgt>
                                        </p:tgtEl>
                                        <p:attrNameLst>
                                          <p:attrName>style.visibility</p:attrName>
                                        </p:attrNameLst>
                                      </p:cBhvr>
                                      <p:to>
                                        <p:strVal val="visible"/>
                                      </p:to>
                                    </p:set>
                                    <p:animEffect transition="in" filter="box(in)">
                                      <p:cBhvr>
                                        <p:cTn id="12" dur="500"/>
                                        <p:tgtEl>
                                          <p:spTgt spid="235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24577"/>
          <p:cNvSpPr>
            <a:spLocks noGrp="1"/>
          </p:cNvSpPr>
          <p:nvPr>
            <p:ph type="title"/>
          </p:nvPr>
        </p:nvSpPr>
        <p:spPr/>
        <p:txBody>
          <a:bodyPr anchor="ctr"/>
          <a:lstStyle/>
          <a:p>
            <a:r>
              <a:rPr lang="en-US" altLang="zh-CN" sz="4000" dirty="0"/>
              <a:t/>
            </a:r>
            <a:br>
              <a:rPr lang="en-US" altLang="zh-CN" sz="4000" dirty="0"/>
            </a:br>
            <a:endParaRPr lang="en-US" altLang="zh-CN" sz="4000" dirty="0"/>
          </a:p>
        </p:txBody>
      </p:sp>
      <p:sp>
        <p:nvSpPr>
          <p:cNvPr id="24579" name="文本占位符 24578"/>
          <p:cNvSpPr>
            <a:spLocks noGrp="1"/>
          </p:cNvSpPr>
          <p:nvPr>
            <p:ph type="body" idx="1"/>
          </p:nvPr>
        </p:nvSpPr>
        <p:spPr>
          <a:xfrm>
            <a:off x="0" y="0"/>
            <a:ext cx="9144000" cy="6083300"/>
          </a:xfrm>
        </p:spPr>
        <p:txBody>
          <a:bodyPr/>
          <a:lstStyle/>
          <a:p>
            <a:pPr>
              <a:buNone/>
            </a:pPr>
            <a:r>
              <a:rPr lang="en-US" altLang="zh-CN" sz="4000" b="1" dirty="0"/>
              <a:t>          </a:t>
            </a:r>
            <a:r>
              <a:rPr lang="en-US" altLang="zh-CN" sz="4000" b="1" dirty="0">
                <a:solidFill>
                  <a:srgbClr val="FF0000"/>
                </a:solidFill>
              </a:rPr>
              <a:t>③</a:t>
            </a:r>
            <a:r>
              <a:rPr lang="zh-CN" altLang="en-US" sz="4000" b="1" dirty="0">
                <a:solidFill>
                  <a:srgbClr val="FF0000"/>
                </a:solidFill>
              </a:rPr>
              <a:t>产卵</a:t>
            </a:r>
            <a:r>
              <a:rPr lang="zh-CN" altLang="en-US" sz="4000" b="1" dirty="0"/>
              <a:t>（</a:t>
            </a:r>
            <a:r>
              <a:rPr lang="en-US" altLang="zh-CN" sz="4000" b="1" dirty="0"/>
              <a:t>11-12</a:t>
            </a:r>
            <a:r>
              <a:rPr lang="zh-CN" altLang="en-US" sz="4000" b="1" dirty="0"/>
              <a:t>节）：选择最小的向上翘起的树枝，在枯枝上刺成三四十个小孔； </a:t>
            </a:r>
          </a:p>
          <a:p>
            <a:pPr>
              <a:buNone/>
            </a:pPr>
            <a:r>
              <a:rPr lang="zh-CN" altLang="en-US" sz="4000" b="1" dirty="0"/>
              <a:t>         </a:t>
            </a:r>
            <a:r>
              <a:rPr lang="en-US" altLang="zh-CN" sz="4000" b="1" dirty="0">
                <a:solidFill>
                  <a:srgbClr val="FF0000"/>
                </a:solidFill>
              </a:rPr>
              <a:t>④</a:t>
            </a:r>
            <a:r>
              <a:rPr lang="zh-CN" altLang="en-US" sz="4000" b="1" dirty="0">
                <a:solidFill>
                  <a:srgbClr val="FF0000"/>
                </a:solidFill>
              </a:rPr>
              <a:t>幼虫钻土</a:t>
            </a:r>
            <a:r>
              <a:rPr lang="zh-CN" altLang="en-US" sz="4000" b="1" dirty="0"/>
              <a:t>（</a:t>
            </a:r>
            <a:r>
              <a:rPr lang="en-US" altLang="zh-CN" sz="4000" b="1" dirty="0"/>
              <a:t>23-24</a:t>
            </a:r>
            <a:r>
              <a:rPr lang="zh-CN" altLang="en-US" sz="4000" b="1" dirty="0"/>
              <a:t>）：四处寻找软土，挥着镐向下挖掘，将土抛出地面，挖开土穴，钻进去，隐藏自己。</a:t>
            </a:r>
            <a:r>
              <a:rPr lang="zh-CN" altLang="en-US" sz="4000" dirty="0"/>
              <a:t> </a:t>
            </a:r>
          </a:p>
          <a:p>
            <a:endParaRPr lang="zh-CN" altLang="en-US" sz="4000" dirty="0"/>
          </a:p>
        </p:txBody>
      </p:sp>
      <p:pic>
        <p:nvPicPr>
          <p:cNvPr id="24581" name="图片 24580" descr="t01725559cd24192da8"/>
          <p:cNvPicPr>
            <a:picLocks noChangeAspect="1"/>
          </p:cNvPicPr>
          <p:nvPr/>
        </p:nvPicPr>
        <p:blipFill>
          <a:blip r:embed="rId2" cstate="print"/>
          <a:stretch>
            <a:fillRect/>
          </a:stretch>
        </p:blipFill>
        <p:spPr>
          <a:xfrm>
            <a:off x="0" y="4076700"/>
            <a:ext cx="9144000" cy="2781300"/>
          </a:xfrm>
          <a:prstGeom prst="rect">
            <a:avLst/>
          </a:prstGeom>
          <a:noFill/>
          <a:ln w="9525">
            <a:noFill/>
          </a:ln>
        </p:spPr>
      </p:pic>
    </p:spTree>
  </p:cSld>
  <p:clrMapOvr>
    <a:masterClrMapping/>
  </p:clrMapOvr>
  <p:transition spd="med">
    <p:newsfla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4097"/>
          <p:cNvSpPr>
            <a:spLocks noGrp="1"/>
          </p:cNvSpPr>
          <p:nvPr>
            <p:ph type="title"/>
          </p:nvPr>
        </p:nvSpPr>
        <p:spPr>
          <a:xfrm>
            <a:off x="539750" y="0"/>
            <a:ext cx="8229600" cy="809625"/>
          </a:xfrm>
        </p:spPr>
        <p:txBody>
          <a:bodyPr anchor="ctr"/>
          <a:lstStyle/>
          <a:p>
            <a:r>
              <a:rPr lang="zh-CN" altLang="en-US" b="1" dirty="0">
                <a:solidFill>
                  <a:srgbClr val="FF0000"/>
                </a:solidFill>
              </a:rPr>
              <a:t>作品简介</a:t>
            </a:r>
          </a:p>
        </p:txBody>
      </p:sp>
      <p:sp>
        <p:nvSpPr>
          <p:cNvPr id="4099" name="文本占位符 4098"/>
          <p:cNvSpPr>
            <a:spLocks noGrp="1"/>
          </p:cNvSpPr>
          <p:nvPr>
            <p:ph type="body" idx="1"/>
          </p:nvPr>
        </p:nvSpPr>
        <p:spPr>
          <a:xfrm>
            <a:off x="0" y="1052513"/>
            <a:ext cx="9144000" cy="5805487"/>
          </a:xfrm>
        </p:spPr>
        <p:txBody>
          <a:bodyPr/>
          <a:lstStyle/>
          <a:p>
            <a:pPr>
              <a:buNone/>
            </a:pPr>
            <a:r>
              <a:rPr lang="en-US" altLang="zh-CN" sz="4000" b="1" dirty="0"/>
              <a:t>        《</a:t>
            </a:r>
            <a:r>
              <a:rPr lang="zh-CN" altLang="en-US" sz="4000" b="1" dirty="0"/>
              <a:t>昆虫记</a:t>
            </a:r>
            <a:r>
              <a:rPr lang="en-US" altLang="zh-CN" sz="4000" b="1" dirty="0"/>
              <a:t>.</a:t>
            </a:r>
            <a:r>
              <a:rPr lang="zh-CN" altLang="en-US" sz="4000" b="1" dirty="0"/>
              <a:t>蝉</a:t>
            </a:r>
            <a:r>
              <a:rPr lang="en-US" altLang="zh-CN" sz="4000" b="1" dirty="0"/>
              <a:t>》</a:t>
            </a:r>
            <a:r>
              <a:rPr lang="zh-CN" altLang="en-US" sz="4000" b="1" dirty="0"/>
              <a:t>共有“蝉和蚁”、“蝉的地穴”、“蝉的音乐”、“蝉的卵”四部分。作者用生动活泼、风趣形象的语言，详细阐明了蝉的生活习性，具体介绍了蝉从卵到幼虫，从幼虫到成虫的生长过程。课本节选自第二、四部分。</a:t>
            </a:r>
          </a:p>
        </p:txBody>
      </p:sp>
      <p:pic>
        <p:nvPicPr>
          <p:cNvPr id="4100" name="图片 4099" descr="01300000011802118581553178859"/>
          <p:cNvPicPr>
            <a:picLocks noChangeAspect="1"/>
          </p:cNvPicPr>
          <p:nvPr/>
        </p:nvPicPr>
        <p:blipFill>
          <a:blip r:embed="rId2" cstate="print"/>
          <a:stretch>
            <a:fillRect/>
          </a:stretch>
        </p:blipFill>
        <p:spPr>
          <a:xfrm>
            <a:off x="2484438" y="5013325"/>
            <a:ext cx="6659562" cy="1844675"/>
          </a:xfrm>
          <a:prstGeom prst="rect">
            <a:avLst/>
          </a:prstGeom>
          <a:noFill/>
          <a:ln w="9525">
            <a:noFill/>
          </a:ln>
        </p:spPr>
      </p:pic>
      <p:pic>
        <p:nvPicPr>
          <p:cNvPr id="4101" name="图片 4100" descr="t01d17324b75d85a6c9"/>
          <p:cNvPicPr>
            <a:picLocks noChangeAspect="1"/>
          </p:cNvPicPr>
          <p:nvPr/>
        </p:nvPicPr>
        <p:blipFill>
          <a:blip r:embed="rId3" cstate="print"/>
          <a:stretch>
            <a:fillRect/>
          </a:stretch>
        </p:blipFill>
        <p:spPr>
          <a:xfrm>
            <a:off x="0" y="0"/>
            <a:ext cx="1295400" cy="1196975"/>
          </a:xfrm>
          <a:prstGeom prst="rect">
            <a:avLst/>
          </a:prstGeom>
          <a:noFill/>
          <a:ln w="9525">
            <a:noFill/>
          </a:ln>
        </p:spPr>
      </p:pic>
    </p:spTree>
  </p:cSld>
  <p:clrMapOvr>
    <a:masterClrMapping/>
  </p:clrMapOvr>
  <p:transition spd="med">
    <p:newsfla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25601"/>
          <p:cNvSpPr>
            <a:spLocks noGrp="1"/>
          </p:cNvSpPr>
          <p:nvPr>
            <p:ph type="title"/>
          </p:nvPr>
        </p:nvSpPr>
        <p:spPr/>
        <p:txBody>
          <a:bodyPr anchor="ctr"/>
          <a:lstStyle/>
          <a:p>
            <a:r>
              <a:rPr lang="en-US" altLang="zh-CN" sz="4000" dirty="0"/>
              <a:t/>
            </a:r>
            <a:br>
              <a:rPr lang="en-US" altLang="zh-CN" sz="4000" dirty="0"/>
            </a:br>
            <a:endParaRPr lang="en-US" altLang="zh-CN" sz="4000" dirty="0"/>
          </a:p>
        </p:txBody>
      </p:sp>
      <p:sp>
        <p:nvSpPr>
          <p:cNvPr id="25603" name="文本占位符 25602"/>
          <p:cNvSpPr>
            <a:spLocks noGrp="1"/>
          </p:cNvSpPr>
          <p:nvPr>
            <p:ph type="body" idx="1"/>
          </p:nvPr>
        </p:nvSpPr>
        <p:spPr>
          <a:xfrm>
            <a:off x="0" y="0"/>
            <a:ext cx="9144000" cy="6858000"/>
          </a:xfrm>
        </p:spPr>
        <p:txBody>
          <a:bodyPr/>
          <a:lstStyle/>
          <a:p>
            <a:pPr>
              <a:buNone/>
            </a:pPr>
            <a:r>
              <a:rPr lang="en-US" altLang="zh-CN" sz="4000" b="1" dirty="0"/>
              <a:t>2</a:t>
            </a:r>
            <a:r>
              <a:rPr lang="zh-CN" altLang="en-US" sz="4000" b="1" dirty="0"/>
              <a:t>、如何理解成语“金蝉脱壳”？</a:t>
            </a:r>
          </a:p>
          <a:p>
            <a:pPr>
              <a:buNone/>
            </a:pPr>
            <a:r>
              <a:rPr lang="zh-CN" altLang="en-US" sz="4000" b="1" dirty="0"/>
              <a:t>          </a:t>
            </a:r>
            <a:r>
              <a:rPr lang="zh-CN" altLang="en-US" sz="4000" b="1" dirty="0">
                <a:solidFill>
                  <a:srgbClr val="FF0000"/>
                </a:solidFill>
              </a:rPr>
              <a:t>金蝉：</a:t>
            </a:r>
            <a:r>
              <a:rPr lang="zh-CN" altLang="en-US" sz="4000" b="1" dirty="0"/>
              <a:t>金黄色的知了；</a:t>
            </a:r>
            <a:r>
              <a:rPr lang="zh-CN" altLang="en-US" sz="4000" b="1" dirty="0">
                <a:solidFill>
                  <a:srgbClr val="FF0000"/>
                </a:solidFill>
              </a:rPr>
              <a:t>壳：</a:t>
            </a:r>
            <a:r>
              <a:rPr lang="zh-CN" altLang="en-US" sz="4000" b="1" dirty="0"/>
              <a:t>坚硬的外皮。 蝉越过漫长的冬伏期后，从地底下爬出来，通体土黄透亮，雅称“金蝉”。金蝉爬上树干或树枝，静静地歇着，开始蜕变。金壳背部裂开一条缝，新生蝉从缝里爬出，蝉翼丰满后飞走；金壳依然在枝头摇曳，不站近看，不知道新蝉已经飞走，这就是金蝉脱壳。 </a:t>
            </a: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blinds(horizontal)">
                                      <p:cBhvr>
                                        <p:cTn id="7" dur="500"/>
                                        <p:tgtEl>
                                          <p:spTgt spid="2560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26625"/>
          <p:cNvSpPr>
            <a:spLocks noGrp="1"/>
          </p:cNvSpPr>
          <p:nvPr>
            <p:ph type="title"/>
          </p:nvPr>
        </p:nvSpPr>
        <p:spPr/>
        <p:txBody>
          <a:bodyPr anchor="ctr"/>
          <a:lstStyle/>
          <a:p>
            <a:r>
              <a:rPr lang="en-US" altLang="zh-CN" sz="4000" dirty="0"/>
              <a:t/>
            </a:r>
            <a:br>
              <a:rPr lang="en-US" altLang="zh-CN" sz="4000" dirty="0"/>
            </a:br>
            <a:endParaRPr lang="en-US" altLang="zh-CN" sz="4000" dirty="0"/>
          </a:p>
        </p:txBody>
      </p:sp>
      <p:sp>
        <p:nvSpPr>
          <p:cNvPr id="26627" name="文本占位符 26626"/>
          <p:cNvSpPr>
            <a:spLocks noGrp="1"/>
          </p:cNvSpPr>
          <p:nvPr>
            <p:ph type="body" idx="1"/>
          </p:nvPr>
        </p:nvSpPr>
        <p:spPr>
          <a:xfrm>
            <a:off x="0" y="0"/>
            <a:ext cx="9144000" cy="6858000"/>
          </a:xfrm>
        </p:spPr>
        <p:txBody>
          <a:bodyPr/>
          <a:lstStyle/>
          <a:p>
            <a:pPr>
              <a:buNone/>
            </a:pPr>
            <a:r>
              <a:rPr lang="en-US" altLang="zh-CN" sz="4000" b="1" dirty="0"/>
              <a:t>          </a:t>
            </a:r>
            <a:r>
              <a:rPr lang="zh-CN" altLang="en-US" sz="4000" b="1" dirty="0">
                <a:solidFill>
                  <a:srgbClr val="FF0000"/>
                </a:solidFill>
              </a:rPr>
              <a:t>金蝉脱壳，</a:t>
            </a:r>
            <a:r>
              <a:rPr lang="zh-CN" altLang="en-US" sz="4000" b="1" dirty="0"/>
              <a:t>用来指人，是一个比喻，指在危急关头，设法从某种境地脱身，脱身时，留下种种伪装，制造没走的假象，其实，人早已走了，因为有伪装和假象，他人还以为没有走。这实际是一种分身计，一种逃遁计。</a:t>
            </a:r>
            <a:r>
              <a:rPr lang="zh-CN" altLang="en-US" sz="4000" dirty="0"/>
              <a:t> </a:t>
            </a:r>
          </a:p>
          <a:p>
            <a:endParaRPr lang="zh-CN" altLang="en-US" sz="4000" dirty="0"/>
          </a:p>
        </p:txBody>
      </p:sp>
      <p:pic>
        <p:nvPicPr>
          <p:cNvPr id="26629" name="图片 26628" descr="t0159e6bee8fd43dba4"/>
          <p:cNvPicPr>
            <a:picLocks noChangeAspect="1"/>
          </p:cNvPicPr>
          <p:nvPr/>
        </p:nvPicPr>
        <p:blipFill>
          <a:blip r:embed="rId2" cstate="print"/>
          <a:stretch>
            <a:fillRect/>
          </a:stretch>
        </p:blipFill>
        <p:spPr>
          <a:xfrm>
            <a:off x="0" y="3933825"/>
            <a:ext cx="9144000" cy="2924175"/>
          </a:xfrm>
          <a:prstGeom prst="rect">
            <a:avLst/>
          </a:prstGeom>
          <a:noFill/>
          <a:ln w="9525">
            <a:noFill/>
          </a:ln>
        </p:spPr>
      </p:pic>
    </p:spTree>
  </p:cSld>
  <p:clrMapOvr>
    <a:masterClrMapping/>
  </p:clrMapOvr>
  <p:transition spd="med">
    <p:newsfla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标题 46081"/>
          <p:cNvSpPr>
            <a:spLocks noGrp="1"/>
          </p:cNvSpPr>
          <p:nvPr>
            <p:ph type="title"/>
          </p:nvPr>
        </p:nvSpPr>
        <p:spPr/>
        <p:txBody>
          <a:bodyPr anchor="ctr"/>
          <a:lstStyle/>
          <a:p>
            <a:r>
              <a:rPr lang="en-US" altLang="zh-CN" sz="4000" dirty="0"/>
              <a:t/>
            </a:r>
            <a:br>
              <a:rPr lang="en-US" altLang="zh-CN" sz="4000" dirty="0"/>
            </a:br>
            <a:endParaRPr lang="en-US" altLang="zh-CN" sz="4000" dirty="0"/>
          </a:p>
        </p:txBody>
      </p:sp>
      <p:sp>
        <p:nvSpPr>
          <p:cNvPr id="46083" name="文本占位符 46082"/>
          <p:cNvSpPr>
            <a:spLocks noGrp="1"/>
          </p:cNvSpPr>
          <p:nvPr>
            <p:ph type="body" idx="1"/>
          </p:nvPr>
        </p:nvSpPr>
        <p:spPr>
          <a:xfrm>
            <a:off x="0" y="0"/>
            <a:ext cx="9144000" cy="6858000"/>
          </a:xfrm>
        </p:spPr>
        <p:txBody>
          <a:bodyPr/>
          <a:lstStyle/>
          <a:p>
            <a:pPr>
              <a:buNone/>
            </a:pPr>
            <a:r>
              <a:rPr lang="en-US" altLang="zh-CN" sz="4000" b="1" dirty="0"/>
              <a:t>3</a:t>
            </a:r>
            <a:r>
              <a:rPr lang="zh-CN" altLang="en-US" sz="4000" b="1" dirty="0"/>
              <a:t>、分析“一到七月初，蝉就占据了我门前的树。我是屋里的主人，它却是门外的统治者。”</a:t>
            </a:r>
          </a:p>
          <a:p>
            <a:pPr>
              <a:buNone/>
            </a:pPr>
            <a:r>
              <a:rPr lang="zh-CN" altLang="en-US" sz="4000" b="1" dirty="0">
                <a:solidFill>
                  <a:srgbClr val="FF0000"/>
                </a:solidFill>
              </a:rPr>
              <a:t>      运用了拟人手法。用“占据”“ 统治者”这样人格化的词语，生动形象地写出了蝉在七月中的主导地位，很有情趣。</a:t>
            </a:r>
          </a:p>
          <a:p>
            <a:pPr>
              <a:buNone/>
            </a:pPr>
            <a:r>
              <a:rPr lang="en-US" altLang="zh-CN" sz="4000" b="1" dirty="0"/>
              <a:t>4</a:t>
            </a:r>
            <a:r>
              <a:rPr lang="zh-CN" altLang="en-US" sz="4000" b="1" dirty="0"/>
              <a:t>、分析“我要考察它们遗弃下的贮藏室，必须用刀子来挖掘。”</a:t>
            </a:r>
          </a:p>
          <a:p>
            <a:pPr>
              <a:buNone/>
            </a:pPr>
            <a:r>
              <a:rPr lang="zh-CN" altLang="en-US" sz="4000" b="1" dirty="0"/>
              <a:t> </a:t>
            </a:r>
            <a:r>
              <a:rPr lang="zh-CN" altLang="en-US" sz="4000" b="1" dirty="0">
                <a:solidFill>
                  <a:srgbClr val="FF0000"/>
                </a:solidFill>
              </a:rPr>
              <a:t>写出了蝉的地穴坚固的特点，引出下文关于蝉造穴的详细说明。</a:t>
            </a: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6083">
                                            <p:txEl>
                                              <p:pRg st="1" end="1"/>
                                            </p:txEl>
                                          </p:spTgt>
                                        </p:tgtEl>
                                        <p:attrNameLst>
                                          <p:attrName>style.visibility</p:attrName>
                                        </p:attrNameLst>
                                      </p:cBhvr>
                                      <p:to>
                                        <p:strVal val="visible"/>
                                      </p:to>
                                    </p:set>
                                    <p:animEffect transition="in" filter="blinds(horizontal)">
                                      <p:cBhvr>
                                        <p:cTn id="7" dur="500"/>
                                        <p:tgtEl>
                                          <p:spTgt spid="460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6083">
                                            <p:txEl>
                                              <p:pRg st="3" end="3"/>
                                            </p:txEl>
                                          </p:spTgt>
                                        </p:tgtEl>
                                        <p:attrNameLst>
                                          <p:attrName>style.visibility</p:attrName>
                                        </p:attrNameLst>
                                      </p:cBhvr>
                                      <p:to>
                                        <p:strVal val="visible"/>
                                      </p:to>
                                    </p:set>
                                    <p:anim calcmode="lin" valueType="num">
                                      <p:cBhvr additive="base">
                                        <p:cTn id="12" dur="500" fill="hold"/>
                                        <p:tgtEl>
                                          <p:spTgt spid="46083">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608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27649"/>
          <p:cNvSpPr>
            <a:spLocks noGrp="1"/>
          </p:cNvSpPr>
          <p:nvPr>
            <p:ph type="title"/>
          </p:nvPr>
        </p:nvSpPr>
        <p:spPr/>
        <p:txBody>
          <a:bodyPr anchor="ctr"/>
          <a:lstStyle/>
          <a:p>
            <a:r>
              <a:rPr lang="en-US" altLang="zh-CN" sz="4000" dirty="0"/>
              <a:t/>
            </a:r>
            <a:br>
              <a:rPr lang="en-US" altLang="zh-CN" sz="4000" dirty="0"/>
            </a:br>
            <a:endParaRPr lang="en-US" altLang="zh-CN" sz="4000" dirty="0"/>
          </a:p>
        </p:txBody>
      </p:sp>
      <p:sp>
        <p:nvSpPr>
          <p:cNvPr id="27651" name="文本占位符 27650"/>
          <p:cNvSpPr>
            <a:spLocks noGrp="1"/>
          </p:cNvSpPr>
          <p:nvPr>
            <p:ph type="body" idx="1"/>
          </p:nvPr>
        </p:nvSpPr>
        <p:spPr>
          <a:xfrm>
            <a:off x="0" y="0"/>
            <a:ext cx="9144000" cy="6858000"/>
          </a:xfrm>
        </p:spPr>
        <p:txBody>
          <a:bodyPr/>
          <a:lstStyle/>
          <a:p>
            <a:pPr>
              <a:buNone/>
            </a:pPr>
            <a:r>
              <a:rPr lang="en-US" altLang="zh-CN" sz="4000" b="1" dirty="0"/>
              <a:t>5</a:t>
            </a:r>
            <a:r>
              <a:rPr lang="zh-CN" altLang="en-US" sz="4000" b="1" dirty="0"/>
              <a:t>、分析第</a:t>
            </a:r>
            <a:r>
              <a:rPr lang="en-US" altLang="zh-CN" sz="4000" b="1" dirty="0"/>
              <a:t>③</a:t>
            </a:r>
            <a:r>
              <a:rPr lang="zh-CN" altLang="en-US" sz="4000" b="1" dirty="0"/>
              <a:t>段。</a:t>
            </a:r>
          </a:p>
          <a:p>
            <a:pPr>
              <a:buNone/>
            </a:pPr>
            <a:r>
              <a:rPr lang="zh-CN" altLang="en-US" sz="4000" b="1" dirty="0"/>
              <a:t>          </a:t>
            </a:r>
            <a:r>
              <a:rPr lang="zh-CN" altLang="en-US" sz="4000" b="1" dirty="0">
                <a:solidFill>
                  <a:srgbClr val="FF0000"/>
                </a:solidFill>
              </a:rPr>
              <a:t>运用作比较、举例子的说明方法，写出了蝉窠与其它多数掘地昆虫的窠不同，突出了蝉窠周围无土的特点。表述准确、清晰、形象，给人留下深刻的印象。</a:t>
            </a:r>
          </a:p>
        </p:txBody>
      </p:sp>
      <p:pic>
        <p:nvPicPr>
          <p:cNvPr id="27653" name="图片 27652" descr="t012da43aa415088261"/>
          <p:cNvPicPr>
            <a:picLocks noChangeAspect="1"/>
          </p:cNvPicPr>
          <p:nvPr/>
        </p:nvPicPr>
        <p:blipFill>
          <a:blip r:embed="rId2" cstate="print"/>
          <a:stretch>
            <a:fillRect/>
          </a:stretch>
        </p:blipFill>
        <p:spPr>
          <a:xfrm>
            <a:off x="0" y="4292600"/>
            <a:ext cx="9144000" cy="2565400"/>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 calcmode="lin" valueType="num">
                                      <p:cBhvr additive="base">
                                        <p:cTn id="7" dur="5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28673"/>
          <p:cNvSpPr>
            <a:spLocks noGrp="1"/>
          </p:cNvSpPr>
          <p:nvPr>
            <p:ph type="title"/>
          </p:nvPr>
        </p:nvSpPr>
        <p:spPr/>
        <p:txBody>
          <a:bodyPr anchor="ctr"/>
          <a:lstStyle/>
          <a:p>
            <a:r>
              <a:rPr lang="en-US" altLang="zh-CN" sz="4000" dirty="0"/>
              <a:t/>
            </a:r>
            <a:br>
              <a:rPr lang="en-US" altLang="zh-CN" sz="4000" dirty="0"/>
            </a:br>
            <a:endParaRPr lang="en-US" altLang="zh-CN" sz="4000" dirty="0"/>
          </a:p>
        </p:txBody>
      </p:sp>
      <p:sp>
        <p:nvSpPr>
          <p:cNvPr id="28675" name="文本占位符 28674"/>
          <p:cNvSpPr>
            <a:spLocks noGrp="1"/>
          </p:cNvSpPr>
          <p:nvPr>
            <p:ph type="body" idx="1"/>
          </p:nvPr>
        </p:nvSpPr>
        <p:spPr>
          <a:xfrm>
            <a:off x="0" y="0"/>
            <a:ext cx="9144000" cy="6858000"/>
          </a:xfrm>
        </p:spPr>
        <p:txBody>
          <a:bodyPr/>
          <a:lstStyle/>
          <a:p>
            <a:pPr>
              <a:buNone/>
            </a:pPr>
            <a:r>
              <a:rPr lang="en-US" altLang="zh-CN" sz="3600" b="1" dirty="0"/>
              <a:t>6</a:t>
            </a:r>
            <a:r>
              <a:rPr lang="zh-CN" altLang="en-US" sz="3600" b="1" dirty="0"/>
              <a:t>、分析“做隧道的时候，泥土搬到哪里去了呢？为什么墙壁不会塌下来呢？”</a:t>
            </a:r>
          </a:p>
          <a:p>
            <a:pPr>
              <a:buNone/>
            </a:pPr>
            <a:r>
              <a:rPr lang="zh-CN" altLang="en-US" sz="4000" b="1" dirty="0"/>
              <a:t>         </a:t>
            </a:r>
            <a:r>
              <a:rPr lang="zh-CN" altLang="en-US" sz="4000" b="1" dirty="0">
                <a:solidFill>
                  <a:srgbClr val="FF0000"/>
                </a:solidFill>
              </a:rPr>
              <a:t>连续问句，制造悬念，激发读者的阅读兴趣。</a:t>
            </a:r>
          </a:p>
          <a:p>
            <a:pPr>
              <a:buNone/>
            </a:pPr>
            <a:r>
              <a:rPr lang="zh-CN" altLang="en-US" sz="4000" b="1" dirty="0"/>
              <a:t> </a:t>
            </a:r>
            <a:r>
              <a:rPr lang="en-US" altLang="zh-CN" sz="3600" b="1" dirty="0"/>
              <a:t>7</a:t>
            </a:r>
            <a:r>
              <a:rPr lang="zh-CN" altLang="en-US" sz="3600" b="1" dirty="0"/>
              <a:t>、分析“其实它干起活来简直就像矿工或工程师。”</a:t>
            </a:r>
          </a:p>
          <a:p>
            <a:pPr>
              <a:buNone/>
            </a:pPr>
            <a:r>
              <a:rPr lang="zh-CN" altLang="en-US" sz="4000" b="1" dirty="0"/>
              <a:t>         </a:t>
            </a:r>
            <a:r>
              <a:rPr lang="zh-CN" altLang="en-US" sz="4000" b="1" dirty="0">
                <a:solidFill>
                  <a:srgbClr val="FF0000"/>
                </a:solidFill>
              </a:rPr>
              <a:t>运用了打比方的说明方法。把蝉比作矿工或工程师，生动形象地说明了蝉的聪明。自然而又贴切。</a:t>
            </a:r>
          </a:p>
        </p:txBody>
      </p:sp>
      <p:pic>
        <p:nvPicPr>
          <p:cNvPr id="28677" name="图片 28676" descr="t01ebae40a2c1d4c95f"/>
          <p:cNvPicPr>
            <a:picLocks noChangeAspect="1"/>
          </p:cNvPicPr>
          <p:nvPr/>
        </p:nvPicPr>
        <p:blipFill>
          <a:blip r:embed="rId2" cstate="print"/>
          <a:stretch>
            <a:fillRect/>
          </a:stretch>
        </p:blipFill>
        <p:spPr>
          <a:xfrm>
            <a:off x="0" y="5805488"/>
            <a:ext cx="9144000" cy="1052512"/>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animEffect transition="in" filter="blinds(horizontal)">
                                      <p:cBhvr>
                                        <p:cTn id="7" dur="500"/>
                                        <p:tgtEl>
                                          <p:spTgt spid="2867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8675">
                                            <p:txEl>
                                              <p:pRg st="3" end="3"/>
                                            </p:txEl>
                                          </p:spTgt>
                                        </p:tgtEl>
                                        <p:attrNameLst>
                                          <p:attrName>style.visibility</p:attrName>
                                        </p:attrNameLst>
                                      </p:cBhvr>
                                      <p:to>
                                        <p:strVal val="visible"/>
                                      </p:to>
                                    </p:set>
                                    <p:anim calcmode="lin" valueType="num">
                                      <p:cBhvr additive="base">
                                        <p:cTn id="12" dur="500" fill="hold"/>
                                        <p:tgtEl>
                                          <p:spTgt spid="28675">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867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29697"/>
          <p:cNvSpPr>
            <a:spLocks noGrp="1"/>
          </p:cNvSpPr>
          <p:nvPr>
            <p:ph type="title"/>
          </p:nvPr>
        </p:nvSpPr>
        <p:spPr>
          <a:xfrm>
            <a:off x="457200" y="0"/>
            <a:ext cx="8229600" cy="765175"/>
          </a:xfrm>
        </p:spPr>
        <p:txBody>
          <a:bodyPr anchor="ctr"/>
          <a:lstStyle/>
          <a:p>
            <a:r>
              <a:rPr lang="zh-CN" altLang="en-US" sz="4000" b="1" dirty="0">
                <a:solidFill>
                  <a:srgbClr val="FF0000"/>
                </a:solidFill>
              </a:rPr>
              <a:t>自主学习</a:t>
            </a:r>
            <a:r>
              <a:rPr lang="en-US" altLang="zh-CN" sz="4000" b="1" dirty="0">
                <a:solidFill>
                  <a:srgbClr val="FF0000"/>
                </a:solidFill>
              </a:rPr>
              <a:t>2</a:t>
            </a:r>
          </a:p>
        </p:txBody>
      </p:sp>
      <p:sp>
        <p:nvSpPr>
          <p:cNvPr id="29699" name="文本占位符 29698"/>
          <p:cNvSpPr>
            <a:spLocks noGrp="1"/>
          </p:cNvSpPr>
          <p:nvPr>
            <p:ph type="body" idx="1"/>
          </p:nvPr>
        </p:nvSpPr>
        <p:spPr>
          <a:xfrm>
            <a:off x="0" y="836613"/>
            <a:ext cx="9144000" cy="6021387"/>
          </a:xfrm>
        </p:spPr>
        <p:txBody>
          <a:bodyPr/>
          <a:lstStyle/>
          <a:p>
            <a:pPr>
              <a:buNone/>
            </a:pPr>
            <a:r>
              <a:rPr lang="en-US" altLang="zh-CN" sz="4000" b="1" dirty="0"/>
              <a:t>1</a:t>
            </a:r>
            <a:r>
              <a:rPr lang="zh-CN" altLang="en-US" sz="4000" b="1" dirty="0"/>
              <a:t>、分析“它就小心谨慎地溜到温暖严密的隧道底下。如果气候看来温暖，它就用爪击碎天花板，爬到地面上来。”</a:t>
            </a:r>
          </a:p>
          <a:p>
            <a:pPr>
              <a:buNone/>
            </a:pPr>
            <a:r>
              <a:rPr lang="zh-CN" altLang="en-US" sz="4000" b="1" dirty="0"/>
              <a:t>       </a:t>
            </a:r>
            <a:r>
              <a:rPr lang="zh-CN" altLang="en-US" sz="4000" b="1" dirty="0">
                <a:solidFill>
                  <a:srgbClr val="FF0000"/>
                </a:solidFill>
              </a:rPr>
              <a:t>运用了拟人的修辞手法。“小心谨慎”“ 溜”“ 击碎”这些人格化的词语，生动形象地说明了蝉的神奇、聪明。</a:t>
            </a:r>
          </a:p>
        </p:txBody>
      </p:sp>
      <p:pic>
        <p:nvPicPr>
          <p:cNvPr id="29701" name="图片 29700" descr="t01dcea2068798bb68d"/>
          <p:cNvPicPr>
            <a:picLocks noChangeAspect="1"/>
          </p:cNvPicPr>
          <p:nvPr/>
        </p:nvPicPr>
        <p:blipFill>
          <a:blip r:embed="rId2" cstate="print"/>
          <a:stretch>
            <a:fillRect/>
          </a:stretch>
        </p:blipFill>
        <p:spPr>
          <a:xfrm>
            <a:off x="0" y="5589588"/>
            <a:ext cx="9144000" cy="1268412"/>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699">
                                            <p:txEl>
                                              <p:pRg st="1" end="1"/>
                                            </p:txEl>
                                          </p:spTgt>
                                        </p:tgtEl>
                                        <p:attrNameLst>
                                          <p:attrName>style.visibility</p:attrName>
                                        </p:attrNameLst>
                                      </p:cBhvr>
                                      <p:to>
                                        <p:strVal val="visible"/>
                                      </p:to>
                                    </p:set>
                                    <p:anim calcmode="lin" valueType="num">
                                      <p:cBhvr additive="base">
                                        <p:cTn id="7" dur="500" fill="hold"/>
                                        <p:tgtEl>
                                          <p:spTgt spid="2969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30721"/>
          <p:cNvSpPr>
            <a:spLocks noGrp="1"/>
          </p:cNvSpPr>
          <p:nvPr>
            <p:ph type="title"/>
          </p:nvPr>
        </p:nvSpPr>
        <p:spPr/>
        <p:txBody>
          <a:bodyPr anchor="ctr"/>
          <a:lstStyle/>
          <a:p>
            <a:r>
              <a:rPr lang="en-US" altLang="zh-CN" sz="4000" dirty="0"/>
              <a:t/>
            </a:r>
            <a:br>
              <a:rPr lang="en-US" altLang="zh-CN" sz="4000" dirty="0"/>
            </a:br>
            <a:endParaRPr lang="en-US" altLang="zh-CN" sz="4000" dirty="0"/>
          </a:p>
        </p:txBody>
      </p:sp>
      <p:sp>
        <p:nvSpPr>
          <p:cNvPr id="30723" name="文本占位符 30722"/>
          <p:cNvSpPr>
            <a:spLocks noGrp="1"/>
          </p:cNvSpPr>
          <p:nvPr>
            <p:ph type="body" idx="1"/>
          </p:nvPr>
        </p:nvSpPr>
        <p:spPr>
          <a:xfrm>
            <a:off x="0" y="0"/>
            <a:ext cx="9144000" cy="6858000"/>
          </a:xfrm>
        </p:spPr>
        <p:txBody>
          <a:bodyPr/>
          <a:lstStyle/>
          <a:p>
            <a:pPr>
              <a:buNone/>
            </a:pPr>
            <a:r>
              <a:rPr lang="en-US" altLang="zh-CN" sz="3600" b="1" dirty="0"/>
              <a:t>2</a:t>
            </a:r>
            <a:r>
              <a:rPr lang="zh-CN" altLang="en-US" sz="3600" b="1" dirty="0"/>
              <a:t>、分析第</a:t>
            </a:r>
            <a:r>
              <a:rPr lang="en-US" altLang="zh-CN" sz="3600" b="1" dirty="0"/>
              <a:t>⑩</a:t>
            </a:r>
            <a:r>
              <a:rPr lang="zh-CN" altLang="en-US" sz="3600" b="1" dirty="0"/>
              <a:t>段</a:t>
            </a:r>
          </a:p>
          <a:p>
            <a:pPr>
              <a:buNone/>
            </a:pPr>
            <a:r>
              <a:rPr lang="zh-CN" altLang="en-US" sz="4000" b="1" dirty="0">
                <a:solidFill>
                  <a:srgbClr val="FF0000"/>
                </a:solidFill>
              </a:rPr>
              <a:t>用特写的方式，准确地说明了蝉的尾端从壳中脱出的全过程。把整个过程比作表演奇特的体操，形象贴切，富有情趣。</a:t>
            </a:r>
          </a:p>
          <a:p>
            <a:pPr>
              <a:buNone/>
            </a:pPr>
            <a:r>
              <a:rPr lang="en-US" altLang="zh-CN" sz="3600" b="1" dirty="0"/>
              <a:t>3</a:t>
            </a:r>
            <a:r>
              <a:rPr lang="zh-CN" altLang="en-US" sz="3600" b="1" dirty="0"/>
              <a:t>、分析“一个小孔内约生十个卵，所以生卵总数约为三四百个。”</a:t>
            </a:r>
          </a:p>
          <a:p>
            <a:pPr>
              <a:buNone/>
            </a:pPr>
            <a:r>
              <a:rPr lang="zh-CN" altLang="en-US" sz="4000" b="1" dirty="0">
                <a:solidFill>
                  <a:srgbClr val="FF0000"/>
                </a:solidFill>
              </a:rPr>
              <a:t>运用列数字和作诠释的说明方法，具体准确地说明了蝉产卵的方式和数量。</a:t>
            </a:r>
          </a:p>
        </p:txBody>
      </p:sp>
      <p:pic>
        <p:nvPicPr>
          <p:cNvPr id="30725" name="图片 30724" descr="t01c223ef495993a612"/>
          <p:cNvPicPr>
            <a:picLocks noChangeAspect="1"/>
          </p:cNvPicPr>
          <p:nvPr/>
        </p:nvPicPr>
        <p:blipFill>
          <a:blip r:embed="rId2" cstate="print"/>
          <a:stretch>
            <a:fillRect/>
          </a:stretch>
        </p:blipFill>
        <p:spPr>
          <a:xfrm>
            <a:off x="0" y="6092825"/>
            <a:ext cx="9144000" cy="765175"/>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3">
                                            <p:txEl>
                                              <p:pRg st="1" end="1"/>
                                            </p:txEl>
                                          </p:spTgt>
                                        </p:tgtEl>
                                        <p:attrNameLst>
                                          <p:attrName>style.visibility</p:attrName>
                                        </p:attrNameLst>
                                      </p:cBhvr>
                                      <p:to>
                                        <p:strVal val="visible"/>
                                      </p:to>
                                    </p:set>
                                    <p:animEffect transition="in" filter="blinds(horizontal)">
                                      <p:cBhvr>
                                        <p:cTn id="7" dur="500"/>
                                        <p:tgtEl>
                                          <p:spTgt spid="307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0723">
                                            <p:txEl>
                                              <p:pRg st="3" end="3"/>
                                            </p:txEl>
                                          </p:spTgt>
                                        </p:tgtEl>
                                        <p:attrNameLst>
                                          <p:attrName>style.visibility</p:attrName>
                                        </p:attrNameLst>
                                      </p:cBhvr>
                                      <p:to>
                                        <p:strVal val="visible"/>
                                      </p:to>
                                    </p:set>
                                    <p:anim calcmode="lin" valueType="num">
                                      <p:cBhvr additive="base">
                                        <p:cTn id="12" dur="500" fill="hold"/>
                                        <p:tgtEl>
                                          <p:spTgt spid="30723">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072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31745"/>
          <p:cNvSpPr>
            <a:spLocks noGrp="1"/>
          </p:cNvSpPr>
          <p:nvPr>
            <p:ph type="title"/>
          </p:nvPr>
        </p:nvSpPr>
        <p:spPr/>
        <p:txBody>
          <a:bodyPr anchor="ctr"/>
          <a:lstStyle/>
          <a:p>
            <a:r>
              <a:rPr lang="en-US" altLang="zh-CN" sz="4000" dirty="0"/>
              <a:t/>
            </a:r>
            <a:br>
              <a:rPr lang="en-US" altLang="zh-CN" sz="4000" dirty="0"/>
            </a:br>
            <a:endParaRPr lang="en-US" altLang="zh-CN" sz="4000" dirty="0"/>
          </a:p>
        </p:txBody>
      </p:sp>
      <p:sp>
        <p:nvSpPr>
          <p:cNvPr id="31747" name="文本占位符 31746"/>
          <p:cNvSpPr>
            <a:spLocks noGrp="1"/>
          </p:cNvSpPr>
          <p:nvPr>
            <p:ph type="body" idx="1"/>
          </p:nvPr>
        </p:nvSpPr>
        <p:spPr>
          <a:xfrm>
            <a:off x="0" y="0"/>
            <a:ext cx="9144000" cy="6858000"/>
          </a:xfrm>
        </p:spPr>
        <p:txBody>
          <a:bodyPr/>
          <a:lstStyle/>
          <a:p>
            <a:pPr>
              <a:lnSpc>
                <a:spcPct val="90000"/>
              </a:lnSpc>
              <a:buNone/>
            </a:pPr>
            <a:r>
              <a:rPr lang="en-US" altLang="zh-CN" sz="3600" b="1" dirty="0"/>
              <a:t>4</a:t>
            </a:r>
            <a:r>
              <a:rPr lang="zh-CN" altLang="en-US" sz="3600" b="1" dirty="0"/>
              <a:t>、分析“蚋和蝉一样，也有穿刺工具，位于身体下面近中部处，伸出来和身体成直角。”</a:t>
            </a:r>
          </a:p>
          <a:p>
            <a:pPr>
              <a:lnSpc>
                <a:spcPct val="90000"/>
              </a:lnSpc>
              <a:buNone/>
            </a:pPr>
            <a:r>
              <a:rPr lang="zh-CN" altLang="en-US" sz="3600" b="1" dirty="0"/>
              <a:t>           </a:t>
            </a:r>
            <a:r>
              <a:rPr lang="zh-CN" altLang="en-US" sz="4000" b="1" dirty="0">
                <a:solidFill>
                  <a:srgbClr val="FF0000"/>
                </a:solidFill>
              </a:rPr>
              <a:t>运用了作比较的说明方法，说明了蝉的穿刺工具是用来吸汁液、挖土穴的。而蚋的穿刺工具是用来对蝉展开“掠夺”的。</a:t>
            </a:r>
          </a:p>
          <a:p>
            <a:pPr>
              <a:lnSpc>
                <a:spcPct val="90000"/>
              </a:lnSpc>
              <a:buNone/>
            </a:pPr>
            <a:r>
              <a:rPr lang="en-US" altLang="zh-CN" sz="3600" b="1" dirty="0"/>
              <a:t>5</a:t>
            </a:r>
            <a:r>
              <a:rPr lang="zh-CN" altLang="en-US" sz="3600" b="1" dirty="0"/>
              <a:t>、分析</a:t>
            </a:r>
            <a:r>
              <a:rPr lang="en-US" altLang="zh-CN" sz="3600" b="1" dirty="0"/>
              <a:t>17</a:t>
            </a:r>
            <a:r>
              <a:rPr lang="zh-CN" altLang="en-US" sz="3600" b="1" dirty="0"/>
              <a:t>段</a:t>
            </a:r>
          </a:p>
          <a:p>
            <a:pPr>
              <a:lnSpc>
                <a:spcPct val="90000"/>
              </a:lnSpc>
              <a:buNone/>
            </a:pPr>
            <a:r>
              <a:rPr lang="zh-CN" altLang="en-US" sz="4000" b="1" dirty="0">
                <a:solidFill>
                  <a:srgbClr val="FF0000"/>
                </a:solidFill>
              </a:rPr>
              <a:t>           运用了议论的表达方式，说明了蝉只是顺着本能而生存，作者对小小的生命满怀悲悯。</a:t>
            </a: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1747">
                                            <p:txEl>
                                              <p:pRg st="1" end="1"/>
                                            </p:txEl>
                                          </p:spTgt>
                                        </p:tgtEl>
                                        <p:attrNameLst>
                                          <p:attrName>style.visibility</p:attrName>
                                        </p:attrNameLst>
                                      </p:cBhvr>
                                      <p:to>
                                        <p:strVal val="visible"/>
                                      </p:to>
                                    </p:set>
                                    <p:animEffect transition="in" filter="blinds(horizontal)">
                                      <p:cBhvr>
                                        <p:cTn id="7" dur="500"/>
                                        <p:tgtEl>
                                          <p:spTgt spid="317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1747">
                                            <p:txEl>
                                              <p:pRg st="3" end="3"/>
                                            </p:txEl>
                                          </p:spTgt>
                                        </p:tgtEl>
                                        <p:attrNameLst>
                                          <p:attrName>style.visibility</p:attrName>
                                        </p:attrNameLst>
                                      </p:cBhvr>
                                      <p:to>
                                        <p:strVal val="visible"/>
                                      </p:to>
                                    </p:set>
                                    <p:anim calcmode="lin" valueType="num">
                                      <p:cBhvr additive="base">
                                        <p:cTn id="12" dur="500" fill="hold"/>
                                        <p:tgtEl>
                                          <p:spTgt spid="31747">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174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32769"/>
          <p:cNvSpPr>
            <a:spLocks noGrp="1"/>
          </p:cNvSpPr>
          <p:nvPr>
            <p:ph type="title"/>
          </p:nvPr>
        </p:nvSpPr>
        <p:spPr/>
        <p:txBody>
          <a:bodyPr anchor="ctr"/>
          <a:lstStyle/>
          <a:p>
            <a:r>
              <a:rPr lang="en-US" altLang="zh-CN" sz="4000" dirty="0"/>
              <a:t/>
            </a:r>
            <a:br>
              <a:rPr lang="en-US" altLang="zh-CN" sz="4000" dirty="0"/>
            </a:br>
            <a:endParaRPr lang="en-US" altLang="zh-CN" sz="4000" dirty="0"/>
          </a:p>
        </p:txBody>
      </p:sp>
      <p:sp>
        <p:nvSpPr>
          <p:cNvPr id="32771" name="文本占位符 32770"/>
          <p:cNvSpPr>
            <a:spLocks noGrp="1"/>
          </p:cNvSpPr>
          <p:nvPr>
            <p:ph type="body" idx="1"/>
          </p:nvPr>
        </p:nvSpPr>
        <p:spPr>
          <a:xfrm>
            <a:off x="0" y="0"/>
            <a:ext cx="9144000" cy="6858000"/>
          </a:xfrm>
        </p:spPr>
        <p:txBody>
          <a:bodyPr/>
          <a:lstStyle/>
          <a:p>
            <a:pPr>
              <a:buNone/>
            </a:pPr>
            <a:r>
              <a:rPr lang="en-US" altLang="zh-CN" sz="4000" b="1" dirty="0"/>
              <a:t>6</a:t>
            </a:r>
            <a:r>
              <a:rPr lang="zh-CN" altLang="en-US" sz="4000" b="1" dirty="0"/>
              <a:t>、分析</a:t>
            </a:r>
            <a:r>
              <a:rPr lang="en-US" altLang="zh-CN" sz="4000" b="1" dirty="0"/>
              <a:t>19</a:t>
            </a:r>
            <a:r>
              <a:rPr lang="zh-CN" altLang="en-US" sz="4000" b="1" dirty="0"/>
              <a:t>段。</a:t>
            </a:r>
          </a:p>
          <a:p>
            <a:pPr>
              <a:buNone/>
            </a:pPr>
            <a:r>
              <a:rPr lang="zh-CN" altLang="en-US" sz="4000" b="1" dirty="0"/>
              <a:t>         </a:t>
            </a:r>
            <a:r>
              <a:rPr lang="zh-CN" altLang="en-US" sz="4000" b="1" dirty="0">
                <a:solidFill>
                  <a:srgbClr val="FF0000"/>
                </a:solidFill>
              </a:rPr>
              <a:t>运用了拟人的修辞手法进行生动说明。“行日光浴”“踢踢腿”“试试筋力”“懒洋洋”这些拟人化的词语，生动地表现了作者对蝉的幼虫的喜爱之情。</a:t>
            </a:r>
          </a:p>
          <a:p>
            <a:pPr>
              <a:buNone/>
            </a:pPr>
            <a:r>
              <a:rPr lang="en-US" altLang="zh-CN" sz="4000" b="1" dirty="0"/>
              <a:t>7</a:t>
            </a:r>
            <a:r>
              <a:rPr lang="zh-CN" altLang="en-US" sz="4000" b="1" dirty="0"/>
              <a:t>、分析“我看到的幼虫再没有比这个更奇妙的了。”</a:t>
            </a:r>
          </a:p>
          <a:p>
            <a:pPr>
              <a:buNone/>
            </a:pPr>
            <a:r>
              <a:rPr lang="zh-CN" altLang="en-US" sz="4000" b="1" dirty="0"/>
              <a:t>         </a:t>
            </a:r>
            <a:r>
              <a:rPr lang="zh-CN" altLang="en-US" sz="4000" b="1" dirty="0">
                <a:solidFill>
                  <a:srgbClr val="FF0000"/>
                </a:solidFill>
              </a:rPr>
              <a:t>运用了作比较的说明方法。表现了作者因蝉的幼虫而产生的激动之情溢于言表。</a:t>
            </a: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2771">
                                            <p:txEl>
                                              <p:pRg st="1" end="1"/>
                                            </p:txEl>
                                          </p:spTgt>
                                        </p:tgtEl>
                                        <p:attrNameLst>
                                          <p:attrName>style.visibility</p:attrName>
                                        </p:attrNameLst>
                                      </p:cBhvr>
                                      <p:to>
                                        <p:strVal val="visible"/>
                                      </p:to>
                                    </p:set>
                                    <p:animEffect transition="in" filter="blinds(horizontal)">
                                      <p:cBhvr>
                                        <p:cTn id="7" dur="500"/>
                                        <p:tgtEl>
                                          <p:spTgt spid="3277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2771">
                                            <p:txEl>
                                              <p:pRg st="3" end="3"/>
                                            </p:txEl>
                                          </p:spTgt>
                                        </p:tgtEl>
                                        <p:attrNameLst>
                                          <p:attrName>style.visibility</p:attrName>
                                        </p:attrNameLst>
                                      </p:cBhvr>
                                      <p:to>
                                        <p:strVal val="visible"/>
                                      </p:to>
                                    </p:set>
                                    <p:anim calcmode="lin" valueType="num">
                                      <p:cBhvr additive="base">
                                        <p:cTn id="12" dur="500" fill="hold"/>
                                        <p:tgtEl>
                                          <p:spTgt spid="32771">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277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标题 47105"/>
          <p:cNvSpPr>
            <a:spLocks noGrp="1"/>
          </p:cNvSpPr>
          <p:nvPr>
            <p:ph type="title"/>
          </p:nvPr>
        </p:nvSpPr>
        <p:spPr/>
        <p:txBody>
          <a:bodyPr anchor="ctr"/>
          <a:lstStyle/>
          <a:p>
            <a:r>
              <a:rPr lang="en-US" altLang="zh-CN" sz="4000" dirty="0"/>
              <a:t/>
            </a:r>
            <a:br>
              <a:rPr lang="en-US" altLang="zh-CN" sz="4000" dirty="0"/>
            </a:br>
            <a:endParaRPr lang="en-US" altLang="zh-CN" sz="4000" dirty="0"/>
          </a:p>
        </p:txBody>
      </p:sp>
      <p:sp>
        <p:nvSpPr>
          <p:cNvPr id="47107" name="文本占位符 47106"/>
          <p:cNvSpPr>
            <a:spLocks noGrp="1"/>
          </p:cNvSpPr>
          <p:nvPr>
            <p:ph type="body" idx="1"/>
          </p:nvPr>
        </p:nvSpPr>
        <p:spPr>
          <a:xfrm>
            <a:off x="0" y="0"/>
            <a:ext cx="9144000" cy="6858000"/>
          </a:xfrm>
        </p:spPr>
        <p:txBody>
          <a:bodyPr/>
          <a:lstStyle/>
          <a:p>
            <a:pPr>
              <a:buNone/>
            </a:pPr>
            <a:r>
              <a:rPr lang="en-US" altLang="zh-CN" sz="4000" b="1" dirty="0"/>
              <a:t>8</a:t>
            </a:r>
            <a:r>
              <a:rPr lang="zh-CN" altLang="en-US" sz="4000" b="1" dirty="0"/>
              <a:t>、分析“什么样的钹声能响亮到足以歌颂它那来之不易的刹那欢愉呢？”</a:t>
            </a:r>
          </a:p>
          <a:p>
            <a:pPr>
              <a:buNone/>
            </a:pPr>
            <a:r>
              <a:rPr lang="zh-CN" altLang="en-US" sz="4000" b="1" dirty="0"/>
              <a:t>          </a:t>
            </a:r>
            <a:r>
              <a:rPr lang="zh-CN" altLang="en-US" sz="4000" b="1" dirty="0">
                <a:solidFill>
                  <a:srgbClr val="FF0000"/>
                </a:solidFill>
              </a:rPr>
              <a:t>运用了抒情的表达方式和反问的修辞手法。说明了蝉用喧嚣的歌声来表达它们四年辛苦磨炼而获得的短暂幸福的欢愉，这些抒情的语言是作者对蝉的充分礼赞。</a:t>
            </a:r>
          </a:p>
        </p:txBody>
      </p:sp>
      <p:pic>
        <p:nvPicPr>
          <p:cNvPr id="47108" name="图片 47107" descr="t0147ecb4a0fa838c25"/>
          <p:cNvPicPr>
            <a:picLocks noChangeAspect="1"/>
          </p:cNvPicPr>
          <p:nvPr/>
        </p:nvPicPr>
        <p:blipFill>
          <a:blip r:embed="rId2" cstate="print"/>
          <a:stretch>
            <a:fillRect/>
          </a:stretch>
        </p:blipFill>
        <p:spPr>
          <a:xfrm>
            <a:off x="0" y="4868863"/>
            <a:ext cx="9144000" cy="1989137"/>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7107">
                                            <p:txEl>
                                              <p:pRg st="1" end="1"/>
                                            </p:txEl>
                                          </p:spTgt>
                                        </p:tgtEl>
                                        <p:attrNameLst>
                                          <p:attrName>style.visibility</p:attrName>
                                        </p:attrNameLst>
                                      </p:cBhvr>
                                      <p:to>
                                        <p:strVal val="visible"/>
                                      </p:to>
                                    </p:set>
                                    <p:anim calcmode="lin" valueType="num">
                                      <p:cBhvr additive="base">
                                        <p:cTn id="7" dur="500" fill="hold"/>
                                        <p:tgtEl>
                                          <p:spTgt spid="4710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710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457200" y="0"/>
            <a:ext cx="8229600" cy="549275"/>
          </a:xfrm>
        </p:spPr>
        <p:txBody>
          <a:bodyPr anchor="ctr"/>
          <a:lstStyle/>
          <a:p>
            <a:r>
              <a:rPr lang="zh-CN" altLang="en-US" sz="4000" b="1" dirty="0">
                <a:solidFill>
                  <a:srgbClr val="FF0000"/>
                </a:solidFill>
              </a:rPr>
              <a:t>学习目标</a:t>
            </a:r>
          </a:p>
        </p:txBody>
      </p:sp>
      <p:sp>
        <p:nvSpPr>
          <p:cNvPr id="5123" name="文本占位符 5122"/>
          <p:cNvSpPr>
            <a:spLocks noGrp="1"/>
          </p:cNvSpPr>
          <p:nvPr>
            <p:ph type="body" idx="1"/>
          </p:nvPr>
        </p:nvSpPr>
        <p:spPr>
          <a:xfrm>
            <a:off x="0" y="765175"/>
            <a:ext cx="9144000" cy="6092825"/>
          </a:xfrm>
        </p:spPr>
        <p:txBody>
          <a:bodyPr/>
          <a:lstStyle/>
          <a:p>
            <a:pPr>
              <a:buNone/>
            </a:pPr>
            <a:r>
              <a:rPr lang="en-US" altLang="zh-CN" sz="4000" b="1" dirty="0"/>
              <a:t>1</a:t>
            </a:r>
            <a:r>
              <a:rPr lang="zh-CN" altLang="en-US" sz="4000" b="1" dirty="0"/>
              <a:t>、积累生字词，了解与作者有关的文学常识； </a:t>
            </a:r>
            <a:r>
              <a:rPr lang="zh-CN" altLang="en-US" sz="4000" b="1" dirty="0">
                <a:solidFill>
                  <a:srgbClr val="FF0000"/>
                </a:solidFill>
              </a:rPr>
              <a:t>（重点）</a:t>
            </a:r>
          </a:p>
          <a:p>
            <a:pPr>
              <a:buNone/>
            </a:pPr>
            <a:r>
              <a:rPr lang="en-US" altLang="zh-CN" sz="4000" b="1" dirty="0"/>
              <a:t>2</a:t>
            </a:r>
            <a:r>
              <a:rPr lang="zh-CN" altLang="en-US" sz="4000" b="1" dirty="0"/>
              <a:t>、掌握科学小品文的写作特点；</a:t>
            </a:r>
            <a:r>
              <a:rPr lang="zh-CN" altLang="en-US" sz="4000" b="1" dirty="0">
                <a:solidFill>
                  <a:srgbClr val="FF0000"/>
                </a:solidFill>
              </a:rPr>
              <a:t>（难点）</a:t>
            </a:r>
          </a:p>
          <a:p>
            <a:pPr>
              <a:buNone/>
            </a:pPr>
            <a:r>
              <a:rPr lang="en-US" altLang="zh-CN" sz="4000" b="1" dirty="0"/>
              <a:t>3</a:t>
            </a:r>
            <a:r>
              <a:rPr lang="zh-CN" altLang="en-US" sz="4000" b="1" dirty="0"/>
              <a:t>、在阅读全文的基础上，理清文章的思路，体会并学习文中拟人的写作手法；</a:t>
            </a:r>
            <a:r>
              <a:rPr lang="zh-CN" altLang="en-US" sz="4000" b="1" dirty="0">
                <a:solidFill>
                  <a:srgbClr val="FF0000"/>
                </a:solidFill>
              </a:rPr>
              <a:t>（重点）</a:t>
            </a:r>
          </a:p>
          <a:p>
            <a:pPr>
              <a:buNone/>
            </a:pPr>
            <a:r>
              <a:rPr lang="en-US" altLang="zh-CN" sz="4000" b="1" dirty="0"/>
              <a:t>4</a:t>
            </a:r>
            <a:r>
              <a:rPr lang="zh-CN" altLang="en-US" sz="4000" b="1" dirty="0"/>
              <a:t>、感悟文中渗透的人文主义情怀。 </a:t>
            </a:r>
            <a:r>
              <a:rPr lang="zh-CN" altLang="en-US" sz="4000" b="1" dirty="0">
                <a:solidFill>
                  <a:srgbClr val="FF0000"/>
                </a:solidFill>
              </a:rPr>
              <a:t>（难点）</a:t>
            </a:r>
          </a:p>
        </p:txBody>
      </p:sp>
      <p:pic>
        <p:nvPicPr>
          <p:cNvPr id="5124" name="图片 5123" descr="A3_063"/>
          <p:cNvPicPr>
            <a:picLocks noChangeAspect="1"/>
          </p:cNvPicPr>
          <p:nvPr/>
        </p:nvPicPr>
        <p:blipFill>
          <a:blip r:embed="rId2" cstate="print"/>
          <a:stretch>
            <a:fillRect/>
          </a:stretch>
        </p:blipFill>
        <p:spPr>
          <a:xfrm>
            <a:off x="0" y="5876925"/>
            <a:ext cx="9144000" cy="792163"/>
          </a:xfrm>
          <a:prstGeom prst="rect">
            <a:avLst/>
          </a:prstGeom>
          <a:noFill/>
          <a:ln w="9525">
            <a:noFill/>
          </a:ln>
        </p:spPr>
      </p:pic>
    </p:spTree>
  </p:cSld>
  <p:clrMapOvr>
    <a:masterClrMapping/>
  </p:clrMapOvr>
  <p:transition spd="med">
    <p:newsflash/>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标题 54273"/>
          <p:cNvSpPr>
            <a:spLocks noGrp="1"/>
          </p:cNvSpPr>
          <p:nvPr>
            <p:ph type="title"/>
          </p:nvPr>
        </p:nvSpPr>
        <p:spPr>
          <a:xfrm>
            <a:off x="457200" y="0"/>
            <a:ext cx="8229600" cy="765175"/>
          </a:xfrm>
        </p:spPr>
        <p:txBody>
          <a:bodyPr anchor="ctr"/>
          <a:lstStyle/>
          <a:p>
            <a:r>
              <a:rPr lang="zh-CN" altLang="en-US" sz="4000" b="1" dirty="0">
                <a:solidFill>
                  <a:srgbClr val="FF0000"/>
                </a:solidFill>
              </a:rPr>
              <a:t>巩固练习</a:t>
            </a:r>
          </a:p>
        </p:txBody>
      </p:sp>
      <p:sp>
        <p:nvSpPr>
          <p:cNvPr id="54275" name="文本占位符 54274"/>
          <p:cNvSpPr>
            <a:spLocks noGrp="1"/>
          </p:cNvSpPr>
          <p:nvPr>
            <p:ph type="body" idx="1"/>
          </p:nvPr>
        </p:nvSpPr>
        <p:spPr>
          <a:xfrm>
            <a:off x="0" y="981075"/>
            <a:ext cx="9144000" cy="5876925"/>
          </a:xfrm>
        </p:spPr>
        <p:txBody>
          <a:bodyPr/>
          <a:lstStyle/>
          <a:p>
            <a:pPr>
              <a:buNone/>
            </a:pPr>
            <a:r>
              <a:rPr lang="en-US" altLang="zh-CN" sz="3600" b="1" dirty="0"/>
              <a:t>1</a:t>
            </a:r>
            <a:r>
              <a:rPr lang="zh-CN" altLang="en-US" sz="3600" b="1" dirty="0"/>
              <a:t>、第</a:t>
            </a:r>
            <a:r>
              <a:rPr lang="en-US" altLang="zh-CN" sz="3600" b="1" dirty="0"/>
              <a:t>①</a:t>
            </a:r>
            <a:r>
              <a:rPr lang="zh-CN" altLang="en-US" sz="3600" b="1" dirty="0"/>
              <a:t>段中“统治”的说法是不是很有趣？</a:t>
            </a:r>
          </a:p>
          <a:p>
            <a:pPr>
              <a:buNone/>
            </a:pPr>
            <a:r>
              <a:rPr lang="zh-CN" altLang="en-US" sz="4000" b="1" dirty="0">
                <a:solidFill>
                  <a:srgbClr val="FF0000"/>
                </a:solidFill>
              </a:rPr>
              <a:t>很有趣。“统治”用在这里是大词小用，夸张地表现了蝉控制了夏天的整个局面。</a:t>
            </a:r>
          </a:p>
          <a:p>
            <a:pPr>
              <a:buNone/>
            </a:pPr>
            <a:r>
              <a:rPr lang="en-US" altLang="zh-CN" sz="3600" b="1" dirty="0"/>
              <a:t>2</a:t>
            </a:r>
            <a:r>
              <a:rPr lang="zh-CN" altLang="en-US" sz="3600" b="1" dirty="0"/>
              <a:t>、蝉的“统治”为何那么喧闹，你明白了吗？</a:t>
            </a:r>
          </a:p>
          <a:p>
            <a:pPr>
              <a:buNone/>
            </a:pPr>
            <a:r>
              <a:rPr lang="zh-CN" altLang="en-US" sz="4000" b="1" dirty="0"/>
              <a:t> </a:t>
            </a:r>
            <a:r>
              <a:rPr lang="zh-CN" altLang="en-US" sz="4000" b="1" dirty="0">
                <a:solidFill>
                  <a:srgbClr val="FF0000"/>
                </a:solidFill>
              </a:rPr>
              <a:t>明白了。因为蝉在地下奋斗四年，在阳光中歌唱只有五个星期时间，所以它们要尽情歌唱。</a:t>
            </a:r>
          </a:p>
          <a:p>
            <a:pPr>
              <a:buNone/>
            </a:pPr>
            <a:endParaRPr lang="zh-CN" altLang="en-US" sz="4000" b="1" dirty="0">
              <a:solidFill>
                <a:srgbClr val="FF0000"/>
              </a:solidFill>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4275">
                                            <p:txEl>
                                              <p:pRg st="1" end="1"/>
                                            </p:txEl>
                                          </p:spTgt>
                                        </p:tgtEl>
                                        <p:attrNameLst>
                                          <p:attrName>style.visibility</p:attrName>
                                        </p:attrNameLst>
                                      </p:cBhvr>
                                      <p:to>
                                        <p:strVal val="visible"/>
                                      </p:to>
                                    </p:set>
                                    <p:animEffect transition="in" filter="blinds(horizontal)">
                                      <p:cBhvr>
                                        <p:cTn id="7" dur="500"/>
                                        <p:tgtEl>
                                          <p:spTgt spid="5427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4275">
                                            <p:txEl>
                                              <p:pRg st="3" end="3"/>
                                            </p:txEl>
                                          </p:spTgt>
                                        </p:tgtEl>
                                        <p:attrNameLst>
                                          <p:attrName>style.visibility</p:attrName>
                                        </p:attrNameLst>
                                      </p:cBhvr>
                                      <p:to>
                                        <p:strVal val="visible"/>
                                      </p:to>
                                    </p:set>
                                    <p:anim calcmode="lin" valueType="num">
                                      <p:cBhvr additive="base">
                                        <p:cTn id="12" dur="500" fill="hold"/>
                                        <p:tgtEl>
                                          <p:spTgt spid="54275">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427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标题 55297"/>
          <p:cNvSpPr>
            <a:spLocks noGrp="1"/>
          </p:cNvSpPr>
          <p:nvPr>
            <p:ph type="title"/>
          </p:nvPr>
        </p:nvSpPr>
        <p:spPr/>
        <p:txBody>
          <a:bodyPr anchor="ctr"/>
          <a:lstStyle/>
          <a:p>
            <a:r>
              <a:rPr lang="en-US" altLang="zh-CN" sz="4000" dirty="0"/>
              <a:t/>
            </a:r>
            <a:br>
              <a:rPr lang="en-US" altLang="zh-CN" sz="4000" dirty="0"/>
            </a:br>
            <a:endParaRPr lang="en-US" altLang="zh-CN" sz="4000" dirty="0"/>
          </a:p>
        </p:txBody>
      </p:sp>
      <p:sp>
        <p:nvSpPr>
          <p:cNvPr id="55299" name="文本占位符 55298"/>
          <p:cNvSpPr>
            <a:spLocks noGrp="1"/>
          </p:cNvSpPr>
          <p:nvPr>
            <p:ph type="body" idx="1"/>
          </p:nvPr>
        </p:nvSpPr>
        <p:spPr>
          <a:xfrm>
            <a:off x="0" y="0"/>
            <a:ext cx="9144000" cy="6858000"/>
          </a:xfrm>
        </p:spPr>
        <p:txBody>
          <a:bodyPr/>
          <a:lstStyle/>
          <a:p>
            <a:pPr>
              <a:buNone/>
            </a:pPr>
            <a:r>
              <a:rPr lang="en-US" altLang="zh-CN" sz="4000" b="1" dirty="0"/>
              <a:t>2</a:t>
            </a:r>
            <a:r>
              <a:rPr lang="zh-CN" altLang="en-US" sz="4000" b="1" dirty="0"/>
              <a:t>、蝉的窠与其它掘地昆虫的窠有什么不同？作者是怎么知道这种不同的？</a:t>
            </a:r>
          </a:p>
          <a:p>
            <a:pPr>
              <a:buNone/>
            </a:pPr>
            <a:r>
              <a:rPr lang="zh-CN" altLang="en-US" sz="4000" b="1" dirty="0"/>
              <a:t>         </a:t>
            </a:r>
            <a:r>
              <a:rPr lang="en-US" altLang="zh-CN" sz="4000" b="1" dirty="0">
                <a:solidFill>
                  <a:srgbClr val="FF0000"/>
                </a:solidFill>
              </a:rPr>
              <a:t>①</a:t>
            </a:r>
            <a:r>
              <a:rPr lang="zh-CN" altLang="en-US" sz="4000" b="1" dirty="0">
                <a:solidFill>
                  <a:srgbClr val="FF0000"/>
                </a:solidFill>
              </a:rPr>
              <a:t>蝉的窠口约一英寸口径，周围一点儿土都没有。而大多数掘地昆虫，窠外面总有一座土堆。</a:t>
            </a:r>
          </a:p>
          <a:p>
            <a:pPr>
              <a:buNone/>
            </a:pPr>
            <a:r>
              <a:rPr lang="zh-CN" altLang="en-US" sz="4000" b="1" dirty="0"/>
              <a:t>         </a:t>
            </a:r>
            <a:r>
              <a:rPr lang="en-US" altLang="zh-CN" sz="4000" b="1" dirty="0">
                <a:solidFill>
                  <a:srgbClr val="FF0000"/>
                </a:solidFill>
              </a:rPr>
              <a:t>② </a:t>
            </a:r>
            <a:r>
              <a:rPr lang="zh-CN" altLang="en-US" sz="4000" b="1" dirty="0">
                <a:solidFill>
                  <a:srgbClr val="FF0000"/>
                </a:solidFill>
              </a:rPr>
              <a:t>作者是通过仔细观察它们遗弃下的贮藏室，然后分析它们的工作方法得知的。</a:t>
            </a:r>
          </a:p>
          <a:p>
            <a:endParaRPr lang="zh-CN" altLang="en-US" sz="4000" dirty="0">
              <a:solidFill>
                <a:srgbClr val="FF0000"/>
              </a:solidFill>
            </a:endParaRPr>
          </a:p>
        </p:txBody>
      </p:sp>
      <p:pic>
        <p:nvPicPr>
          <p:cNvPr id="55300" name="图片 55299" descr="cb40ea2c5aed58d18b139960"/>
          <p:cNvPicPr>
            <a:picLocks noChangeAspect="1"/>
          </p:cNvPicPr>
          <p:nvPr/>
        </p:nvPicPr>
        <p:blipFill>
          <a:blip r:embed="rId2" cstate="print"/>
          <a:stretch>
            <a:fillRect/>
          </a:stretch>
        </p:blipFill>
        <p:spPr>
          <a:xfrm>
            <a:off x="0" y="5445125"/>
            <a:ext cx="9144000" cy="1412875"/>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5299">
                                            <p:txEl>
                                              <p:pRg st="1" end="1"/>
                                            </p:txEl>
                                          </p:spTgt>
                                        </p:tgtEl>
                                        <p:attrNameLst>
                                          <p:attrName>style.visibility</p:attrName>
                                        </p:attrNameLst>
                                      </p:cBhvr>
                                      <p:to>
                                        <p:strVal val="visible"/>
                                      </p:to>
                                    </p:set>
                                    <p:anim calcmode="lin" valueType="num">
                                      <p:cBhvr additive="base">
                                        <p:cTn id="7" dur="500" fill="hold"/>
                                        <p:tgtEl>
                                          <p:spTgt spid="5529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52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5299">
                                            <p:txEl>
                                              <p:pRg st="2" end="2"/>
                                            </p:txEl>
                                          </p:spTgt>
                                        </p:tgtEl>
                                        <p:attrNameLst>
                                          <p:attrName>style.visibility</p:attrName>
                                        </p:attrNameLst>
                                      </p:cBhvr>
                                      <p:to>
                                        <p:strVal val="visible"/>
                                      </p:to>
                                    </p:set>
                                    <p:anim calcmode="lin" valueType="num">
                                      <p:cBhvr additive="base">
                                        <p:cTn id="13" dur="500" fill="hold"/>
                                        <p:tgtEl>
                                          <p:spTgt spid="5529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529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标题 45057"/>
          <p:cNvSpPr>
            <a:spLocks noGrp="1"/>
          </p:cNvSpPr>
          <p:nvPr>
            <p:ph type="title"/>
          </p:nvPr>
        </p:nvSpPr>
        <p:spPr>
          <a:xfrm>
            <a:off x="468313" y="260350"/>
            <a:ext cx="8229600" cy="1143000"/>
          </a:xfrm>
        </p:spPr>
        <p:txBody>
          <a:bodyPr anchor="ctr"/>
          <a:lstStyle/>
          <a:p>
            <a:r>
              <a:rPr lang="en-US" altLang="zh-CN" sz="4000" dirty="0"/>
              <a:t/>
            </a:r>
            <a:br>
              <a:rPr lang="en-US" altLang="zh-CN" sz="4000" dirty="0"/>
            </a:br>
            <a:endParaRPr lang="en-US" altLang="zh-CN" sz="4000" dirty="0"/>
          </a:p>
        </p:txBody>
      </p:sp>
      <p:sp>
        <p:nvSpPr>
          <p:cNvPr id="45059" name="文本占位符 45058"/>
          <p:cNvSpPr>
            <a:spLocks noGrp="1"/>
          </p:cNvSpPr>
          <p:nvPr>
            <p:ph type="body" idx="1"/>
          </p:nvPr>
        </p:nvSpPr>
        <p:spPr>
          <a:xfrm>
            <a:off x="0" y="0"/>
            <a:ext cx="9144000" cy="6858000"/>
          </a:xfrm>
        </p:spPr>
        <p:txBody>
          <a:bodyPr/>
          <a:lstStyle/>
          <a:p>
            <a:pPr>
              <a:buNone/>
            </a:pPr>
            <a:endParaRPr lang="en-US" altLang="zh-CN" dirty="0"/>
          </a:p>
          <a:p>
            <a:pPr>
              <a:buNone/>
            </a:pPr>
            <a:endParaRPr lang="en-US" altLang="zh-CN" dirty="0"/>
          </a:p>
        </p:txBody>
      </p:sp>
      <p:sp>
        <p:nvSpPr>
          <p:cNvPr id="45060" name="文本框 45059"/>
          <p:cNvSpPr txBox="1"/>
          <p:nvPr/>
        </p:nvSpPr>
        <p:spPr>
          <a:xfrm>
            <a:off x="120650" y="3213100"/>
            <a:ext cx="733425" cy="1800225"/>
          </a:xfrm>
          <a:prstGeom prst="rect">
            <a:avLst/>
          </a:prstGeom>
          <a:noFill/>
          <a:ln w="9525">
            <a:noFill/>
          </a:ln>
        </p:spPr>
        <p:txBody>
          <a:bodyPr vert="eaVert">
            <a:spAutoFit/>
          </a:bodyPr>
          <a:lstStyle/>
          <a:p>
            <a:pPr lvl="0">
              <a:spcBef>
                <a:spcPct val="50000"/>
              </a:spcBef>
            </a:pPr>
            <a:r>
              <a:rPr lang="zh-CN" altLang="en-US" sz="3600" b="1" dirty="0">
                <a:latin typeface="Arial" panose="020B0604020202020204" pitchFamily="34" charset="0"/>
                <a:ea typeface="宋体" panose="02010600030101010101" pitchFamily="2" charset="-122"/>
              </a:rPr>
              <a:t>蝉</a:t>
            </a:r>
          </a:p>
        </p:txBody>
      </p:sp>
      <p:sp>
        <p:nvSpPr>
          <p:cNvPr id="45061" name="左大括号 45060"/>
          <p:cNvSpPr/>
          <p:nvPr/>
        </p:nvSpPr>
        <p:spPr>
          <a:xfrm>
            <a:off x="684213" y="836613"/>
            <a:ext cx="719137" cy="5329237"/>
          </a:xfrm>
          <a:prstGeom prst="leftBrace">
            <a:avLst>
              <a:gd name="adj1" fmla="val 61755"/>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45062" name="文本框 45061"/>
          <p:cNvSpPr txBox="1"/>
          <p:nvPr/>
        </p:nvSpPr>
        <p:spPr>
          <a:xfrm>
            <a:off x="971550" y="1628775"/>
            <a:ext cx="1584325" cy="1465263"/>
          </a:xfrm>
          <a:prstGeom prst="rect">
            <a:avLst/>
          </a:prstGeom>
          <a:noFill/>
          <a:ln w="9525">
            <a:noFill/>
          </a:ln>
        </p:spPr>
        <p:txBody>
          <a:bodyPr>
            <a:spAutoFit/>
          </a:bodyPr>
          <a:lstStyle/>
          <a:p>
            <a:pPr lvl="0">
              <a:spcBef>
                <a:spcPct val="50000"/>
              </a:spcBef>
            </a:pPr>
            <a:r>
              <a:rPr lang="zh-CN" altLang="en-US" sz="3600" b="1" dirty="0">
                <a:latin typeface="Arial" panose="020B0604020202020204" pitchFamily="34" charset="0"/>
                <a:ea typeface="宋体" panose="02010600030101010101" pitchFamily="2" charset="-122"/>
              </a:rPr>
              <a:t>蝉的</a:t>
            </a:r>
          </a:p>
          <a:p>
            <a:pPr lvl="0">
              <a:spcBef>
                <a:spcPct val="50000"/>
              </a:spcBef>
            </a:pPr>
            <a:r>
              <a:rPr lang="zh-CN" altLang="en-US" sz="3600" b="1" dirty="0">
                <a:latin typeface="Arial" panose="020B0604020202020204" pitchFamily="34" charset="0"/>
                <a:ea typeface="宋体" panose="02010600030101010101" pitchFamily="2" charset="-122"/>
              </a:rPr>
              <a:t>地穴</a:t>
            </a:r>
          </a:p>
        </p:txBody>
      </p:sp>
      <p:sp>
        <p:nvSpPr>
          <p:cNvPr id="45063" name="左大括号 45062"/>
          <p:cNvSpPr/>
          <p:nvPr/>
        </p:nvSpPr>
        <p:spPr>
          <a:xfrm>
            <a:off x="1692275" y="549275"/>
            <a:ext cx="865188" cy="3600450"/>
          </a:xfrm>
          <a:prstGeom prst="leftBrace">
            <a:avLst>
              <a:gd name="adj1" fmla="val 34678"/>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45064" name="文本框 45063"/>
          <p:cNvSpPr txBox="1"/>
          <p:nvPr/>
        </p:nvSpPr>
        <p:spPr>
          <a:xfrm>
            <a:off x="2484438" y="0"/>
            <a:ext cx="5040312" cy="1190625"/>
          </a:xfrm>
          <a:prstGeom prst="rect">
            <a:avLst/>
          </a:prstGeom>
          <a:noFill/>
          <a:ln w="9525">
            <a:noFill/>
          </a:ln>
        </p:spPr>
        <p:txBody>
          <a:bodyPr>
            <a:spAutoFit/>
          </a:bodyPr>
          <a:lstStyle/>
          <a:p>
            <a:pPr lvl="0">
              <a:spcBef>
                <a:spcPct val="50000"/>
              </a:spcBef>
            </a:pPr>
            <a:r>
              <a:rPr lang="zh-CN" altLang="en-US" sz="3600" b="1" dirty="0">
                <a:latin typeface="Arial" panose="020B0604020202020204" pitchFamily="34" charset="0"/>
                <a:ea typeface="宋体" panose="02010600030101010101" pitchFamily="2" charset="-122"/>
              </a:rPr>
              <a:t>地穴出口</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洞口、建穴、出穴</a:t>
            </a:r>
            <a:r>
              <a:rPr lang="en-US" altLang="zh-CN" sz="3600" b="1" dirty="0">
                <a:latin typeface="Arial" panose="020B0604020202020204" pitchFamily="34" charset="0"/>
                <a:ea typeface="宋体" panose="02010600030101010101" pitchFamily="2" charset="-122"/>
              </a:rPr>
              <a:t>—</a:t>
            </a:r>
            <a:r>
              <a:rPr lang="zh-CN" altLang="en-US" sz="3600" b="1" dirty="0">
                <a:solidFill>
                  <a:srgbClr val="FF0000"/>
                </a:solidFill>
                <a:latin typeface="Arial" panose="020B0604020202020204" pitchFamily="34" charset="0"/>
                <a:ea typeface="宋体" panose="02010600030101010101" pitchFamily="2" charset="-122"/>
              </a:rPr>
              <a:t>幼虫</a:t>
            </a:r>
          </a:p>
        </p:txBody>
      </p:sp>
      <p:sp>
        <p:nvSpPr>
          <p:cNvPr id="45066" name="文本框 45065"/>
          <p:cNvSpPr txBox="1"/>
          <p:nvPr/>
        </p:nvSpPr>
        <p:spPr>
          <a:xfrm>
            <a:off x="2195513" y="2636838"/>
            <a:ext cx="5040312" cy="1190625"/>
          </a:xfrm>
          <a:prstGeom prst="rect">
            <a:avLst/>
          </a:prstGeom>
          <a:noFill/>
          <a:ln w="9525">
            <a:noFill/>
          </a:ln>
        </p:spPr>
        <p:txBody>
          <a:bodyPr>
            <a:spAutoFit/>
          </a:bodyPr>
          <a:lstStyle/>
          <a:p>
            <a:pPr lvl="0">
              <a:spcBef>
                <a:spcPct val="50000"/>
              </a:spcBef>
            </a:pPr>
            <a:r>
              <a:rPr lang="zh-CN" altLang="en-US" sz="3600" b="1" dirty="0">
                <a:latin typeface="Arial" panose="020B0604020202020204" pitchFamily="34" charset="0"/>
                <a:ea typeface="宋体" panose="02010600030101010101" pitchFamily="2" charset="-122"/>
              </a:rPr>
              <a:t>出穴成长</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出穴、蜕皮、飞离</a:t>
            </a:r>
            <a:r>
              <a:rPr lang="en-US" altLang="zh-CN" sz="3600" b="1" dirty="0">
                <a:latin typeface="Arial" panose="020B0604020202020204" pitchFamily="34" charset="0"/>
                <a:ea typeface="宋体" panose="02010600030101010101" pitchFamily="2" charset="-122"/>
              </a:rPr>
              <a:t>—</a:t>
            </a:r>
            <a:r>
              <a:rPr lang="zh-CN" altLang="en-US" sz="3600" b="1" dirty="0">
                <a:solidFill>
                  <a:srgbClr val="FF0000"/>
                </a:solidFill>
                <a:latin typeface="Arial" panose="020B0604020202020204" pitchFamily="34" charset="0"/>
                <a:ea typeface="宋体" panose="02010600030101010101" pitchFamily="2" charset="-122"/>
              </a:rPr>
              <a:t>成虫</a:t>
            </a:r>
          </a:p>
        </p:txBody>
      </p:sp>
      <p:sp>
        <p:nvSpPr>
          <p:cNvPr id="45067" name="文本框 45066"/>
          <p:cNvSpPr txBox="1"/>
          <p:nvPr/>
        </p:nvSpPr>
        <p:spPr>
          <a:xfrm>
            <a:off x="971550" y="5229225"/>
            <a:ext cx="1512888" cy="1190625"/>
          </a:xfrm>
          <a:prstGeom prst="rect">
            <a:avLst/>
          </a:prstGeom>
          <a:noFill/>
          <a:ln w="9525">
            <a:noFill/>
          </a:ln>
        </p:spPr>
        <p:txBody>
          <a:bodyPr>
            <a:spAutoFit/>
          </a:bodyPr>
          <a:lstStyle/>
          <a:p>
            <a:pPr lvl="0">
              <a:spcBef>
                <a:spcPct val="50000"/>
              </a:spcBef>
            </a:pPr>
            <a:r>
              <a:rPr lang="zh-CN" altLang="en-US" sz="3600" b="1" dirty="0">
                <a:latin typeface="Arial" panose="020B0604020202020204" pitchFamily="34" charset="0"/>
                <a:ea typeface="宋体" panose="02010600030101010101" pitchFamily="2" charset="-122"/>
              </a:rPr>
              <a:t>蝉的卵</a:t>
            </a:r>
          </a:p>
        </p:txBody>
      </p:sp>
      <p:sp>
        <p:nvSpPr>
          <p:cNvPr id="45068" name="左大括号 45067"/>
          <p:cNvSpPr/>
          <p:nvPr/>
        </p:nvSpPr>
        <p:spPr>
          <a:xfrm>
            <a:off x="2051050" y="4365625"/>
            <a:ext cx="649288" cy="2492375"/>
          </a:xfrm>
          <a:prstGeom prst="leftBrace">
            <a:avLst>
              <a:gd name="adj1" fmla="val 31988"/>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45069" name="文本框 45068"/>
          <p:cNvSpPr txBox="1"/>
          <p:nvPr/>
        </p:nvSpPr>
        <p:spPr>
          <a:xfrm>
            <a:off x="2484438" y="4292600"/>
            <a:ext cx="5832475" cy="1190625"/>
          </a:xfrm>
          <a:prstGeom prst="rect">
            <a:avLst/>
          </a:prstGeom>
          <a:noFill/>
          <a:ln w="9525">
            <a:noFill/>
          </a:ln>
        </p:spPr>
        <p:txBody>
          <a:bodyPr>
            <a:spAutoFit/>
          </a:bodyPr>
          <a:lstStyle/>
          <a:p>
            <a:pPr lvl="0">
              <a:spcBef>
                <a:spcPct val="50000"/>
              </a:spcBef>
            </a:pPr>
            <a:r>
              <a:rPr lang="zh-CN" altLang="en-US" sz="3600" b="1" dirty="0">
                <a:latin typeface="Arial" panose="020B0604020202020204" pitchFamily="34" charset="0"/>
                <a:ea typeface="宋体" panose="02010600030101010101" pitchFamily="2" charset="-122"/>
              </a:rPr>
              <a:t>成虫产卵</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产卵、蚋虫破坏</a:t>
            </a:r>
            <a:r>
              <a:rPr lang="en-US" altLang="zh-CN" sz="3600" b="1" dirty="0">
                <a:latin typeface="Arial" panose="020B0604020202020204" pitchFamily="34" charset="0"/>
                <a:ea typeface="宋体" panose="02010600030101010101" pitchFamily="2" charset="-122"/>
              </a:rPr>
              <a:t>—</a:t>
            </a:r>
            <a:r>
              <a:rPr lang="zh-CN" altLang="en-US" sz="3600" b="1" dirty="0">
                <a:solidFill>
                  <a:srgbClr val="FF0000"/>
                </a:solidFill>
                <a:latin typeface="Arial" panose="020B0604020202020204" pitchFamily="34" charset="0"/>
                <a:ea typeface="宋体" panose="02010600030101010101" pitchFamily="2" charset="-122"/>
              </a:rPr>
              <a:t>产卵</a:t>
            </a:r>
          </a:p>
        </p:txBody>
      </p:sp>
      <p:sp>
        <p:nvSpPr>
          <p:cNvPr id="45070" name="文本框 45069"/>
          <p:cNvSpPr txBox="1"/>
          <p:nvPr/>
        </p:nvSpPr>
        <p:spPr>
          <a:xfrm>
            <a:off x="2411413" y="5589588"/>
            <a:ext cx="5400675" cy="1190625"/>
          </a:xfrm>
          <a:prstGeom prst="rect">
            <a:avLst/>
          </a:prstGeom>
          <a:noFill/>
          <a:ln w="9525">
            <a:noFill/>
          </a:ln>
        </p:spPr>
        <p:txBody>
          <a:bodyPr>
            <a:spAutoFit/>
          </a:bodyPr>
          <a:lstStyle/>
          <a:p>
            <a:pPr lvl="0">
              <a:spcBef>
                <a:spcPct val="50000"/>
              </a:spcBef>
            </a:pPr>
            <a:r>
              <a:rPr lang="zh-CN" altLang="en-US" sz="3600" b="1" dirty="0">
                <a:latin typeface="Arial" panose="020B0604020202020204" pitchFamily="34" charset="0"/>
                <a:ea typeface="宋体" panose="02010600030101010101" pitchFamily="2" charset="-122"/>
              </a:rPr>
              <a:t>幼虫入地</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孵化、落地、隐藏</a:t>
            </a:r>
            <a:r>
              <a:rPr lang="en-US" altLang="zh-CN" sz="3600" b="1" dirty="0">
                <a:latin typeface="Arial" panose="020B0604020202020204" pitchFamily="34" charset="0"/>
                <a:ea typeface="宋体" panose="02010600030101010101" pitchFamily="2" charset="-122"/>
              </a:rPr>
              <a:t>——</a:t>
            </a:r>
            <a:r>
              <a:rPr lang="zh-CN" altLang="en-US" sz="3600" b="1" dirty="0">
                <a:solidFill>
                  <a:srgbClr val="FF0000"/>
                </a:solidFill>
                <a:latin typeface="Arial" panose="020B0604020202020204" pitchFamily="34" charset="0"/>
                <a:ea typeface="宋体" panose="02010600030101010101" pitchFamily="2" charset="-122"/>
              </a:rPr>
              <a:t>幼虫</a:t>
            </a:r>
          </a:p>
        </p:txBody>
      </p:sp>
      <p:sp>
        <p:nvSpPr>
          <p:cNvPr id="45071" name="下箭头 45070"/>
          <p:cNvSpPr/>
          <p:nvPr/>
        </p:nvSpPr>
        <p:spPr>
          <a:xfrm>
            <a:off x="4356100" y="1341438"/>
            <a:ext cx="287338" cy="935037"/>
          </a:xfrm>
          <a:prstGeom prst="downArrow">
            <a:avLst>
              <a:gd name="adj1" fmla="val 50000"/>
              <a:gd name="adj2" fmla="val 81353"/>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45072" name="下箭头 45071"/>
          <p:cNvSpPr/>
          <p:nvPr/>
        </p:nvSpPr>
        <p:spPr>
          <a:xfrm>
            <a:off x="4572000" y="4941888"/>
            <a:ext cx="287338" cy="863600"/>
          </a:xfrm>
          <a:prstGeom prst="downArrow">
            <a:avLst>
              <a:gd name="adj1" fmla="val 50000"/>
              <a:gd name="adj2" fmla="val 75137"/>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45073" name="右大括号 45072"/>
          <p:cNvSpPr/>
          <p:nvPr/>
        </p:nvSpPr>
        <p:spPr>
          <a:xfrm>
            <a:off x="7164388" y="1052513"/>
            <a:ext cx="1008062" cy="5111750"/>
          </a:xfrm>
          <a:prstGeom prst="rightBrace">
            <a:avLst>
              <a:gd name="adj1" fmla="val 42257"/>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45075" name="文本框 45074"/>
          <p:cNvSpPr txBox="1"/>
          <p:nvPr/>
        </p:nvSpPr>
        <p:spPr>
          <a:xfrm>
            <a:off x="7740650" y="0"/>
            <a:ext cx="1403350" cy="7002463"/>
          </a:xfrm>
          <a:prstGeom prst="rect">
            <a:avLst/>
          </a:prstGeom>
          <a:noFill/>
          <a:ln w="9525">
            <a:noFill/>
          </a:ln>
        </p:spPr>
        <p:txBody>
          <a:bodyPr vert="eaVert">
            <a:spAutoFit/>
          </a:bodyPr>
          <a:lstStyle/>
          <a:p>
            <a:pPr lvl="0">
              <a:spcBef>
                <a:spcPct val="50000"/>
              </a:spcBef>
            </a:pPr>
            <a:r>
              <a:rPr lang="zh-CN" altLang="en-US" sz="4000" b="1" dirty="0">
                <a:solidFill>
                  <a:srgbClr val="FF0000"/>
                </a:solidFill>
                <a:latin typeface="Arial" panose="020B0604020202020204" pitchFamily="34" charset="0"/>
                <a:ea typeface="宋体" panose="02010600030101010101" pitchFamily="2" charset="-122"/>
              </a:rPr>
              <a:t>丰富多彩的生命历程，趣味十足的自然生灵。</a:t>
            </a: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5060">
                                            <p:txEl>
                                              <p:pRg st="0" end="0"/>
                                            </p:txEl>
                                          </p:spTgt>
                                        </p:tgtEl>
                                        <p:attrNameLst>
                                          <p:attrName>style.visibility</p:attrName>
                                        </p:attrNameLst>
                                      </p:cBhvr>
                                      <p:to>
                                        <p:strVal val="visible"/>
                                      </p:to>
                                    </p:set>
                                    <p:animEffect transition="in" filter="blinds(horizontal)">
                                      <p:cBhvr>
                                        <p:cTn id="7" dur="500"/>
                                        <p:tgtEl>
                                          <p:spTgt spid="4506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5061"/>
                                        </p:tgtEl>
                                        <p:attrNameLst>
                                          <p:attrName>style.visibility</p:attrName>
                                        </p:attrNameLst>
                                      </p:cBhvr>
                                      <p:to>
                                        <p:strVal val="visible"/>
                                      </p:to>
                                    </p:set>
                                    <p:anim calcmode="lin" valueType="num">
                                      <p:cBhvr additive="base">
                                        <p:cTn id="12" dur="500" fill="hold"/>
                                        <p:tgtEl>
                                          <p:spTgt spid="45061"/>
                                        </p:tgtEl>
                                        <p:attrNameLst>
                                          <p:attrName>ppt_x</p:attrName>
                                        </p:attrNameLst>
                                      </p:cBhvr>
                                      <p:tavLst>
                                        <p:tav tm="0">
                                          <p:val>
                                            <p:strVal val="#ppt_x"/>
                                          </p:val>
                                        </p:tav>
                                        <p:tav tm="100000">
                                          <p:val>
                                            <p:strVal val="#ppt_x"/>
                                          </p:val>
                                        </p:tav>
                                      </p:tavLst>
                                    </p:anim>
                                    <p:anim calcmode="lin" valueType="num">
                                      <p:cBhvr additive="base">
                                        <p:cTn id="13" dur="500" fill="hold"/>
                                        <p:tgtEl>
                                          <p:spTgt spid="4506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45062"/>
                                        </p:tgtEl>
                                        <p:attrNameLst>
                                          <p:attrName>style.visibility</p:attrName>
                                        </p:attrNameLst>
                                      </p:cBhvr>
                                      <p:to>
                                        <p:strVal val="visible"/>
                                      </p:to>
                                    </p:set>
                                    <p:animEffect transition="in" filter="box(in)">
                                      <p:cBhvr>
                                        <p:cTn id="18" dur="500"/>
                                        <p:tgtEl>
                                          <p:spTgt spid="45062"/>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45067"/>
                                        </p:tgtEl>
                                        <p:attrNameLst>
                                          <p:attrName>style.visibility</p:attrName>
                                        </p:attrNameLst>
                                      </p:cBhvr>
                                      <p:to>
                                        <p:strVal val="visible"/>
                                      </p:to>
                                    </p:set>
                                    <p:animEffect transition="in" filter="diamond(in)">
                                      <p:cBhvr>
                                        <p:cTn id="23" dur="2000"/>
                                        <p:tgtEl>
                                          <p:spTgt spid="4506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45063"/>
                                        </p:tgtEl>
                                        <p:attrNameLst>
                                          <p:attrName>style.visibility</p:attrName>
                                        </p:attrNameLst>
                                      </p:cBhvr>
                                      <p:to>
                                        <p:strVal val="visible"/>
                                      </p:to>
                                    </p:set>
                                    <p:anim calcmode="lin" valueType="num">
                                      <p:cBhvr additive="base">
                                        <p:cTn id="28" dur="500" fill="hold"/>
                                        <p:tgtEl>
                                          <p:spTgt spid="45063"/>
                                        </p:tgtEl>
                                        <p:attrNameLst>
                                          <p:attrName>ppt_x</p:attrName>
                                        </p:attrNameLst>
                                      </p:cBhvr>
                                      <p:tavLst>
                                        <p:tav tm="0">
                                          <p:val>
                                            <p:strVal val="#ppt_x"/>
                                          </p:val>
                                        </p:tav>
                                        <p:tav tm="100000">
                                          <p:val>
                                            <p:strVal val="#ppt_x"/>
                                          </p:val>
                                        </p:tav>
                                      </p:tavLst>
                                    </p:anim>
                                    <p:anim calcmode="lin" valueType="num">
                                      <p:cBhvr additive="base">
                                        <p:cTn id="29" dur="500" fill="hold"/>
                                        <p:tgtEl>
                                          <p:spTgt spid="45063"/>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 presetClass="entr" presetSubtype="16" fill="hold" grpId="0" nodeType="clickEffect">
                                  <p:stCondLst>
                                    <p:cond delay="0"/>
                                  </p:stCondLst>
                                  <p:childTnLst>
                                    <p:set>
                                      <p:cBhvr>
                                        <p:cTn id="33" dur="1" fill="hold">
                                          <p:stCondLst>
                                            <p:cond delay="0"/>
                                          </p:stCondLst>
                                        </p:cTn>
                                        <p:tgtEl>
                                          <p:spTgt spid="45064"/>
                                        </p:tgtEl>
                                        <p:attrNameLst>
                                          <p:attrName>style.visibility</p:attrName>
                                        </p:attrNameLst>
                                      </p:cBhvr>
                                      <p:to>
                                        <p:strVal val="visible"/>
                                      </p:to>
                                    </p:set>
                                    <p:animEffect transition="in" filter="box(in)">
                                      <p:cBhvr>
                                        <p:cTn id="34" dur="500"/>
                                        <p:tgtEl>
                                          <p:spTgt spid="45064"/>
                                        </p:tgtEl>
                                      </p:cBhvr>
                                    </p:animEffect>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grpId="0" nodeType="clickEffect">
                                  <p:stCondLst>
                                    <p:cond delay="0"/>
                                  </p:stCondLst>
                                  <p:childTnLst>
                                    <p:set>
                                      <p:cBhvr>
                                        <p:cTn id="38" dur="1" fill="hold">
                                          <p:stCondLst>
                                            <p:cond delay="0"/>
                                          </p:stCondLst>
                                        </p:cTn>
                                        <p:tgtEl>
                                          <p:spTgt spid="45066"/>
                                        </p:tgtEl>
                                        <p:attrNameLst>
                                          <p:attrName>style.visibility</p:attrName>
                                        </p:attrNameLst>
                                      </p:cBhvr>
                                      <p:to>
                                        <p:strVal val="visible"/>
                                      </p:to>
                                    </p:set>
                                    <p:animEffect transition="in" filter="box(in)">
                                      <p:cBhvr>
                                        <p:cTn id="39" dur="500"/>
                                        <p:tgtEl>
                                          <p:spTgt spid="45066"/>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45068"/>
                                        </p:tgtEl>
                                        <p:attrNameLst>
                                          <p:attrName>style.visibility</p:attrName>
                                        </p:attrNameLst>
                                      </p:cBhvr>
                                      <p:to>
                                        <p:strVal val="visible"/>
                                      </p:to>
                                    </p:set>
                                    <p:anim calcmode="lin" valueType="num">
                                      <p:cBhvr additive="base">
                                        <p:cTn id="44" dur="500" fill="hold"/>
                                        <p:tgtEl>
                                          <p:spTgt spid="45068"/>
                                        </p:tgtEl>
                                        <p:attrNameLst>
                                          <p:attrName>ppt_x</p:attrName>
                                        </p:attrNameLst>
                                      </p:cBhvr>
                                      <p:tavLst>
                                        <p:tav tm="0">
                                          <p:val>
                                            <p:strVal val="#ppt_x"/>
                                          </p:val>
                                        </p:tav>
                                        <p:tav tm="100000">
                                          <p:val>
                                            <p:strVal val="#ppt_x"/>
                                          </p:val>
                                        </p:tav>
                                      </p:tavLst>
                                    </p:anim>
                                    <p:anim calcmode="lin" valueType="num">
                                      <p:cBhvr additive="base">
                                        <p:cTn id="45" dur="500" fill="hold"/>
                                        <p:tgtEl>
                                          <p:spTgt spid="45068"/>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grpId="0" nodeType="clickEffect">
                                  <p:stCondLst>
                                    <p:cond delay="0"/>
                                  </p:stCondLst>
                                  <p:childTnLst>
                                    <p:set>
                                      <p:cBhvr>
                                        <p:cTn id="49" dur="1" fill="hold">
                                          <p:stCondLst>
                                            <p:cond delay="0"/>
                                          </p:stCondLst>
                                        </p:cTn>
                                        <p:tgtEl>
                                          <p:spTgt spid="45069"/>
                                        </p:tgtEl>
                                        <p:attrNameLst>
                                          <p:attrName>style.visibility</p:attrName>
                                        </p:attrNameLst>
                                      </p:cBhvr>
                                      <p:to>
                                        <p:strVal val="visible"/>
                                      </p:to>
                                    </p:set>
                                    <p:animEffect transition="in" filter="box(in)">
                                      <p:cBhvr>
                                        <p:cTn id="50" dur="500"/>
                                        <p:tgtEl>
                                          <p:spTgt spid="45069"/>
                                        </p:tgtEl>
                                      </p:cBhvr>
                                    </p:animEffect>
                                  </p:childTnLst>
                                </p:cTn>
                              </p:par>
                            </p:childTnLst>
                          </p:cTn>
                        </p:par>
                      </p:childTnLst>
                    </p:cTn>
                  </p:par>
                  <p:par>
                    <p:cTn id="51" fill="hold">
                      <p:stCondLst>
                        <p:cond delay="indefinite"/>
                      </p:stCondLst>
                      <p:childTnLst>
                        <p:par>
                          <p:cTn id="52" fill="hold">
                            <p:stCondLst>
                              <p:cond delay="0"/>
                            </p:stCondLst>
                            <p:childTnLst>
                              <p:par>
                                <p:cTn id="53" presetID="5" presetClass="entr" presetSubtype="10" fill="hold" grpId="0" nodeType="clickEffect">
                                  <p:stCondLst>
                                    <p:cond delay="0"/>
                                  </p:stCondLst>
                                  <p:childTnLst>
                                    <p:set>
                                      <p:cBhvr>
                                        <p:cTn id="54" dur="1" fill="hold">
                                          <p:stCondLst>
                                            <p:cond delay="0"/>
                                          </p:stCondLst>
                                        </p:cTn>
                                        <p:tgtEl>
                                          <p:spTgt spid="45070"/>
                                        </p:tgtEl>
                                        <p:attrNameLst>
                                          <p:attrName>style.visibility</p:attrName>
                                        </p:attrNameLst>
                                      </p:cBhvr>
                                      <p:to>
                                        <p:strVal val="visible"/>
                                      </p:to>
                                    </p:set>
                                    <p:animEffect transition="in" filter="checkerboard(across)">
                                      <p:cBhvr>
                                        <p:cTn id="55" dur="500"/>
                                        <p:tgtEl>
                                          <p:spTgt spid="45070"/>
                                        </p:tgtEl>
                                      </p:cBhvr>
                                    </p:animEffect>
                                  </p:childTnLst>
                                </p:cTn>
                              </p:par>
                            </p:childTnLst>
                          </p:cTn>
                        </p:par>
                      </p:childTnLst>
                    </p:cTn>
                  </p:par>
                  <p:par>
                    <p:cTn id="56" fill="hold">
                      <p:stCondLst>
                        <p:cond delay="indefinite"/>
                      </p:stCondLst>
                      <p:childTnLst>
                        <p:par>
                          <p:cTn id="57" fill="hold">
                            <p:stCondLst>
                              <p:cond delay="0"/>
                            </p:stCondLst>
                            <p:childTnLst>
                              <p:par>
                                <p:cTn id="58" presetID="8" presetClass="entr" presetSubtype="16" fill="hold" nodeType="clickEffect">
                                  <p:stCondLst>
                                    <p:cond delay="0"/>
                                  </p:stCondLst>
                                  <p:childTnLst>
                                    <p:set>
                                      <p:cBhvr>
                                        <p:cTn id="59" dur="1" fill="hold">
                                          <p:stCondLst>
                                            <p:cond delay="0"/>
                                          </p:stCondLst>
                                        </p:cTn>
                                        <p:tgtEl>
                                          <p:spTgt spid="45071"/>
                                        </p:tgtEl>
                                        <p:attrNameLst>
                                          <p:attrName>style.visibility</p:attrName>
                                        </p:attrNameLst>
                                      </p:cBhvr>
                                      <p:to>
                                        <p:strVal val="visible"/>
                                      </p:to>
                                    </p:set>
                                    <p:animEffect transition="in" filter="diamond(in)">
                                      <p:cBhvr>
                                        <p:cTn id="60" dur="2000"/>
                                        <p:tgtEl>
                                          <p:spTgt spid="45071"/>
                                        </p:tgtEl>
                                      </p:cBhvr>
                                    </p:animEffect>
                                  </p:childTnLst>
                                </p:cTn>
                              </p:par>
                            </p:childTnLst>
                          </p:cTn>
                        </p:par>
                      </p:childTnLst>
                    </p:cTn>
                  </p:par>
                  <p:par>
                    <p:cTn id="61" fill="hold">
                      <p:stCondLst>
                        <p:cond delay="indefinite"/>
                      </p:stCondLst>
                      <p:childTnLst>
                        <p:par>
                          <p:cTn id="62" fill="hold">
                            <p:stCondLst>
                              <p:cond delay="0"/>
                            </p:stCondLst>
                            <p:childTnLst>
                              <p:par>
                                <p:cTn id="63" presetID="4" presetClass="entr" presetSubtype="16" fill="hold" nodeType="clickEffect">
                                  <p:stCondLst>
                                    <p:cond delay="0"/>
                                  </p:stCondLst>
                                  <p:childTnLst>
                                    <p:set>
                                      <p:cBhvr>
                                        <p:cTn id="64" dur="1" fill="hold">
                                          <p:stCondLst>
                                            <p:cond delay="0"/>
                                          </p:stCondLst>
                                        </p:cTn>
                                        <p:tgtEl>
                                          <p:spTgt spid="45072"/>
                                        </p:tgtEl>
                                        <p:attrNameLst>
                                          <p:attrName>style.visibility</p:attrName>
                                        </p:attrNameLst>
                                      </p:cBhvr>
                                      <p:to>
                                        <p:strVal val="visible"/>
                                      </p:to>
                                    </p:set>
                                    <p:animEffect transition="in" filter="box(in)">
                                      <p:cBhvr>
                                        <p:cTn id="65" dur="500"/>
                                        <p:tgtEl>
                                          <p:spTgt spid="45072"/>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45073"/>
                                        </p:tgtEl>
                                        <p:attrNameLst>
                                          <p:attrName>style.visibility</p:attrName>
                                        </p:attrNameLst>
                                      </p:cBhvr>
                                      <p:to>
                                        <p:strVal val="visible"/>
                                      </p:to>
                                    </p:set>
                                    <p:anim calcmode="lin" valueType="num">
                                      <p:cBhvr additive="base">
                                        <p:cTn id="70" dur="500" fill="hold"/>
                                        <p:tgtEl>
                                          <p:spTgt spid="45073"/>
                                        </p:tgtEl>
                                        <p:attrNameLst>
                                          <p:attrName>ppt_x</p:attrName>
                                        </p:attrNameLst>
                                      </p:cBhvr>
                                      <p:tavLst>
                                        <p:tav tm="0">
                                          <p:val>
                                            <p:strVal val="#ppt_x"/>
                                          </p:val>
                                        </p:tav>
                                        <p:tav tm="100000">
                                          <p:val>
                                            <p:strVal val="#ppt_x"/>
                                          </p:val>
                                        </p:tav>
                                      </p:tavLst>
                                    </p:anim>
                                    <p:anim calcmode="lin" valueType="num">
                                      <p:cBhvr additive="base">
                                        <p:cTn id="71" dur="500" fill="hold"/>
                                        <p:tgtEl>
                                          <p:spTgt spid="45073"/>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8" presetClass="entr" presetSubtype="16" fill="hold" grpId="0" nodeType="clickEffect">
                                  <p:stCondLst>
                                    <p:cond delay="0"/>
                                  </p:stCondLst>
                                  <p:childTnLst>
                                    <p:set>
                                      <p:cBhvr>
                                        <p:cTn id="75" dur="1" fill="hold">
                                          <p:stCondLst>
                                            <p:cond delay="0"/>
                                          </p:stCondLst>
                                        </p:cTn>
                                        <p:tgtEl>
                                          <p:spTgt spid="45075"/>
                                        </p:tgtEl>
                                        <p:attrNameLst>
                                          <p:attrName>style.visibility</p:attrName>
                                        </p:attrNameLst>
                                      </p:cBhvr>
                                      <p:to>
                                        <p:strVal val="visible"/>
                                      </p:to>
                                    </p:set>
                                    <p:animEffect transition="in" filter="diamond(in)">
                                      <p:cBhvr>
                                        <p:cTn id="76" dur="2000"/>
                                        <p:tgtEl>
                                          <p:spTgt spid="45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2" grpId="0"/>
      <p:bldP spid="45064" grpId="0"/>
      <p:bldP spid="45066" grpId="0"/>
      <p:bldP spid="45067" grpId="0"/>
      <p:bldP spid="45069" grpId="0"/>
      <p:bldP spid="45070" grpId="0"/>
      <p:bldP spid="4507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34817"/>
          <p:cNvSpPr>
            <a:spLocks noGrp="1"/>
          </p:cNvSpPr>
          <p:nvPr>
            <p:ph type="title"/>
          </p:nvPr>
        </p:nvSpPr>
        <p:spPr>
          <a:xfrm>
            <a:off x="468313" y="0"/>
            <a:ext cx="8229600" cy="692150"/>
          </a:xfrm>
        </p:spPr>
        <p:txBody>
          <a:bodyPr anchor="ctr"/>
          <a:lstStyle/>
          <a:p>
            <a:r>
              <a:rPr lang="zh-CN" altLang="en-US" sz="4000" b="1" dirty="0">
                <a:solidFill>
                  <a:srgbClr val="FF0000"/>
                </a:solidFill>
              </a:rPr>
              <a:t>课堂小结</a:t>
            </a:r>
          </a:p>
        </p:txBody>
      </p:sp>
      <p:sp>
        <p:nvSpPr>
          <p:cNvPr id="34819" name="文本占位符 34818"/>
          <p:cNvSpPr>
            <a:spLocks noGrp="1"/>
          </p:cNvSpPr>
          <p:nvPr>
            <p:ph type="body" idx="1"/>
          </p:nvPr>
        </p:nvSpPr>
        <p:spPr>
          <a:xfrm>
            <a:off x="0" y="765175"/>
            <a:ext cx="9144000" cy="6092825"/>
          </a:xfrm>
        </p:spPr>
        <p:txBody>
          <a:bodyPr/>
          <a:lstStyle/>
          <a:p>
            <a:pPr>
              <a:buNone/>
            </a:pPr>
            <a:r>
              <a:rPr lang="en-US" altLang="zh-CN" sz="4000" b="1" dirty="0"/>
              <a:t>         《</a:t>
            </a:r>
            <a:r>
              <a:rPr lang="zh-CN" altLang="en-US" sz="4000" b="1" dirty="0"/>
              <a:t>蝉</a:t>
            </a:r>
            <a:r>
              <a:rPr lang="en-US" altLang="zh-CN" sz="4000" b="1" dirty="0"/>
              <a:t>》</a:t>
            </a:r>
            <a:r>
              <a:rPr lang="zh-CN" altLang="en-US" sz="4000" b="1" dirty="0"/>
              <a:t>实质是科学观察笔记、考察报告，属于科学著作的范畴，但是，作者在表达上采用了一些文学性语言对说明对象的科学资料进行综合介绍，因此有一定的文学色彩，其文学色彩主要表现在以下几个方面：一是把蝉人格化，赋予它人的情感和行为。二是运用文学的语言表达。</a:t>
            </a:r>
          </a:p>
        </p:txBody>
      </p:sp>
      <p:pic>
        <p:nvPicPr>
          <p:cNvPr id="34820" name="图片 34819" descr="1"/>
          <p:cNvPicPr>
            <a:picLocks noChangeAspect="1"/>
          </p:cNvPicPr>
          <p:nvPr/>
        </p:nvPicPr>
        <p:blipFill>
          <a:blip r:embed="rId2" cstate="print"/>
          <a:stretch>
            <a:fillRect/>
          </a:stretch>
        </p:blipFill>
        <p:spPr>
          <a:xfrm>
            <a:off x="34925" y="6453188"/>
            <a:ext cx="9109075" cy="363537"/>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348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35841"/>
          <p:cNvSpPr>
            <a:spLocks noGrp="1"/>
          </p:cNvSpPr>
          <p:nvPr>
            <p:ph type="title"/>
          </p:nvPr>
        </p:nvSpPr>
        <p:spPr>
          <a:xfrm>
            <a:off x="457200" y="0"/>
            <a:ext cx="8229600" cy="765175"/>
          </a:xfrm>
        </p:spPr>
        <p:txBody>
          <a:bodyPr anchor="ctr"/>
          <a:lstStyle/>
          <a:p>
            <a:r>
              <a:rPr lang="zh-CN" altLang="en-US" sz="4000" b="1" dirty="0">
                <a:solidFill>
                  <a:srgbClr val="FF0000"/>
                </a:solidFill>
              </a:rPr>
              <a:t>主题</a:t>
            </a:r>
          </a:p>
        </p:txBody>
      </p:sp>
      <p:sp>
        <p:nvSpPr>
          <p:cNvPr id="35843" name="文本占位符 35842"/>
          <p:cNvSpPr>
            <a:spLocks noGrp="1"/>
          </p:cNvSpPr>
          <p:nvPr>
            <p:ph type="body" idx="1"/>
          </p:nvPr>
        </p:nvSpPr>
        <p:spPr>
          <a:xfrm>
            <a:off x="0" y="1052513"/>
            <a:ext cx="9144000" cy="5360987"/>
          </a:xfrm>
        </p:spPr>
        <p:txBody>
          <a:bodyPr/>
          <a:lstStyle/>
          <a:p>
            <a:pPr>
              <a:buNone/>
            </a:pPr>
            <a:r>
              <a:rPr lang="en-US" altLang="zh-CN" sz="4000" b="1" dirty="0"/>
              <a:t>          </a:t>
            </a:r>
            <a:r>
              <a:rPr lang="zh-CN" altLang="en-US" sz="4000" b="1" dirty="0"/>
              <a:t>本文没有引用什么科学资料，完全依靠文艺的笔调对蝉的生长过程进行具体的、甚至是相当细致的描写，同时表达了对蝉艰苦一生而追求短暂辉煌的悲悯和礼赞。</a:t>
            </a:r>
          </a:p>
        </p:txBody>
      </p:sp>
      <p:pic>
        <p:nvPicPr>
          <p:cNvPr id="35845" name="图片 35844" descr="t01dc71997980a4880c"/>
          <p:cNvPicPr>
            <a:picLocks noChangeAspect="1"/>
          </p:cNvPicPr>
          <p:nvPr/>
        </p:nvPicPr>
        <p:blipFill>
          <a:blip r:embed="rId2" cstate="print"/>
          <a:stretch>
            <a:fillRect/>
          </a:stretch>
        </p:blipFill>
        <p:spPr>
          <a:xfrm>
            <a:off x="0" y="4572000"/>
            <a:ext cx="9144000" cy="2286000"/>
          </a:xfrm>
          <a:prstGeom prst="rect">
            <a:avLst/>
          </a:prstGeom>
          <a:noFill/>
          <a:ln w="9525">
            <a:noFill/>
          </a:ln>
        </p:spPr>
      </p:pic>
      <p:pic>
        <p:nvPicPr>
          <p:cNvPr id="35846" name="图片 35845" descr="w028">
            <a:hlinkClick r:id="" action="ppaction://noaction"/>
          </p:cNvPr>
          <p:cNvPicPr>
            <a:picLocks noChangeAspect="1"/>
          </p:cNvPicPr>
          <p:nvPr/>
        </p:nvPicPr>
        <p:blipFill>
          <a:blip r:embed="rId3" cstate="print"/>
          <a:stretch>
            <a:fillRect/>
          </a:stretch>
        </p:blipFill>
        <p:spPr>
          <a:xfrm>
            <a:off x="0" y="0"/>
            <a:ext cx="1116013" cy="1628775"/>
          </a:xfrm>
          <a:prstGeom prst="rect">
            <a:avLst/>
          </a:prstGeom>
          <a:noFill/>
          <a:ln w="9525">
            <a:noFill/>
          </a:ln>
        </p:spPr>
      </p:pic>
    </p:spTree>
  </p:cSld>
  <p:clrMapOvr>
    <a:masterClrMapping/>
  </p:clrMapOvr>
  <p:transition spd="med">
    <p:newsflash/>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36865"/>
          <p:cNvSpPr>
            <a:spLocks noGrp="1"/>
          </p:cNvSpPr>
          <p:nvPr>
            <p:ph type="title"/>
          </p:nvPr>
        </p:nvSpPr>
        <p:spPr>
          <a:xfrm>
            <a:off x="457200" y="0"/>
            <a:ext cx="8229600" cy="692150"/>
          </a:xfrm>
        </p:spPr>
        <p:txBody>
          <a:bodyPr anchor="ctr"/>
          <a:lstStyle/>
          <a:p>
            <a:r>
              <a:rPr lang="zh-CN" altLang="en-US" sz="4000" b="1" dirty="0">
                <a:solidFill>
                  <a:srgbClr val="FF0000"/>
                </a:solidFill>
              </a:rPr>
              <a:t>拓展延伸</a:t>
            </a:r>
            <a:r>
              <a:rPr lang="zh-CN" altLang="en-US" sz="4000" dirty="0"/>
              <a:t> </a:t>
            </a:r>
          </a:p>
        </p:txBody>
      </p:sp>
      <p:sp>
        <p:nvSpPr>
          <p:cNvPr id="36867" name="文本占位符 36866"/>
          <p:cNvSpPr>
            <a:spLocks noGrp="1"/>
          </p:cNvSpPr>
          <p:nvPr>
            <p:ph type="body" idx="1"/>
          </p:nvPr>
        </p:nvSpPr>
        <p:spPr>
          <a:xfrm>
            <a:off x="0" y="908050"/>
            <a:ext cx="9144000" cy="5949950"/>
          </a:xfrm>
        </p:spPr>
        <p:txBody>
          <a:bodyPr/>
          <a:lstStyle/>
          <a:p>
            <a:pPr>
              <a:buNone/>
            </a:pPr>
            <a:r>
              <a:rPr lang="en-US" altLang="zh-CN" sz="4000" b="1" dirty="0"/>
              <a:t>           </a:t>
            </a:r>
            <a:r>
              <a:rPr lang="zh-CN" altLang="en-US" sz="4000" b="1" dirty="0"/>
              <a:t>鲁迅说，法布尔的著作有一个缺点：“用人类的道德于昆虫界。”“农学者根据对于人类的利害，分昆虫为益虫和害虫，是有理可说的，但凭了当时的人类的道德和法律，定昆虫为善虫或坏虫，却是多余了。”</a:t>
            </a:r>
          </a:p>
        </p:txBody>
      </p:sp>
      <p:pic>
        <p:nvPicPr>
          <p:cNvPr id="36869" name="图片 36868" descr="t01bef28ab6d3db89ca"/>
          <p:cNvPicPr>
            <a:picLocks noChangeAspect="1"/>
          </p:cNvPicPr>
          <p:nvPr/>
        </p:nvPicPr>
        <p:blipFill>
          <a:blip r:embed="rId2" cstate="print"/>
          <a:stretch>
            <a:fillRect/>
          </a:stretch>
        </p:blipFill>
        <p:spPr>
          <a:xfrm>
            <a:off x="0" y="4868863"/>
            <a:ext cx="9144000" cy="1989137"/>
          </a:xfrm>
          <a:prstGeom prst="rect">
            <a:avLst/>
          </a:prstGeom>
          <a:noFill/>
          <a:ln w="9525">
            <a:noFill/>
          </a:ln>
        </p:spPr>
      </p:pic>
      <p:pic>
        <p:nvPicPr>
          <p:cNvPr id="36870" name="图片 36869" descr="t0100c2e0272ce245b3"/>
          <p:cNvPicPr>
            <a:picLocks noChangeAspect="1"/>
          </p:cNvPicPr>
          <p:nvPr/>
        </p:nvPicPr>
        <p:blipFill>
          <a:blip r:embed="rId3" cstate="print"/>
          <a:stretch>
            <a:fillRect/>
          </a:stretch>
        </p:blipFill>
        <p:spPr>
          <a:xfrm>
            <a:off x="0" y="0"/>
            <a:ext cx="1619250" cy="981075"/>
          </a:xfrm>
          <a:prstGeom prst="rect">
            <a:avLst/>
          </a:prstGeom>
          <a:noFill/>
          <a:ln w="9525">
            <a:noFill/>
          </a:ln>
        </p:spPr>
      </p:pic>
    </p:spTree>
  </p:cSld>
  <p:clrMapOvr>
    <a:masterClrMapping/>
  </p:clrMapOvr>
  <p:transition spd="med">
    <p:newsflash/>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37889"/>
          <p:cNvSpPr>
            <a:spLocks noGrp="1"/>
          </p:cNvSpPr>
          <p:nvPr>
            <p:ph type="title"/>
          </p:nvPr>
        </p:nvSpPr>
        <p:spPr>
          <a:xfrm>
            <a:off x="457200" y="0"/>
            <a:ext cx="8229600" cy="692150"/>
          </a:xfrm>
        </p:spPr>
        <p:txBody>
          <a:bodyPr anchor="ctr"/>
          <a:lstStyle/>
          <a:p>
            <a:r>
              <a:rPr lang="zh-CN" altLang="en-US" sz="4000" b="1" dirty="0">
                <a:solidFill>
                  <a:srgbClr val="FF0000"/>
                </a:solidFill>
              </a:rPr>
              <a:t>阅读感悟</a:t>
            </a:r>
          </a:p>
        </p:txBody>
      </p:sp>
      <p:sp>
        <p:nvSpPr>
          <p:cNvPr id="37891" name="文本占位符 37890"/>
          <p:cNvSpPr>
            <a:spLocks noGrp="1"/>
          </p:cNvSpPr>
          <p:nvPr>
            <p:ph type="body" idx="1"/>
          </p:nvPr>
        </p:nvSpPr>
        <p:spPr>
          <a:xfrm>
            <a:off x="0" y="765175"/>
            <a:ext cx="9144000" cy="6092825"/>
          </a:xfrm>
        </p:spPr>
        <p:txBody>
          <a:bodyPr/>
          <a:lstStyle/>
          <a:p>
            <a:pPr>
              <a:buNone/>
            </a:pPr>
            <a:r>
              <a:rPr lang="en-US" altLang="zh-CN" dirty="0"/>
              <a:t>            </a:t>
            </a:r>
            <a:r>
              <a:rPr lang="en-US" altLang="zh-CN" sz="4000" b="1" dirty="0"/>
              <a:t>①</a:t>
            </a:r>
            <a:r>
              <a:rPr lang="zh-CN" altLang="en-US" sz="4000" b="1" dirty="0"/>
              <a:t>一只小小的蝉在黑暗中奋斗四年，只为五星期阳光下的享受：一枝昙花生命虽长，也只有刹那间花开的美丽。</a:t>
            </a:r>
          </a:p>
          <a:p>
            <a:pPr>
              <a:buNone/>
            </a:pPr>
            <a:r>
              <a:rPr lang="zh-CN" altLang="en-US" sz="4000" b="1" dirty="0"/>
              <a:t>          </a:t>
            </a:r>
            <a:r>
              <a:rPr lang="en-US" altLang="zh-CN" sz="4000" b="1" dirty="0"/>
              <a:t>②</a:t>
            </a:r>
            <a:r>
              <a:rPr lang="zh-CN" altLang="en-US" sz="4000" b="1" dirty="0"/>
              <a:t>其实有时候人生不过如此，就像雨后天空中架起的桥一样，虽然绚丽烂漫，却只有转瞬即逝的绝美；</a:t>
            </a:r>
          </a:p>
          <a:p>
            <a:pPr>
              <a:buNone/>
            </a:pPr>
            <a:r>
              <a:rPr lang="zh-CN" altLang="en-US" sz="4000" b="1" dirty="0"/>
              <a:t>          </a:t>
            </a:r>
            <a:r>
              <a:rPr lang="en-US" altLang="zh-CN" sz="4000" b="1" dirty="0"/>
              <a:t>③</a:t>
            </a:r>
            <a:r>
              <a:rPr lang="zh-CN" altLang="en-US" sz="4000" b="1" dirty="0"/>
              <a:t>我们应该让青春闪光，在短暂的一生中留下生命的壮美。</a:t>
            </a:r>
          </a:p>
        </p:txBody>
      </p:sp>
      <p:pic>
        <p:nvPicPr>
          <p:cNvPr id="37892" name="图片 37891" descr="t01fa86bba9c3b4fecf"/>
          <p:cNvPicPr>
            <a:picLocks noChangeAspect="1"/>
          </p:cNvPicPr>
          <p:nvPr/>
        </p:nvPicPr>
        <p:blipFill>
          <a:blip r:embed="rId2" cstate="print"/>
          <a:stretch>
            <a:fillRect/>
          </a:stretch>
        </p:blipFill>
        <p:spPr>
          <a:xfrm>
            <a:off x="0" y="0"/>
            <a:ext cx="1258888" cy="1052513"/>
          </a:xfrm>
          <a:prstGeom prst="rect">
            <a:avLst/>
          </a:prstGeom>
          <a:noFill/>
          <a:ln w="9525">
            <a:noFill/>
          </a:ln>
        </p:spPr>
      </p:pic>
    </p:spTree>
  </p:cSld>
  <p:clrMapOvr>
    <a:masterClrMapping/>
  </p:clrMapOvr>
  <p:transition spd="med">
    <p:newsfla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7169"/>
          <p:cNvSpPr>
            <a:spLocks noGrp="1"/>
          </p:cNvSpPr>
          <p:nvPr>
            <p:ph type="title"/>
          </p:nvPr>
        </p:nvSpPr>
        <p:spPr>
          <a:xfrm>
            <a:off x="539750" y="0"/>
            <a:ext cx="8229600" cy="692150"/>
          </a:xfrm>
        </p:spPr>
        <p:txBody>
          <a:bodyPr anchor="ctr"/>
          <a:lstStyle/>
          <a:p>
            <a:r>
              <a:rPr lang="zh-CN" altLang="en-US" sz="4000" b="1" dirty="0">
                <a:solidFill>
                  <a:srgbClr val="FF0000"/>
                </a:solidFill>
              </a:rPr>
              <a:t>题目解说</a:t>
            </a:r>
          </a:p>
        </p:txBody>
      </p:sp>
      <p:sp>
        <p:nvSpPr>
          <p:cNvPr id="7171" name="文本占位符 7170"/>
          <p:cNvSpPr>
            <a:spLocks noGrp="1"/>
          </p:cNvSpPr>
          <p:nvPr>
            <p:ph type="body" idx="1"/>
          </p:nvPr>
        </p:nvSpPr>
        <p:spPr>
          <a:xfrm>
            <a:off x="0" y="908050"/>
            <a:ext cx="9144000" cy="6092825"/>
          </a:xfrm>
        </p:spPr>
        <p:txBody>
          <a:bodyPr/>
          <a:lstStyle/>
          <a:p>
            <a:pPr>
              <a:buNone/>
            </a:pPr>
            <a:r>
              <a:rPr lang="en-US" altLang="zh-CN" b="1" dirty="0"/>
              <a:t>          </a:t>
            </a:r>
            <a:r>
              <a:rPr lang="zh-CN" altLang="en-US" sz="4000" b="1" dirty="0"/>
              <a:t>蝉也叫“知了”，居昆虫纲，同翅目，蝉科。雄的腹部有发音器，能连续不断发出尖锐的声音。雌的不发声，但在腹部有听器。本文以</a:t>
            </a:r>
            <a:r>
              <a:rPr lang="en-US" altLang="zh-CN" sz="4000" b="1" dirty="0"/>
              <a:t>《</a:t>
            </a:r>
            <a:r>
              <a:rPr lang="zh-CN" altLang="en-US" sz="4000" b="1" dirty="0"/>
              <a:t>蝉</a:t>
            </a:r>
            <a:r>
              <a:rPr lang="en-US" altLang="zh-CN" sz="4000" b="1" dirty="0"/>
              <a:t>》</a:t>
            </a:r>
            <a:r>
              <a:rPr lang="zh-CN" altLang="en-US" sz="4000" b="1" dirty="0"/>
              <a:t>为题目，点明了文章的写作对象，简单明了。</a:t>
            </a:r>
          </a:p>
        </p:txBody>
      </p:sp>
      <p:pic>
        <p:nvPicPr>
          <p:cNvPr id="7173" name="图片 7172" descr="01300000011802118581553178859"/>
          <p:cNvPicPr>
            <a:picLocks noChangeAspect="1"/>
          </p:cNvPicPr>
          <p:nvPr/>
        </p:nvPicPr>
        <p:blipFill>
          <a:blip r:embed="rId2" cstate="print"/>
          <a:stretch>
            <a:fillRect/>
          </a:stretch>
        </p:blipFill>
        <p:spPr>
          <a:xfrm>
            <a:off x="0" y="4724400"/>
            <a:ext cx="9144000" cy="2133600"/>
          </a:xfrm>
          <a:prstGeom prst="rect">
            <a:avLst/>
          </a:prstGeom>
          <a:noFill/>
          <a:ln w="9525">
            <a:noFill/>
          </a:ln>
        </p:spPr>
      </p:pic>
      <p:pic>
        <p:nvPicPr>
          <p:cNvPr id="7174" name="图片 7173" descr="t01623c7cefec4b8c8e"/>
          <p:cNvPicPr>
            <a:picLocks noChangeAspect="1"/>
          </p:cNvPicPr>
          <p:nvPr/>
        </p:nvPicPr>
        <p:blipFill>
          <a:blip r:embed="rId3" cstate="print"/>
          <a:stretch>
            <a:fillRect/>
          </a:stretch>
        </p:blipFill>
        <p:spPr>
          <a:xfrm>
            <a:off x="0" y="0"/>
            <a:ext cx="1008063" cy="1152525"/>
          </a:xfrm>
          <a:prstGeom prst="rect">
            <a:avLst/>
          </a:prstGeom>
          <a:noFill/>
          <a:ln w="9525">
            <a:noFill/>
          </a:ln>
        </p:spPr>
      </p:pic>
    </p:spTree>
  </p:cSld>
  <p:clrMapOvr>
    <a:masterClrMapping/>
  </p:clrMapOvr>
  <p:transition spd="med">
    <p:newsfla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8193"/>
          <p:cNvSpPr>
            <a:spLocks noGrp="1"/>
          </p:cNvSpPr>
          <p:nvPr>
            <p:ph type="title"/>
          </p:nvPr>
        </p:nvSpPr>
        <p:spPr>
          <a:xfrm>
            <a:off x="457200" y="0"/>
            <a:ext cx="8229600" cy="765175"/>
          </a:xfrm>
        </p:spPr>
        <p:txBody>
          <a:bodyPr anchor="ctr"/>
          <a:lstStyle/>
          <a:p>
            <a:r>
              <a:rPr lang="zh-CN" altLang="en-US" sz="4000" b="1" dirty="0">
                <a:solidFill>
                  <a:srgbClr val="FF0000"/>
                </a:solidFill>
              </a:rPr>
              <a:t>科学小品文</a:t>
            </a:r>
          </a:p>
        </p:txBody>
      </p:sp>
      <p:sp>
        <p:nvSpPr>
          <p:cNvPr id="8195" name="文本占位符 8194"/>
          <p:cNvSpPr>
            <a:spLocks noGrp="1"/>
          </p:cNvSpPr>
          <p:nvPr>
            <p:ph type="body" idx="1"/>
          </p:nvPr>
        </p:nvSpPr>
        <p:spPr>
          <a:xfrm>
            <a:off x="0" y="1052513"/>
            <a:ext cx="9144000" cy="5805487"/>
          </a:xfrm>
        </p:spPr>
        <p:txBody>
          <a:bodyPr/>
          <a:lstStyle/>
          <a:p>
            <a:pPr>
              <a:buNone/>
            </a:pPr>
            <a:r>
              <a:rPr lang="en-US" altLang="zh-CN" sz="4000" b="1" dirty="0"/>
              <a:t>          </a:t>
            </a:r>
            <a:r>
              <a:rPr lang="zh-CN" altLang="en-US" sz="4000" b="1" dirty="0"/>
              <a:t>科学小品又叫知识小品，是一种用小品文的笔调介绍某一方面科学知识的说明文体。它既有科学性又有文学性，写法生动活泼，富有情趣，多采用文学笔调。科学小品文是说明文的一种。</a:t>
            </a:r>
          </a:p>
        </p:txBody>
      </p:sp>
      <p:pic>
        <p:nvPicPr>
          <p:cNvPr id="8196" name="图片 8195" descr="t01fc34fb886e599b58"/>
          <p:cNvPicPr>
            <a:picLocks noChangeAspect="1"/>
          </p:cNvPicPr>
          <p:nvPr/>
        </p:nvPicPr>
        <p:blipFill>
          <a:blip r:embed="rId2" cstate="print"/>
          <a:stretch>
            <a:fillRect/>
          </a:stretch>
        </p:blipFill>
        <p:spPr>
          <a:xfrm>
            <a:off x="0" y="5013325"/>
            <a:ext cx="9144000" cy="1844675"/>
          </a:xfrm>
          <a:prstGeom prst="rect">
            <a:avLst/>
          </a:prstGeom>
          <a:noFill/>
          <a:ln w="9525">
            <a:noFill/>
          </a:ln>
        </p:spPr>
      </p:pic>
      <p:pic>
        <p:nvPicPr>
          <p:cNvPr id="8197" name="图片 8196" descr="t017fea446878410257"/>
          <p:cNvPicPr>
            <a:picLocks noChangeAspect="1"/>
          </p:cNvPicPr>
          <p:nvPr/>
        </p:nvPicPr>
        <p:blipFill>
          <a:blip r:embed="rId3" cstate="print"/>
          <a:stretch>
            <a:fillRect/>
          </a:stretch>
        </p:blipFill>
        <p:spPr>
          <a:xfrm>
            <a:off x="0" y="0"/>
            <a:ext cx="1403350" cy="1341438"/>
          </a:xfrm>
          <a:prstGeom prst="rect">
            <a:avLst/>
          </a:prstGeom>
          <a:noFill/>
          <a:ln w="9525">
            <a:noFill/>
          </a:ln>
        </p:spPr>
      </p:pic>
    </p:spTree>
  </p:cSld>
  <p:clrMapOvr>
    <a:masterClrMapping/>
  </p:clrMapOvr>
  <p:transition spd="med">
    <p:newsflash/>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2289"/>
          <p:cNvSpPr>
            <a:spLocks noGrp="1"/>
          </p:cNvSpPr>
          <p:nvPr>
            <p:ph type="title"/>
          </p:nvPr>
        </p:nvSpPr>
        <p:spPr>
          <a:xfrm>
            <a:off x="0" y="0"/>
            <a:ext cx="2771775" cy="620713"/>
          </a:xfrm>
        </p:spPr>
        <p:txBody>
          <a:bodyPr anchor="ctr"/>
          <a:lstStyle/>
          <a:p>
            <a:r>
              <a:rPr lang="zh-CN" altLang="en-US" sz="4000" b="1" dirty="0">
                <a:solidFill>
                  <a:srgbClr val="FF0000"/>
                </a:solidFill>
              </a:rPr>
              <a:t>作者简介</a:t>
            </a:r>
            <a:r>
              <a:rPr lang="zh-CN" altLang="en-US" sz="4000" dirty="0"/>
              <a:t> </a:t>
            </a:r>
          </a:p>
        </p:txBody>
      </p:sp>
      <p:sp>
        <p:nvSpPr>
          <p:cNvPr id="12291" name="文本占位符 12290"/>
          <p:cNvSpPr>
            <a:spLocks noGrp="1"/>
          </p:cNvSpPr>
          <p:nvPr>
            <p:ph type="body" idx="1"/>
          </p:nvPr>
        </p:nvSpPr>
        <p:spPr>
          <a:xfrm>
            <a:off x="2268538" y="0"/>
            <a:ext cx="6875462" cy="7118350"/>
          </a:xfrm>
        </p:spPr>
        <p:txBody>
          <a:bodyPr/>
          <a:lstStyle/>
          <a:p>
            <a:pPr>
              <a:buNone/>
            </a:pPr>
            <a:r>
              <a:rPr lang="en-US" altLang="zh-CN" sz="4000" b="1" dirty="0"/>
              <a:t>          </a:t>
            </a:r>
            <a:r>
              <a:rPr lang="zh-CN" altLang="en-US" sz="4000" b="1" dirty="0">
                <a:solidFill>
                  <a:srgbClr val="FF0000"/>
                </a:solidFill>
              </a:rPr>
              <a:t>法布尔</a:t>
            </a:r>
            <a:r>
              <a:rPr lang="zh-CN" altLang="en-US" sz="4000" b="1" dirty="0"/>
              <a:t>（</a:t>
            </a:r>
            <a:r>
              <a:rPr lang="en-US" altLang="zh-CN" sz="4000" b="1" dirty="0"/>
              <a:t>1823——1915</a:t>
            </a:r>
            <a:r>
              <a:rPr lang="zh-CN" altLang="en-US" sz="4000" b="1" dirty="0"/>
              <a:t>），</a:t>
            </a:r>
            <a:r>
              <a:rPr lang="zh-CN" altLang="en-US" sz="4000" b="1" dirty="0">
                <a:solidFill>
                  <a:srgbClr val="FF0000"/>
                </a:solidFill>
              </a:rPr>
              <a:t>法国昆虫学家</a:t>
            </a:r>
            <a:r>
              <a:rPr lang="zh-CN" altLang="en-US" sz="4000" b="1" dirty="0"/>
              <a:t>、</a:t>
            </a:r>
            <a:r>
              <a:rPr lang="zh-CN" altLang="en-US" sz="4000" b="1" dirty="0">
                <a:solidFill>
                  <a:srgbClr val="FF0000"/>
                </a:solidFill>
              </a:rPr>
              <a:t>作家</a:t>
            </a:r>
            <a:r>
              <a:rPr lang="zh-CN" altLang="en-US" sz="4000" b="1" dirty="0"/>
              <a:t>，被世人称为</a:t>
            </a:r>
            <a:r>
              <a:rPr lang="zh-CN" altLang="en-US" sz="4000" b="1" dirty="0">
                <a:solidFill>
                  <a:srgbClr val="FF0000"/>
                </a:solidFill>
              </a:rPr>
              <a:t>“昆虫界的荷马”</a:t>
            </a:r>
            <a:r>
              <a:rPr lang="zh-CN" altLang="en-US" sz="4000" b="1" dirty="0"/>
              <a:t>，</a:t>
            </a:r>
            <a:r>
              <a:rPr lang="zh-CN" altLang="en-US" sz="4000" b="1" dirty="0">
                <a:solidFill>
                  <a:srgbClr val="FF0000"/>
                </a:solidFill>
              </a:rPr>
              <a:t>“昆虫界维吉尔”。</a:t>
            </a:r>
            <a:r>
              <a:rPr lang="zh-CN" altLang="en-US" sz="4000" b="1" dirty="0"/>
              <a:t>他从小迷恋花草虫鸟，在长达</a:t>
            </a:r>
            <a:r>
              <a:rPr lang="en-US" altLang="zh-CN" sz="4000" b="1" dirty="0"/>
              <a:t>20</a:t>
            </a:r>
            <a:r>
              <a:rPr lang="zh-CN" altLang="en-US" sz="4000" b="1" dirty="0"/>
              <a:t>余年的中学教师生涯中，他边教书边自学，立志为昆虫书写历史，坚持做动植物观察记录。</a:t>
            </a:r>
            <a:r>
              <a:rPr lang="zh-CN" altLang="en-US" sz="4000" b="1" dirty="0">
                <a:solidFill>
                  <a:srgbClr val="FF0000"/>
                </a:solidFill>
              </a:rPr>
              <a:t>著有</a:t>
            </a:r>
            <a:r>
              <a:rPr lang="en-US" altLang="zh-CN" sz="4000" b="1" dirty="0">
                <a:solidFill>
                  <a:srgbClr val="FF0000"/>
                </a:solidFill>
              </a:rPr>
              <a:t>《</a:t>
            </a:r>
            <a:r>
              <a:rPr lang="zh-CN" altLang="en-US" sz="4000" b="1" dirty="0">
                <a:solidFill>
                  <a:srgbClr val="FF0000"/>
                </a:solidFill>
              </a:rPr>
              <a:t>昆虫记</a:t>
            </a:r>
            <a:r>
              <a:rPr lang="en-US" altLang="zh-CN" sz="4000" b="1" dirty="0">
                <a:solidFill>
                  <a:srgbClr val="FF0000"/>
                </a:solidFill>
              </a:rPr>
              <a:t>》</a:t>
            </a:r>
            <a:r>
              <a:rPr lang="zh-CN" altLang="en-US" sz="4000" b="1" dirty="0"/>
              <a:t>、</a:t>
            </a:r>
            <a:r>
              <a:rPr lang="en-US" altLang="zh-CN" sz="4000" b="1" dirty="0">
                <a:solidFill>
                  <a:srgbClr val="FF0000"/>
                </a:solidFill>
              </a:rPr>
              <a:t>《</a:t>
            </a:r>
            <a:r>
              <a:rPr lang="zh-CN" altLang="en-US" sz="4000" b="1" dirty="0">
                <a:solidFill>
                  <a:srgbClr val="FF0000"/>
                </a:solidFill>
              </a:rPr>
              <a:t>自然科学编年史</a:t>
            </a:r>
            <a:r>
              <a:rPr lang="en-US" altLang="zh-CN" sz="4000" b="1" dirty="0">
                <a:solidFill>
                  <a:srgbClr val="FF0000"/>
                </a:solidFill>
              </a:rPr>
              <a:t>》</a:t>
            </a:r>
            <a:r>
              <a:rPr lang="zh-CN" altLang="en-US" sz="4000" b="1" dirty="0"/>
              <a:t>等。</a:t>
            </a:r>
          </a:p>
        </p:txBody>
      </p:sp>
      <p:pic>
        <p:nvPicPr>
          <p:cNvPr id="12292" name="图片 4"/>
          <p:cNvPicPr>
            <a:picLocks noChangeAspect="1"/>
          </p:cNvPicPr>
          <p:nvPr/>
        </p:nvPicPr>
        <p:blipFill>
          <a:blip r:embed="rId2" cstate="print"/>
          <a:stretch>
            <a:fillRect/>
          </a:stretch>
        </p:blipFill>
        <p:spPr>
          <a:xfrm>
            <a:off x="0" y="620713"/>
            <a:ext cx="2268538" cy="6237287"/>
          </a:xfrm>
          <a:prstGeom prst="rect">
            <a:avLst/>
          </a:prstGeom>
          <a:noFill/>
          <a:ln w="9525">
            <a:noFill/>
          </a:ln>
          <a:effectLst>
            <a:outerShdw algn="tl" rotWithShape="0">
              <a:srgbClr val="000000">
                <a:alpha val="70000"/>
              </a:srgbClr>
            </a:outerShdw>
          </a:effectLst>
        </p:spPr>
      </p:pic>
    </p:spTree>
  </p:cSld>
  <p:clrMapOvr>
    <a:masterClrMapping/>
  </p:clrMapOvr>
  <p:transition spd="med">
    <p:newsfla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1265"/>
          <p:cNvSpPr>
            <a:spLocks noGrp="1"/>
          </p:cNvSpPr>
          <p:nvPr>
            <p:ph type="title"/>
          </p:nvPr>
        </p:nvSpPr>
        <p:spPr>
          <a:xfrm>
            <a:off x="457200" y="0"/>
            <a:ext cx="8229600" cy="549275"/>
          </a:xfrm>
        </p:spPr>
        <p:txBody>
          <a:bodyPr anchor="ctr"/>
          <a:lstStyle/>
          <a:p>
            <a:r>
              <a:rPr lang="zh-CN" altLang="en-US" sz="4000" b="1" dirty="0">
                <a:solidFill>
                  <a:srgbClr val="FF0000"/>
                </a:solidFill>
              </a:rPr>
              <a:t>读准字音</a:t>
            </a:r>
            <a:r>
              <a:rPr lang="zh-CN" altLang="en-US" sz="4000" dirty="0"/>
              <a:t> </a:t>
            </a:r>
          </a:p>
        </p:txBody>
      </p:sp>
      <p:sp>
        <p:nvSpPr>
          <p:cNvPr id="11267" name="文本占位符 11266"/>
          <p:cNvSpPr>
            <a:spLocks noGrp="1"/>
          </p:cNvSpPr>
          <p:nvPr>
            <p:ph type="body" idx="1"/>
          </p:nvPr>
        </p:nvSpPr>
        <p:spPr>
          <a:xfrm>
            <a:off x="0" y="908050"/>
            <a:ext cx="9144000" cy="5949950"/>
          </a:xfrm>
        </p:spPr>
        <p:txBody>
          <a:bodyPr/>
          <a:lstStyle/>
          <a:p>
            <a:pPr>
              <a:lnSpc>
                <a:spcPct val="90000"/>
              </a:lnSpc>
              <a:buNone/>
            </a:pPr>
            <a:r>
              <a:rPr lang="en-US" altLang="zh-CN" sz="3600" b="1" dirty="0"/>
              <a:t>        </a:t>
            </a:r>
            <a:r>
              <a:rPr lang="zh-CN" altLang="en-US" sz="4000" b="1" dirty="0"/>
              <a:t>金蜣</a:t>
            </a:r>
            <a:r>
              <a:rPr lang="en-US" altLang="zh-CN" sz="4000" b="1" dirty="0">
                <a:solidFill>
                  <a:srgbClr val="FF0000"/>
                </a:solidFill>
              </a:rPr>
              <a:t>qiāng    </a:t>
            </a:r>
            <a:r>
              <a:rPr lang="en-US" altLang="zh-CN" sz="4000" b="1" dirty="0"/>
              <a:t>               </a:t>
            </a:r>
            <a:r>
              <a:rPr lang="zh-CN" altLang="en-US" sz="4000" b="1" dirty="0"/>
              <a:t>窠</a:t>
            </a:r>
            <a:r>
              <a:rPr lang="en-US" altLang="zh-CN" sz="4000" b="1" dirty="0">
                <a:solidFill>
                  <a:srgbClr val="FF0000"/>
                </a:solidFill>
              </a:rPr>
              <a:t>kē</a:t>
            </a:r>
            <a:r>
              <a:rPr lang="en-US" altLang="zh-CN" sz="4000" b="1" dirty="0"/>
              <a:t> </a:t>
            </a:r>
          </a:p>
          <a:p>
            <a:pPr>
              <a:lnSpc>
                <a:spcPct val="90000"/>
              </a:lnSpc>
              <a:buNone/>
            </a:pPr>
            <a:r>
              <a:rPr lang="en-US" altLang="zh-CN" sz="4000" b="1" dirty="0"/>
              <a:t>       </a:t>
            </a:r>
            <a:r>
              <a:rPr lang="zh-CN" altLang="en-US" sz="4000" b="1" dirty="0"/>
              <a:t>隧</a:t>
            </a:r>
            <a:r>
              <a:rPr lang="en-US" altLang="zh-CN" sz="4000" b="1" dirty="0">
                <a:solidFill>
                  <a:srgbClr val="FF0000"/>
                </a:solidFill>
              </a:rPr>
              <a:t>suì</a:t>
            </a:r>
            <a:r>
              <a:rPr lang="zh-CN" altLang="en-US" sz="4000" b="1" dirty="0"/>
              <a:t>道                       塌</a:t>
            </a:r>
            <a:r>
              <a:rPr lang="en-US" altLang="zh-CN" sz="4000" b="1" dirty="0">
                <a:solidFill>
                  <a:srgbClr val="FF0000"/>
                </a:solidFill>
              </a:rPr>
              <a:t>tā </a:t>
            </a:r>
          </a:p>
          <a:p>
            <a:pPr>
              <a:lnSpc>
                <a:spcPct val="90000"/>
              </a:lnSpc>
              <a:buNone/>
            </a:pPr>
            <a:r>
              <a:rPr lang="en-US" altLang="zh-CN" sz="4000" b="1" dirty="0"/>
              <a:t>       </a:t>
            </a:r>
            <a:r>
              <a:rPr lang="zh-CN" altLang="en-US" sz="4000" b="1" dirty="0"/>
              <a:t>黏</a:t>
            </a:r>
            <a:r>
              <a:rPr lang="en-US" altLang="zh-CN" sz="4000" b="1" dirty="0">
                <a:solidFill>
                  <a:srgbClr val="FF0000"/>
                </a:solidFill>
              </a:rPr>
              <a:t>nián  </a:t>
            </a:r>
            <a:r>
              <a:rPr lang="en-US" altLang="zh-CN" sz="4000" b="1" dirty="0"/>
              <a:t>                       </a:t>
            </a:r>
            <a:r>
              <a:rPr lang="zh-CN" altLang="en-US" sz="4000" b="1" dirty="0"/>
              <a:t>涂墁</a:t>
            </a:r>
            <a:r>
              <a:rPr lang="en-US" altLang="zh-CN" sz="4000" b="1" dirty="0">
                <a:solidFill>
                  <a:srgbClr val="FF0000"/>
                </a:solidFill>
              </a:rPr>
              <a:t>màn  </a:t>
            </a:r>
          </a:p>
          <a:p>
            <a:pPr>
              <a:lnSpc>
                <a:spcPct val="90000"/>
              </a:lnSpc>
              <a:buNone/>
            </a:pPr>
            <a:r>
              <a:rPr lang="en-US" altLang="zh-CN" sz="4000" b="1" dirty="0"/>
              <a:t>       </a:t>
            </a:r>
            <a:r>
              <a:rPr lang="zh-CN" altLang="en-US" sz="4000" b="1" dirty="0"/>
              <a:t>抵</a:t>
            </a:r>
            <a:r>
              <a:rPr lang="en-US" altLang="zh-CN" sz="4000" b="1" dirty="0">
                <a:solidFill>
                  <a:srgbClr val="FF0000"/>
                </a:solidFill>
              </a:rPr>
              <a:t>dǐ</a:t>
            </a:r>
            <a:r>
              <a:rPr lang="zh-CN" altLang="en-US" sz="4000" b="1" dirty="0"/>
              <a:t>御</a:t>
            </a:r>
            <a:r>
              <a:rPr lang="en-US" altLang="zh-CN" sz="4000" b="1" dirty="0">
                <a:solidFill>
                  <a:srgbClr val="FF0000"/>
                </a:solidFill>
              </a:rPr>
              <a:t>yù </a:t>
            </a:r>
            <a:r>
              <a:rPr lang="en-US" altLang="zh-CN" sz="4000" b="1" dirty="0"/>
              <a:t>                    </a:t>
            </a:r>
            <a:r>
              <a:rPr lang="zh-CN" altLang="en-US" sz="4000" b="1" dirty="0"/>
              <a:t>刹</a:t>
            </a:r>
            <a:r>
              <a:rPr lang="en-US" altLang="zh-CN" sz="4000" b="1" dirty="0">
                <a:solidFill>
                  <a:srgbClr val="FF0000"/>
                </a:solidFill>
              </a:rPr>
              <a:t>chà</a:t>
            </a:r>
            <a:r>
              <a:rPr lang="zh-CN" altLang="en-US" sz="4000" b="1" dirty="0"/>
              <a:t>那</a:t>
            </a:r>
          </a:p>
          <a:p>
            <a:pPr>
              <a:lnSpc>
                <a:spcPct val="90000"/>
              </a:lnSpc>
              <a:buNone/>
            </a:pPr>
            <a:r>
              <a:rPr lang="zh-CN" altLang="en-US" sz="4000" b="1" dirty="0"/>
              <a:t>       纤</a:t>
            </a:r>
            <a:r>
              <a:rPr lang="en-US" altLang="zh-CN" sz="4000" b="1" dirty="0">
                <a:solidFill>
                  <a:srgbClr val="FF0000"/>
                </a:solidFill>
              </a:rPr>
              <a:t>xiān</a:t>
            </a:r>
            <a:r>
              <a:rPr lang="zh-CN" altLang="en-US" sz="4000" b="1" dirty="0"/>
              <a:t>弱                      臃</a:t>
            </a:r>
            <a:r>
              <a:rPr lang="en-US" altLang="zh-CN" sz="4000" b="1" dirty="0">
                <a:solidFill>
                  <a:srgbClr val="FF0000"/>
                </a:solidFill>
              </a:rPr>
              <a:t>yōng</a:t>
            </a:r>
            <a:r>
              <a:rPr lang="zh-CN" altLang="en-US" sz="4000" b="1" dirty="0"/>
              <a:t>肿  </a:t>
            </a:r>
          </a:p>
          <a:p>
            <a:pPr>
              <a:lnSpc>
                <a:spcPct val="90000"/>
              </a:lnSpc>
              <a:buNone/>
            </a:pPr>
            <a:r>
              <a:rPr lang="zh-CN" altLang="en-US" sz="3600" b="1" dirty="0"/>
              <a:t>      </a:t>
            </a:r>
          </a:p>
        </p:txBody>
      </p:sp>
      <p:pic>
        <p:nvPicPr>
          <p:cNvPr id="11268" name="图片 11267" descr="t016001eae9154c14c9"/>
          <p:cNvPicPr>
            <a:picLocks noChangeAspect="1"/>
          </p:cNvPicPr>
          <p:nvPr/>
        </p:nvPicPr>
        <p:blipFill>
          <a:blip r:embed="rId2" cstate="print"/>
          <a:stretch>
            <a:fillRect/>
          </a:stretch>
        </p:blipFill>
        <p:spPr>
          <a:xfrm>
            <a:off x="0" y="4437063"/>
            <a:ext cx="9144000" cy="2420937"/>
          </a:xfrm>
          <a:prstGeom prst="rect">
            <a:avLst/>
          </a:prstGeom>
          <a:noFill/>
          <a:ln w="9525">
            <a:noFill/>
          </a:ln>
        </p:spPr>
      </p:pic>
      <p:pic>
        <p:nvPicPr>
          <p:cNvPr id="11269" name="图片 11268" descr="t01223dcb4b9a11f3f1"/>
          <p:cNvPicPr>
            <a:picLocks noChangeAspect="1"/>
          </p:cNvPicPr>
          <p:nvPr/>
        </p:nvPicPr>
        <p:blipFill>
          <a:blip r:embed="rId3" cstate="print"/>
          <a:stretch>
            <a:fillRect/>
          </a:stretch>
        </p:blipFill>
        <p:spPr>
          <a:xfrm>
            <a:off x="3924300" y="1412875"/>
            <a:ext cx="1619250" cy="1871663"/>
          </a:xfrm>
          <a:prstGeom prst="rect">
            <a:avLst/>
          </a:prstGeom>
          <a:noFill/>
          <a:ln w="9525">
            <a:noFill/>
          </a:ln>
        </p:spPr>
      </p:pic>
    </p:spTree>
  </p:cSld>
  <p:clrMapOvr>
    <a:masterClrMapping/>
  </p:clrMapOvr>
  <p:transition spd="med">
    <p:newsfla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0241"/>
          <p:cNvSpPr>
            <a:spLocks noGrp="1"/>
          </p:cNvSpPr>
          <p:nvPr>
            <p:ph type="title"/>
          </p:nvPr>
        </p:nvSpPr>
        <p:spPr/>
        <p:txBody>
          <a:bodyPr anchor="ctr"/>
          <a:lstStyle/>
          <a:p>
            <a:r>
              <a:rPr lang="en-US" altLang="zh-CN" sz="4000" dirty="0"/>
              <a:t/>
            </a:r>
            <a:br>
              <a:rPr lang="en-US" altLang="zh-CN" sz="4000" dirty="0"/>
            </a:br>
            <a:endParaRPr lang="en-US" altLang="zh-CN" sz="4000" dirty="0"/>
          </a:p>
        </p:txBody>
      </p:sp>
      <p:sp>
        <p:nvSpPr>
          <p:cNvPr id="10243" name="文本占位符 10242"/>
          <p:cNvSpPr>
            <a:spLocks noGrp="1"/>
          </p:cNvSpPr>
          <p:nvPr>
            <p:ph type="body" idx="1"/>
          </p:nvPr>
        </p:nvSpPr>
        <p:spPr>
          <a:xfrm>
            <a:off x="0" y="0"/>
            <a:ext cx="9144000" cy="6858000"/>
          </a:xfrm>
        </p:spPr>
        <p:txBody>
          <a:bodyPr/>
          <a:lstStyle/>
          <a:p>
            <a:pPr>
              <a:buNone/>
            </a:pPr>
            <a:r>
              <a:rPr lang="en-US" altLang="zh-CN" sz="3600" b="1" dirty="0"/>
              <a:t>       </a:t>
            </a:r>
            <a:r>
              <a:rPr lang="zh-CN" altLang="en-US" sz="4000" b="1" dirty="0"/>
              <a:t>罅</a:t>
            </a:r>
            <a:r>
              <a:rPr lang="en-US" altLang="zh-CN" sz="4000" b="1" dirty="0">
                <a:solidFill>
                  <a:srgbClr val="FF0000"/>
                </a:solidFill>
              </a:rPr>
              <a:t>xià</a:t>
            </a:r>
            <a:r>
              <a:rPr lang="zh-CN" altLang="en-US" sz="4000" b="1" dirty="0"/>
              <a:t>隙</a:t>
            </a:r>
            <a:r>
              <a:rPr lang="en-US" altLang="zh-CN" sz="4000" b="1" dirty="0">
                <a:solidFill>
                  <a:srgbClr val="FF0000"/>
                </a:solidFill>
              </a:rPr>
              <a:t>xì </a:t>
            </a:r>
            <a:r>
              <a:rPr lang="en-US" altLang="zh-CN" sz="4000" b="1" dirty="0"/>
              <a:t>                    </a:t>
            </a:r>
            <a:r>
              <a:rPr lang="zh-CN" altLang="en-US" sz="4000" b="1" dirty="0"/>
              <a:t>徘</a:t>
            </a:r>
            <a:r>
              <a:rPr lang="en-US" altLang="zh-CN" sz="4000" b="1" dirty="0">
                <a:solidFill>
                  <a:srgbClr val="FF0000"/>
                </a:solidFill>
              </a:rPr>
              <a:t>pái</a:t>
            </a:r>
            <a:r>
              <a:rPr lang="zh-CN" altLang="en-US" sz="4000" b="1" dirty="0"/>
              <a:t>徊</a:t>
            </a:r>
            <a:r>
              <a:rPr lang="en-US" altLang="zh-CN" sz="4000" b="1" dirty="0">
                <a:solidFill>
                  <a:srgbClr val="FF0000"/>
                </a:solidFill>
              </a:rPr>
              <a:t>huái</a:t>
            </a:r>
          </a:p>
          <a:p>
            <a:pPr>
              <a:buNone/>
            </a:pPr>
            <a:r>
              <a:rPr lang="en-US" altLang="zh-CN" sz="4000" b="1" dirty="0"/>
              <a:t>      </a:t>
            </a:r>
            <a:r>
              <a:rPr lang="zh-CN" altLang="en-US" sz="4000" b="1" dirty="0"/>
              <a:t>蚋</a:t>
            </a:r>
            <a:r>
              <a:rPr lang="en-US" altLang="zh-CN" sz="4000" b="1" dirty="0">
                <a:solidFill>
                  <a:srgbClr val="FF0000"/>
                </a:solidFill>
              </a:rPr>
              <a:t>ruì</a:t>
            </a:r>
            <a:r>
              <a:rPr lang="en-US" altLang="zh-CN" sz="4000" b="1" dirty="0"/>
              <a:t>                            </a:t>
            </a:r>
            <a:r>
              <a:rPr lang="zh-CN" altLang="en-US" sz="4000" b="1" dirty="0"/>
              <a:t>轧</a:t>
            </a:r>
            <a:r>
              <a:rPr lang="en-US" altLang="zh-CN" sz="4000" b="1" dirty="0">
                <a:solidFill>
                  <a:srgbClr val="FF0000"/>
                </a:solidFill>
              </a:rPr>
              <a:t>yà</a:t>
            </a:r>
            <a:r>
              <a:rPr lang="zh-CN" altLang="en-US" sz="4000" b="1" dirty="0"/>
              <a:t>扁   </a:t>
            </a:r>
          </a:p>
          <a:p>
            <a:pPr>
              <a:buNone/>
            </a:pPr>
            <a:r>
              <a:rPr lang="zh-CN" altLang="en-US" sz="4000" b="1" dirty="0"/>
              <a:t>      掠</a:t>
            </a:r>
            <a:r>
              <a:rPr lang="en-US" altLang="zh-CN" sz="4000" b="1" dirty="0">
                <a:solidFill>
                  <a:srgbClr val="FF0000"/>
                </a:solidFill>
              </a:rPr>
              <a:t>lüè</a:t>
            </a:r>
            <a:r>
              <a:rPr lang="zh-CN" altLang="en-US" sz="4000" b="1" dirty="0"/>
              <a:t>夺                        孵</a:t>
            </a:r>
            <a:r>
              <a:rPr lang="en-US" altLang="zh-CN" sz="4000" b="1" dirty="0">
                <a:solidFill>
                  <a:srgbClr val="FF0000"/>
                </a:solidFill>
              </a:rPr>
              <a:t>fū</a:t>
            </a:r>
            <a:r>
              <a:rPr lang="zh-CN" altLang="en-US" sz="4000" b="1" dirty="0"/>
              <a:t>化  </a:t>
            </a:r>
          </a:p>
          <a:p>
            <a:pPr>
              <a:buNone/>
            </a:pPr>
            <a:r>
              <a:rPr lang="zh-CN" altLang="en-US" sz="4000" b="1" dirty="0"/>
              <a:t>      鳍</a:t>
            </a:r>
            <a:r>
              <a:rPr lang="en-US" altLang="zh-CN" sz="4000" b="1" dirty="0">
                <a:solidFill>
                  <a:srgbClr val="FF0000"/>
                </a:solidFill>
              </a:rPr>
              <a:t>qí </a:t>
            </a:r>
            <a:r>
              <a:rPr lang="en-US" altLang="zh-CN" sz="4000" b="1" dirty="0"/>
              <a:t>                             </a:t>
            </a:r>
            <a:r>
              <a:rPr lang="zh-CN" altLang="en-US" sz="4000" b="1" dirty="0"/>
              <a:t>跳蚤</a:t>
            </a:r>
            <a:r>
              <a:rPr lang="en-US" altLang="zh-CN" sz="4000" b="1" dirty="0">
                <a:solidFill>
                  <a:srgbClr val="FF0000"/>
                </a:solidFill>
              </a:rPr>
              <a:t>zǎo</a:t>
            </a:r>
            <a:r>
              <a:rPr lang="en-US" altLang="zh-CN" sz="4000" b="1" dirty="0"/>
              <a:t>    </a:t>
            </a:r>
          </a:p>
          <a:p>
            <a:pPr>
              <a:buNone/>
            </a:pPr>
            <a:r>
              <a:rPr lang="en-US" altLang="zh-CN" sz="4000" b="1" dirty="0"/>
              <a:t>      </a:t>
            </a:r>
            <a:r>
              <a:rPr lang="zh-CN" altLang="en-US" sz="4000" b="1" dirty="0"/>
              <a:t>车辙</a:t>
            </a:r>
            <a:r>
              <a:rPr lang="en-US" altLang="zh-CN" sz="4000" b="1" dirty="0">
                <a:solidFill>
                  <a:srgbClr val="FF0000"/>
                </a:solidFill>
              </a:rPr>
              <a:t>zhé  </a:t>
            </a:r>
            <a:r>
              <a:rPr lang="en-US" altLang="zh-CN" sz="4000" b="1" dirty="0"/>
              <a:t>                     </a:t>
            </a:r>
            <a:r>
              <a:rPr lang="zh-CN" altLang="en-US" sz="4000" b="1" dirty="0"/>
              <a:t>坚韧</a:t>
            </a:r>
            <a:r>
              <a:rPr lang="en-US" altLang="zh-CN" sz="4000" b="1" dirty="0">
                <a:solidFill>
                  <a:srgbClr val="FF0000"/>
                </a:solidFill>
              </a:rPr>
              <a:t>rèn </a:t>
            </a:r>
            <a:r>
              <a:rPr lang="en-US" altLang="zh-CN" sz="4000" b="1" dirty="0"/>
              <a:t>  </a:t>
            </a:r>
          </a:p>
          <a:p>
            <a:pPr>
              <a:buNone/>
            </a:pPr>
            <a:r>
              <a:rPr lang="en-US" altLang="zh-CN" sz="4000" b="1" dirty="0"/>
              <a:t>      </a:t>
            </a:r>
            <a:r>
              <a:rPr lang="zh-CN" altLang="en-US" sz="4000" b="1" dirty="0"/>
              <a:t>喧</a:t>
            </a:r>
            <a:r>
              <a:rPr lang="en-US" altLang="zh-CN" sz="4000" b="1" dirty="0">
                <a:solidFill>
                  <a:srgbClr val="FF0000"/>
                </a:solidFill>
              </a:rPr>
              <a:t>xuān</a:t>
            </a:r>
            <a:r>
              <a:rPr lang="zh-CN" altLang="en-US" sz="4000" b="1" dirty="0"/>
              <a:t>嚣</a:t>
            </a:r>
            <a:r>
              <a:rPr lang="en-US" altLang="zh-CN" sz="4000" b="1" dirty="0">
                <a:solidFill>
                  <a:srgbClr val="FF0000"/>
                </a:solidFill>
              </a:rPr>
              <a:t>xiāo </a:t>
            </a:r>
            <a:r>
              <a:rPr lang="en-US" altLang="zh-CN" sz="4000" b="1" dirty="0"/>
              <a:t>             </a:t>
            </a:r>
            <a:r>
              <a:rPr lang="zh-CN" altLang="en-US" sz="4000" b="1" dirty="0"/>
              <a:t>钹</a:t>
            </a:r>
            <a:r>
              <a:rPr lang="en-US" altLang="zh-CN" sz="4000" b="1" dirty="0">
                <a:solidFill>
                  <a:srgbClr val="FF0000"/>
                </a:solidFill>
              </a:rPr>
              <a:t>bó</a:t>
            </a:r>
            <a:r>
              <a:rPr lang="zh-CN" altLang="en-US" sz="4000" b="1" dirty="0"/>
              <a:t>声</a:t>
            </a:r>
          </a:p>
          <a:p>
            <a:endParaRPr lang="zh-CN" altLang="en-US" sz="3600" dirty="0"/>
          </a:p>
        </p:txBody>
      </p:sp>
      <p:pic>
        <p:nvPicPr>
          <p:cNvPr id="10244" name="图片 10243" descr="t011727d258be26411d"/>
          <p:cNvPicPr>
            <a:picLocks noChangeAspect="1"/>
          </p:cNvPicPr>
          <p:nvPr/>
        </p:nvPicPr>
        <p:blipFill>
          <a:blip r:embed="rId2" cstate="print"/>
          <a:stretch>
            <a:fillRect/>
          </a:stretch>
        </p:blipFill>
        <p:spPr>
          <a:xfrm>
            <a:off x="0" y="4724400"/>
            <a:ext cx="9144000" cy="2133600"/>
          </a:xfrm>
          <a:prstGeom prst="rect">
            <a:avLst/>
          </a:prstGeom>
          <a:noFill/>
          <a:ln w="9525">
            <a:noFill/>
          </a:ln>
        </p:spPr>
      </p:pic>
      <p:pic>
        <p:nvPicPr>
          <p:cNvPr id="10245" name="图片 10244" descr="t01223dcb4b9a11f3f1"/>
          <p:cNvPicPr>
            <a:picLocks noChangeAspect="1"/>
          </p:cNvPicPr>
          <p:nvPr/>
        </p:nvPicPr>
        <p:blipFill>
          <a:blip r:embed="rId3" cstate="print"/>
          <a:stretch>
            <a:fillRect/>
          </a:stretch>
        </p:blipFill>
        <p:spPr>
          <a:xfrm>
            <a:off x="3851275" y="981075"/>
            <a:ext cx="1619250" cy="1871663"/>
          </a:xfrm>
          <a:prstGeom prst="rect">
            <a:avLst/>
          </a:prstGeom>
          <a:noFill/>
          <a:ln w="9525">
            <a:noFill/>
          </a:ln>
        </p:spPr>
      </p:pic>
    </p:spTree>
  </p:cSld>
  <p:clrMapOvr>
    <a:masterClrMapping/>
  </p:clrMapOvr>
  <p:transition spd="med">
    <p:newsfla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3313"/>
          <p:cNvSpPr>
            <a:spLocks noGrp="1"/>
          </p:cNvSpPr>
          <p:nvPr>
            <p:ph type="title"/>
          </p:nvPr>
        </p:nvSpPr>
        <p:spPr>
          <a:xfrm>
            <a:off x="457200" y="0"/>
            <a:ext cx="8229600" cy="620713"/>
          </a:xfrm>
        </p:spPr>
        <p:txBody>
          <a:bodyPr anchor="ctr"/>
          <a:lstStyle/>
          <a:p>
            <a:r>
              <a:rPr lang="zh-CN" altLang="en-US" sz="4000" b="1" dirty="0">
                <a:solidFill>
                  <a:srgbClr val="FF0000"/>
                </a:solidFill>
              </a:rPr>
              <a:t>多音字</a:t>
            </a:r>
            <a:r>
              <a:rPr lang="zh-CN" altLang="en-US" sz="4000" dirty="0"/>
              <a:t> </a:t>
            </a:r>
          </a:p>
        </p:txBody>
      </p:sp>
      <p:sp>
        <p:nvSpPr>
          <p:cNvPr id="13315" name="文本占位符 13314"/>
          <p:cNvSpPr>
            <a:spLocks noGrp="1"/>
          </p:cNvSpPr>
          <p:nvPr>
            <p:ph type="body" idx="1"/>
          </p:nvPr>
        </p:nvSpPr>
        <p:spPr>
          <a:xfrm>
            <a:off x="0" y="620713"/>
            <a:ext cx="9144000" cy="6237287"/>
          </a:xfrm>
        </p:spPr>
        <p:txBody>
          <a:bodyPr/>
          <a:lstStyle/>
          <a:p>
            <a:pPr>
              <a:buNone/>
            </a:pPr>
            <a:endParaRPr lang="en-US" altLang="zh-CN" dirty="0"/>
          </a:p>
          <a:p>
            <a:pPr>
              <a:buNone/>
            </a:pPr>
            <a:endParaRPr lang="en-US" altLang="zh-CN" dirty="0"/>
          </a:p>
        </p:txBody>
      </p:sp>
      <p:sp>
        <p:nvSpPr>
          <p:cNvPr id="13316" name="文本框 13315"/>
          <p:cNvSpPr txBox="1"/>
          <p:nvPr/>
        </p:nvSpPr>
        <p:spPr>
          <a:xfrm>
            <a:off x="0" y="3068638"/>
            <a:ext cx="755650" cy="762000"/>
          </a:xfrm>
          <a:prstGeom prst="rect">
            <a:avLst/>
          </a:prstGeom>
          <a:noFill/>
          <a:ln w="9525">
            <a:noFill/>
          </a:ln>
        </p:spPr>
        <p:txBody>
          <a:bodyPr>
            <a:spAutoFit/>
          </a:bodyPr>
          <a:lstStyle/>
          <a:p>
            <a:pPr lvl="0">
              <a:spcBef>
                <a:spcPct val="50000"/>
              </a:spcBef>
            </a:pPr>
            <a:r>
              <a:rPr lang="zh-CN" altLang="en-US" sz="4400" b="1" dirty="0">
                <a:latin typeface="Arial" panose="020B0604020202020204" pitchFamily="34" charset="0"/>
                <a:ea typeface="宋体" panose="02010600030101010101" pitchFamily="2" charset="-122"/>
              </a:rPr>
              <a:t>刹 </a:t>
            </a:r>
          </a:p>
        </p:txBody>
      </p:sp>
      <p:sp>
        <p:nvSpPr>
          <p:cNvPr id="13318" name="左大括号 13317"/>
          <p:cNvSpPr/>
          <p:nvPr/>
        </p:nvSpPr>
        <p:spPr>
          <a:xfrm>
            <a:off x="539750" y="1341438"/>
            <a:ext cx="1079500" cy="4319587"/>
          </a:xfrm>
          <a:prstGeom prst="leftBrace">
            <a:avLst>
              <a:gd name="adj1" fmla="val 33345"/>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13319" name="文本框 13318"/>
          <p:cNvSpPr txBox="1"/>
          <p:nvPr/>
        </p:nvSpPr>
        <p:spPr>
          <a:xfrm>
            <a:off x="1547813" y="836613"/>
            <a:ext cx="1296987" cy="762000"/>
          </a:xfrm>
          <a:prstGeom prst="rect">
            <a:avLst/>
          </a:prstGeom>
          <a:noFill/>
          <a:ln w="9525">
            <a:noFill/>
          </a:ln>
        </p:spPr>
        <p:txBody>
          <a:bodyPr>
            <a:spAutoFit/>
          </a:bodyPr>
          <a:lstStyle/>
          <a:p>
            <a:pPr lvl="0">
              <a:spcBef>
                <a:spcPct val="50000"/>
              </a:spcBef>
            </a:pPr>
            <a:r>
              <a:rPr lang="en-US" altLang="zh-CN" sz="4400" b="1" dirty="0">
                <a:solidFill>
                  <a:srgbClr val="FF0000"/>
                </a:solidFill>
                <a:latin typeface="Arial" panose="020B0604020202020204" pitchFamily="34" charset="0"/>
                <a:ea typeface="宋体" panose="02010600030101010101" pitchFamily="2" charset="-122"/>
              </a:rPr>
              <a:t>chà</a:t>
            </a:r>
          </a:p>
        </p:txBody>
      </p:sp>
      <p:sp>
        <p:nvSpPr>
          <p:cNvPr id="13320" name="文本框 13319"/>
          <p:cNvSpPr txBox="1"/>
          <p:nvPr/>
        </p:nvSpPr>
        <p:spPr>
          <a:xfrm>
            <a:off x="1403350" y="5373688"/>
            <a:ext cx="1584325" cy="762000"/>
          </a:xfrm>
          <a:prstGeom prst="rect">
            <a:avLst/>
          </a:prstGeom>
          <a:noFill/>
          <a:ln w="9525">
            <a:noFill/>
          </a:ln>
        </p:spPr>
        <p:txBody>
          <a:bodyPr>
            <a:spAutoFit/>
          </a:bodyPr>
          <a:lstStyle/>
          <a:p>
            <a:pPr lvl="0">
              <a:spcBef>
                <a:spcPct val="50000"/>
              </a:spcBef>
            </a:pPr>
            <a:r>
              <a:rPr lang="en-US" altLang="zh-CN" sz="4400" b="1" dirty="0">
                <a:solidFill>
                  <a:srgbClr val="FF0000"/>
                </a:solidFill>
                <a:latin typeface="Arial" panose="020B0604020202020204" pitchFamily="34" charset="0"/>
                <a:ea typeface="宋体" panose="02010600030101010101" pitchFamily="2" charset="-122"/>
              </a:rPr>
              <a:t>shā</a:t>
            </a:r>
          </a:p>
        </p:txBody>
      </p:sp>
      <p:sp>
        <p:nvSpPr>
          <p:cNvPr id="13321" name="文本框 13320"/>
          <p:cNvSpPr txBox="1"/>
          <p:nvPr/>
        </p:nvSpPr>
        <p:spPr>
          <a:xfrm>
            <a:off x="2627313" y="836613"/>
            <a:ext cx="2232025" cy="762000"/>
          </a:xfrm>
          <a:prstGeom prst="rect">
            <a:avLst/>
          </a:prstGeom>
          <a:noFill/>
          <a:ln w="9525">
            <a:noFill/>
          </a:ln>
        </p:spPr>
        <p:txBody>
          <a:bodyPr>
            <a:spAutoFit/>
          </a:bodyPr>
          <a:lstStyle/>
          <a:p>
            <a:pPr lvl="0">
              <a:spcBef>
                <a:spcPct val="50000"/>
              </a:spcBef>
            </a:pPr>
            <a:r>
              <a:rPr lang="zh-CN" altLang="en-US" sz="4400" b="1" dirty="0">
                <a:latin typeface="Arial" panose="020B0604020202020204" pitchFamily="34" charset="0"/>
                <a:ea typeface="宋体" panose="02010600030101010101" pitchFamily="2" charset="-122"/>
              </a:rPr>
              <a:t>刹那</a:t>
            </a:r>
          </a:p>
        </p:txBody>
      </p:sp>
      <p:sp>
        <p:nvSpPr>
          <p:cNvPr id="13322" name="文本框 13321"/>
          <p:cNvSpPr txBox="1"/>
          <p:nvPr/>
        </p:nvSpPr>
        <p:spPr>
          <a:xfrm>
            <a:off x="2411413" y="5300663"/>
            <a:ext cx="1582737" cy="762000"/>
          </a:xfrm>
          <a:prstGeom prst="rect">
            <a:avLst/>
          </a:prstGeom>
          <a:noFill/>
          <a:ln w="9525">
            <a:noFill/>
          </a:ln>
        </p:spPr>
        <p:txBody>
          <a:bodyPr>
            <a:spAutoFit/>
          </a:bodyPr>
          <a:lstStyle/>
          <a:p>
            <a:pPr lvl="0">
              <a:spcBef>
                <a:spcPct val="50000"/>
              </a:spcBef>
            </a:pPr>
            <a:r>
              <a:rPr lang="zh-CN" altLang="en-US" sz="4400" b="1" dirty="0">
                <a:latin typeface="Arial" panose="020B0604020202020204" pitchFamily="34" charset="0"/>
                <a:ea typeface="宋体" panose="02010600030101010101" pitchFamily="2" charset="-122"/>
              </a:rPr>
              <a:t>刹车</a:t>
            </a:r>
          </a:p>
        </p:txBody>
      </p:sp>
      <p:sp>
        <p:nvSpPr>
          <p:cNvPr id="13323" name="文本框 13322"/>
          <p:cNvSpPr txBox="1"/>
          <p:nvPr/>
        </p:nvSpPr>
        <p:spPr>
          <a:xfrm>
            <a:off x="3995738" y="3068638"/>
            <a:ext cx="1152525" cy="762000"/>
          </a:xfrm>
          <a:prstGeom prst="rect">
            <a:avLst/>
          </a:prstGeom>
          <a:noFill/>
          <a:ln w="9525">
            <a:noFill/>
          </a:ln>
        </p:spPr>
        <p:txBody>
          <a:bodyPr>
            <a:spAutoFit/>
          </a:bodyPr>
          <a:lstStyle/>
          <a:p>
            <a:pPr lvl="0">
              <a:spcBef>
                <a:spcPct val="50000"/>
              </a:spcBef>
            </a:pPr>
            <a:r>
              <a:rPr lang="zh-CN" altLang="en-US" sz="4400" b="1" dirty="0">
                <a:latin typeface="Arial" panose="020B0604020202020204" pitchFamily="34" charset="0"/>
                <a:ea typeface="宋体" panose="02010600030101010101" pitchFamily="2" charset="-122"/>
              </a:rPr>
              <a:t>轧</a:t>
            </a:r>
          </a:p>
        </p:txBody>
      </p:sp>
      <p:sp>
        <p:nvSpPr>
          <p:cNvPr id="13324" name="左大括号 13323"/>
          <p:cNvSpPr/>
          <p:nvPr/>
        </p:nvSpPr>
        <p:spPr>
          <a:xfrm>
            <a:off x="4500563" y="1125538"/>
            <a:ext cx="1223962" cy="4751387"/>
          </a:xfrm>
          <a:prstGeom prst="leftBrace">
            <a:avLst>
              <a:gd name="adj1" fmla="val 32349"/>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13325" name="文本框 13324"/>
          <p:cNvSpPr txBox="1"/>
          <p:nvPr/>
        </p:nvSpPr>
        <p:spPr>
          <a:xfrm>
            <a:off x="5651500" y="765175"/>
            <a:ext cx="1081088" cy="762000"/>
          </a:xfrm>
          <a:prstGeom prst="rect">
            <a:avLst/>
          </a:prstGeom>
          <a:noFill/>
          <a:ln w="9525">
            <a:noFill/>
          </a:ln>
        </p:spPr>
        <p:txBody>
          <a:bodyPr>
            <a:spAutoFit/>
          </a:bodyPr>
          <a:lstStyle/>
          <a:p>
            <a:pPr lvl="0">
              <a:spcBef>
                <a:spcPct val="50000"/>
              </a:spcBef>
            </a:pPr>
            <a:r>
              <a:rPr lang="en-US" altLang="zh-CN" sz="4400" b="1" dirty="0">
                <a:solidFill>
                  <a:srgbClr val="FF0000"/>
                </a:solidFill>
                <a:latin typeface="Arial" panose="020B0604020202020204" pitchFamily="34" charset="0"/>
                <a:ea typeface="宋体" panose="02010600030101010101" pitchFamily="2" charset="-122"/>
              </a:rPr>
              <a:t>yà</a:t>
            </a:r>
          </a:p>
        </p:txBody>
      </p:sp>
      <p:sp>
        <p:nvSpPr>
          <p:cNvPr id="13326" name="文本框 13325"/>
          <p:cNvSpPr txBox="1"/>
          <p:nvPr/>
        </p:nvSpPr>
        <p:spPr>
          <a:xfrm>
            <a:off x="5435600" y="5516563"/>
            <a:ext cx="1439863" cy="762000"/>
          </a:xfrm>
          <a:prstGeom prst="rect">
            <a:avLst/>
          </a:prstGeom>
          <a:noFill/>
          <a:ln w="9525">
            <a:noFill/>
          </a:ln>
        </p:spPr>
        <p:txBody>
          <a:bodyPr>
            <a:spAutoFit/>
          </a:bodyPr>
          <a:lstStyle/>
          <a:p>
            <a:pPr lvl="0">
              <a:spcBef>
                <a:spcPct val="50000"/>
              </a:spcBef>
            </a:pPr>
            <a:r>
              <a:rPr lang="en-US" altLang="zh-CN" sz="4400" b="1" dirty="0">
                <a:solidFill>
                  <a:srgbClr val="FF0000"/>
                </a:solidFill>
                <a:latin typeface="Arial" panose="020B0604020202020204" pitchFamily="34" charset="0"/>
                <a:ea typeface="宋体" panose="02010600030101010101" pitchFamily="2" charset="-122"/>
              </a:rPr>
              <a:t>zhá</a:t>
            </a:r>
          </a:p>
        </p:txBody>
      </p:sp>
      <p:sp>
        <p:nvSpPr>
          <p:cNvPr id="13327" name="文本框 13326"/>
          <p:cNvSpPr txBox="1"/>
          <p:nvPr/>
        </p:nvSpPr>
        <p:spPr>
          <a:xfrm>
            <a:off x="6694488" y="765175"/>
            <a:ext cx="2449512" cy="762000"/>
          </a:xfrm>
          <a:prstGeom prst="rect">
            <a:avLst/>
          </a:prstGeom>
          <a:noFill/>
          <a:ln w="9525">
            <a:noFill/>
          </a:ln>
        </p:spPr>
        <p:txBody>
          <a:bodyPr>
            <a:spAutoFit/>
          </a:bodyPr>
          <a:lstStyle/>
          <a:p>
            <a:pPr lvl="0">
              <a:spcBef>
                <a:spcPct val="50000"/>
              </a:spcBef>
            </a:pPr>
            <a:r>
              <a:rPr lang="zh-CN" altLang="en-US" sz="4400" b="1" dirty="0">
                <a:latin typeface="Arial" panose="020B0604020202020204" pitchFamily="34" charset="0"/>
                <a:ea typeface="宋体" panose="02010600030101010101" pitchFamily="2" charset="-122"/>
              </a:rPr>
              <a:t>倾轧</a:t>
            </a:r>
          </a:p>
        </p:txBody>
      </p:sp>
      <p:sp>
        <p:nvSpPr>
          <p:cNvPr id="13328" name="文本框 13327"/>
          <p:cNvSpPr txBox="1"/>
          <p:nvPr/>
        </p:nvSpPr>
        <p:spPr>
          <a:xfrm>
            <a:off x="6804025" y="5445125"/>
            <a:ext cx="1871663" cy="762000"/>
          </a:xfrm>
          <a:prstGeom prst="rect">
            <a:avLst/>
          </a:prstGeom>
          <a:noFill/>
          <a:ln w="9525">
            <a:noFill/>
          </a:ln>
        </p:spPr>
        <p:txBody>
          <a:bodyPr>
            <a:spAutoFit/>
          </a:bodyPr>
          <a:lstStyle/>
          <a:p>
            <a:pPr lvl="0">
              <a:spcBef>
                <a:spcPct val="50000"/>
              </a:spcBef>
            </a:pPr>
            <a:r>
              <a:rPr lang="zh-CN" altLang="en-US" sz="4400" b="1" dirty="0">
                <a:latin typeface="Arial" panose="020B0604020202020204" pitchFamily="34" charset="0"/>
                <a:ea typeface="宋体" panose="02010600030101010101" pitchFamily="2" charset="-122"/>
              </a:rPr>
              <a:t>轧钢</a:t>
            </a:r>
          </a:p>
        </p:txBody>
      </p:sp>
      <p:pic>
        <p:nvPicPr>
          <p:cNvPr id="13329" name="图片 13328" descr="t0159b39246346b073b"/>
          <p:cNvPicPr>
            <a:picLocks noChangeAspect="1"/>
          </p:cNvPicPr>
          <p:nvPr/>
        </p:nvPicPr>
        <p:blipFill>
          <a:blip r:embed="rId2" cstate="print"/>
          <a:stretch>
            <a:fillRect/>
          </a:stretch>
        </p:blipFill>
        <p:spPr>
          <a:xfrm>
            <a:off x="1835150" y="1844675"/>
            <a:ext cx="1657350" cy="2808288"/>
          </a:xfrm>
          <a:prstGeom prst="rect">
            <a:avLst/>
          </a:prstGeom>
          <a:noFill/>
          <a:ln w="9525">
            <a:noFill/>
          </a:ln>
        </p:spPr>
      </p:pic>
      <p:pic>
        <p:nvPicPr>
          <p:cNvPr id="13330" name="图片 13329" descr="t0159b39246346b073b"/>
          <p:cNvPicPr>
            <a:picLocks noChangeAspect="1"/>
          </p:cNvPicPr>
          <p:nvPr/>
        </p:nvPicPr>
        <p:blipFill>
          <a:blip r:embed="rId2" cstate="print"/>
          <a:stretch>
            <a:fillRect/>
          </a:stretch>
        </p:blipFill>
        <p:spPr>
          <a:xfrm>
            <a:off x="5795963" y="1844675"/>
            <a:ext cx="1657350" cy="2808288"/>
          </a:xfrm>
          <a:prstGeom prst="rect">
            <a:avLst/>
          </a:prstGeom>
          <a:noFill/>
          <a:ln w="9525">
            <a:noFill/>
          </a:ln>
        </p:spPr>
      </p:pic>
    </p:spTree>
  </p:cSld>
  <p:clrMapOvr>
    <a:masterClrMapping/>
  </p:clrMapOvr>
  <p:transition spd="med">
    <p:newsflash/>
  </p:transition>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3530</Words>
  <Application>Microsoft Office PowerPoint</Application>
  <PresentationFormat>On-screen Show (4:3)</PresentationFormat>
  <Paragraphs>162</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默认设计模板</vt:lpstr>
      <vt:lpstr>名言导入</vt:lpstr>
      <vt:lpstr>作品简介</vt:lpstr>
      <vt:lpstr>学习目标</vt:lpstr>
      <vt:lpstr>题目解说</vt:lpstr>
      <vt:lpstr>科学小品文</vt:lpstr>
      <vt:lpstr>作者简介 </vt:lpstr>
      <vt:lpstr>读准字音 </vt:lpstr>
      <vt:lpstr> </vt:lpstr>
      <vt:lpstr>多音字 </vt:lpstr>
      <vt:lpstr>学习词语</vt:lpstr>
      <vt:lpstr> </vt:lpstr>
      <vt:lpstr> </vt:lpstr>
      <vt:lpstr> </vt:lpstr>
      <vt:lpstr>整体感知 </vt:lpstr>
      <vt:lpstr> </vt:lpstr>
      <vt:lpstr> </vt:lpstr>
      <vt:lpstr> </vt:lpstr>
      <vt:lpstr>自主学习1</vt:lpstr>
      <vt:lpstr> </vt:lpstr>
      <vt:lpstr> </vt:lpstr>
      <vt:lpstr> </vt:lpstr>
      <vt:lpstr> </vt:lpstr>
      <vt:lpstr> </vt:lpstr>
      <vt:lpstr> </vt:lpstr>
      <vt:lpstr>自主学习2</vt:lpstr>
      <vt:lpstr> </vt:lpstr>
      <vt:lpstr> </vt:lpstr>
      <vt:lpstr> </vt:lpstr>
      <vt:lpstr> </vt:lpstr>
      <vt:lpstr>巩固练习</vt:lpstr>
      <vt:lpstr> </vt:lpstr>
      <vt:lpstr> </vt:lpstr>
      <vt:lpstr>课堂小结</vt:lpstr>
      <vt:lpstr>主题</vt:lpstr>
      <vt:lpstr>拓展延伸 </vt:lpstr>
      <vt:lpstr>阅读感悟</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xbany</cp:lastModifiedBy>
  <cp:revision>16</cp:revision>
  <dcterms:created xsi:type="dcterms:W3CDTF">2017-10-14T06:21:00Z</dcterms:created>
  <dcterms:modified xsi:type="dcterms:W3CDTF">2018-10-18T15:08:56Z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