
<file path=[Content_Types].xml><?xml version="1.0" encoding="utf-8"?>
<Types xmlns="http://schemas.openxmlformats.org/package/2006/content-types"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8"/>
  </p:notesMasterIdLst>
  <p:sldIdLst>
    <p:sldId id="257" r:id="rId3"/>
    <p:sldId id="258" r:id="rId4"/>
    <p:sldId id="259" r:id="rId5"/>
    <p:sldId id="260" r:id="rId6"/>
    <p:sldId id="261" r:id="rId7"/>
    <p:sldId id="262" r:id="rId8"/>
    <p:sldId id="288" r:id="rId9"/>
    <p:sldId id="289" r:id="rId10"/>
    <p:sldId id="290" r:id="rId11"/>
    <p:sldId id="308" r:id="rId12"/>
    <p:sldId id="309" r:id="rId13"/>
    <p:sldId id="310" r:id="rId14"/>
    <p:sldId id="264" r:id="rId15"/>
    <p:sldId id="266" r:id="rId16"/>
    <p:sldId id="306" r:id="rId17"/>
    <p:sldId id="307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3" r:id="rId33"/>
    <p:sldId id="286" r:id="rId34"/>
    <p:sldId id="323" r:id="rId35"/>
    <p:sldId id="305" r:id="rId36"/>
    <p:sldId id="311" r:id="rId37"/>
    <p:sldId id="312" r:id="rId38"/>
    <p:sldId id="313" r:id="rId39"/>
    <p:sldId id="314" r:id="rId40"/>
    <p:sldId id="316" r:id="rId41"/>
    <p:sldId id="317" r:id="rId42"/>
    <p:sldId id="318" r:id="rId43"/>
    <p:sldId id="319" r:id="rId44"/>
    <p:sldId id="320" r:id="rId45"/>
    <p:sldId id="321" r:id="rId46"/>
    <p:sldId id="322" r:id="rId47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-97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3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3.xml"/><Relationship Id="rId49" Type="http://schemas.openxmlformats.org/officeDocument/2006/relationships/presProps" Target="presProps.xml"/><Relationship Id="rId48" Type="http://schemas.openxmlformats.org/officeDocument/2006/relationships/notesMaster" Target="notesMasters/notesMaster1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2226" name="页眉占位符 5222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sz="1200" dirty="0"/>
          </a:p>
        </p:txBody>
      </p:sp>
      <p:sp>
        <p:nvSpPr>
          <p:cNvPr id="52227" name="日期占位符 52226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52228" name="幻灯片图像占位符 52227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52229" name="文本占位符 52228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2230" name="页脚占位符 52229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sz="1200" dirty="0"/>
          </a:p>
        </p:txBody>
      </p:sp>
      <p:sp>
        <p:nvSpPr>
          <p:cNvPr id="52231" name="灯片编号占位符 52230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newsflash/>
  </p:transition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GI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GI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GI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GI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GI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GI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GIF"/><Relationship Id="rId1" Type="http://schemas.openxmlformats.org/officeDocument/2006/relationships/image" Target="../media/image22.GI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GI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GI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GI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GI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GIF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GI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GI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GI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GIF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GIF"/><Relationship Id="rId1" Type="http://schemas.openxmlformats.org/officeDocument/2006/relationships/slide" Target="slide3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GIF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GIF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GIF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GIF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GIF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GIF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GIF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GIF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307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150"/>
          </a:xfrm>
          <a:ln/>
        </p:spPr>
        <p:txBody>
          <a:bodyPr anchor="ctr"/>
          <a:p>
            <a:r>
              <a:rPr lang="zh-CN" altLang="en-US" b="1" dirty="0">
                <a:solidFill>
                  <a:srgbClr val="FF0000"/>
                </a:solidFill>
              </a:rPr>
              <a:t>导入新课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075" name="文本占位符 3074"/>
          <p:cNvSpPr>
            <a:spLocks noGrp="1"/>
          </p:cNvSpPr>
          <p:nvPr>
            <p:ph type="body" idx="1"/>
          </p:nvPr>
        </p:nvSpPr>
        <p:spPr>
          <a:xfrm>
            <a:off x="0" y="765175"/>
            <a:ext cx="9144000" cy="6092825"/>
          </a:xfrm>
          <a:ln/>
        </p:spPr>
        <p:txBody>
          <a:bodyPr/>
          <a:p>
            <a:pPr>
              <a:buNone/>
            </a:pPr>
            <a:r>
              <a:rPr lang="en-US" altLang="zh-CN"/>
              <a:t>           </a:t>
            </a:r>
            <a:r>
              <a:rPr lang="en-US" altLang="zh-CN" sz="4400" b="1" dirty="0"/>
              <a:t>《</a:t>
            </a:r>
            <a:r>
              <a:rPr lang="zh-CN" altLang="en-US" sz="4400" b="1" dirty="0"/>
              <a:t>背影</a:t>
            </a:r>
            <a:r>
              <a:rPr lang="en-US" altLang="zh-CN" sz="4400" b="1" dirty="0"/>
              <a:t>》</a:t>
            </a:r>
            <a:r>
              <a:rPr lang="zh-CN" altLang="en-US" sz="4400" b="1" dirty="0"/>
              <a:t>是一篇记实散文，朱自清作，选自</a:t>
            </a:r>
            <a:r>
              <a:rPr lang="en-US" altLang="zh-CN" sz="4400" b="1" dirty="0"/>
              <a:t>《</a:t>
            </a:r>
            <a:r>
              <a:rPr lang="zh-CN" altLang="en-US" sz="4400" b="1" dirty="0"/>
              <a:t>朱自清散文全集</a:t>
            </a:r>
            <a:r>
              <a:rPr lang="en-US" altLang="zh-CN" sz="4400" b="1" dirty="0"/>
              <a:t>》</a:t>
            </a:r>
            <a:r>
              <a:rPr lang="zh-CN" altLang="en-US" sz="4400" b="1" dirty="0"/>
              <a:t>。写于</a:t>
            </a:r>
            <a:r>
              <a:rPr lang="en-US" altLang="zh-CN" sz="4400" b="1" dirty="0"/>
              <a:t>1925</a:t>
            </a:r>
            <a:r>
              <a:rPr lang="zh-CN" altLang="en-US" sz="4400" b="1" dirty="0"/>
              <a:t>年</a:t>
            </a:r>
            <a:r>
              <a:rPr lang="en-US" altLang="zh-CN" sz="4400" b="1" dirty="0"/>
              <a:t>10</a:t>
            </a:r>
            <a:r>
              <a:rPr lang="zh-CN" altLang="en-US" sz="4400" b="1" dirty="0"/>
              <a:t>月。</a:t>
            </a:r>
            <a:r>
              <a:rPr lang="en-US" altLang="zh-CN" sz="4400" b="1" dirty="0"/>
              <a:t>《</a:t>
            </a:r>
            <a:r>
              <a:rPr lang="zh-CN" altLang="en-US" sz="4400" b="1" dirty="0"/>
              <a:t>背影</a:t>
            </a:r>
            <a:r>
              <a:rPr lang="en-US" altLang="zh-CN" sz="4400" b="1" dirty="0"/>
              <a:t>》</a:t>
            </a:r>
            <a:r>
              <a:rPr lang="zh-CN" altLang="en-US" sz="4400" b="1" dirty="0"/>
              <a:t>描述了在家庭遭变故的情况下，父亲送别远行儿子的经过。通过朴素真切的语言，表现了父亲的一片爱子之心和儿子对父亲的思念之情。它是中国现代散文史上的名篇。</a:t>
            </a:r>
            <a:endParaRPr lang="zh-CN" altLang="en-US" sz="4400" b="1" dirty="0"/>
          </a:p>
        </p:txBody>
      </p:sp>
      <p:pic>
        <p:nvPicPr>
          <p:cNvPr id="3076" name="图片 3075" descr="t0139b4128d5952a77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4025" y="5516563"/>
            <a:ext cx="2339975" cy="1341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标题 5734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713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学习词语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57347" name="文本占位符 57346"/>
          <p:cNvSpPr>
            <a:spLocks noGrp="1"/>
          </p:cNvSpPr>
          <p:nvPr>
            <p:ph type="body" idx="1"/>
          </p:nvPr>
        </p:nvSpPr>
        <p:spPr>
          <a:xfrm>
            <a:off x="0" y="765175"/>
            <a:ext cx="9144000" cy="6092825"/>
          </a:xfrm>
          <a:ln/>
        </p:spPr>
        <p:txBody>
          <a:bodyPr/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迂</a:t>
            </a:r>
            <a:r>
              <a:rPr lang="en-US" altLang="zh-CN" sz="4000" b="1" err="1">
                <a:solidFill>
                  <a:srgbClr val="FF0000"/>
                </a:solidFill>
              </a:rPr>
              <a:t>yū</a:t>
            </a:r>
            <a:r>
              <a:rPr lang="zh-CN" altLang="en-US" sz="4000" b="1" dirty="0"/>
              <a:t>言行守旧，不合时宜。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拭</a:t>
            </a:r>
            <a:r>
              <a:rPr lang="en-US" altLang="zh-CN" sz="4000" b="1" err="1">
                <a:solidFill>
                  <a:srgbClr val="FF0000"/>
                </a:solidFill>
              </a:rPr>
              <a:t>shì</a:t>
            </a:r>
            <a:r>
              <a:rPr lang="zh-CN" altLang="en-US" sz="4000" b="1" dirty="0"/>
              <a:t>揩擦。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搀</a:t>
            </a:r>
            <a:r>
              <a:rPr lang="en-US" altLang="zh-CN" sz="4000" b="1" dirty="0">
                <a:solidFill>
                  <a:srgbClr val="FF0000"/>
                </a:solidFill>
              </a:rPr>
              <a:t> </a:t>
            </a:r>
            <a:r>
              <a:rPr lang="en-US" altLang="zh-CN" sz="4000" b="1" err="1">
                <a:solidFill>
                  <a:srgbClr val="FF0000"/>
                </a:solidFill>
              </a:rPr>
              <a:t>chān</a:t>
            </a:r>
            <a:r>
              <a:rPr lang="en-US" altLang="zh-CN" sz="4000" b="1" dirty="0"/>
              <a:t> </a:t>
            </a:r>
            <a:r>
              <a:rPr lang="zh-CN" altLang="en-US" sz="4000" b="1" dirty="0"/>
              <a:t>在旁边扶助。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交卸</a:t>
            </a:r>
            <a:r>
              <a:rPr lang="en-US" altLang="zh-CN" sz="4000" b="1" dirty="0"/>
              <a:t> </a:t>
            </a:r>
            <a:r>
              <a:rPr lang="en-US" altLang="zh-CN" sz="4000" b="1" err="1">
                <a:solidFill>
                  <a:srgbClr val="FF0000"/>
                </a:solidFill>
              </a:rPr>
              <a:t>jiāo   xiè</a:t>
            </a:r>
            <a:r>
              <a:rPr lang="zh-CN" altLang="en-US" sz="4000" b="1" dirty="0"/>
              <a:t>旧时官吏卸职，向后任交代。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狼藉</a:t>
            </a:r>
            <a:r>
              <a:rPr lang="en-US" altLang="zh-CN" sz="4000" b="1" err="1">
                <a:solidFill>
                  <a:srgbClr val="FF0000"/>
                </a:solidFill>
              </a:rPr>
              <a:t>láng     jí</a:t>
            </a:r>
            <a:r>
              <a:rPr lang="zh-CN" altLang="en-US" sz="4000" b="1" dirty="0"/>
              <a:t>乱七八糟的样子。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簌簌</a:t>
            </a:r>
            <a:r>
              <a:rPr lang="en-US" altLang="zh-CN" sz="4000" b="1" err="1">
                <a:solidFill>
                  <a:srgbClr val="FF0000"/>
                </a:solidFill>
              </a:rPr>
              <a:t>sù     sù</a:t>
            </a:r>
            <a:r>
              <a:rPr lang="zh-CN" altLang="en-US" sz="4000" b="1" dirty="0"/>
              <a:t>纷纷落下的样子。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dirty="0"/>
              <a:t> </a:t>
            </a:r>
            <a:endParaRPr lang="zh-CN" altLang="en-US" sz="4000" dirty="0"/>
          </a:p>
          <a:p>
            <a:pPr>
              <a:lnSpc>
                <a:spcPct val="90000"/>
              </a:lnSpc>
              <a:buNone/>
            </a:pPr>
            <a:r>
              <a:rPr lang="zh-CN" altLang="en-US" dirty="0"/>
              <a:t> </a:t>
            </a:r>
            <a:endParaRPr lang="zh-CN" altLang="en-US" dirty="0"/>
          </a:p>
        </p:txBody>
      </p:sp>
      <p:pic>
        <p:nvPicPr>
          <p:cNvPr id="57348" name="图片 57347" descr="t011b387393ee93c78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08850" y="3500438"/>
            <a:ext cx="1835150" cy="3357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标题 5836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58371" name="文本占位符 58370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zh-CN" altLang="en-US" sz="4000" b="1" dirty="0"/>
              <a:t>赋闲</a:t>
            </a:r>
            <a:r>
              <a:rPr lang="en-US" altLang="zh-CN" sz="4000" b="1" err="1">
                <a:solidFill>
                  <a:srgbClr val="FF0000"/>
                </a:solidFill>
              </a:rPr>
              <a:t>fù       xián</a:t>
            </a:r>
            <a:r>
              <a:rPr lang="zh-CN" altLang="en-US" sz="4000" b="1" dirty="0"/>
              <a:t>指失业在家。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游逛</a:t>
            </a:r>
            <a:r>
              <a:rPr lang="en-US" altLang="zh-CN" sz="4000" b="1" err="1">
                <a:solidFill>
                  <a:srgbClr val="FF0000"/>
                </a:solidFill>
              </a:rPr>
              <a:t>yóu    guàng</a:t>
            </a:r>
            <a:r>
              <a:rPr lang="zh-CN" altLang="en-US" sz="4000" b="1" dirty="0"/>
              <a:t>游览</a:t>
            </a:r>
            <a:r>
              <a:rPr lang="en-US" altLang="zh-CN" sz="4000" b="1" dirty="0"/>
              <a:t>;</a:t>
            </a:r>
            <a:r>
              <a:rPr lang="zh-CN" altLang="en-US" sz="4000" b="1" dirty="0"/>
              <a:t>为消遣而闲。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>
                <a:sym typeface="Wingdings" panose="05000000000000000000" pitchFamily="2" charset="2"/>
              </a:rPr>
              <a:t>踌躇</a:t>
            </a:r>
            <a:r>
              <a:rPr lang="en-US" altLang="zh-CN" sz="4000" b="1" err="1">
                <a:solidFill>
                  <a:srgbClr val="FF0000"/>
                </a:solidFill>
                <a:sym typeface="Wingdings" panose="05000000000000000000" pitchFamily="2" charset="2"/>
              </a:rPr>
              <a:t>chóu   chú</a:t>
            </a:r>
            <a:r>
              <a:rPr lang="zh-CN" altLang="en-US" sz="4000" b="1" dirty="0">
                <a:sym typeface="Wingdings" panose="05000000000000000000" pitchFamily="2" charset="2"/>
              </a:rPr>
              <a:t>指犹豫不决，拿不定主意。</a:t>
            </a:r>
            <a:endParaRPr lang="zh-CN" altLang="en-US" sz="4000" b="1" dirty="0">
              <a:sym typeface="Wingdings" panose="05000000000000000000" pitchFamily="2" charset="2"/>
            </a:endParaRPr>
          </a:p>
          <a:p>
            <a:pPr>
              <a:buNone/>
            </a:pPr>
            <a:r>
              <a:rPr lang="zh-CN" altLang="en-US" sz="4000" b="1" dirty="0">
                <a:sym typeface="Wingdings" panose="05000000000000000000" pitchFamily="2" charset="2"/>
              </a:rPr>
              <a:t>马褂</a:t>
            </a:r>
            <a:r>
              <a:rPr lang="en-US" altLang="zh-CN" sz="4000" b="1" err="1">
                <a:solidFill>
                  <a:srgbClr val="FF0000"/>
                </a:solidFill>
                <a:sym typeface="Wingdings" panose="05000000000000000000" pitchFamily="2" charset="2"/>
              </a:rPr>
              <a:t>mǎ    guà</a:t>
            </a:r>
            <a:r>
              <a:rPr lang="zh-CN" altLang="en-US" sz="4000" b="1" dirty="0">
                <a:sym typeface="Wingdings" panose="05000000000000000000" pitchFamily="2" charset="2"/>
              </a:rPr>
              <a:t>穿在长袍外的对襟短褂。</a:t>
            </a:r>
            <a:r>
              <a:rPr lang="zh-CN" altLang="en-US" sz="4000" b="1" dirty="0"/>
              <a:t> 蹒跚</a:t>
            </a:r>
            <a:r>
              <a:rPr lang="en-US" altLang="zh-CN" sz="4000" b="1" err="1">
                <a:solidFill>
                  <a:srgbClr val="FF0000"/>
                </a:solidFill>
              </a:rPr>
              <a:t>pán    shān</a:t>
            </a:r>
            <a:r>
              <a:rPr lang="zh-CN" altLang="en-US" sz="4000" b="1" dirty="0"/>
              <a:t>因为腿脚不便，走路缓慢、摇摆的样子。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>
                <a:ea typeface="宋体" panose="02010600030101010101" pitchFamily="2" charset="-122"/>
              </a:rPr>
              <a:t> 颓唐</a:t>
            </a:r>
            <a:r>
              <a:rPr lang="en-US" altLang="zh-CN" sz="4000" b="1" err="1">
                <a:solidFill>
                  <a:srgbClr val="FF0000"/>
                </a:solidFill>
                <a:ea typeface="宋体" panose="02010600030101010101" pitchFamily="2" charset="-122"/>
              </a:rPr>
              <a:t>tuí    táng</a:t>
            </a:r>
            <a:r>
              <a:rPr lang="zh-CN" altLang="en-US" sz="4000" b="1" dirty="0">
                <a:ea typeface="宋体" panose="02010600030101010101" pitchFamily="2" charset="-122"/>
              </a:rPr>
              <a:t>衰颓败落。</a:t>
            </a:r>
            <a:endParaRPr lang="zh-CN" altLang="en-US" sz="4000" b="1" dirty="0"/>
          </a:p>
          <a:p>
            <a:pPr>
              <a:buNone/>
            </a:pPr>
            <a:endParaRPr lang="zh-CN" altLang="en-US" sz="4000" b="1" dirty="0">
              <a:sym typeface="Wingdings" panose="05000000000000000000" pitchFamily="2" charset="2"/>
            </a:endParaRPr>
          </a:p>
          <a:p>
            <a:pPr>
              <a:buNone/>
            </a:pPr>
            <a:endParaRPr lang="zh-CN" altLang="en-US" sz="4000" b="1" dirty="0"/>
          </a:p>
          <a:p>
            <a:pPr>
              <a:buNone/>
            </a:pPr>
            <a:endParaRPr lang="zh-CN" altLang="en-US" sz="4000" b="1" dirty="0"/>
          </a:p>
          <a:p>
            <a:pPr>
              <a:buNone/>
            </a:pPr>
            <a:endParaRPr lang="zh-CN" altLang="en-US" sz="4000" b="1" dirty="0"/>
          </a:p>
          <a:p>
            <a:pPr>
              <a:buNone/>
            </a:pPr>
            <a:endParaRPr lang="zh-CN" altLang="en-US" b="1" dirty="0"/>
          </a:p>
        </p:txBody>
      </p:sp>
      <p:pic>
        <p:nvPicPr>
          <p:cNvPr id="58372" name="图片 58371" descr="t012bbb3ac2ee73033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7763" y="4292600"/>
            <a:ext cx="2916237" cy="2565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标题 5939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59395" name="文本占位符 59394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zh-CN" altLang="en-US" sz="4000" b="1" dirty="0"/>
              <a:t>琐屑</a:t>
            </a:r>
            <a:r>
              <a:rPr lang="en-US" altLang="zh-CN" sz="4000" b="1" err="1">
                <a:solidFill>
                  <a:srgbClr val="FF0000"/>
                </a:solidFill>
              </a:rPr>
              <a:t>suǒ    xiè</a:t>
            </a:r>
            <a:r>
              <a:rPr lang="zh-CN" altLang="en-US" sz="4000" b="1" dirty="0"/>
              <a:t>细小零碎的（的事）。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触目伤怀　</a:t>
            </a:r>
            <a:r>
              <a:rPr lang="en-US" altLang="zh-CN" sz="4000" b="1" err="1">
                <a:solidFill>
                  <a:srgbClr val="FF0000"/>
                </a:solidFill>
              </a:rPr>
              <a:t>chù    mù    shāng    huái</a:t>
            </a:r>
            <a:r>
              <a:rPr lang="zh-CN" altLang="en-US" sz="4000" b="1" dirty="0"/>
              <a:t>看到（家庭败落的情况）心里感到悲伤。怀，心。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>
                <a:ea typeface="宋体" panose="02010600030101010101" pitchFamily="2" charset="-122"/>
              </a:rPr>
              <a:t>差使</a:t>
            </a:r>
            <a:r>
              <a:rPr lang="en-US" altLang="zh-CN" sz="4000" b="1" err="1">
                <a:solidFill>
                  <a:srgbClr val="FF0000"/>
                </a:solidFill>
                <a:ea typeface="宋体" panose="02010600030101010101" pitchFamily="2" charset="-122"/>
              </a:rPr>
              <a:t>chāi      shǐ</a:t>
            </a:r>
            <a:r>
              <a:rPr lang="zh-CN" altLang="en-US" sz="4000" b="1" dirty="0">
                <a:ea typeface="宋体" panose="02010600030101010101" pitchFamily="2" charset="-122"/>
              </a:rPr>
              <a:t>旧社会在机关里做事叫“当差”，这里指职务。</a:t>
            </a:r>
            <a:endParaRPr lang="zh-CN" altLang="en-US" sz="4000" b="1" dirty="0">
              <a:ea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4000" b="1" dirty="0">
                <a:ea typeface="宋体" panose="02010600030101010101" pitchFamily="2" charset="-122"/>
              </a:rPr>
              <a:t>奔丧</a:t>
            </a:r>
            <a:r>
              <a:rPr lang="zh-CN" altLang="zh-CN" sz="4000" b="1" dirty="0">
                <a:solidFill>
                  <a:srgbClr val="FF0000"/>
                </a:solidFill>
                <a:ea typeface="宋体" panose="02010600030101010101" pitchFamily="2" charset="-122"/>
              </a:rPr>
              <a:t>bēn      sā</a:t>
            </a:r>
            <a:r>
              <a:rPr lang="en-US" altLang="zh-CN" sz="4000" b="1" err="1">
                <a:solidFill>
                  <a:srgbClr val="FF0000"/>
                </a:solidFill>
                <a:ea typeface="宋体" panose="02010600030101010101" pitchFamily="2" charset="-122"/>
              </a:rPr>
              <a:t>ng</a:t>
            </a:r>
            <a:r>
              <a:rPr lang="zh-CN" altLang="en-US" sz="4000" b="1" dirty="0">
                <a:ea typeface="宋体" panose="02010600030101010101" pitchFamily="2" charset="-122"/>
              </a:rPr>
              <a:t>从外地急忙赶回家处理亲属的丧事。</a:t>
            </a:r>
            <a:endParaRPr lang="zh-CN" altLang="en-US" sz="4000" b="1" dirty="0">
              <a:ea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4000" b="1" dirty="0">
                <a:ea typeface="宋体" panose="02010600030101010101" pitchFamily="2" charset="-122"/>
              </a:rPr>
              <a:t>典质</a:t>
            </a:r>
            <a:r>
              <a:rPr lang="en-US" altLang="zh-CN" sz="4000" b="1" err="1">
                <a:solidFill>
                  <a:srgbClr val="FF0000"/>
                </a:solidFill>
                <a:ea typeface="宋体" panose="02010600030101010101" pitchFamily="2" charset="-122"/>
              </a:rPr>
              <a:t>diǎn  zhì</a:t>
            </a:r>
            <a:r>
              <a:rPr lang="zh-CN" altLang="en-US" sz="4000" b="1" dirty="0">
                <a:ea typeface="宋体" panose="02010600030101010101" pitchFamily="2" charset="-122"/>
                <a:sym typeface="Wingdings" panose="05000000000000000000" pitchFamily="2" charset="2"/>
              </a:rPr>
              <a:t>把（财产、衣物）典当、抵押出去。</a:t>
            </a:r>
            <a:endParaRPr lang="zh-CN" altLang="en-US" sz="4000" b="1" dirty="0"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>
              <a:buNone/>
            </a:pPr>
            <a:endParaRPr lang="zh-CN" altLang="en-US" sz="4000" b="1" dirty="0"/>
          </a:p>
          <a:p>
            <a:pPr>
              <a:buNone/>
            </a:pPr>
            <a:endParaRPr lang="zh-CN" altLang="en-US" sz="4000" b="1" dirty="0"/>
          </a:p>
        </p:txBody>
      </p:sp>
    </p:spTree>
  </p:cSld>
  <p:clrMapOvr>
    <a:masterClrMapping/>
  </p:clrMapOvr>
  <p:transition spd="med">
    <p:newsfla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024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0243" name="文本占位符 10242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sym typeface="Wingdings" panose="05000000000000000000" pitchFamily="2" charset="2"/>
              </a:rPr>
              <a:t>祸不单行</a:t>
            </a:r>
            <a:r>
              <a:rPr lang="en-US" altLang="zh-CN" sz="4000" b="1" err="1">
                <a:solidFill>
                  <a:srgbClr val="FF0000"/>
                </a:solidFill>
                <a:sym typeface="Wingdings" panose="05000000000000000000" pitchFamily="2" charset="2"/>
              </a:rPr>
              <a:t>huò    bù   dān   xíng</a:t>
            </a:r>
            <a:r>
              <a:rPr lang="en-US" altLang="zh-CN" sz="4000" b="1" dirty="0">
                <a:sym typeface="Wingdings" panose="05000000000000000000" pitchFamily="2" charset="2"/>
              </a:rPr>
              <a:t> </a:t>
            </a:r>
            <a:r>
              <a:rPr lang="zh-CN" altLang="en-US" sz="4000" b="1" dirty="0">
                <a:sym typeface="Wingdings" panose="05000000000000000000" pitchFamily="2" charset="2"/>
              </a:rPr>
              <a:t>不幸的事接二连三地来临。</a:t>
            </a:r>
            <a:endParaRPr lang="zh-CN" altLang="en-US" sz="4000" b="1" dirty="0">
              <a:sym typeface="Wingdings" panose="05000000000000000000" pitchFamily="2" charset="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sym typeface="Wingdings" panose="05000000000000000000" pitchFamily="2" charset="2"/>
              </a:rPr>
              <a:t>亏空</a:t>
            </a:r>
            <a:r>
              <a:rPr lang="en-US" altLang="zh-CN" sz="4000" b="1" err="1">
                <a:solidFill>
                  <a:srgbClr val="FF0000"/>
                </a:solidFill>
                <a:sym typeface="Wingdings" panose="05000000000000000000" pitchFamily="2" charset="2"/>
              </a:rPr>
              <a:t>kuī      kōng</a:t>
            </a:r>
            <a:r>
              <a:rPr lang="zh-CN" altLang="en-US" sz="4000" b="1" dirty="0">
                <a:sym typeface="Wingdings" panose="05000000000000000000" pitchFamily="2" charset="2"/>
              </a:rPr>
              <a:t>所欠的财物。</a:t>
            </a:r>
            <a:endParaRPr lang="zh-CN" altLang="en-US" sz="4000" b="1" dirty="0">
              <a:sym typeface="Wingdings" panose="05000000000000000000" pitchFamily="2" charset="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sym typeface="Wingdings" panose="05000000000000000000" pitchFamily="2" charset="2"/>
              </a:rPr>
              <a:t>勾留</a:t>
            </a:r>
            <a:r>
              <a:rPr lang="en-US" altLang="zh-CN" sz="4000" b="1" err="1">
                <a:solidFill>
                  <a:srgbClr val="FF0000"/>
                </a:solidFill>
                <a:sym typeface="Wingdings" panose="05000000000000000000" pitchFamily="2" charset="2"/>
              </a:rPr>
              <a:t>gōu   liú</a:t>
            </a:r>
            <a:r>
              <a:rPr lang="zh-CN" altLang="en-US" sz="4000" b="1" dirty="0">
                <a:sym typeface="Wingdings" panose="05000000000000000000" pitchFamily="2" charset="2"/>
              </a:rPr>
              <a:t>短时间停留。</a:t>
            </a:r>
            <a:endParaRPr lang="zh-CN" altLang="en-US" sz="4000" b="1" dirty="0">
              <a:sym typeface="Wingdings" panose="05000000000000000000" pitchFamily="2" charset="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sym typeface="Wingdings" panose="05000000000000000000" pitchFamily="2" charset="2"/>
              </a:rPr>
              <a:t>妥帖</a:t>
            </a:r>
            <a:r>
              <a:rPr lang="en-US" altLang="zh-CN" sz="4000" b="1" err="1">
                <a:solidFill>
                  <a:srgbClr val="FF0000"/>
                </a:solidFill>
                <a:sym typeface="Wingdings" panose="05000000000000000000" pitchFamily="2" charset="2"/>
              </a:rPr>
              <a:t>tuǒ    tiē</a:t>
            </a:r>
            <a:r>
              <a:rPr lang="zh-CN" altLang="en-US" sz="4000" b="1" dirty="0">
                <a:sym typeface="Wingdings" panose="05000000000000000000" pitchFamily="2" charset="2"/>
              </a:rPr>
              <a:t>恰当；十分合适。</a:t>
            </a:r>
            <a:endParaRPr lang="zh-CN" altLang="en-US" sz="4000" b="1" dirty="0">
              <a:sym typeface="Wingdings" panose="05000000000000000000" pitchFamily="2" charset="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sym typeface="Wingdings" panose="05000000000000000000" pitchFamily="2" charset="2"/>
              </a:rPr>
              <a:t>情郁于中 </a:t>
            </a:r>
            <a:r>
              <a:rPr lang="en-US" altLang="zh-CN" sz="4000" b="1" err="1">
                <a:solidFill>
                  <a:srgbClr val="FF0000"/>
                </a:solidFill>
                <a:sym typeface="Wingdings" panose="05000000000000000000" pitchFamily="2" charset="2"/>
              </a:rPr>
              <a:t>qíng    yù    yǔ    zhōng</a:t>
            </a:r>
            <a:r>
              <a:rPr lang="zh-CN" altLang="en-US" sz="4000" b="1" dirty="0">
                <a:sym typeface="Wingdings" panose="05000000000000000000" pitchFamily="2" charset="2"/>
              </a:rPr>
              <a:t>感情积聚在心里。</a:t>
            </a:r>
            <a:endParaRPr lang="zh-CN" altLang="en-US" sz="4000" b="1" dirty="0">
              <a:sym typeface="Wingdings" panose="05000000000000000000" pitchFamily="2" charset="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sym typeface="Wingdings" panose="05000000000000000000" pitchFamily="2" charset="2"/>
              </a:rPr>
              <a:t>不能自已</a:t>
            </a:r>
            <a:r>
              <a:rPr lang="en-US" altLang="zh-CN" sz="4000" b="1" err="1">
                <a:solidFill>
                  <a:srgbClr val="FF0000"/>
                </a:solidFill>
                <a:sym typeface="Wingdings" panose="05000000000000000000" pitchFamily="2" charset="2"/>
              </a:rPr>
              <a:t>bù    néng    zì   yǐ</a:t>
            </a:r>
            <a:r>
              <a:rPr lang="zh-CN" altLang="en-US" sz="4000" b="1" dirty="0">
                <a:sym typeface="Wingdings" panose="05000000000000000000" pitchFamily="2" charset="2"/>
              </a:rPr>
              <a:t>不能控制自己的感情。已，停止，这里是控制的意思。</a:t>
            </a:r>
            <a:endParaRPr lang="zh-CN" altLang="en-US" sz="4000" b="1" dirty="0">
              <a:sym typeface="Wingdings" panose="05000000000000000000" pitchFamily="2" charset="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>
                <a:sym typeface="Wingdings" panose="05000000000000000000" pitchFamily="2" charset="2"/>
              </a:rPr>
              <a:t>     </a:t>
            </a:r>
            <a:endParaRPr lang="zh-CN" altLang="en-US" sz="3600" b="1" dirty="0">
              <a:sym typeface="Wingdings" panose="05000000000000000000" pitchFamily="2" charset="2"/>
            </a:endParaRPr>
          </a:p>
        </p:txBody>
      </p:sp>
      <p:pic>
        <p:nvPicPr>
          <p:cNvPr id="10244" name="图片 10243" descr="t01111c265b0c57e2a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5150" y="5876925"/>
            <a:ext cx="7308850" cy="981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12289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15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分析结构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2291" name="文本占位符 12290"/>
          <p:cNvSpPr>
            <a:spLocks noGrp="1"/>
          </p:cNvSpPr>
          <p:nvPr>
            <p:ph type="body" idx="1"/>
          </p:nvPr>
        </p:nvSpPr>
        <p:spPr>
          <a:xfrm>
            <a:off x="0" y="692150"/>
            <a:ext cx="9144000" cy="6165850"/>
          </a:xfrm>
          <a:ln/>
        </p:spPr>
        <p:txBody>
          <a:bodyPr/>
          <a:p>
            <a:pPr>
              <a:spcBef>
                <a:spcPct val="5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en-US" altLang="zh-CN" sz="4000" b="1" dirty="0"/>
              <a:t>         </a:t>
            </a:r>
            <a:r>
              <a:rPr lang="zh-CN" altLang="en-US" sz="4000" b="1" dirty="0"/>
              <a:t>第一部分（</a:t>
            </a:r>
            <a:r>
              <a:rPr lang="en-US" altLang="zh-CN" sz="4000" b="1" dirty="0"/>
              <a:t>1</a:t>
            </a:r>
            <a:r>
              <a:rPr lang="zh-CN" altLang="en-US" sz="4000" b="1" dirty="0"/>
              <a:t>）开篇点题，思念父亲，最不能忘记的是他的“背影”。</a:t>
            </a:r>
            <a:endParaRPr lang="zh-CN" altLang="en-US" sz="4000" b="1" dirty="0"/>
          </a:p>
          <a:p>
            <a:pPr>
              <a:spcBef>
                <a:spcPct val="5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4000" b="1" dirty="0"/>
              <a:t>         第二部分（</a:t>
            </a:r>
            <a:r>
              <a:rPr lang="en-US" altLang="zh-CN" sz="4000" b="1" dirty="0"/>
              <a:t>2—6</a:t>
            </a:r>
            <a:r>
              <a:rPr lang="zh-CN" altLang="en-US" sz="4000" b="1" dirty="0"/>
              <a:t>）回忆往事，追述在车站与父亲离别情景，表现父爱子的真挚感情。</a:t>
            </a:r>
            <a:endParaRPr lang="zh-CN" altLang="en-US" sz="4000" b="1" dirty="0"/>
          </a:p>
          <a:p>
            <a:pPr>
              <a:spcBef>
                <a:spcPct val="5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4000" b="1" dirty="0"/>
              <a:t>         第三部分（</a:t>
            </a:r>
            <a:r>
              <a:rPr lang="en-US" altLang="zh-CN" sz="4000" b="1" dirty="0"/>
              <a:t>7</a:t>
            </a:r>
            <a:r>
              <a:rPr lang="zh-CN" altLang="en-US" sz="4000" b="1" dirty="0"/>
              <a:t>）别后思念，在泪光中再现“背影”，抒发深切的怀念之情。</a:t>
            </a:r>
            <a:endParaRPr lang="zh-CN" altLang="en-US" sz="4000" b="1" dirty="0"/>
          </a:p>
          <a:p>
            <a:pPr>
              <a:spcBef>
                <a:spcPct val="5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endParaRPr lang="zh-CN" altLang="en-US" sz="4000" b="1" dirty="0"/>
          </a:p>
          <a:p>
            <a:pPr>
              <a:spcBef>
                <a:spcPct val="5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endParaRPr lang="zh-CN" altLang="en-US" b="1" dirty="0"/>
          </a:p>
          <a:p>
            <a:pPr>
              <a:spcBef>
                <a:spcPct val="5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endParaRPr lang="zh-CN" altLang="en-US" b="1" dirty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12292" name="图片 12291" descr="t015d221d98550161c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949950"/>
            <a:ext cx="9144000" cy="908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标题 5529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613"/>
          </a:xfrm>
          <a:ln/>
        </p:spPr>
        <p:txBody>
          <a:bodyPr anchor="ctr"/>
          <a:p>
            <a:r>
              <a:rPr lang="zh-CN" altLang="en-US" b="1" dirty="0">
                <a:solidFill>
                  <a:srgbClr val="FF0000"/>
                </a:solidFill>
              </a:rPr>
              <a:t>自主学习</a:t>
            </a:r>
            <a:r>
              <a:rPr lang="en-US" altLang="zh-CN" b="1">
                <a:solidFill>
                  <a:srgbClr val="FF0000"/>
                </a:solidFill>
              </a:rPr>
              <a:t>1</a:t>
            </a:r>
            <a:endParaRPr lang="en-US" altLang="zh-CN" b="1">
              <a:solidFill>
                <a:srgbClr val="FF0000"/>
              </a:solidFill>
            </a:endParaRPr>
          </a:p>
        </p:txBody>
      </p:sp>
      <p:sp>
        <p:nvSpPr>
          <p:cNvPr id="55299" name="文本占位符 55298"/>
          <p:cNvSpPr>
            <a:spLocks noGrp="1"/>
          </p:cNvSpPr>
          <p:nvPr>
            <p:ph type="body" idx="1"/>
          </p:nvPr>
        </p:nvSpPr>
        <p:spPr>
          <a:xfrm>
            <a:off x="0" y="765175"/>
            <a:ext cx="9144000" cy="6092825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     1</a:t>
            </a:r>
            <a:r>
              <a:rPr lang="zh-CN" altLang="en-US" sz="4000" b="1" dirty="0"/>
              <a:t>、贯穿全文的线索是什么？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以</a:t>
            </a:r>
            <a:r>
              <a:rPr lang="zh-CN" altLang="en-US" sz="4000" b="1" dirty="0">
                <a:solidFill>
                  <a:srgbClr val="FF0000"/>
                </a:solidFill>
              </a:rPr>
              <a:t>背影</a:t>
            </a:r>
            <a:r>
              <a:rPr lang="zh-CN" altLang="en-US" sz="4000" b="1" dirty="0"/>
              <a:t>为线索。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</a:t>
            </a:r>
            <a:r>
              <a:rPr lang="en-US" altLang="zh-CN" sz="4000" b="1" dirty="0"/>
              <a:t>2</a:t>
            </a:r>
            <a:r>
              <a:rPr lang="zh-CN" altLang="en-US" sz="4000" b="1" dirty="0"/>
              <a:t>、文中一共出现了几次背影？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 </a:t>
            </a:r>
            <a:r>
              <a:rPr lang="zh-CN" altLang="en-US" sz="4000" b="1" dirty="0">
                <a:solidFill>
                  <a:srgbClr val="FF0000"/>
                </a:solidFill>
              </a:rPr>
              <a:t>出现了四次背影。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55300" name="图片 55299" descr="t0118f9ab21132852f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724400"/>
            <a:ext cx="9144000" cy="2133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19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5299">
                                            <p:txEl>
                                              <p:charRg st="19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62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5299">
                                            <p:txEl>
                                              <p:charRg st="62" end="8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标题 5632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56323" name="文本占位符 56322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dirty="0"/>
              <a:t>             </a:t>
            </a:r>
            <a:r>
              <a:rPr lang="en-US" altLang="zh-CN" sz="4000" b="1" dirty="0"/>
              <a:t>3</a:t>
            </a:r>
            <a:r>
              <a:rPr lang="zh-CN" altLang="en-US" sz="4000" b="1" dirty="0"/>
              <a:t>、本文着重写的是在什么时候、什么地方看见的那个背影？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400" b="1" dirty="0"/>
              <a:t>        </a:t>
            </a:r>
            <a:r>
              <a:rPr lang="zh-CN" altLang="en-US" sz="4000" b="1" dirty="0">
                <a:solidFill>
                  <a:srgbClr val="FF0000"/>
                </a:solidFill>
              </a:rPr>
              <a:t>父亲买橘子爬月台的时候看见的那个背影</a:t>
            </a:r>
            <a:r>
              <a:rPr lang="zh-CN" altLang="en-US" sz="4000" dirty="0">
                <a:solidFill>
                  <a:srgbClr val="FF0000"/>
                </a:solidFill>
              </a:rPr>
              <a:t>。 </a:t>
            </a:r>
            <a:endParaRPr lang="zh-CN" altLang="en-US" sz="4000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>
                <a:solidFill>
                  <a:srgbClr val="FF0000"/>
                </a:solidFill>
              </a:rPr>
              <a:t>          </a:t>
            </a:r>
            <a:r>
              <a:rPr lang="en-US" altLang="zh-CN" sz="4000" b="1" dirty="0"/>
              <a:t>4</a:t>
            </a:r>
            <a:r>
              <a:rPr lang="zh-CN" altLang="en-US" sz="4000" b="1" dirty="0"/>
              <a:t>、文中抒发了怎样的思想感情？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</a:t>
            </a:r>
            <a:r>
              <a:rPr lang="zh-CN" altLang="en-US" sz="4000" b="1" dirty="0">
                <a:solidFill>
                  <a:srgbClr val="FF0000"/>
                </a:solidFill>
              </a:rPr>
              <a:t>表现了父亲爱儿子的深挚感情，抒发了对父亲深切怀念之情。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56324" name="图片 56323" descr="t01798763eb74ffb38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084763"/>
            <a:ext cx="9144000" cy="1773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charRg st="41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6323">
                                            <p:txEl>
                                              <p:charRg st="41" end="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charRg st="96" end="1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6323">
                                            <p:txEl>
                                              <p:charRg st="96" end="1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1331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713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自主学习</a:t>
            </a:r>
            <a:r>
              <a:rPr lang="en-US" altLang="zh-CN" sz="4000" b="1">
                <a:solidFill>
                  <a:srgbClr val="FF0000"/>
                </a:solidFill>
              </a:rPr>
              <a:t>2</a:t>
            </a:r>
            <a:endParaRPr lang="en-US" altLang="zh-CN" sz="4000" b="1">
              <a:solidFill>
                <a:srgbClr val="FF0000"/>
              </a:solidFill>
            </a:endParaRPr>
          </a:p>
        </p:txBody>
      </p:sp>
      <p:sp>
        <p:nvSpPr>
          <p:cNvPr id="13315" name="文本占位符 13314"/>
          <p:cNvSpPr>
            <a:spLocks noGrp="1"/>
          </p:cNvSpPr>
          <p:nvPr>
            <p:ph type="body" idx="1"/>
          </p:nvPr>
        </p:nvSpPr>
        <p:spPr>
          <a:xfrm>
            <a:off x="0" y="692150"/>
            <a:ext cx="9144000" cy="6165850"/>
          </a:xfrm>
          <a:ln/>
        </p:spPr>
        <p:txBody>
          <a:bodyPr/>
          <a:p>
            <a:pPr>
              <a:lnSpc>
                <a:spcPct val="80000"/>
              </a:lnSpc>
              <a:buNone/>
            </a:pPr>
            <a:r>
              <a:rPr lang="en-US" altLang="zh-CN" sz="2400"/>
              <a:t>          </a:t>
            </a:r>
            <a:r>
              <a:rPr lang="en-US" altLang="zh-CN" sz="4000" b="1" dirty="0"/>
              <a:t>1</a:t>
            </a:r>
            <a:r>
              <a:rPr lang="zh-CN" altLang="en-US" sz="4000" b="1" dirty="0"/>
              <a:t>、为什么父亲的背影“最不能忘记”呢？</a:t>
            </a:r>
            <a:r>
              <a:rPr lang="en-US" altLang="zh-CN" sz="4000" b="1" dirty="0"/>
              <a:t> </a:t>
            </a:r>
            <a:endParaRPr lang="en-US" altLang="zh-CN" sz="4000" b="1" dirty="0"/>
          </a:p>
          <a:p>
            <a:pPr>
              <a:lnSpc>
                <a:spcPct val="80000"/>
              </a:lnSpc>
              <a:buNone/>
            </a:pPr>
            <a:r>
              <a:rPr lang="en-US" altLang="zh-CN" b="1" dirty="0"/>
              <a:t>       </a:t>
            </a:r>
            <a:r>
              <a:rPr lang="zh-CN" altLang="en-US" sz="4000" b="1" dirty="0">
                <a:solidFill>
                  <a:srgbClr val="FF0000"/>
                </a:solidFill>
              </a:rPr>
              <a:t>作者设置的悬念，吸引读者继续读下去。</a:t>
            </a:r>
            <a:r>
              <a:rPr lang="zh-CN" altLang="en-US" sz="2400" dirty="0"/>
              <a:t> </a:t>
            </a:r>
            <a:endParaRPr lang="zh-CN" altLang="en-US" sz="2400" dirty="0"/>
          </a:p>
          <a:p>
            <a:pPr>
              <a:lnSpc>
                <a:spcPct val="80000"/>
              </a:lnSpc>
              <a:buNone/>
            </a:pPr>
            <a:r>
              <a:rPr lang="zh-CN" altLang="en-US" sz="2400" dirty="0"/>
              <a:t>          </a:t>
            </a:r>
            <a:r>
              <a:rPr lang="en-US" altLang="zh-CN" sz="4000" b="1" dirty="0"/>
              <a:t>2</a:t>
            </a:r>
            <a:r>
              <a:rPr lang="zh-CN" altLang="en-US" sz="4000" b="1" dirty="0"/>
              <a:t>、课文题目是背影，而这里第一段就提到了背影，这种写作手法叫做什么呢？</a:t>
            </a:r>
            <a:endParaRPr lang="zh-CN" altLang="en-US" sz="40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2400" b="1" dirty="0"/>
              <a:t>          </a:t>
            </a:r>
            <a:r>
              <a:rPr lang="zh-CN" altLang="en-US" sz="4000" b="1" dirty="0">
                <a:solidFill>
                  <a:srgbClr val="FF0000"/>
                </a:solidFill>
              </a:rPr>
              <a:t>这种写作手法，我们称之为开门见山，开篇点题。点明这是难忘的背影。</a:t>
            </a:r>
            <a:r>
              <a:rPr lang="en-US" altLang="zh-CN" sz="4000" b="1" dirty="0">
                <a:solidFill>
                  <a:srgbClr val="FF0000"/>
                </a:solidFill>
              </a:rPr>
              <a:t> </a:t>
            </a:r>
            <a:br>
              <a:rPr lang="en-US" altLang="zh-CN" sz="4000" b="1" dirty="0">
                <a:solidFill>
                  <a:srgbClr val="FF0000"/>
                </a:solidFill>
              </a:rPr>
            </a:br>
            <a:br>
              <a:rPr lang="en-US" altLang="zh-CN" sz="2400" b="1" dirty="0"/>
            </a:br>
            <a:r>
              <a:rPr lang="en-US" altLang="zh-CN" sz="2400" b="1" dirty="0"/>
              <a:t>             </a:t>
            </a:r>
            <a:r>
              <a:rPr lang="zh-CN" altLang="en-US" sz="4000" b="1" dirty="0"/>
              <a:t>第</a:t>
            </a:r>
            <a:r>
              <a:rPr lang="en-US" altLang="zh-CN" sz="4000" b="1" dirty="0"/>
              <a:t>1</a:t>
            </a:r>
            <a:r>
              <a:rPr lang="zh-CN" altLang="en-US" sz="4000" b="1" dirty="0"/>
              <a:t>段：开篇点题，难忘背影</a:t>
            </a:r>
            <a:r>
              <a:rPr lang="en-US" altLang="zh-CN" sz="4000" b="1" dirty="0"/>
              <a:t> </a:t>
            </a:r>
            <a:r>
              <a:rPr lang="zh-CN" altLang="en-US" sz="4000" b="1" dirty="0"/>
              <a:t>。</a:t>
            </a:r>
            <a:r>
              <a:rPr lang="zh-CN" altLang="en-US" sz="3600" dirty="0"/>
              <a:t> </a:t>
            </a:r>
            <a:r>
              <a:rPr lang="en-US" altLang="zh-CN" sz="4400" b="1" dirty="0"/>
              <a:t> </a:t>
            </a:r>
            <a:r>
              <a:rPr lang="en-US" altLang="zh-CN" dirty="0"/>
              <a:t> </a:t>
            </a:r>
            <a:endParaRPr lang="en-US" altLang="zh-CN" dirty="0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31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5">
                                            <p:txEl>
                                              <p:charRg st="31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104" end="1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5">
                                            <p:txEl>
                                              <p:charRg st="104" end="1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433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4339" name="文本占位符 14338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/>
              <a:t>             </a:t>
            </a:r>
            <a:r>
              <a:rPr lang="en-US" altLang="zh-CN" sz="4000" b="1" dirty="0"/>
              <a:t>3</a:t>
            </a:r>
            <a:r>
              <a:rPr lang="zh-CN" altLang="en-US" sz="4000" b="1" dirty="0"/>
              <a:t>、“祸不单行”指不幸的事接二连三地发生，那作者这里指的是哪些事情，请在课文中找出来？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</a:t>
            </a:r>
            <a:r>
              <a:rPr lang="zh-CN" altLang="en-US" sz="4000" b="1" dirty="0">
                <a:solidFill>
                  <a:srgbClr val="FF0000"/>
                </a:solidFill>
              </a:rPr>
              <a:t>“祖母死了，父亲的差使也交卸了”。作者祖母去世，父亲朱鸿钧原任徐州烟酒公卖局局长，被解职。文中的“祸不单行”正是指这两件事。</a:t>
            </a:r>
            <a:r>
              <a:rPr lang="en-US" altLang="zh-CN" sz="4000" b="1" dirty="0">
                <a:solidFill>
                  <a:srgbClr val="FF0000"/>
                </a:solidFill>
              </a:rPr>
              <a:t> </a:t>
            </a:r>
            <a:br>
              <a:rPr lang="en-US" altLang="zh-CN" sz="4000" b="1" dirty="0">
                <a:solidFill>
                  <a:srgbClr val="FF0000"/>
                </a:solidFill>
              </a:rPr>
            </a:br>
            <a:br>
              <a:rPr lang="en-US" altLang="zh-CN" b="1" dirty="0"/>
            </a:br>
            <a:endParaRPr lang="en-US" altLang="zh-CN" b="1" dirty="0"/>
          </a:p>
        </p:txBody>
      </p:sp>
      <p:pic>
        <p:nvPicPr>
          <p:cNvPr id="14340" name="图片 14339" descr="t01cea30be194037a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724400"/>
            <a:ext cx="9144000" cy="2133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58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>
                                            <p:txEl>
                                              <p:charRg st="58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>
                                            <p:txEl>
                                              <p:charRg st="58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536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5363" name="文本占位符 15362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400" b="1"/>
              <a:t>      </a:t>
            </a:r>
            <a:r>
              <a:rPr lang="en-US" altLang="zh-CN" sz="4000" b="1" dirty="0"/>
              <a:t>4</a:t>
            </a:r>
            <a:r>
              <a:rPr lang="zh-CN" altLang="en-US" sz="4000" b="1" dirty="0"/>
              <a:t>、第</a:t>
            </a:r>
            <a:r>
              <a:rPr lang="en-US" altLang="zh-CN" sz="4000" b="1" dirty="0"/>
              <a:t>3</a:t>
            </a:r>
            <a:r>
              <a:rPr lang="zh-CN" altLang="en-US" sz="4000" b="1" dirty="0"/>
              <a:t>段主要写的是什么？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</a:t>
            </a:r>
            <a:r>
              <a:rPr lang="zh-CN" altLang="en-US" sz="3600" b="1" dirty="0">
                <a:solidFill>
                  <a:srgbClr val="FF0000"/>
                </a:solidFill>
              </a:rPr>
              <a:t>主要描述了家境的惨淡。</a:t>
            </a:r>
            <a:r>
              <a:rPr lang="zh-CN" altLang="en-US" sz="3600" b="1" dirty="0"/>
              <a:t>结合刚才所讲的祸不单行来看，这两段文字阐明了作者当时的家境是非常的困难。而这又在整篇课文里面起到什么作用呢？这些都是另人伤心的事情，作者这样写，实际上是为了渲染一种悲凉的气氛，所以这两段我们可以把它概括为“描述家境，渲染悲凉气氛。”</a:t>
            </a:r>
            <a:r>
              <a:rPr lang="en-US" altLang="zh-CN" sz="3600" b="1" dirty="0"/>
              <a:t> </a:t>
            </a:r>
            <a:endParaRPr lang="en-US" altLang="zh-CN" sz="3600" b="1" dirty="0"/>
          </a:p>
          <a:p>
            <a:pPr>
              <a:buNone/>
            </a:pPr>
            <a:r>
              <a:rPr lang="en-US" altLang="zh-CN" sz="3600" b="1" dirty="0"/>
              <a:t>        </a:t>
            </a:r>
            <a:r>
              <a:rPr lang="zh-CN" altLang="en-US" sz="3600" b="1" dirty="0">
                <a:solidFill>
                  <a:srgbClr val="FF0000"/>
                </a:solidFill>
              </a:rPr>
              <a:t>第</a:t>
            </a:r>
            <a:r>
              <a:rPr lang="en-US" altLang="zh-CN" sz="3600" b="1" dirty="0">
                <a:solidFill>
                  <a:srgbClr val="FF0000"/>
                </a:solidFill>
              </a:rPr>
              <a:t>2~3</a:t>
            </a:r>
            <a:r>
              <a:rPr lang="zh-CN" altLang="en-US" sz="3600" b="1" dirty="0">
                <a:solidFill>
                  <a:srgbClr val="FF0000"/>
                </a:solidFill>
              </a:rPr>
              <a:t>段：描述家境惨淡，渲染悲凉气氛。</a:t>
            </a:r>
            <a:r>
              <a:rPr lang="en-US" altLang="zh-CN" b="1" dirty="0"/>
              <a:t> </a:t>
            </a:r>
            <a:r>
              <a:rPr lang="en-US" altLang="zh-CN" dirty="0"/>
              <a:t> </a:t>
            </a:r>
            <a:endParaRPr lang="en-US" altLang="zh-CN" dirty="0"/>
          </a:p>
        </p:txBody>
      </p:sp>
      <p:pic>
        <p:nvPicPr>
          <p:cNvPr id="15364" name="图片 15363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8888" y="6453188"/>
            <a:ext cx="7885112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409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5175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学习目标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4099" name="文本占位符 4098"/>
          <p:cNvSpPr>
            <a:spLocks noGrp="1"/>
          </p:cNvSpPr>
          <p:nvPr>
            <p:ph type="body" idx="1"/>
          </p:nvPr>
        </p:nvSpPr>
        <p:spPr>
          <a:xfrm>
            <a:off x="0" y="765175"/>
            <a:ext cx="9144000" cy="6092825"/>
          </a:xfrm>
          <a:ln/>
        </p:spPr>
        <p:txBody>
          <a:bodyPr/>
          <a:p>
            <a:pPr>
              <a:buNone/>
            </a:pPr>
            <a:r>
              <a:rPr lang="en-US" altLang="zh-CN" sz="4400" b="1"/>
              <a:t>       </a:t>
            </a:r>
            <a:r>
              <a:rPr lang="en-US" altLang="zh-CN" sz="4000" b="1" dirty="0"/>
              <a:t>1</a:t>
            </a:r>
            <a:r>
              <a:rPr lang="zh-CN" altLang="en-US" sz="4000" b="1" dirty="0"/>
              <a:t>、积累生字、生词及和作者相关的文学常识；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</a:t>
            </a:r>
            <a:r>
              <a:rPr lang="en-US" altLang="zh-CN" sz="4000" b="1" dirty="0"/>
              <a:t>2</a:t>
            </a:r>
            <a:r>
              <a:rPr lang="zh-CN" altLang="en-US" sz="4000" b="1" dirty="0"/>
              <a:t>、掌握关键语句在文中的作用及所蕴含的情感； </a:t>
            </a:r>
            <a:br>
              <a:rPr lang="zh-CN" altLang="en-US" sz="4000" b="1" dirty="0"/>
            </a:br>
            <a:r>
              <a:rPr lang="zh-CN" altLang="en-US" sz="4000" b="1" dirty="0"/>
              <a:t>    </a:t>
            </a:r>
            <a:r>
              <a:rPr lang="en-US" altLang="zh-CN" sz="4000" b="1" dirty="0"/>
              <a:t>3</a:t>
            </a:r>
            <a:r>
              <a:rPr lang="zh-CN" altLang="en-US" sz="4000" b="1" dirty="0"/>
              <a:t>、整体感知课文内容，体会朴实语言所饱含的丰富情感；</a:t>
            </a:r>
            <a:r>
              <a:rPr lang="en-US" altLang="zh-CN" sz="4000" b="1" dirty="0"/>
              <a:t> </a:t>
            </a:r>
            <a:br>
              <a:rPr lang="en-US" altLang="zh-CN" sz="4000" b="1" dirty="0"/>
            </a:br>
            <a:r>
              <a:rPr lang="en-US" altLang="zh-CN" sz="4000" b="1" dirty="0"/>
              <a:t>    4</a:t>
            </a:r>
            <a:r>
              <a:rPr lang="zh-CN" altLang="en-US" sz="4000" b="1" dirty="0"/>
              <a:t>、感悟本文所表现的父子深情。</a:t>
            </a:r>
            <a:r>
              <a:rPr lang="en-US" altLang="zh-CN" sz="4000" b="1" dirty="0"/>
              <a:t> </a:t>
            </a:r>
            <a:br>
              <a:rPr lang="en-US" altLang="zh-CN" sz="4000" dirty="0"/>
            </a:br>
            <a:br>
              <a:rPr lang="en-US" altLang="zh-CN" dirty="0"/>
            </a:br>
            <a:endParaRPr lang="en-US" altLang="zh-CN" dirty="0"/>
          </a:p>
        </p:txBody>
      </p:sp>
      <p:pic>
        <p:nvPicPr>
          <p:cNvPr id="4100" name="图片 4099" descr="t01557e0b2cfcc88a1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589588"/>
            <a:ext cx="9144000" cy="1268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638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6387" name="文本占位符 16386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lnSpc>
                <a:spcPct val="80000"/>
              </a:lnSpc>
              <a:buNone/>
            </a:pPr>
            <a:r>
              <a:rPr lang="en-US" altLang="zh-CN" sz="2400"/>
              <a:t>             </a:t>
            </a:r>
            <a:r>
              <a:rPr lang="en-US" altLang="zh-CN" sz="4000" b="1" dirty="0"/>
              <a:t>5</a:t>
            </a:r>
            <a:r>
              <a:rPr lang="zh-CN" altLang="en-US" sz="4000" b="1" dirty="0"/>
              <a:t>、在第</a:t>
            </a:r>
            <a:r>
              <a:rPr lang="en-US" altLang="zh-CN" sz="4000" b="1" dirty="0"/>
              <a:t>4</a:t>
            </a:r>
            <a:r>
              <a:rPr lang="zh-CN" altLang="en-US" sz="4000" b="1" dirty="0"/>
              <a:t>自然段中，写了父亲的心理变化过程，由不送我到决定送我，作者为何刻意写这个环节？</a:t>
            </a:r>
            <a:endParaRPr lang="zh-CN" altLang="en-US" sz="4000" b="1" dirty="0"/>
          </a:p>
          <a:p>
            <a:pPr>
              <a:lnSpc>
                <a:spcPct val="80000"/>
              </a:lnSpc>
              <a:buNone/>
            </a:pPr>
            <a:r>
              <a:rPr lang="zh-CN" altLang="en-US" b="1" dirty="0"/>
              <a:t>         </a:t>
            </a:r>
            <a:endParaRPr lang="zh-CN" altLang="en-US" b="1" dirty="0"/>
          </a:p>
          <a:p>
            <a:pPr>
              <a:lnSpc>
                <a:spcPct val="80000"/>
              </a:lnSpc>
              <a:buNone/>
            </a:pPr>
            <a:r>
              <a:rPr lang="zh-CN" altLang="en-US" b="1" dirty="0"/>
              <a:t>          </a:t>
            </a:r>
            <a:r>
              <a:rPr lang="zh-CN" altLang="en-US" sz="4000" b="1" dirty="0">
                <a:solidFill>
                  <a:srgbClr val="FF0000"/>
                </a:solidFill>
              </a:rPr>
              <a:t>作者这样写恰恰是为了强调父亲对儿子的那种细心关照。</a:t>
            </a:r>
            <a:r>
              <a:rPr lang="zh-CN" altLang="en-US" sz="4000" b="1" dirty="0"/>
              <a:t>通过两次“再三”和两次“踌躇”都可以表现出来。父亲当时急于谋事，在生存的巨大压力之下，忧心如焚，但是儿子在他心目中高于一切，惟恐儿子在路上有什么闪失，所以最后决定还是由自己亲自送儿子。</a:t>
            </a:r>
            <a:r>
              <a:rPr lang="zh-CN" altLang="en-US" sz="4000" dirty="0"/>
              <a:t> </a:t>
            </a:r>
            <a:r>
              <a:rPr lang="en-US" altLang="zh-CN" sz="4800" b="1" dirty="0"/>
              <a:t> </a:t>
            </a:r>
            <a:br>
              <a:rPr lang="en-US" altLang="zh-CN" sz="4000" b="1" dirty="0"/>
            </a:br>
            <a:br>
              <a:rPr lang="en-US" altLang="zh-CN" sz="2400" dirty="0"/>
            </a:br>
            <a:endParaRPr lang="en-US" altLang="zh-CN" sz="2400" dirty="0"/>
          </a:p>
        </p:txBody>
      </p:sp>
      <p:pic>
        <p:nvPicPr>
          <p:cNvPr id="16388" name="图片 16387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442075"/>
            <a:ext cx="9144000" cy="415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68" end="2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6387">
                                            <p:txEl>
                                              <p:charRg st="68" end="20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标题 1740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7411" name="文本占位符 17410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 sz="4000" b="1" dirty="0"/>
              <a:t>        6</a:t>
            </a:r>
            <a:r>
              <a:rPr lang="zh-CN" altLang="en-US" sz="4000" b="1" dirty="0"/>
              <a:t>、第五段中共出现过几次“聪明”？请找出原文并做分析。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       </a:t>
            </a:r>
            <a:r>
              <a:rPr lang="en-US" altLang="zh-CN" sz="4000" b="1" dirty="0"/>
              <a:t>①“</a:t>
            </a:r>
            <a:r>
              <a:rPr lang="zh-CN" altLang="en-US" sz="4000" b="1" dirty="0"/>
              <a:t>我那时真是聪明过分”当父亲忙着和脚夫讨价还价的时候，“我”总觉得父亲说话不大漂亮，非自己插嘴不可，其实并不是父亲说话不得体呢，实在是家境日下，囊中羞涩，可是当时作者并没能体会到父亲的想法。而现在想起来，自己那时候太不成熟了，</a:t>
            </a:r>
            <a:r>
              <a:rPr lang="zh-CN" altLang="en-US" sz="4000" b="1" dirty="0">
                <a:solidFill>
                  <a:srgbClr val="FF0000"/>
                </a:solidFill>
              </a:rPr>
              <a:t>自以为是，心里面很内疚，这里的聪明是反语，是糊涂的意思。</a:t>
            </a:r>
            <a:r>
              <a:rPr lang="zh-CN" altLang="en-US" sz="4000" dirty="0"/>
              <a:t> </a:t>
            </a:r>
            <a:r>
              <a:rPr lang="en-US" altLang="zh-CN" sz="4800" b="1" dirty="0"/>
              <a:t> </a:t>
            </a:r>
            <a:r>
              <a:rPr lang="en-US" altLang="zh-CN" sz="4000" dirty="0"/>
              <a:t> </a:t>
            </a:r>
            <a:endParaRPr lang="en-US" altLang="zh-CN" sz="4000" dirty="0"/>
          </a:p>
        </p:txBody>
      </p:sp>
      <p:pic>
        <p:nvPicPr>
          <p:cNvPr id="17413" name="图片 17412" descr="yay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10550" y="5662613"/>
            <a:ext cx="933450" cy="11953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36" end="1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411">
                                            <p:txEl>
                                              <p:charRg st="36" end="18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843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8435" name="文本占位符 18434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b="1" dirty="0"/>
              <a:t>            </a:t>
            </a:r>
            <a:r>
              <a:rPr lang="en-US" altLang="zh-CN" sz="4000" b="1" dirty="0"/>
              <a:t>②“</a:t>
            </a:r>
            <a:r>
              <a:rPr lang="zh-CN" altLang="en-US" sz="4000" b="1" dirty="0"/>
              <a:t>那时真是太聪明了”父亲嘱托茶房好好照应儿子，“我”暗笑父亲的迂，自以为看破世情，其实以父亲的经历，他怎么会看不出这种人情事理呢！只是“我”当时完全不能领会父亲的用意，</a:t>
            </a:r>
            <a:r>
              <a:rPr lang="zh-CN" altLang="en-US" sz="4000" b="1" dirty="0">
                <a:solidFill>
                  <a:srgbClr val="FF0000"/>
                </a:solidFill>
              </a:rPr>
              <a:t>这里的聪明也是反语，是作者对父亲的关怀的一种反省！悔恨自己不理解父亲，是愚蠢的意思。</a:t>
            </a:r>
            <a:r>
              <a:rPr lang="en-US" altLang="zh-CN" sz="4000" b="1" dirty="0">
                <a:solidFill>
                  <a:srgbClr val="FF0000"/>
                </a:solidFill>
              </a:rPr>
              <a:t> </a:t>
            </a:r>
            <a:br>
              <a:rPr lang="en-US" altLang="zh-CN" sz="4000" b="1" dirty="0">
                <a:solidFill>
                  <a:srgbClr val="FF0000"/>
                </a:solidFill>
              </a:rPr>
            </a:br>
            <a:br>
              <a:rPr lang="en-US" altLang="zh-CN" b="1" dirty="0"/>
            </a:br>
            <a:endParaRPr lang="en-US" altLang="zh-CN" b="1" dirty="0"/>
          </a:p>
        </p:txBody>
      </p:sp>
      <p:pic>
        <p:nvPicPr>
          <p:cNvPr id="18436" name="图片 18435" descr="t014a10199af74244c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345113"/>
            <a:ext cx="9144000" cy="15128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标题 1945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9459" name="文本占位符 19458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lnSpc>
                <a:spcPct val="80000"/>
              </a:lnSpc>
              <a:buNone/>
            </a:pPr>
            <a:r>
              <a:rPr lang="en-US" altLang="zh-CN" sz="2400"/>
              <a:t>                 </a:t>
            </a:r>
            <a:r>
              <a:rPr lang="en-US" altLang="zh-CN" sz="4000" b="1" dirty="0"/>
              <a:t>7</a:t>
            </a:r>
            <a:r>
              <a:rPr lang="zh-CN" altLang="en-US" sz="4000" b="1" dirty="0"/>
              <a:t>、在第四、五这两段中，作者几次提到我的年纪？请找出来并作分析。   </a:t>
            </a:r>
            <a:endParaRPr lang="zh-CN" altLang="en-US" sz="40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3600" b="1" dirty="0"/>
              <a:t>         </a:t>
            </a:r>
            <a:r>
              <a:rPr lang="zh-CN" altLang="en-US" sz="4000" b="1" dirty="0"/>
              <a:t>作者两次提到我的年龄，</a:t>
            </a:r>
            <a:r>
              <a:rPr lang="zh-CN" altLang="en-US" sz="4000" b="1" dirty="0">
                <a:solidFill>
                  <a:srgbClr val="FF0000"/>
                </a:solidFill>
              </a:rPr>
              <a:t>“其实我那年已二十岁”</a:t>
            </a:r>
            <a:r>
              <a:rPr lang="zh-CN" altLang="en-US" sz="4000" b="1" dirty="0"/>
              <a:t>，</a:t>
            </a:r>
            <a:r>
              <a:rPr lang="zh-CN" altLang="en-US" sz="4000" b="1" dirty="0">
                <a:solidFill>
                  <a:srgbClr val="FF0000"/>
                </a:solidFill>
              </a:rPr>
              <a:t>“而且我这样大年纪的人</a:t>
            </a:r>
            <a:r>
              <a:rPr lang="zh-CN" altLang="en-US" sz="4000" b="1" dirty="0"/>
              <a:t>”，可以看出作者对于父亲的做法并不理解，觉得没必要，这也正</a:t>
            </a:r>
            <a:r>
              <a:rPr lang="zh-CN" altLang="en-US" sz="4000" b="1" dirty="0">
                <a:solidFill>
                  <a:srgbClr val="FF0000"/>
                </a:solidFill>
              </a:rPr>
              <a:t>呼应</a:t>
            </a:r>
            <a:r>
              <a:rPr lang="zh-CN" altLang="en-US" sz="4000" b="1" dirty="0"/>
              <a:t>了刚才所讲的两次聪明的</a:t>
            </a:r>
            <a:r>
              <a:rPr lang="zh-CN" altLang="en-US" sz="4000" b="1" dirty="0">
                <a:solidFill>
                  <a:srgbClr val="FF0000"/>
                </a:solidFill>
              </a:rPr>
              <a:t>悔恨自责心理，同时也从侧面反映出父亲对我的关照是细致入微的。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400" b="1" dirty="0"/>
              <a:t>           </a:t>
            </a:r>
            <a:endParaRPr lang="zh-CN" altLang="en-US" sz="2400" b="1" dirty="0"/>
          </a:p>
          <a:p>
            <a:pPr>
              <a:lnSpc>
                <a:spcPct val="80000"/>
              </a:lnSpc>
              <a:buNone/>
            </a:pPr>
            <a:br>
              <a:rPr lang="zh-CN" altLang="en-US" b="1" dirty="0"/>
            </a:br>
            <a:br>
              <a:rPr lang="zh-CN" altLang="en-US" sz="2400" b="1" dirty="0"/>
            </a:br>
            <a:r>
              <a:rPr lang="en-US" altLang="zh-CN" b="1" dirty="0">
                <a:solidFill>
                  <a:srgbClr val="FF0000"/>
                </a:solidFill>
              </a:rPr>
              <a:t> </a:t>
            </a: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en-US" altLang="zh-CN" sz="4000" b="1" dirty="0">
                <a:solidFill>
                  <a:srgbClr val="FF0000"/>
                </a:solidFill>
              </a:rPr>
              <a:t> </a:t>
            </a:r>
            <a:endParaRPr lang="en-US" altLang="zh-CN" sz="4000" b="1" dirty="0">
              <a:solidFill>
                <a:srgbClr val="FF0000"/>
              </a:solidFill>
            </a:endParaRPr>
          </a:p>
        </p:txBody>
      </p:sp>
      <p:sp>
        <p:nvSpPr>
          <p:cNvPr id="19460" name="文本框 19459"/>
          <p:cNvSpPr txBox="1"/>
          <p:nvPr/>
        </p:nvSpPr>
        <p:spPr>
          <a:xfrm>
            <a:off x="1187450" y="5445125"/>
            <a:ext cx="76327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第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4~5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段：车站送行，细心关照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 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9461" name="图片 19460" descr="t0150e695860301ff3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35600" y="4221163"/>
            <a:ext cx="3708400" cy="1295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标题 2150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15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自主学习</a:t>
            </a:r>
            <a:r>
              <a:rPr lang="en-US" altLang="zh-CN" sz="4000" b="1">
                <a:solidFill>
                  <a:srgbClr val="FF0000"/>
                </a:solidFill>
              </a:rPr>
              <a:t>3</a:t>
            </a:r>
            <a:endParaRPr lang="en-US" altLang="zh-CN" sz="4000" b="1">
              <a:solidFill>
                <a:srgbClr val="FF0000"/>
              </a:solidFill>
            </a:endParaRPr>
          </a:p>
        </p:txBody>
      </p:sp>
      <p:sp>
        <p:nvSpPr>
          <p:cNvPr id="21507" name="文本占位符 21506"/>
          <p:cNvSpPr>
            <a:spLocks noGrp="1"/>
          </p:cNvSpPr>
          <p:nvPr>
            <p:ph type="body" idx="1"/>
          </p:nvPr>
        </p:nvSpPr>
        <p:spPr>
          <a:xfrm>
            <a:off x="0" y="765175"/>
            <a:ext cx="9144000" cy="6092825"/>
          </a:xfrm>
          <a:ln/>
        </p:spPr>
        <p:txBody>
          <a:bodyPr/>
          <a:p>
            <a:pPr>
              <a:buNone/>
            </a:pPr>
            <a:r>
              <a:rPr lang="en-US" altLang="zh-CN"/>
              <a:t>             </a:t>
            </a:r>
            <a:r>
              <a:rPr lang="en-US" altLang="zh-CN" sz="4000" b="1" dirty="0"/>
              <a:t>1</a:t>
            </a:r>
            <a:r>
              <a:rPr lang="zh-CN" altLang="en-US" sz="4000" b="1" dirty="0"/>
              <a:t>、第六自然段</a:t>
            </a:r>
            <a:r>
              <a:rPr lang="en-US" altLang="zh-CN" sz="4000" b="1" dirty="0"/>
              <a:t> </a:t>
            </a:r>
            <a:r>
              <a:rPr lang="zh-CN" altLang="en-US" sz="4000" b="1" dirty="0"/>
              <a:t>主要写的又是什么呢？ </a:t>
            </a:r>
            <a:br>
              <a:rPr lang="zh-CN" altLang="en-US" sz="4000" b="1" dirty="0"/>
            </a:br>
            <a:r>
              <a:rPr lang="zh-CN" altLang="en-US" sz="4000" b="1" dirty="0"/>
              <a:t>      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</a:t>
            </a:r>
            <a:r>
              <a:rPr lang="zh-CN" altLang="en-US" sz="4000" b="1" dirty="0">
                <a:solidFill>
                  <a:srgbClr val="FF0000"/>
                </a:solidFill>
              </a:rPr>
              <a:t>主要描写了“我”在车站看到的父亲的两次背影。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     </a:t>
            </a:r>
            <a:r>
              <a:rPr lang="en-US" altLang="zh-CN" sz="4000" b="1" dirty="0"/>
              <a:t>2</a:t>
            </a:r>
            <a:r>
              <a:rPr lang="zh-CN" altLang="en-US" sz="4000" b="1" dirty="0"/>
              <a:t>、这一段中，第一次背影是在什么情况下看到的？</a:t>
            </a:r>
            <a:r>
              <a:rPr lang="en-US" altLang="zh-CN" sz="4000" b="1" dirty="0"/>
              <a:t> </a:t>
            </a:r>
            <a:endParaRPr lang="en-US" altLang="zh-CN" sz="4000" b="1" dirty="0"/>
          </a:p>
          <a:p>
            <a:pPr>
              <a:buNone/>
            </a:pPr>
            <a:r>
              <a:rPr lang="en-US" altLang="zh-CN" sz="4000" b="1" dirty="0"/>
              <a:t>       </a:t>
            </a:r>
            <a:r>
              <a:rPr lang="zh-CN" altLang="en-US" sz="4000" b="1" dirty="0">
                <a:solidFill>
                  <a:srgbClr val="FF0000"/>
                </a:solidFill>
              </a:rPr>
              <a:t>父亲去买橘子爬月台的时候。</a:t>
            </a:r>
            <a:r>
              <a:rPr lang="zh-CN" altLang="en-US" sz="4000" dirty="0">
                <a:solidFill>
                  <a:srgbClr val="FF0000"/>
                </a:solidFill>
              </a:rPr>
              <a:t> </a:t>
            </a:r>
            <a:r>
              <a:rPr lang="en-US" altLang="zh-CN" sz="4000" b="1" dirty="0">
                <a:solidFill>
                  <a:srgbClr val="FF0000"/>
                </a:solidFill>
              </a:rPr>
              <a:t> </a:t>
            </a:r>
            <a:r>
              <a:rPr lang="en-US" altLang="zh-CN" sz="4000" dirty="0"/>
              <a:t> </a:t>
            </a:r>
            <a:r>
              <a:rPr lang="en-US" altLang="zh-CN" sz="4000" b="1" dirty="0">
                <a:solidFill>
                  <a:srgbClr val="FF0000"/>
                </a:solidFill>
              </a:rPr>
              <a:t> </a:t>
            </a:r>
            <a:br>
              <a:rPr lang="en-US" altLang="zh-CN" sz="4000" b="1" dirty="0">
                <a:solidFill>
                  <a:srgbClr val="FF0000"/>
                </a:solidFill>
              </a:rPr>
            </a:br>
            <a:endParaRPr lang="en-US" altLang="zh-CN" sz="4000" b="1" dirty="0">
              <a:solidFill>
                <a:srgbClr val="FF0000"/>
              </a:solidFill>
            </a:endParaRPr>
          </a:p>
        </p:txBody>
      </p:sp>
      <p:pic>
        <p:nvPicPr>
          <p:cNvPr id="21508" name="图片 21507" descr="t01dd83c85a80cb1cc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58100" y="4868863"/>
            <a:ext cx="1485900" cy="1989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图片 21508" descr="t0147ecb4a0fa838c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775" y="1557338"/>
            <a:ext cx="5256213" cy="10080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41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>
                                            <p:txEl>
                                              <p:charRg st="41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>
                                            <p:txEl>
                                              <p:charRg st="41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110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7">
                                            <p:txEl>
                                              <p:charRg st="110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7">
                                            <p:txEl>
                                              <p:charRg st="110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标题 2252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2531" name="文本占位符 22530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 sz="2800"/>
              <a:t>             </a:t>
            </a:r>
            <a:r>
              <a:rPr lang="en-US" altLang="zh-CN" sz="4000" b="1" dirty="0"/>
              <a:t>3</a:t>
            </a:r>
            <a:r>
              <a:rPr lang="zh-CN" altLang="en-US" sz="4000" b="1" dirty="0"/>
              <a:t>、作者是如何来描写第一次这个背影的？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/>
              <a:t>         </a:t>
            </a:r>
            <a:endParaRPr lang="zh-CN" altLang="en-US" sz="36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/>
              <a:t>          </a:t>
            </a:r>
            <a:r>
              <a:rPr lang="zh-CN" altLang="en-US" sz="4000" b="1" dirty="0">
                <a:solidFill>
                  <a:srgbClr val="FF0000"/>
                </a:solidFill>
              </a:rPr>
              <a:t>先写父亲的外表和衣着，</a:t>
            </a:r>
            <a:r>
              <a:rPr lang="zh-CN" altLang="en-US" sz="4000" b="1" dirty="0"/>
              <a:t>“父亲是一个胖子”“他戴着黑布小帽，穿着黑布大马褂，深青布棉袍”，</a:t>
            </a:r>
            <a:r>
              <a:rPr lang="zh-CN" altLang="en-US" sz="4000" b="1" dirty="0">
                <a:solidFill>
                  <a:srgbClr val="FF0000"/>
                </a:solidFill>
              </a:rPr>
              <a:t>接着再写父亲爬月台，</a:t>
            </a:r>
            <a:r>
              <a:rPr lang="zh-CN" altLang="en-US" sz="4000" b="1" dirty="0"/>
              <a:t>这样就能把父亲的爬月台画面更好描绘出来。</a:t>
            </a:r>
            <a:r>
              <a:rPr lang="en-US" altLang="zh-CN" sz="4000" b="1" dirty="0">
                <a:solidFill>
                  <a:srgbClr val="FF0000"/>
                </a:solidFill>
              </a:rPr>
              <a:t> </a:t>
            </a:r>
            <a:r>
              <a:rPr lang="zh-CN" altLang="en-US" sz="4000" b="1" dirty="0">
                <a:solidFill>
                  <a:srgbClr val="FF0000"/>
                </a:solidFill>
              </a:rPr>
              <a:t>交待父亲是个胖子，</a:t>
            </a:r>
            <a:r>
              <a:rPr lang="zh-CN" altLang="en-US" sz="4000" b="1" dirty="0"/>
              <a:t>是为了后面的爬月台做铺垫。</a:t>
            </a:r>
            <a:r>
              <a:rPr lang="en-US" altLang="zh-CN" sz="4000" b="1" dirty="0"/>
              <a:t> </a:t>
            </a:r>
            <a:br>
              <a:rPr lang="en-US" altLang="zh-CN" sz="4000" b="1" dirty="0">
                <a:solidFill>
                  <a:srgbClr val="FF0000"/>
                </a:solidFill>
              </a:rPr>
            </a:br>
            <a:br>
              <a:rPr lang="en-US" altLang="zh-CN" sz="2800" b="1" dirty="0"/>
            </a:br>
            <a:r>
              <a:rPr lang="en-US" altLang="zh-CN" sz="3600" b="1" dirty="0"/>
              <a:t> </a:t>
            </a:r>
            <a:br>
              <a:rPr lang="en-US" altLang="zh-CN" sz="3600" b="1" dirty="0"/>
            </a:br>
            <a:br>
              <a:rPr lang="en-US" altLang="zh-CN" sz="2800" dirty="0"/>
            </a:br>
            <a:endParaRPr lang="en-US" altLang="zh-CN" sz="2800" dirty="0"/>
          </a:p>
        </p:txBody>
      </p:sp>
      <p:pic>
        <p:nvPicPr>
          <p:cNvPr id="22532" name="图片 22531" descr="t014c816e30942752c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373688"/>
            <a:ext cx="9144000" cy="14843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43" end="1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1">
                                            <p:txEl>
                                              <p:charRg st="43" end="1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标题 2355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3555" name="文本占位符 23554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/>
              <a:t>            </a:t>
            </a:r>
            <a:r>
              <a:rPr lang="en-US" altLang="zh-CN" sz="4400" b="1" dirty="0"/>
              <a:t>4</a:t>
            </a:r>
            <a:r>
              <a:rPr lang="zh-CN" altLang="en-US" sz="4400" b="1" dirty="0"/>
              <a:t>、父亲的衣着是</a:t>
            </a:r>
            <a:r>
              <a:rPr lang="en-US" altLang="zh-CN" sz="4400" b="1" dirty="0"/>
              <a:t> “</a:t>
            </a:r>
            <a:r>
              <a:rPr lang="zh-CN" altLang="en-US" sz="4400" b="1" dirty="0"/>
              <a:t>戴着黑布小帽，穿着黑布大马褂，深青布棉袍”，为什么突出了黑色？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000" b="1" dirty="0"/>
              <a:t>          </a:t>
            </a:r>
            <a:r>
              <a:rPr lang="zh-CN" altLang="en-US" sz="4400" b="1" dirty="0">
                <a:solidFill>
                  <a:srgbClr val="FF0000"/>
                </a:solidFill>
              </a:rPr>
              <a:t>穿黑色衣服与他家中死了亲人有关，黑色给人以压抑沉重的感觉，这是一个沉重的背影！</a:t>
            </a:r>
            <a:r>
              <a:rPr lang="zh-CN" altLang="en-US" sz="4400" dirty="0"/>
              <a:t> </a:t>
            </a:r>
            <a:endParaRPr lang="zh-CN" altLang="en-US" sz="4400" dirty="0"/>
          </a:p>
        </p:txBody>
      </p:sp>
      <p:pic>
        <p:nvPicPr>
          <p:cNvPr id="23557" name="图片 23556" descr="星系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508500"/>
            <a:ext cx="9144000" cy="234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54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charRg st="54" end="10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标题 2457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4579" name="文本占位符 24578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/>
              <a:t>            </a:t>
            </a:r>
            <a:r>
              <a:rPr lang="en-US" altLang="zh-CN" sz="4000" b="1" dirty="0"/>
              <a:t>5</a:t>
            </a:r>
            <a:r>
              <a:rPr lang="zh-CN" altLang="en-US" sz="4000" b="1" dirty="0"/>
              <a:t>、作者接着又描写了父亲走路的姿势，作者用了一个什么词描写了父亲走路的姿势？这个词是什么意思？作者为什么用这个词？你能体会到作者当时的心情吗？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</a:t>
            </a:r>
            <a:r>
              <a:rPr lang="zh-CN" altLang="en-US" sz="4400" b="1" dirty="0">
                <a:solidFill>
                  <a:srgbClr val="FF0000"/>
                </a:solidFill>
              </a:rPr>
              <a:t>蹒跚 。它的意思是因为腿脚不便，走路缓慢、摇摆的样子。走路蹒跚的父亲要经过铁道，一不小心就会磕着碰着，一定是令人十分担心的！这是一个蹒跚的背影！</a:t>
            </a:r>
            <a:r>
              <a:rPr lang="zh-CN" altLang="en-US" sz="4400" dirty="0">
                <a:solidFill>
                  <a:srgbClr val="FF0000"/>
                </a:solidFill>
              </a:rPr>
              <a:t> 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pic>
        <p:nvPicPr>
          <p:cNvPr id="24580" name="图片 24579" descr="齿轮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83513" y="5978525"/>
            <a:ext cx="1360487" cy="879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1" name="图片 24580" descr="齿轮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8263" y="2420938"/>
            <a:ext cx="1360487" cy="64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2" name="图片 24581" descr="齿轮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83513" y="2565400"/>
            <a:ext cx="1360487" cy="647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84" end="1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9">
                                            <p:txEl>
                                              <p:charRg st="84" end="1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标题 2560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5603" name="文本占位符 25602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/>
              <a:t>            </a:t>
            </a:r>
            <a:r>
              <a:rPr lang="en-US" altLang="zh-CN" sz="4000" b="1" dirty="0"/>
              <a:t>6</a:t>
            </a:r>
            <a:r>
              <a:rPr lang="zh-CN" altLang="en-US" sz="4000" b="1" dirty="0"/>
              <a:t>、写完父亲的蹒跚，作者又写了什么？这句话运用了什么描写方法？作者运用了哪几个动词来描写父亲爬月台？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</a:t>
            </a:r>
            <a:r>
              <a:rPr lang="en-US" altLang="zh-CN" sz="4400" b="1" dirty="0">
                <a:solidFill>
                  <a:srgbClr val="FF0000"/>
                </a:solidFill>
              </a:rPr>
              <a:t>①</a:t>
            </a:r>
            <a:r>
              <a:rPr lang="zh-CN" altLang="en-US" sz="4400" b="1" dirty="0">
                <a:solidFill>
                  <a:srgbClr val="FF0000"/>
                </a:solidFill>
              </a:rPr>
              <a:t>父亲爬月台；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400" b="1" dirty="0"/>
              <a:t>        </a:t>
            </a:r>
            <a:r>
              <a:rPr lang="en-US" altLang="zh-CN" sz="4400" b="1" dirty="0">
                <a:solidFill>
                  <a:srgbClr val="FF0000"/>
                </a:solidFill>
              </a:rPr>
              <a:t>②</a:t>
            </a:r>
            <a:r>
              <a:rPr lang="zh-CN" altLang="en-US" sz="4400" b="1" dirty="0">
                <a:solidFill>
                  <a:srgbClr val="FF0000"/>
                </a:solidFill>
              </a:rPr>
              <a:t>动作描写</a:t>
            </a:r>
            <a:r>
              <a:rPr lang="zh-CN" altLang="en-US" sz="4400" dirty="0">
                <a:solidFill>
                  <a:srgbClr val="FF0000"/>
                </a:solidFill>
              </a:rPr>
              <a:t> ；</a:t>
            </a:r>
            <a:endParaRPr lang="zh-CN" altLang="en-US" sz="4400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400" dirty="0"/>
              <a:t>        </a:t>
            </a:r>
            <a:r>
              <a:rPr lang="en-US" altLang="zh-CN" sz="4400" b="1" dirty="0">
                <a:solidFill>
                  <a:srgbClr val="FF0000"/>
                </a:solidFill>
              </a:rPr>
              <a:t>③“</a:t>
            </a:r>
            <a:r>
              <a:rPr lang="zh-CN" altLang="en-US" sz="4400" b="1" dirty="0">
                <a:solidFill>
                  <a:srgbClr val="FF0000"/>
                </a:solidFill>
              </a:rPr>
              <a:t>攀”、“缩”、“倾”</a:t>
            </a:r>
            <a:r>
              <a:rPr lang="zh-CN" altLang="en-US" sz="4400" dirty="0">
                <a:solidFill>
                  <a:srgbClr val="FF0000"/>
                </a:solidFill>
              </a:rPr>
              <a:t> 。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buNone/>
            </a:pPr>
            <a:endParaRPr lang="zh-CN" altLang="en-US" sz="4400" b="1" dirty="0"/>
          </a:p>
        </p:txBody>
      </p:sp>
      <p:pic>
        <p:nvPicPr>
          <p:cNvPr id="25604" name="图片 25603" descr="t016d69497a48f6217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426075"/>
            <a:ext cx="9144000" cy="1431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charRg st="63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603">
                                            <p:txEl>
                                              <p:charRg st="63" end="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charRg st="80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5603">
                                            <p:txEl>
                                              <p:charRg st="80" end="9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charRg st="96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5603">
                                            <p:txEl>
                                              <p:charRg st="96" end="1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标题 2662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6627" name="文本占位符 26626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/>
              <a:t>        </a:t>
            </a:r>
            <a:r>
              <a:rPr lang="en-US" altLang="zh-CN" sz="4000" b="1" dirty="0">
                <a:solidFill>
                  <a:srgbClr val="FF0000"/>
                </a:solidFill>
              </a:rPr>
              <a:t>7</a:t>
            </a:r>
            <a:r>
              <a:rPr lang="zh-CN" altLang="en-US" sz="4000" b="1" dirty="0">
                <a:solidFill>
                  <a:srgbClr val="FF0000"/>
                </a:solidFill>
              </a:rPr>
              <a:t>、为何用“攀”不用“抓”？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 b="1" dirty="0"/>
              <a:t>      因为无物可抓，只能用手按住，然后用力支撑起身体向上“攀”这需要力量，而一个上了年纪的父亲，这一“攀”是多么地令人揪心啊！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/>
              <a:t>      </a:t>
            </a:r>
            <a:r>
              <a:rPr lang="en-US" altLang="zh-CN" sz="4000" b="1" dirty="0">
                <a:solidFill>
                  <a:srgbClr val="FF0000"/>
                </a:solidFill>
              </a:rPr>
              <a:t>8</a:t>
            </a:r>
            <a:r>
              <a:rPr lang="zh-CN" altLang="en-US" sz="4000" b="1" dirty="0">
                <a:solidFill>
                  <a:srgbClr val="FF0000"/>
                </a:solidFill>
              </a:rPr>
              <a:t>、用“缩”字有什么好处？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 b="1" dirty="0"/>
              <a:t>     “缩”</a:t>
            </a:r>
            <a:r>
              <a:rPr lang="zh-CN" altLang="en-US" sz="3600" b="1" dirty="0"/>
              <a:t>字说明无处可蹬，脚是悬空的，这样全身的力量全在手上了，如果手掌支撑不住，那就有摔下去的危险。这时的儿子，心情该多么得紧张啊！</a:t>
            </a:r>
            <a:r>
              <a:rPr lang="zh-CN" altLang="en-US" sz="3600" dirty="0"/>
              <a:t>  </a:t>
            </a:r>
            <a:r>
              <a:rPr lang="zh-CN" altLang="en-US" sz="4400" dirty="0"/>
              <a:t>  </a:t>
            </a:r>
            <a:endParaRPr lang="zh-CN" altLang="en-US" sz="4400" dirty="0"/>
          </a:p>
        </p:txBody>
      </p:sp>
      <p:pic>
        <p:nvPicPr>
          <p:cNvPr id="26628" name="图片 26627" descr="sailing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9675" y="2781300"/>
            <a:ext cx="1584325" cy="1196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9" name="图片 26628" descr="sailing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1500" y="5734050"/>
            <a:ext cx="3132138" cy="9096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23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7">
                                            <p:txEl>
                                              <p:charRg st="23" end="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110" end="1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27">
                                            <p:txEl>
                                              <p:charRg st="110" end="1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5121"/>
          <p:cNvSpPr>
            <a:spLocks noGrp="1"/>
          </p:cNvSpPr>
          <p:nvPr>
            <p:ph type="title"/>
          </p:nvPr>
        </p:nvSpPr>
        <p:spPr>
          <a:xfrm>
            <a:off x="0" y="0"/>
            <a:ext cx="2411413" cy="765175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作者简介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5123" name="文本占位符 5122"/>
          <p:cNvSpPr>
            <a:spLocks noGrp="1"/>
          </p:cNvSpPr>
          <p:nvPr>
            <p:ph type="body" idx="1"/>
          </p:nvPr>
        </p:nvSpPr>
        <p:spPr>
          <a:xfrm>
            <a:off x="1908175" y="0"/>
            <a:ext cx="7235825" cy="3357563"/>
          </a:xfrm>
          <a:ln/>
        </p:spPr>
        <p:txBody>
          <a:bodyPr/>
          <a:p>
            <a:pPr>
              <a:buNone/>
            </a:pPr>
            <a:r>
              <a:rPr lang="en-US" altLang="zh-CN" sz="4400" b="1" dirty="0"/>
              <a:t>         </a:t>
            </a:r>
            <a:r>
              <a:rPr lang="zh-CN" altLang="en-US" sz="4000" b="1" dirty="0"/>
              <a:t>朱自清（</a:t>
            </a:r>
            <a:r>
              <a:rPr lang="en-US" altLang="zh-CN" sz="4000" b="1" dirty="0"/>
              <a:t>1898</a:t>
            </a:r>
            <a:r>
              <a:rPr lang="zh-CN" altLang="en-US" sz="4000" b="1" dirty="0"/>
              <a:t>～</a:t>
            </a:r>
            <a:r>
              <a:rPr lang="en-US" altLang="zh-CN" sz="4000" b="1" dirty="0"/>
              <a:t>1948</a:t>
            </a:r>
            <a:r>
              <a:rPr lang="zh-CN" altLang="en-US" sz="4000" b="1" dirty="0"/>
              <a:t>），中国著名诗人，现代散文家，语文教育家，文学家，诗人，学者，民主战士。原名自华，号秋实，字佩弦，笔名余捷、柏香、白水、知白等。原籍浙江绍兴</a:t>
            </a:r>
            <a:r>
              <a:rPr lang="zh-CN" altLang="en-US" sz="4000" dirty="0"/>
              <a:t> </a:t>
            </a:r>
            <a:r>
              <a:rPr lang="zh-CN" altLang="en-US" sz="4000" b="1" dirty="0"/>
              <a:t>。</a:t>
            </a:r>
            <a:endParaRPr lang="zh-CN" altLang="en-US" sz="4000" b="1" dirty="0"/>
          </a:p>
        </p:txBody>
      </p:sp>
      <p:pic>
        <p:nvPicPr>
          <p:cNvPr id="5124" name="img_6655611" descr="朱自清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92150"/>
            <a:ext cx="2339975" cy="3673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5" name="文本框 5124"/>
          <p:cNvSpPr txBox="1"/>
          <p:nvPr/>
        </p:nvSpPr>
        <p:spPr>
          <a:xfrm>
            <a:off x="0" y="4437063"/>
            <a:ext cx="9144000" cy="3046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20000"/>
              </a:spcBef>
            </a:pPr>
            <a:r>
              <a:rPr lang="en-US" altLang="zh-CN" sz="4400" b="1" dirty="0"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主要作品有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雪朝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踪迹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背影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欧游杂记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》 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等，作品收在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朱自清散文全集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里。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4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126" name="图片 5125" descr="t018843a9f1f89a168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8125" y="6021388"/>
            <a:ext cx="2555875" cy="8366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标题 2764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7651" name="文本占位符 27650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 sz="3600" b="1">
                <a:solidFill>
                  <a:srgbClr val="FF0000"/>
                </a:solidFill>
              </a:rPr>
              <a:t>9</a:t>
            </a:r>
            <a:r>
              <a:rPr lang="zh-CN" altLang="en-US" sz="3600" dirty="0">
                <a:solidFill>
                  <a:srgbClr val="FF0000"/>
                </a:solidFill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</a:rPr>
              <a:t>用“倾”字有什么好处？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rgbClr val="FF0000"/>
                </a:solidFill>
              </a:rPr>
              <a:t>      </a:t>
            </a:r>
            <a:r>
              <a:rPr lang="zh-CN" altLang="en-US" sz="4000" b="1" dirty="0"/>
              <a:t>父亲的身体肥胖，自然不像小伙子那样灵便，他“向左微倾，显出努力的样子”，这一个“倾”字表明父亲要爬上月台虽然十分艰难，但又十分努力的样子。这是一个艰难的背影！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en-US" altLang="zh-CN" sz="3600" b="1" dirty="0">
                <a:solidFill>
                  <a:srgbClr val="FF0000"/>
                </a:solidFill>
              </a:rPr>
              <a:t>10</a:t>
            </a:r>
            <a:r>
              <a:rPr lang="zh-CN" altLang="en-US" sz="3600" b="1" dirty="0">
                <a:solidFill>
                  <a:srgbClr val="FF0000"/>
                </a:solidFill>
              </a:rPr>
              <a:t>、作者看到这样的背影，他的反应如何？</a:t>
            </a:r>
            <a:r>
              <a:rPr lang="zh-CN" altLang="en-US" sz="3600" dirty="0"/>
              <a:t> </a:t>
            </a:r>
            <a:endParaRPr lang="zh-CN" altLang="en-US" sz="3600" dirty="0"/>
          </a:p>
          <a:p>
            <a:pPr>
              <a:lnSpc>
                <a:spcPct val="90000"/>
              </a:lnSpc>
              <a:buNone/>
            </a:pPr>
            <a:r>
              <a:rPr lang="zh-CN" altLang="en-US" sz="3600" dirty="0"/>
              <a:t>      </a:t>
            </a:r>
            <a:r>
              <a:rPr lang="zh-CN" altLang="en-US" sz="4000" b="1" dirty="0"/>
              <a:t>“这时我看见他的背影，我的泪很快地流了下来”，</a:t>
            </a:r>
            <a:r>
              <a:rPr lang="zh-CN" altLang="en-US" sz="4000" b="1" dirty="0">
                <a:solidFill>
                  <a:srgbClr val="FF0000"/>
                </a:solidFill>
              </a:rPr>
              <a:t>作者被父亲深深地感动了，这是一种伟大的父爱。</a:t>
            </a:r>
            <a:r>
              <a:rPr lang="en-US" altLang="zh-CN" sz="4000" b="1" dirty="0">
                <a:solidFill>
                  <a:srgbClr val="FF0000"/>
                </a:solidFill>
              </a:rPr>
              <a:t> </a:t>
            </a:r>
            <a:br>
              <a:rPr lang="en-US" altLang="zh-CN" sz="4000" b="1" dirty="0"/>
            </a:br>
            <a:r>
              <a:rPr lang="en-US" altLang="zh-CN" sz="4000" b="1" dirty="0"/>
              <a:t>  </a:t>
            </a:r>
            <a:endParaRPr lang="en-US" altLang="zh-CN" sz="40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endParaRPr lang="en-US" altLang="zh-CN" sz="4000" dirty="0"/>
          </a:p>
        </p:txBody>
      </p:sp>
      <p:pic>
        <p:nvPicPr>
          <p:cNvPr id="27652" name="图片 27651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442075"/>
            <a:ext cx="9144000" cy="415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14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1">
                                            <p:txEl>
                                              <p:charRg st="14" end="10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122" end="1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7651">
                                            <p:txEl>
                                              <p:charRg st="122" end="1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标题 2969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9699" name="文本占位符 29698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3600" b="1" dirty="0"/>
              <a:t>11</a:t>
            </a:r>
            <a:r>
              <a:rPr lang="zh-CN" altLang="en-US" sz="3600" b="1" dirty="0"/>
              <a:t>、这一段中的第二次背影是在什么时候看到的？</a:t>
            </a:r>
            <a:r>
              <a:rPr lang="en-US" altLang="zh-CN" sz="3600" b="1" dirty="0"/>
              <a:t> </a:t>
            </a:r>
            <a:endParaRPr lang="en-US" altLang="zh-CN" sz="3600" b="1" dirty="0"/>
          </a:p>
          <a:p>
            <a:pPr>
              <a:buNone/>
            </a:pPr>
            <a:r>
              <a:rPr lang="en-US" altLang="zh-CN" sz="3600" b="1" dirty="0">
                <a:solidFill>
                  <a:srgbClr val="FF0000"/>
                </a:solidFill>
              </a:rPr>
              <a:t>          </a:t>
            </a:r>
            <a:r>
              <a:rPr lang="zh-CN" altLang="en-US" sz="3600" b="1" dirty="0">
                <a:solidFill>
                  <a:srgbClr val="FF0000"/>
                </a:solidFill>
              </a:rPr>
              <a:t>在父亲慢慢远去的时候看到的。这是一个由近及远的背影，由清晰可见慢慢变成再找不着了。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3600" b="1" dirty="0"/>
              <a:t>12</a:t>
            </a:r>
            <a:r>
              <a:rPr lang="zh-CN" altLang="en-US" sz="3600" b="1" dirty="0"/>
              <a:t>、当作者看到父亲的背影正慢慢消失在视线之内，他心里是一种什么样的感受呢？</a:t>
            </a:r>
            <a:r>
              <a:rPr lang="en-US" altLang="zh-CN" sz="3600" b="1" dirty="0"/>
              <a:t> </a:t>
            </a:r>
            <a:endParaRPr lang="en-US" altLang="zh-CN" sz="3600" b="1" dirty="0"/>
          </a:p>
          <a:p>
            <a:pPr>
              <a:buNone/>
            </a:pPr>
            <a:r>
              <a:rPr lang="en-US" altLang="zh-CN" sz="3600" b="1" dirty="0"/>
              <a:t>         </a:t>
            </a:r>
            <a:r>
              <a:rPr lang="zh-CN" altLang="en-US" sz="3600" b="1" dirty="0">
                <a:solidFill>
                  <a:srgbClr val="FF0000"/>
                </a:solidFill>
              </a:rPr>
              <a:t>作者流下了眼泪，内心非常感伤，对自己不能理解父亲而悔恨。这是一种对背影逝去的追忆，包含无尽的牵挂。</a:t>
            </a:r>
            <a:r>
              <a:rPr lang="en-US" altLang="zh-CN" sz="3600" b="1" dirty="0"/>
              <a:t> </a:t>
            </a:r>
            <a:br>
              <a:rPr lang="en-US" altLang="zh-CN" sz="3600" b="1" dirty="0"/>
            </a:br>
            <a:r>
              <a:rPr lang="en-US" altLang="zh-CN" sz="3600" b="1" dirty="0"/>
              <a:t> </a:t>
            </a:r>
            <a:endParaRPr lang="en-US" altLang="zh-CN" sz="3600" b="1" dirty="0"/>
          </a:p>
        </p:txBody>
      </p:sp>
      <p:pic>
        <p:nvPicPr>
          <p:cNvPr id="29700" name="图片 29699" descr="A3_06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021388"/>
            <a:ext cx="9144000" cy="8366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25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9">
                                            <p:txEl>
                                              <p:charRg st="25" end="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117" end="1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699">
                                            <p:txEl>
                                              <p:charRg st="117" end="17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699">
                                            <p:txEl>
                                              <p:charRg st="117" end="17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标题 3276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32771" name="文本占位符 32770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/>
              <a:t>            </a:t>
            </a:r>
            <a:r>
              <a:rPr lang="en-US" altLang="zh-CN" sz="4000" b="1" dirty="0">
                <a:solidFill>
                  <a:srgbClr val="FF0000"/>
                </a:solidFill>
              </a:rPr>
              <a:t>13</a:t>
            </a:r>
            <a:r>
              <a:rPr lang="zh-CN" altLang="en-US" sz="4000" b="1" dirty="0">
                <a:solidFill>
                  <a:srgbClr val="FF0000"/>
                </a:solidFill>
              </a:rPr>
              <a:t>、在第七段中，</a:t>
            </a:r>
            <a:r>
              <a:rPr lang="en-US" altLang="zh-CN" sz="4000" b="1" dirty="0">
                <a:solidFill>
                  <a:srgbClr val="FF0000"/>
                </a:solidFill>
              </a:rPr>
              <a:t> </a:t>
            </a:r>
            <a:r>
              <a:rPr lang="zh-CN" altLang="en-US" sz="4000" b="1" dirty="0">
                <a:solidFill>
                  <a:srgbClr val="FF0000"/>
                </a:solidFill>
              </a:rPr>
              <a:t>作者此次见到父亲的背影是在“晶莹的泪光中”，这是什么原因？</a:t>
            </a:r>
            <a:r>
              <a:rPr lang="en-US" altLang="zh-CN" sz="4000" b="1" dirty="0">
                <a:solidFill>
                  <a:srgbClr val="FF0000"/>
                </a:solidFill>
              </a:rPr>
              <a:t> </a:t>
            </a:r>
            <a:endParaRPr lang="en-US" altLang="zh-CN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4000" b="1" dirty="0"/>
              <a:t>          </a:t>
            </a:r>
            <a:r>
              <a:rPr lang="zh-CN" altLang="en-US" sz="4000" b="1" dirty="0"/>
              <a:t>父亲在信上说到了“大去之期”，身体和心境都到了日薄西山的地步，作者不禁泪如泉涌，含着眼泪想到父亲对自己的许多好处，想到父亲的背影，所以这一处背影是在“晶莹的泪光中”见的。</a:t>
            </a:r>
            <a:r>
              <a:rPr lang="en-US" altLang="zh-CN" sz="4000" b="1" dirty="0"/>
              <a:t> </a:t>
            </a:r>
            <a:br>
              <a:rPr lang="en-US" altLang="zh-CN" sz="4000" b="1" dirty="0"/>
            </a:br>
            <a:br>
              <a:rPr lang="en-US" altLang="zh-CN" b="1" dirty="0"/>
            </a:br>
            <a:r>
              <a:rPr lang="en-US" altLang="zh-CN" sz="4000" b="1" dirty="0"/>
              <a:t>  </a:t>
            </a:r>
            <a:endParaRPr lang="en-US" altLang="zh-CN" sz="4000" b="1" dirty="0"/>
          </a:p>
        </p:txBody>
      </p:sp>
      <p:pic>
        <p:nvPicPr>
          <p:cNvPr id="32773" name="图片 32772" descr="t0125c10465e6a883e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805488"/>
            <a:ext cx="9144000" cy="1052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53" end="1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1">
                                            <p:txEl>
                                              <p:charRg st="53" end="1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6" name="标题 7270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72707" name="文本占位符 72706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endParaRPr lang="en-US" altLang="zh-CN" dirty="0"/>
          </a:p>
          <a:p>
            <a:pPr>
              <a:buNone/>
            </a:pPr>
            <a:endParaRPr lang="en-US" altLang="zh-CN" dirty="0"/>
          </a:p>
        </p:txBody>
      </p:sp>
      <p:sp>
        <p:nvSpPr>
          <p:cNvPr id="72708" name="文本框 72707"/>
          <p:cNvSpPr txBox="1"/>
          <p:nvPr/>
        </p:nvSpPr>
        <p:spPr>
          <a:xfrm>
            <a:off x="0" y="2636838"/>
            <a:ext cx="75565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背影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709" name="左大括号 72708"/>
          <p:cNvSpPr/>
          <p:nvPr/>
        </p:nvSpPr>
        <p:spPr>
          <a:xfrm>
            <a:off x="250825" y="260350"/>
            <a:ext cx="1081088" cy="5905500"/>
          </a:xfrm>
          <a:prstGeom prst="leftBrace">
            <a:avLst>
              <a:gd name="adj1" fmla="val 45521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2710" name="文本框 72709"/>
          <p:cNvSpPr txBox="1"/>
          <p:nvPr/>
        </p:nvSpPr>
        <p:spPr>
          <a:xfrm>
            <a:off x="755650" y="0"/>
            <a:ext cx="35290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开篇点题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711" name="文本框 72710"/>
          <p:cNvSpPr txBox="1"/>
          <p:nvPr/>
        </p:nvSpPr>
        <p:spPr>
          <a:xfrm>
            <a:off x="2700338" y="0"/>
            <a:ext cx="59404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难忘“背影”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开门见山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712" name="文本框 72711"/>
          <p:cNvSpPr txBox="1"/>
          <p:nvPr/>
        </p:nvSpPr>
        <p:spPr>
          <a:xfrm>
            <a:off x="684213" y="1341438"/>
            <a:ext cx="28082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交代背景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713" name="文本框 72712"/>
          <p:cNvSpPr txBox="1"/>
          <p:nvPr/>
        </p:nvSpPr>
        <p:spPr>
          <a:xfrm>
            <a:off x="2627313" y="1341438"/>
            <a:ext cx="57610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引出“背影”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做好铺垫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714" name="文本框 72713"/>
          <p:cNvSpPr txBox="1"/>
          <p:nvPr/>
        </p:nvSpPr>
        <p:spPr>
          <a:xfrm>
            <a:off x="827088" y="2781300"/>
            <a:ext cx="25209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望父买橘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715" name="文本框 72714"/>
          <p:cNvSpPr txBox="1"/>
          <p:nvPr/>
        </p:nvSpPr>
        <p:spPr>
          <a:xfrm>
            <a:off x="2843213" y="2852738"/>
            <a:ext cx="5689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刻画“背影”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形神交融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716" name="矩形 72715"/>
          <p:cNvSpPr/>
          <p:nvPr/>
        </p:nvSpPr>
        <p:spPr>
          <a:xfrm>
            <a:off x="4414838" y="331787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spcBef>
                <a:spcPct val="50000"/>
              </a:spcBef>
            </a:pP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717" name="文本框 72716"/>
          <p:cNvSpPr txBox="1"/>
          <p:nvPr/>
        </p:nvSpPr>
        <p:spPr>
          <a:xfrm>
            <a:off x="827088" y="4221163"/>
            <a:ext cx="21605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父子分手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718" name="文本框 72717"/>
          <p:cNvSpPr txBox="1"/>
          <p:nvPr/>
        </p:nvSpPr>
        <p:spPr>
          <a:xfrm>
            <a:off x="2843213" y="4221163"/>
            <a:ext cx="54006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惜别“背影”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催人泪下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719" name="文本框 72718"/>
          <p:cNvSpPr txBox="1"/>
          <p:nvPr/>
        </p:nvSpPr>
        <p:spPr>
          <a:xfrm>
            <a:off x="900113" y="5734050"/>
            <a:ext cx="27352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别后思念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720" name="文本框 72719"/>
          <p:cNvSpPr txBox="1"/>
          <p:nvPr/>
        </p:nvSpPr>
        <p:spPr>
          <a:xfrm>
            <a:off x="2700338" y="5805488"/>
            <a:ext cx="53292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再现“背影”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照应深化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721" name="右大括号 72720"/>
          <p:cNvSpPr/>
          <p:nvPr/>
        </p:nvSpPr>
        <p:spPr>
          <a:xfrm>
            <a:off x="7885113" y="333375"/>
            <a:ext cx="287337" cy="5832475"/>
          </a:xfrm>
          <a:prstGeom prst="rightBrace">
            <a:avLst>
              <a:gd name="adj1" fmla="val 16915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2722" name="文本框 72721"/>
          <p:cNvSpPr txBox="1"/>
          <p:nvPr/>
        </p:nvSpPr>
        <p:spPr>
          <a:xfrm>
            <a:off x="8243888" y="1989138"/>
            <a:ext cx="647700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父子情深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270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7271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72711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7271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7271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7271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7271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7271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8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72718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7271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3" dur="2000"/>
                                        <p:tgtEl>
                                          <p:spTgt spid="7272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2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2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500"/>
                                        <p:tgtEl>
                                          <p:spTgt spid="7272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标题 5427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15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主题思想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54275" name="文本占位符 54274"/>
          <p:cNvSpPr>
            <a:spLocks noGrp="1"/>
          </p:cNvSpPr>
          <p:nvPr>
            <p:ph type="body" idx="1"/>
          </p:nvPr>
        </p:nvSpPr>
        <p:spPr>
          <a:xfrm>
            <a:off x="0" y="765175"/>
            <a:ext cx="9144000" cy="6092825"/>
          </a:xfrm>
          <a:ln/>
        </p:spPr>
        <p:txBody>
          <a:bodyPr/>
          <a:p>
            <a:pPr>
              <a:buNone/>
            </a:pPr>
            <a:r>
              <a:rPr lang="en-US" altLang="zh-CN" b="1" dirty="0"/>
              <a:t>             </a:t>
            </a:r>
            <a:r>
              <a:rPr lang="zh-CN" altLang="en-US" sz="4400" b="1" dirty="0"/>
              <a:t>课文通过对父亲背影的描写，于叙事中表现了父亲疼爱儿子，儿子怜爱父亲，父子情深的思想感情。</a:t>
            </a:r>
            <a:endParaRPr lang="zh-CN" altLang="en-US" sz="4400" b="1" dirty="0"/>
          </a:p>
        </p:txBody>
      </p:sp>
      <p:pic>
        <p:nvPicPr>
          <p:cNvPr id="54277" name="图片 54276" descr="t0177c2012190e4658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284538"/>
            <a:ext cx="9144000" cy="35734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标题 6041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713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巩固练习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60419" name="文本占位符 60418"/>
          <p:cNvSpPr>
            <a:spLocks noGrp="1"/>
          </p:cNvSpPr>
          <p:nvPr>
            <p:ph type="body" idx="1"/>
          </p:nvPr>
        </p:nvSpPr>
        <p:spPr>
          <a:xfrm>
            <a:off x="0" y="836613"/>
            <a:ext cx="9144000" cy="6021387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1</a:t>
            </a:r>
            <a:r>
              <a:rPr lang="zh-CN" altLang="en-US" sz="4000" b="1" dirty="0"/>
              <a:t>、文章以</a:t>
            </a:r>
            <a:r>
              <a:rPr lang="en-US" altLang="zh-CN" sz="4000" b="1" dirty="0"/>
              <a:t>《</a:t>
            </a:r>
            <a:r>
              <a:rPr lang="zh-CN" altLang="en-US" sz="4000" b="1" dirty="0"/>
              <a:t>背影</a:t>
            </a:r>
            <a:r>
              <a:rPr lang="en-US" altLang="zh-CN" sz="4000" b="1" dirty="0"/>
              <a:t>》</a:t>
            </a:r>
            <a:r>
              <a:rPr lang="zh-CN" altLang="en-US" sz="4000" b="1" dirty="0"/>
              <a:t>为题，“背影”在全文中有什么作用？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    以“背影”为题含蓄隽永，“背影”既是人物形象的素描，又是人物精神的写照，是贯穿全文的主线，是作者感情的触发点和凝结点。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60420" name="图片 60419" descr="t01d7c5e86eb96d318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084763"/>
            <a:ext cx="9144000" cy="1773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charRg st="27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419">
                                            <p:txEl>
                                              <p:charRg st="27" end="9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标题 6144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61443" name="文本占位符 61442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 sz="4000" b="1" dirty="0"/>
              <a:t>2</a:t>
            </a:r>
            <a:r>
              <a:rPr lang="zh-CN" altLang="en-US" sz="4000" b="1" dirty="0"/>
              <a:t>、文章第六段写父亲过铁道买橘子的过程。在这段文字中，作者是怎样描写父亲的背景的？为什么写得这样详细？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          </a:t>
            </a:r>
            <a:r>
              <a:rPr lang="en-US" altLang="zh-CN" sz="4000" b="1" dirty="0">
                <a:solidFill>
                  <a:srgbClr val="FF0000"/>
                </a:solidFill>
              </a:rPr>
              <a:t>①</a:t>
            </a:r>
            <a:r>
              <a:rPr lang="zh-CN" altLang="en-US" sz="4000" b="1" dirty="0">
                <a:solidFill>
                  <a:srgbClr val="FF0000"/>
                </a:solidFill>
              </a:rPr>
              <a:t>在这段文字中，作者是从外貌、衣着、动作及我自身情感烘托来描写父亲的背景的；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          </a:t>
            </a:r>
            <a:r>
              <a:rPr lang="en-US" altLang="zh-CN" sz="4000" b="1" dirty="0"/>
              <a:t>②</a:t>
            </a:r>
            <a:r>
              <a:rPr lang="zh-CN" altLang="en-US" sz="4000" b="1" dirty="0"/>
              <a:t>写这个背影</a:t>
            </a:r>
            <a:r>
              <a:rPr lang="en-US" altLang="zh-CN" sz="4000" b="1" dirty="0"/>
              <a:t>,</a:t>
            </a:r>
            <a:r>
              <a:rPr lang="zh-CN" altLang="en-US" sz="4000" b="1" dirty="0"/>
              <a:t>能表现这样的感情</a:t>
            </a:r>
            <a:r>
              <a:rPr lang="en-US" altLang="zh-CN" sz="4000" b="1" dirty="0"/>
              <a:t>:</a:t>
            </a:r>
            <a:r>
              <a:rPr lang="zh-CN" altLang="en-US" sz="4000" b="1" dirty="0"/>
              <a:t>为父爱感动得情不能已</a:t>
            </a:r>
            <a:r>
              <a:rPr lang="en-US" altLang="zh-CN" sz="4000" b="1" dirty="0"/>
              <a:t>,</a:t>
            </a:r>
            <a:r>
              <a:rPr lang="zh-CN" altLang="en-US" sz="4000" b="1" dirty="0"/>
              <a:t>一旦分手</a:t>
            </a:r>
            <a:r>
              <a:rPr lang="en-US" altLang="zh-CN" sz="4000" b="1" dirty="0"/>
              <a:t>,</a:t>
            </a:r>
            <a:r>
              <a:rPr lang="zh-CN" altLang="en-US" sz="4000" b="1" dirty="0"/>
              <a:t>格外依恋</a:t>
            </a:r>
            <a:r>
              <a:rPr lang="en-US" altLang="zh-CN" sz="4000" b="1" dirty="0"/>
              <a:t>,</a:t>
            </a:r>
            <a:r>
              <a:rPr lang="zh-CN" altLang="en-US" sz="4000" b="1" dirty="0"/>
              <a:t>惆怅</a:t>
            </a:r>
            <a:r>
              <a:rPr lang="en-US" altLang="zh-CN" sz="4000" b="1" dirty="0"/>
              <a:t>,</a:t>
            </a:r>
            <a:r>
              <a:rPr lang="zh-CN" altLang="en-US" sz="4000" b="1" dirty="0"/>
              <a:t>想到父亲前程艰难</a:t>
            </a:r>
            <a:r>
              <a:rPr lang="en-US" altLang="zh-CN" sz="4000" b="1" dirty="0"/>
              <a:t>,</a:t>
            </a:r>
            <a:r>
              <a:rPr lang="zh-CN" altLang="en-US" sz="4000" b="1" dirty="0"/>
              <a:t>又格外悲悯</a:t>
            </a:r>
            <a:r>
              <a:rPr lang="en-US" altLang="zh-CN" sz="4000" b="1" dirty="0"/>
              <a:t>,</a:t>
            </a:r>
            <a:r>
              <a:rPr lang="zh-CN" altLang="en-US" sz="4000" b="1" dirty="0"/>
              <a:t>辛酸。 </a:t>
            </a:r>
            <a:endParaRPr lang="zh-CN" altLang="en-US" sz="4000" b="1" dirty="0"/>
          </a:p>
        </p:txBody>
      </p:sp>
      <p:pic>
        <p:nvPicPr>
          <p:cNvPr id="61444" name="图片 61443" descr="w028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6238" y="6021388"/>
            <a:ext cx="1676400" cy="83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45" name="图片 61444" descr="w028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7050" y="6021388"/>
            <a:ext cx="1676400" cy="8366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charRg st="52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43">
                                            <p:txEl>
                                              <p:charRg st="52" end="10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charRg st="101" end="1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43">
                                            <p:txEl>
                                              <p:charRg st="101" end="17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43">
                                            <p:txEl>
                                              <p:charRg st="101" end="17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标题 6246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62467" name="文本占位符 62466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3</a:t>
            </a:r>
            <a:r>
              <a:rPr lang="zh-CN" altLang="en-US" sz="4000" b="1" dirty="0"/>
              <a:t>、在这篇文章中， “我”对父亲的情感态度有怎样的变化？这种变化的原因是什么？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</a:t>
            </a:r>
            <a:r>
              <a:rPr lang="zh-CN" altLang="en-US" sz="4000" b="1" dirty="0">
                <a:solidFill>
                  <a:srgbClr val="FF0000"/>
                </a:solidFill>
              </a:rPr>
              <a:t>首先，我认为父亲的言行过于守旧，有点不大理解父亲。然后，父亲为我去买橘子，从父亲的穿着和动作中，我了解到了父亲生活的辛酸，后来父亲走了，又对我关怀备至，使我非常感动。几年后，我又回想起父亲的背影，我的眼泪又来了。 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62468" name="图片 62467" descr="t0139b4128d5952a77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00788" y="5876925"/>
            <a:ext cx="2843212" cy="981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charRg st="40" end="1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67">
                                            <p:txEl>
                                              <p:charRg st="40" end="15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67">
                                            <p:txEl>
                                              <p:charRg st="40" end="15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标题 6348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63491" name="文本占位符 63490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 algn="just">
              <a:lnSpc>
                <a:spcPct val="90000"/>
              </a:lnSpc>
              <a:buNone/>
            </a:pPr>
            <a:r>
              <a:rPr lang="en-US" altLang="zh-CN" dirty="0"/>
              <a:t> </a:t>
            </a:r>
            <a:r>
              <a:rPr lang="en-US" altLang="zh-CN" sz="4000" b="1" dirty="0"/>
              <a:t>4</a:t>
            </a:r>
            <a:r>
              <a:rPr lang="zh-CN" altLang="en-US" sz="4000" b="1" dirty="0"/>
              <a:t>、第四段写父亲“本已说定不送我”，却“终于决定还是自己送我去”。细读这一段，注意文中的细节，说说你是怎样理解父亲这一举动背后的心理活动的。 </a:t>
            </a:r>
            <a:endParaRPr lang="zh-CN" altLang="en-US" sz="4000" b="1" dirty="0"/>
          </a:p>
          <a:p>
            <a:pPr algn="just">
              <a:lnSpc>
                <a:spcPct val="90000"/>
              </a:lnSpc>
              <a:buNone/>
            </a:pPr>
            <a:r>
              <a:rPr lang="zh-CN" altLang="en-US" sz="4000" b="1" dirty="0"/>
              <a:t>       </a:t>
            </a:r>
            <a:r>
              <a:rPr lang="zh-CN" altLang="en-US" sz="4000" b="1" dirty="0">
                <a:solidFill>
                  <a:srgbClr val="FF0000"/>
                </a:solidFill>
              </a:rPr>
              <a:t>父亲到南京谋事糊口，心烦事忙，本已说定不送儿子，但“终于”不放心。这里两次使用动词“踌躇”：“颇踌躇了一会”，时间较长；“踌躇了一会”，时间较短，表现出思想矛盾尖锐，内心斗争激烈。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63492" name="图片 63491" descr="t0123438dbb7cddd58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6238" y="5949950"/>
            <a:ext cx="6227762" cy="908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charRg st="73" end="1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491">
                                            <p:txEl>
                                              <p:charRg st="73" end="1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标题 6553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150"/>
          </a:xfrm>
          <a:ln/>
        </p:spPr>
        <p:txBody>
          <a:bodyPr anchor="ctr"/>
          <a:p>
            <a:r>
              <a:rPr lang="en-US" altLang="zh-CN" sz="4000" b="1" dirty="0"/>
              <a:t>5</a:t>
            </a:r>
            <a:r>
              <a:rPr lang="zh-CN" altLang="en-US" sz="4000" b="1" dirty="0"/>
              <a:t>、语句赏析</a:t>
            </a:r>
            <a:endParaRPr lang="zh-CN" altLang="en-US" sz="4000" b="1" dirty="0"/>
          </a:p>
        </p:txBody>
      </p:sp>
      <p:sp>
        <p:nvSpPr>
          <p:cNvPr id="65539" name="文本占位符 65538"/>
          <p:cNvSpPr>
            <a:spLocks noGrp="1"/>
          </p:cNvSpPr>
          <p:nvPr>
            <p:ph type="body" idx="1"/>
          </p:nvPr>
        </p:nvSpPr>
        <p:spPr>
          <a:xfrm>
            <a:off x="0" y="765175"/>
            <a:ext cx="9144000" cy="6092825"/>
          </a:xfrm>
          <a:ln/>
        </p:spPr>
        <p:txBody>
          <a:bodyPr/>
          <a:p>
            <a:pPr>
              <a:buNone/>
            </a:pPr>
            <a:r>
              <a:rPr lang="zh-CN" altLang="en-US" sz="4000" b="1" dirty="0"/>
              <a:t>【</a:t>
            </a:r>
            <a:r>
              <a:rPr lang="en-US" altLang="zh-CN" sz="4000" b="1" dirty="0"/>
              <a:t>1</a:t>
            </a:r>
            <a:r>
              <a:rPr lang="zh-CN" altLang="en-US" sz="4000" b="1" dirty="0"/>
              <a:t>】回家变卖典质，父亲还了亏空；又借钱办了丧事。这些日子，家中光景很是惨淡，一半为了丧事，一半为了父亲赋闲。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   赏析：淡淡的叙述，淋漓尽致地勾勒出家中惨淡的光景，渲染了悲凉的气氛，与父亲对儿子的满腔热情形成对比，更凸显出父爱的深处、伟大。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65540" name="图片 65539" descr="zao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092825"/>
            <a:ext cx="9144000" cy="765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charRg st="56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539">
                                            <p:txEl>
                                              <p:charRg st="56" end="1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614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150"/>
          </a:xfrm>
          <a:ln/>
        </p:spPr>
        <p:txBody>
          <a:bodyPr anchor="ctr"/>
          <a:p>
            <a:r>
              <a:rPr lang="zh-CN" altLang="en-US" b="1" dirty="0">
                <a:solidFill>
                  <a:srgbClr val="FF0000"/>
                </a:solidFill>
              </a:rPr>
              <a:t>主要内容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0" y="1052513"/>
            <a:ext cx="9144000" cy="5545137"/>
          </a:xfrm>
          <a:ln/>
        </p:spPr>
        <p:txBody>
          <a:bodyPr/>
          <a:p>
            <a:pPr>
              <a:spcBef>
                <a:spcPct val="50000"/>
              </a:spcBef>
              <a:buNone/>
            </a:pPr>
            <a:r>
              <a:rPr lang="en-US" altLang="zh-CN" b="1" dirty="0">
                <a:solidFill>
                  <a:srgbClr val="0000FF"/>
                </a:solidFill>
              </a:rPr>
              <a:t>           </a:t>
            </a:r>
            <a:r>
              <a:rPr lang="zh-CN" altLang="en-US" sz="4400" b="1" dirty="0"/>
              <a:t>本文记叙的是</a:t>
            </a:r>
            <a:r>
              <a:rPr lang="en-US" altLang="zh-CN" sz="4400" b="1" dirty="0"/>
              <a:t>1917</a:t>
            </a:r>
            <a:r>
              <a:rPr lang="zh-CN" altLang="en-US" sz="4400" b="1" dirty="0"/>
              <a:t>年的事。那年冬天，作者的祖母死了，任徐州烟酒公卖局局长的作者的父亲朱鸿钧也被解除了职务。朱鸿钧没有积蓄，两手空空，还欠下五百元外债，作者当时在北京大学读书，得到祖母去世的噩耗，便从北京赶到徐州，同父亲一道奔丧回家。</a:t>
            </a:r>
            <a:endParaRPr lang="zh-CN" altLang="en-US" sz="4400" b="1" dirty="0"/>
          </a:p>
          <a:p>
            <a:endParaRPr lang="zh-CN" altLang="en-US" sz="4400" dirty="0"/>
          </a:p>
        </p:txBody>
      </p:sp>
      <p:pic>
        <p:nvPicPr>
          <p:cNvPr id="6148" name="图片 6147" descr="t01681dc9f9801f6c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547813" cy="1341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标题 6656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66563" name="文本占位符 66562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zh-CN" altLang="en-US" sz="4000" b="1" dirty="0"/>
              <a:t>【</a:t>
            </a:r>
            <a:r>
              <a:rPr lang="en-US" altLang="zh-CN" sz="4000" b="1" dirty="0"/>
              <a:t>2</a:t>
            </a:r>
            <a:r>
              <a:rPr lang="zh-CN" altLang="en-US" sz="4000" b="1" dirty="0"/>
              <a:t>】他给我拣定了靠车门的一张椅子；我将他给我做的紫毛大衣铺好座位。他嘱我路上小心，夜里要警醒些，不要受凉。又嘱托茶房好好照应我。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</a:t>
            </a:r>
            <a:r>
              <a:rPr lang="zh-CN" altLang="en-US" sz="4000" b="1" dirty="0">
                <a:solidFill>
                  <a:srgbClr val="FF0000"/>
                </a:solidFill>
              </a:rPr>
              <a:t>赏析：细节描写，通过父亲的动作、语言的细致描写，表现了父亲“对”我无微不至的关心。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66564" name="图片 66563" descr="t01223dcb4b9a11f3f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797425"/>
            <a:ext cx="9144000" cy="2060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charRg st="66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6563">
                                            <p:txEl>
                                              <p:charRg st="66" end="1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标题 6758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67587" name="文本占位符 67586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zh-CN" altLang="en-US" sz="3600" b="1" dirty="0"/>
              <a:t>【</a:t>
            </a:r>
            <a:r>
              <a:rPr lang="en-US" altLang="zh-CN" sz="3600" b="1" dirty="0"/>
              <a:t>3</a:t>
            </a:r>
            <a:r>
              <a:rPr lang="zh-CN" altLang="en-US" sz="3600" b="1" dirty="0"/>
              <a:t>】我本来要去的，他不肯，只好让他去。我看见他戴着黑布小帽，穿着黑布大马褂，深青布棉袍，蹒跚地走到铁道边，慢慢探身下去，尚不大难。可是他穿过铁道，要爬上那边月台，就不容易了。</a:t>
            </a:r>
            <a:endParaRPr lang="zh-CN" altLang="en-US" sz="3600" b="1" dirty="0"/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赏析：体现了父子间的相互体贴和关怀，尤其表现了父亲对儿子的深切关怀。体胖的父亲买橘子并不轻松，只是想到要替儿子做的事已经做到了，尽管很累，但心里却很踏实。</a:t>
            </a:r>
            <a:r>
              <a:rPr lang="zh-CN" altLang="en-US" sz="4000" dirty="0">
                <a:solidFill>
                  <a:srgbClr val="FF0000"/>
                </a:solidFill>
              </a:rPr>
              <a:t> 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pic>
        <p:nvPicPr>
          <p:cNvPr id="67588" name="图片 67587" descr="t015a59fd5f70bd88f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0288" y="5705475"/>
            <a:ext cx="1763712" cy="1152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charRg st="89" end="1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87">
                                            <p:txEl>
                                              <p:charRg st="89" end="16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87">
                                            <p:txEl>
                                              <p:charRg st="89" end="16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0" name="标题 6860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68611" name="文本占位符 68610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zh-CN" altLang="en-US" sz="4000" b="1" dirty="0"/>
              <a:t>【</a:t>
            </a:r>
            <a:r>
              <a:rPr lang="en-US" altLang="zh-CN" sz="4000" b="1" dirty="0"/>
              <a:t>4</a:t>
            </a:r>
            <a:r>
              <a:rPr lang="zh-CN" altLang="en-US" sz="4000" b="1" dirty="0"/>
              <a:t>】他少年出外谋生，独立支持，做了许多大事。哪知老境却如此颓唐！他触目伤怀，自然情不能自已。情郁于中，自然要发之于外；家庭琐屑便往往触他之怒。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    赏析：写父亲老境颓唐，既表现了父亲经受的生活压力和命途磨难，又表明多年后的“我”对父亲的理解比车站送别时更加深刻了，叙述中难掩淡淡的哀愁。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68612" name="图片 68611" descr="A3_06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354763"/>
            <a:ext cx="9144000" cy="503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charRg st="73" end="1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11">
                                            <p:txEl>
                                              <p:charRg st="73" end="15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11">
                                            <p:txEl>
                                              <p:charRg st="73" end="15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标题 6963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69635" name="文本占位符 69634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3600" b="1" dirty="0"/>
              <a:t>6</a:t>
            </a:r>
            <a:r>
              <a:rPr lang="zh-CN" altLang="en-US" sz="3600" b="1" dirty="0"/>
              <a:t>、课文第</a:t>
            </a:r>
            <a:r>
              <a:rPr lang="en-US" altLang="zh-CN" sz="3600" b="1" dirty="0"/>
              <a:t>5</a:t>
            </a:r>
            <a:r>
              <a:rPr lang="zh-CN" altLang="en-US" sz="3600" b="1" dirty="0"/>
              <a:t>段中，作者两次写到自己“聪明过分”的行为，你怎样理解这里的“过分”？在长辈面前，你也有过类似的表现吗？读完这篇文章，你对自己的“聪明”和长辈的“迂”有什么新的体会？说出来与大家交流。</a:t>
            </a:r>
            <a:endParaRPr lang="zh-CN" altLang="en-US" sz="3600" b="1" dirty="0"/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 【</a:t>
            </a:r>
            <a:r>
              <a:rPr lang="en-US" altLang="zh-CN" sz="4000" b="1" dirty="0">
                <a:solidFill>
                  <a:srgbClr val="FF0000"/>
                </a:solidFill>
              </a:rPr>
              <a:t>1</a:t>
            </a:r>
            <a:r>
              <a:rPr lang="zh-CN" altLang="en-US" sz="4000" b="1" dirty="0">
                <a:solidFill>
                  <a:srgbClr val="FF0000"/>
                </a:solidFill>
              </a:rPr>
              <a:t>】表现了自己悔恨自责的心理，同时也从侧面反映出父亲对我的关照是细致入微的。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 b="1" dirty="0"/>
              <a:t>      【</a:t>
            </a:r>
            <a:r>
              <a:rPr lang="en-US" altLang="zh-CN" sz="4000" b="1" dirty="0"/>
              <a:t>2</a:t>
            </a:r>
            <a:r>
              <a:rPr lang="zh-CN" altLang="en-US" sz="4000" b="1" dirty="0"/>
              <a:t>】在长辈面前，我也有过类似的表现；</a:t>
            </a:r>
            <a:endParaRPr lang="zh-CN" altLang="en-US" sz="4000" b="1" dirty="0"/>
          </a:p>
        </p:txBody>
      </p:sp>
      <p:pic>
        <p:nvPicPr>
          <p:cNvPr id="69636" name="图片 69635" descr="t01111c265b0c57e2a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237288"/>
            <a:ext cx="9144000" cy="6207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charRg st="98" end="1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9635">
                                            <p:txEl>
                                              <p:charRg st="98" end="1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charRg st="145" end="1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9635">
                                            <p:txEl>
                                              <p:charRg st="145" end="17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635">
                                            <p:txEl>
                                              <p:charRg st="145" end="17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标题 7065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70659" name="文本占位符 70658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         </a:t>
            </a:r>
            <a:r>
              <a:rPr lang="zh-CN" altLang="en-US" sz="4000" b="1" dirty="0"/>
              <a:t>【</a:t>
            </a:r>
            <a:r>
              <a:rPr lang="en-US" altLang="zh-CN" sz="4000" b="1" dirty="0"/>
              <a:t>3</a:t>
            </a:r>
            <a:r>
              <a:rPr lang="zh-CN" altLang="en-US" sz="4000" b="1" dirty="0"/>
              <a:t>】一个人小时候，觉得父亲的形象很高大，到了一定年龄段，血气方刚，又懂事又不懂事，会觉得父亲并不可敬，还以为自己比父亲强。真正成熟了，即使真比父亲强得多，也会觉得父亲可亲可敬。八年级学生在长辈面前自作聪明的心理正在萌生，谈谈这个问题是很有好处的。</a:t>
            </a:r>
            <a:endParaRPr lang="zh-CN" altLang="en-US" sz="4000" b="1" dirty="0"/>
          </a:p>
          <a:p>
            <a:endParaRPr lang="zh-CN" altLang="en-US" sz="4000" dirty="0"/>
          </a:p>
        </p:txBody>
      </p:sp>
      <p:pic>
        <p:nvPicPr>
          <p:cNvPr id="70660" name="图片 70659" descr="t01e990f569039858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373688"/>
            <a:ext cx="9144000" cy="14843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charRg st="0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59">
                                            <p:txEl>
                                              <p:charRg st="0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59">
                                            <p:txEl>
                                              <p:charRg st="0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2" name="标题 7168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49275"/>
          </a:xfrm>
          <a:ln/>
        </p:spPr>
        <p:txBody>
          <a:bodyPr anchor="ctr"/>
          <a:p>
            <a:r>
              <a:rPr lang="zh-CN" altLang="en-US" sz="3200" b="1" dirty="0">
                <a:solidFill>
                  <a:srgbClr val="FF0000"/>
                </a:solidFill>
              </a:rPr>
              <a:t>关于父爱的名人名言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1683" name="文本占位符 71682"/>
          <p:cNvSpPr>
            <a:spLocks noGrp="1"/>
          </p:cNvSpPr>
          <p:nvPr>
            <p:ph type="body" idx="1"/>
          </p:nvPr>
        </p:nvSpPr>
        <p:spPr>
          <a:xfrm>
            <a:off x="0" y="692150"/>
            <a:ext cx="9144000" cy="6165850"/>
          </a:xfrm>
          <a:ln/>
        </p:spPr>
        <p:txBody>
          <a:bodyPr/>
          <a:p>
            <a:pPr>
              <a:buNone/>
            </a:pPr>
            <a:r>
              <a:rPr lang="zh-CN" altLang="en-US" sz="3600" b="1" dirty="0"/>
              <a:t>【</a:t>
            </a:r>
            <a:r>
              <a:rPr lang="en-US" altLang="zh-CN" sz="3600" b="1" dirty="0"/>
              <a:t>1</a:t>
            </a:r>
            <a:r>
              <a:rPr lang="zh-CN" altLang="en-US" sz="3600" b="1" dirty="0"/>
              <a:t>】慈父之爱子，非为报也。</a:t>
            </a:r>
            <a:r>
              <a:rPr lang="en-US" altLang="zh-CN" sz="3600" b="1" dirty="0"/>
              <a:t>——</a:t>
            </a:r>
            <a:r>
              <a:rPr lang="zh-CN" altLang="en-US" sz="3600" b="1" dirty="0"/>
              <a:t>淮南子</a:t>
            </a:r>
            <a:endParaRPr lang="zh-CN" altLang="en-US" sz="3600" b="1" dirty="0"/>
          </a:p>
          <a:p>
            <a:pPr>
              <a:buNone/>
            </a:pPr>
            <a:r>
              <a:rPr lang="zh-CN" altLang="en-US" sz="3600" b="1" dirty="0"/>
              <a:t>【</a:t>
            </a:r>
            <a:r>
              <a:rPr lang="en-US" altLang="zh-CN" sz="3600" b="1" dirty="0"/>
              <a:t>2</a:t>
            </a:r>
            <a:r>
              <a:rPr lang="zh-CN" altLang="en-US" sz="3600" b="1" dirty="0"/>
              <a:t>】作为一个父亲，最大的乐趣就是在于：在其有生之年，能够根据自己走过的路来启发、教育子女。</a:t>
            </a:r>
            <a:r>
              <a:rPr lang="en-US" altLang="zh-CN" sz="3600" b="1" dirty="0"/>
              <a:t>——</a:t>
            </a:r>
            <a:r>
              <a:rPr lang="zh-CN" altLang="en-US" sz="3600" b="1" dirty="0"/>
              <a:t>蒙田</a:t>
            </a:r>
            <a:endParaRPr lang="zh-CN" altLang="en-US" sz="3600" b="1" dirty="0"/>
          </a:p>
          <a:p>
            <a:pPr>
              <a:buNone/>
            </a:pPr>
            <a:r>
              <a:rPr lang="zh-CN" altLang="en-US" sz="3600" b="1" dirty="0"/>
              <a:t>【</a:t>
            </a:r>
            <a:r>
              <a:rPr lang="en-US" altLang="zh-CN" sz="3600" b="1" dirty="0"/>
              <a:t>3</a:t>
            </a:r>
            <a:r>
              <a:rPr lang="zh-CN" altLang="en-US" sz="3600" b="1" dirty="0"/>
              <a:t>】父爱，如大海般深沉而宽广。</a:t>
            </a:r>
            <a:r>
              <a:rPr lang="en-US" altLang="zh-CN" sz="3600" b="1" dirty="0"/>
              <a:t>——</a:t>
            </a:r>
            <a:r>
              <a:rPr lang="zh-CN" altLang="en-US" sz="3600" b="1" dirty="0"/>
              <a:t>温家宝</a:t>
            </a:r>
            <a:endParaRPr lang="zh-CN" altLang="en-US" sz="3600" b="1" dirty="0"/>
          </a:p>
          <a:p>
            <a:pPr>
              <a:buNone/>
            </a:pPr>
            <a:r>
              <a:rPr lang="zh-CN" altLang="en-US" sz="3600" b="1" dirty="0"/>
              <a:t>【</a:t>
            </a:r>
            <a:r>
              <a:rPr lang="en-US" altLang="zh-CN" sz="3600" b="1" dirty="0"/>
              <a:t>4</a:t>
            </a:r>
            <a:r>
              <a:rPr lang="zh-CN" altLang="en-US" sz="3600" b="1" dirty="0"/>
              <a:t>】父爱可以牺牲自己的一切，包括自己的的生命。</a:t>
            </a:r>
            <a:r>
              <a:rPr lang="en-US" altLang="zh-CN" sz="3600" b="1" dirty="0"/>
              <a:t>——</a:t>
            </a:r>
            <a:r>
              <a:rPr lang="zh-CN" altLang="en-US" sz="3600" b="1" dirty="0"/>
              <a:t>达芬奇</a:t>
            </a:r>
            <a:endParaRPr lang="zh-CN" altLang="en-US" sz="3600" b="1" dirty="0"/>
          </a:p>
          <a:p>
            <a:pPr>
              <a:buNone/>
            </a:pPr>
            <a:r>
              <a:rPr lang="zh-CN" altLang="en-US" sz="3600" b="1" dirty="0"/>
              <a:t>【</a:t>
            </a:r>
            <a:r>
              <a:rPr lang="en-US" altLang="zh-CN" sz="3600" b="1" dirty="0"/>
              <a:t>5</a:t>
            </a:r>
            <a:r>
              <a:rPr lang="zh-CN" altLang="en-US" sz="3600" b="1" dirty="0"/>
              <a:t>】父爱是沉默的，如果你感觉到了那就不是父爱了！</a:t>
            </a:r>
            <a:r>
              <a:rPr lang="en-US" altLang="zh-CN" sz="3600" b="1" dirty="0"/>
              <a:t>——</a:t>
            </a:r>
            <a:r>
              <a:rPr lang="zh-CN" altLang="en-US" sz="3600" b="1" dirty="0"/>
              <a:t>冰心</a:t>
            </a:r>
            <a:endParaRPr lang="zh-CN" altLang="en-US" sz="3600" b="1" dirty="0"/>
          </a:p>
        </p:txBody>
      </p:sp>
    </p:spTree>
  </p:cSld>
  <p:clrMapOvr>
    <a:masterClrMapping/>
  </p:clrMapOvr>
  <p:transition spd="med">
    <p:newsfla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716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7171" name="文本占位符 7170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400" b="1" dirty="0"/>
              <a:t>          </a:t>
            </a:r>
            <a:r>
              <a:rPr lang="zh-CN" altLang="en-US" sz="4400" b="1" dirty="0"/>
              <a:t>到了扬州，父亲将金银首饰都拿出来，又当了一件狐皮袍，才还上欠债。又借钱办了丧事。办完丧事，作者回北京念书，朱鸿钧到南京找工作，父子二人便在浦口车站依依惜别。</a:t>
            </a:r>
            <a:r>
              <a:rPr lang="en-US" altLang="zh-CN" sz="4400" b="1" dirty="0"/>
              <a:t>《</a:t>
            </a:r>
            <a:r>
              <a:rPr lang="zh-CN" altLang="en-US" sz="4400" b="1" dirty="0"/>
              <a:t>背影</a:t>
            </a:r>
            <a:r>
              <a:rPr lang="en-US" altLang="zh-CN" sz="4400" b="1" dirty="0"/>
              <a:t>》</a:t>
            </a:r>
            <a:r>
              <a:rPr lang="zh-CN" altLang="en-US" sz="4400" b="1" dirty="0"/>
              <a:t>所写的就是这一段史实。</a:t>
            </a:r>
            <a:endParaRPr lang="zh-CN" altLang="en-US" sz="4400" b="1" dirty="0"/>
          </a:p>
        </p:txBody>
      </p:sp>
      <p:pic>
        <p:nvPicPr>
          <p:cNvPr id="7172" name="图片 7171" descr="t013d7a24ac4fe256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157788"/>
            <a:ext cx="9144000" cy="17002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713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读准字音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>
          <a:xfrm>
            <a:off x="0" y="1052513"/>
            <a:ext cx="9144000" cy="5805487"/>
          </a:xfrm>
          <a:ln/>
        </p:spPr>
        <p:txBody>
          <a:bodyPr/>
          <a:p>
            <a:pPr>
              <a:buNone/>
            </a:pPr>
            <a:r>
              <a:rPr lang="en-US" altLang="zh-CN" b="1" dirty="0"/>
              <a:t>     </a:t>
            </a:r>
            <a:r>
              <a:rPr lang="zh-CN" altLang="en-US" sz="4000" b="1" dirty="0"/>
              <a:t>交卸</a:t>
            </a:r>
            <a:r>
              <a:rPr lang="en-US" altLang="zh-CN" sz="4000" b="1" err="1">
                <a:solidFill>
                  <a:srgbClr val="FF0000"/>
                </a:solidFill>
              </a:rPr>
              <a:t>xiè</a:t>
            </a:r>
            <a:r>
              <a:rPr lang="en-US" altLang="zh-CN" sz="4000" b="1" dirty="0"/>
              <a:t>               </a:t>
            </a:r>
            <a:r>
              <a:rPr lang="zh-CN" altLang="en-US" sz="4000" b="1" dirty="0"/>
              <a:t>奔丧</a:t>
            </a:r>
            <a:r>
              <a:rPr lang="en-US" altLang="zh-CN" sz="4000" b="1" err="1">
                <a:solidFill>
                  <a:srgbClr val="FF0000"/>
                </a:solidFill>
              </a:rPr>
              <a:t>sānɡ</a:t>
            </a:r>
            <a:r>
              <a:rPr lang="en-US" altLang="zh-CN" sz="4000" b="1">
                <a:solidFill>
                  <a:srgbClr val="FF3300"/>
                </a:solidFill>
              </a:rPr>
              <a:t>          </a:t>
            </a:r>
            <a:endParaRPr lang="en-US" altLang="zh-CN" sz="4000" b="1">
              <a:solidFill>
                <a:srgbClr val="FF3300"/>
              </a:solidFill>
            </a:endParaRPr>
          </a:p>
          <a:p>
            <a:pPr>
              <a:buNone/>
            </a:pPr>
            <a:r>
              <a:rPr lang="en-US" altLang="zh-CN" sz="4000" b="1">
                <a:solidFill>
                  <a:srgbClr val="FF3300"/>
                </a:solidFill>
              </a:rPr>
              <a:t>    </a:t>
            </a:r>
            <a:r>
              <a:rPr lang="zh-CN" altLang="en-US" sz="4000" b="1" dirty="0"/>
              <a:t>橘</a:t>
            </a:r>
            <a:r>
              <a:rPr lang="en-US" altLang="zh-CN" sz="4000" b="1" err="1">
                <a:solidFill>
                  <a:srgbClr val="FF0000"/>
                </a:solidFill>
              </a:rPr>
              <a:t>jú</a:t>
            </a:r>
            <a:r>
              <a:rPr lang="zh-CN" altLang="en-US" sz="4000" b="1" dirty="0"/>
              <a:t>子                 晶莹</a:t>
            </a:r>
            <a:r>
              <a:rPr lang="en-US" altLang="zh-CN" sz="4000" b="1" err="1">
                <a:solidFill>
                  <a:srgbClr val="FF0000"/>
                </a:solidFill>
              </a:rPr>
              <a:t>y</a:t>
            </a:r>
            <a:r>
              <a:rPr lang="en-US" altLang="en-US" sz="4000" b="1" err="1">
                <a:solidFill>
                  <a:srgbClr val="FF0000"/>
                </a:solidFill>
              </a:rPr>
              <a:t>í</a:t>
            </a:r>
            <a:r>
              <a:rPr lang="en-US" altLang="zh-CN" sz="4000" b="1" err="1">
                <a:solidFill>
                  <a:srgbClr val="FF0000"/>
                </a:solidFill>
              </a:rPr>
              <a:t>nɡ</a:t>
            </a:r>
            <a:r>
              <a:rPr lang="en-US" altLang="zh-CN" sz="4000" b="1">
                <a:solidFill>
                  <a:srgbClr val="FF0000"/>
                </a:solidFill>
              </a:rPr>
              <a:t>   </a:t>
            </a:r>
            <a:r>
              <a:rPr lang="en-US" altLang="zh-CN" sz="4000" b="1"/>
              <a:t> </a:t>
            </a:r>
            <a:endParaRPr lang="en-US" altLang="zh-CN" sz="4000" b="1"/>
          </a:p>
          <a:p>
            <a:pPr>
              <a:buNone/>
            </a:pPr>
            <a:r>
              <a:rPr lang="en-US" altLang="zh-CN" sz="4000" b="1" dirty="0"/>
              <a:t>    </a:t>
            </a:r>
            <a:r>
              <a:rPr lang="zh-CN" altLang="en-US" sz="4000" b="1" dirty="0"/>
              <a:t>迂</a:t>
            </a:r>
            <a:r>
              <a:rPr lang="en-US" altLang="zh-CN" sz="4000" b="1" err="1">
                <a:solidFill>
                  <a:srgbClr val="FF0000"/>
                </a:solidFill>
              </a:rPr>
              <a:t>yū</a:t>
            </a:r>
            <a:r>
              <a:rPr lang="zh-CN" altLang="en-US" sz="4000" b="1" dirty="0"/>
              <a:t>腐                琐屑</a:t>
            </a:r>
            <a:r>
              <a:rPr lang="en-US" altLang="zh-CN" sz="4000" b="1" err="1">
                <a:solidFill>
                  <a:srgbClr val="FF0000"/>
                </a:solidFill>
              </a:rPr>
              <a:t>suǒ   xiè</a:t>
            </a:r>
            <a:endParaRPr lang="en-US" altLang="zh-CN" sz="4000" b="1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4000" b="1">
                <a:solidFill>
                  <a:srgbClr val="FF3300"/>
                </a:solidFill>
              </a:rPr>
              <a:t>    </a:t>
            </a:r>
            <a:r>
              <a:rPr lang="zh-CN" altLang="en-US" sz="4000" b="1" dirty="0"/>
              <a:t>栅</a:t>
            </a:r>
            <a:r>
              <a:rPr lang="en-US" altLang="zh-CN" sz="4000" b="1" err="1">
                <a:solidFill>
                  <a:srgbClr val="FF0000"/>
                </a:solidFill>
              </a:rPr>
              <a:t>zhà</a:t>
            </a:r>
            <a:r>
              <a:rPr lang="zh-CN" altLang="en-US" sz="4000" b="1" dirty="0"/>
              <a:t>栏              差</a:t>
            </a:r>
            <a:r>
              <a:rPr lang="en-US" altLang="zh-CN" sz="4000" b="1" err="1">
                <a:solidFill>
                  <a:srgbClr val="FF0000"/>
                </a:solidFill>
              </a:rPr>
              <a:t>chāi</a:t>
            </a:r>
            <a:r>
              <a:rPr lang="zh-CN" altLang="en-US" sz="4000" b="1" dirty="0"/>
              <a:t>使           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狼藉</a:t>
            </a:r>
            <a:r>
              <a:rPr lang="en-US" altLang="zh-CN" sz="4000" b="1" err="1">
                <a:solidFill>
                  <a:srgbClr val="FF0000"/>
                </a:solidFill>
              </a:rPr>
              <a:t>jí</a:t>
            </a:r>
            <a:r>
              <a:rPr lang="en-US" altLang="zh-CN" sz="4000" b="1">
                <a:solidFill>
                  <a:srgbClr val="FF0000"/>
                </a:solidFill>
              </a:rPr>
              <a:t>                  </a:t>
            </a:r>
            <a:r>
              <a:rPr lang="zh-CN" altLang="en-US" sz="4000" b="1" dirty="0"/>
              <a:t>蹒跚</a:t>
            </a:r>
            <a:r>
              <a:rPr lang="zh-CN" altLang="en-US" sz="4000" b="1" dirty="0">
                <a:solidFill>
                  <a:srgbClr val="FF0000"/>
                </a:solidFill>
              </a:rPr>
              <a:t> </a:t>
            </a:r>
            <a:r>
              <a:rPr lang="en-US" altLang="zh-CN" sz="4000" b="1" err="1">
                <a:solidFill>
                  <a:srgbClr val="FF0000"/>
                </a:solidFill>
              </a:rPr>
              <a:t>pán    shān</a:t>
            </a:r>
            <a:r>
              <a:rPr lang="en-US" altLang="zh-CN" sz="4000" b="1">
                <a:solidFill>
                  <a:srgbClr val="FF0000"/>
                </a:solidFill>
              </a:rPr>
              <a:t>       </a:t>
            </a:r>
            <a:endParaRPr lang="en-US" altLang="zh-CN" sz="4000" b="1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4000" b="1">
                <a:solidFill>
                  <a:srgbClr val="FF0000"/>
                </a:solidFill>
              </a:rPr>
              <a:t>    </a:t>
            </a:r>
            <a:r>
              <a:rPr lang="zh-CN" altLang="en-US" sz="4000" b="1" dirty="0"/>
              <a:t>簌簌</a:t>
            </a:r>
            <a:r>
              <a:rPr lang="en-US" altLang="zh-CN" sz="4000" b="1" err="1">
                <a:solidFill>
                  <a:srgbClr val="FF0000"/>
                </a:solidFill>
              </a:rPr>
              <a:t>sù  sù</a:t>
            </a:r>
            <a:r>
              <a:rPr lang="en-US" altLang="zh-CN" sz="4000" b="1">
                <a:solidFill>
                  <a:srgbClr val="FF0000"/>
                </a:solidFill>
              </a:rPr>
              <a:t>          </a:t>
            </a:r>
            <a:r>
              <a:rPr lang="zh-CN" altLang="en-US" sz="4000" b="1" dirty="0"/>
              <a:t>踌  躇</a:t>
            </a:r>
            <a:r>
              <a:rPr lang="en-US" altLang="zh-CN" sz="4000" b="1" err="1">
                <a:solidFill>
                  <a:srgbClr val="FF0000"/>
                </a:solidFill>
              </a:rPr>
              <a:t>chóu  chú</a:t>
            </a:r>
            <a:r>
              <a:rPr lang="en-US" altLang="zh-CN" sz="4000" b="1">
                <a:solidFill>
                  <a:srgbClr val="FF0000"/>
                </a:solidFill>
              </a:rPr>
              <a:t>       </a:t>
            </a:r>
            <a:endParaRPr lang="en-US" altLang="zh-CN" sz="4000" b="1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4000" b="1">
                <a:solidFill>
                  <a:srgbClr val="FF0000"/>
                </a:solidFill>
              </a:rPr>
              <a:t>    </a:t>
            </a:r>
            <a:r>
              <a:rPr lang="zh-CN" altLang="en-US" sz="4000" b="1" dirty="0"/>
              <a:t>颓 </a:t>
            </a:r>
            <a:r>
              <a:rPr lang="en-US" altLang="zh-CN" sz="4000" b="1" err="1">
                <a:solidFill>
                  <a:srgbClr val="FF0000"/>
                </a:solidFill>
              </a:rPr>
              <a:t>tuí</a:t>
            </a:r>
            <a:r>
              <a:rPr lang="zh-CN" altLang="en-US" sz="4000" b="1" dirty="0"/>
              <a:t>唐               拭</a:t>
            </a:r>
            <a:r>
              <a:rPr lang="en-US" altLang="zh-CN" sz="4000" b="1" err="1">
                <a:solidFill>
                  <a:srgbClr val="FF0000"/>
                </a:solidFill>
              </a:rPr>
              <a:t>shì</a:t>
            </a:r>
            <a:r>
              <a:rPr lang="zh-CN" altLang="en-US" sz="4000" b="1" dirty="0"/>
              <a:t>去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endParaRPr lang="zh-CN" altLang="en-US" sz="4000" dirty="0">
              <a:solidFill>
                <a:srgbClr val="FF0000"/>
              </a:solidFill>
            </a:endParaRPr>
          </a:p>
        </p:txBody>
      </p:sp>
      <p:pic>
        <p:nvPicPr>
          <p:cNvPr id="8196" name="图片 8195" descr="w0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9475" y="836613"/>
            <a:ext cx="720725" cy="60213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标题 3481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5175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多音字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34819" name="文本占位符 34818"/>
          <p:cNvSpPr>
            <a:spLocks noGrp="1"/>
          </p:cNvSpPr>
          <p:nvPr>
            <p:ph type="body" idx="1"/>
          </p:nvPr>
        </p:nvSpPr>
        <p:spPr>
          <a:xfrm>
            <a:off x="0" y="765175"/>
            <a:ext cx="9144000" cy="6092825"/>
          </a:xfrm>
          <a:ln/>
        </p:spPr>
        <p:txBody>
          <a:bodyPr/>
          <a:p>
            <a:pPr>
              <a:buNone/>
            </a:pPr>
            <a:endParaRPr lang="en-US" altLang="zh-CN" dirty="0"/>
          </a:p>
          <a:p>
            <a:pPr>
              <a:buNone/>
            </a:pPr>
            <a:endParaRPr lang="en-US" altLang="zh-CN" dirty="0"/>
          </a:p>
        </p:txBody>
      </p:sp>
      <p:sp>
        <p:nvSpPr>
          <p:cNvPr id="34820" name="文本框 34819"/>
          <p:cNvSpPr txBox="1"/>
          <p:nvPr/>
        </p:nvSpPr>
        <p:spPr>
          <a:xfrm>
            <a:off x="0" y="3357563"/>
            <a:ext cx="11874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栅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1" name="左大括号 34820"/>
          <p:cNvSpPr/>
          <p:nvPr/>
        </p:nvSpPr>
        <p:spPr>
          <a:xfrm>
            <a:off x="684213" y="1052513"/>
            <a:ext cx="935037" cy="5472112"/>
          </a:xfrm>
          <a:prstGeom prst="leftBrace">
            <a:avLst>
              <a:gd name="adj1" fmla="val 48769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4822" name="文本框 34821"/>
          <p:cNvSpPr txBox="1"/>
          <p:nvPr/>
        </p:nvSpPr>
        <p:spPr>
          <a:xfrm>
            <a:off x="1619250" y="765175"/>
            <a:ext cx="15843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4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zhà</a:t>
            </a:r>
            <a:endParaRPr lang="en-US" altLang="zh-CN" sz="4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3" name="文本框 34822"/>
          <p:cNvSpPr txBox="1"/>
          <p:nvPr/>
        </p:nvSpPr>
        <p:spPr>
          <a:xfrm>
            <a:off x="1547813" y="5876925"/>
            <a:ext cx="16573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4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shān</a:t>
            </a:r>
            <a:endParaRPr lang="en-US" altLang="zh-CN" sz="4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4" name="文本框 34823"/>
          <p:cNvSpPr txBox="1"/>
          <p:nvPr/>
        </p:nvSpPr>
        <p:spPr>
          <a:xfrm>
            <a:off x="2700338" y="692150"/>
            <a:ext cx="18002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栅栏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5" name="文本框 34824"/>
          <p:cNvSpPr txBox="1"/>
          <p:nvPr/>
        </p:nvSpPr>
        <p:spPr>
          <a:xfrm>
            <a:off x="2916238" y="5876925"/>
            <a:ext cx="1439862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栅极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6" name="文本框 34825"/>
          <p:cNvSpPr txBox="1"/>
          <p:nvPr/>
        </p:nvSpPr>
        <p:spPr>
          <a:xfrm>
            <a:off x="3779838" y="3141663"/>
            <a:ext cx="1223962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背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7" name="左大括号 34826"/>
          <p:cNvSpPr/>
          <p:nvPr/>
        </p:nvSpPr>
        <p:spPr>
          <a:xfrm>
            <a:off x="4356100" y="765175"/>
            <a:ext cx="1223963" cy="5400675"/>
          </a:xfrm>
          <a:prstGeom prst="leftBrace">
            <a:avLst>
              <a:gd name="adj1" fmla="val 3677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4828" name="文本框 34827"/>
          <p:cNvSpPr txBox="1"/>
          <p:nvPr/>
        </p:nvSpPr>
        <p:spPr>
          <a:xfrm>
            <a:off x="5651500" y="404813"/>
            <a:ext cx="15843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4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bèi</a:t>
            </a:r>
            <a:endParaRPr lang="en-US" altLang="zh-CN" sz="4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9" name="文本框 34828"/>
          <p:cNvSpPr txBox="1"/>
          <p:nvPr/>
        </p:nvSpPr>
        <p:spPr>
          <a:xfrm>
            <a:off x="5580063" y="5589588"/>
            <a:ext cx="1296987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4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bēi</a:t>
            </a:r>
            <a:endParaRPr lang="en-US" altLang="zh-CN" sz="4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30" name="文本框 34829"/>
          <p:cNvSpPr txBox="1"/>
          <p:nvPr/>
        </p:nvSpPr>
        <p:spPr>
          <a:xfrm>
            <a:off x="6659563" y="260350"/>
            <a:ext cx="20891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背影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31" name="文本框 34830"/>
          <p:cNvSpPr txBox="1"/>
          <p:nvPr/>
        </p:nvSpPr>
        <p:spPr>
          <a:xfrm>
            <a:off x="6516688" y="5445125"/>
            <a:ext cx="2087562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背书包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4832" name="图片 34831" descr="t01681dc9f9801f6c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1050" y="1700213"/>
            <a:ext cx="1223963" cy="3744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33" name="图片 34832" descr="t01681dc9f9801f6c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6325" y="1557338"/>
            <a:ext cx="1223963" cy="3744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标题 3584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35843" name="文本占位符 35842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endParaRPr lang="en-US" altLang="zh-CN" dirty="0"/>
          </a:p>
          <a:p>
            <a:pPr>
              <a:buNone/>
            </a:pPr>
            <a:endParaRPr lang="en-US" altLang="zh-CN" dirty="0"/>
          </a:p>
        </p:txBody>
      </p:sp>
      <p:sp>
        <p:nvSpPr>
          <p:cNvPr id="35844" name="文本框 35843"/>
          <p:cNvSpPr txBox="1"/>
          <p:nvPr/>
        </p:nvSpPr>
        <p:spPr>
          <a:xfrm>
            <a:off x="0" y="2997200"/>
            <a:ext cx="104298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禁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5" name="左大括号 35844"/>
          <p:cNvSpPr/>
          <p:nvPr/>
        </p:nvSpPr>
        <p:spPr>
          <a:xfrm>
            <a:off x="539750" y="692150"/>
            <a:ext cx="792163" cy="5543550"/>
          </a:xfrm>
          <a:prstGeom prst="leftBrace">
            <a:avLst>
              <a:gd name="adj1" fmla="val 5831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5846" name="文本框 35845"/>
          <p:cNvSpPr txBox="1"/>
          <p:nvPr/>
        </p:nvSpPr>
        <p:spPr>
          <a:xfrm>
            <a:off x="1403350" y="333375"/>
            <a:ext cx="100806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4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jìn</a:t>
            </a:r>
            <a:endParaRPr lang="en-US" altLang="zh-CN" sz="4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7" name="文本框 35846"/>
          <p:cNvSpPr txBox="1"/>
          <p:nvPr/>
        </p:nvSpPr>
        <p:spPr>
          <a:xfrm>
            <a:off x="1403350" y="5661025"/>
            <a:ext cx="108108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4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jīn</a:t>
            </a:r>
            <a:endParaRPr lang="en-US" altLang="zh-CN" sz="4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8" name="文本框 35847"/>
          <p:cNvSpPr txBox="1"/>
          <p:nvPr/>
        </p:nvSpPr>
        <p:spPr>
          <a:xfrm>
            <a:off x="2195513" y="404813"/>
            <a:ext cx="18002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禁止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9" name="文本框 35848"/>
          <p:cNvSpPr txBox="1"/>
          <p:nvPr/>
        </p:nvSpPr>
        <p:spPr>
          <a:xfrm>
            <a:off x="2268538" y="5661025"/>
            <a:ext cx="2735262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情不自禁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50" name="文本框 35849"/>
          <p:cNvSpPr txBox="1"/>
          <p:nvPr/>
        </p:nvSpPr>
        <p:spPr>
          <a:xfrm>
            <a:off x="4140200" y="2924175"/>
            <a:ext cx="11525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丧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51" name="左大括号 35850"/>
          <p:cNvSpPr/>
          <p:nvPr/>
        </p:nvSpPr>
        <p:spPr>
          <a:xfrm>
            <a:off x="4787900" y="692150"/>
            <a:ext cx="936625" cy="5329238"/>
          </a:xfrm>
          <a:prstGeom prst="leftBrace">
            <a:avLst>
              <a:gd name="adj1" fmla="val 4741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5852" name="文本框 35851"/>
          <p:cNvSpPr txBox="1"/>
          <p:nvPr/>
        </p:nvSpPr>
        <p:spPr>
          <a:xfrm>
            <a:off x="5651500" y="333375"/>
            <a:ext cx="172878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4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sāng</a:t>
            </a:r>
            <a:endParaRPr lang="en-US" altLang="zh-CN" sz="4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53" name="文本框 35852"/>
          <p:cNvSpPr txBox="1"/>
          <p:nvPr/>
        </p:nvSpPr>
        <p:spPr>
          <a:xfrm>
            <a:off x="5508625" y="5445125"/>
            <a:ext cx="19431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4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sàng</a:t>
            </a:r>
            <a:endParaRPr lang="en-US" altLang="zh-CN" sz="4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54" name="文本框 35853"/>
          <p:cNvSpPr txBox="1"/>
          <p:nvPr/>
        </p:nvSpPr>
        <p:spPr>
          <a:xfrm>
            <a:off x="7019925" y="333375"/>
            <a:ext cx="165576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奔丧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55" name="文本框 35854"/>
          <p:cNvSpPr txBox="1"/>
          <p:nvPr/>
        </p:nvSpPr>
        <p:spPr>
          <a:xfrm>
            <a:off x="6804025" y="5373688"/>
            <a:ext cx="194468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丧失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5856" name="图片 35855" descr="t019de67b272733d80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1484313"/>
            <a:ext cx="2087563" cy="3816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57" name="图片 35856" descr="t019de67b272733d80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1863" y="1341438"/>
            <a:ext cx="2087562" cy="3816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标题 3686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36867" name="文本占位符 36866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endParaRPr lang="en-US" altLang="zh-CN" dirty="0"/>
          </a:p>
          <a:p>
            <a:pPr>
              <a:buNone/>
            </a:pPr>
            <a:endParaRPr lang="en-US" altLang="zh-CN" dirty="0"/>
          </a:p>
        </p:txBody>
      </p:sp>
      <p:sp>
        <p:nvSpPr>
          <p:cNvPr id="36868" name="文本框 36867"/>
          <p:cNvSpPr txBox="1"/>
          <p:nvPr/>
        </p:nvSpPr>
        <p:spPr>
          <a:xfrm>
            <a:off x="684213" y="2852738"/>
            <a:ext cx="935037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差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69" name="左大括号 36868"/>
          <p:cNvSpPr/>
          <p:nvPr/>
        </p:nvSpPr>
        <p:spPr>
          <a:xfrm>
            <a:off x="1331913" y="476250"/>
            <a:ext cx="936625" cy="5545138"/>
          </a:xfrm>
          <a:prstGeom prst="leftBrace">
            <a:avLst>
              <a:gd name="adj1" fmla="val 4933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6870" name="文本框 36869"/>
          <p:cNvSpPr txBox="1"/>
          <p:nvPr/>
        </p:nvSpPr>
        <p:spPr>
          <a:xfrm>
            <a:off x="2195513" y="188913"/>
            <a:ext cx="1728787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4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chāi</a:t>
            </a:r>
            <a:endParaRPr lang="en-US" altLang="zh-CN" sz="4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71" name="文本框 36870"/>
          <p:cNvSpPr txBox="1"/>
          <p:nvPr/>
        </p:nvSpPr>
        <p:spPr>
          <a:xfrm>
            <a:off x="2195513" y="1773238"/>
            <a:ext cx="1512887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4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chā</a:t>
            </a:r>
            <a:endParaRPr lang="en-US" altLang="zh-CN" sz="4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72" name="文本框 36871"/>
          <p:cNvSpPr txBox="1"/>
          <p:nvPr/>
        </p:nvSpPr>
        <p:spPr>
          <a:xfrm>
            <a:off x="2268538" y="3573463"/>
            <a:ext cx="1582737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4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chà</a:t>
            </a:r>
            <a:endParaRPr lang="en-US" altLang="zh-CN" sz="4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73" name="文本框 36872"/>
          <p:cNvSpPr txBox="1"/>
          <p:nvPr/>
        </p:nvSpPr>
        <p:spPr>
          <a:xfrm>
            <a:off x="2339975" y="5300663"/>
            <a:ext cx="12954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4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cī</a:t>
            </a:r>
            <a:endParaRPr lang="en-US" altLang="zh-CN" sz="4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74" name="文本框 36873"/>
          <p:cNvSpPr txBox="1"/>
          <p:nvPr/>
        </p:nvSpPr>
        <p:spPr>
          <a:xfrm>
            <a:off x="3924300" y="188913"/>
            <a:ext cx="24479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差事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75" name="文本框 36874"/>
          <p:cNvSpPr txBox="1"/>
          <p:nvPr/>
        </p:nvSpPr>
        <p:spPr>
          <a:xfrm>
            <a:off x="3924300" y="1700213"/>
            <a:ext cx="187166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差别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76" name="文本框 36875"/>
          <p:cNvSpPr txBox="1"/>
          <p:nvPr/>
        </p:nvSpPr>
        <p:spPr>
          <a:xfrm>
            <a:off x="3851275" y="3429000"/>
            <a:ext cx="25209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差不多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77" name="文本框 36876"/>
          <p:cNvSpPr txBox="1"/>
          <p:nvPr/>
        </p:nvSpPr>
        <p:spPr>
          <a:xfrm>
            <a:off x="3708400" y="5300663"/>
            <a:ext cx="30956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参差不齐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6878" name="图片 36877" descr="t01e2c85fab625c49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2588" y="0"/>
            <a:ext cx="2411412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6311</Words>
  <Application>WPS 演示</Application>
  <PresentationFormat>在屏幕上显示</PresentationFormat>
  <Paragraphs>368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0" baseType="lpstr">
      <vt:lpstr>Arial</vt:lpstr>
      <vt:lpstr>宋体</vt:lpstr>
      <vt:lpstr>Wingdings</vt:lpstr>
      <vt:lpstr>微软雅黑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Administrator</cp:lastModifiedBy>
  <cp:revision>21</cp:revision>
  <dcterms:created xsi:type="dcterms:W3CDTF">2014-09-14T14:15:21Z</dcterms:created>
  <dcterms:modified xsi:type="dcterms:W3CDTF">2018-10-14T12:55:39Z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