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63" r:id="rId4"/>
    <p:sldId id="266" r:id="rId5"/>
    <p:sldId id="265" r:id="rId6"/>
    <p:sldId id="277" r:id="rId7"/>
    <p:sldId id="276" r:id="rId8"/>
    <p:sldId id="264" r:id="rId9"/>
    <p:sldId id="268" r:id="rId10"/>
    <p:sldId id="267" r:id="rId11"/>
    <p:sldId id="269" r:id="rId12"/>
    <p:sldId id="270" r:id="rId13"/>
    <p:sldId id="271" r:id="rId14"/>
    <p:sldId id="275" r:id="rId15"/>
    <p:sldId id="278" r:id="rId16"/>
    <p:sldId id="274" r:id="rId17"/>
    <p:sldId id="272" r:id="rId18"/>
    <p:sldId id="28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8" autoAdjust="0"/>
    <p:restoredTop sz="94660"/>
  </p:normalViewPr>
  <p:slideViewPr>
    <p:cSldViewPr>
      <p:cViewPr varScale="1">
        <p:scale>
          <a:sx n="80" d="100"/>
          <a:sy n="80" d="100"/>
        </p:scale>
        <p:origin x="-14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25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8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160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5030" y="4192"/>
            <a:ext cx="9144000" cy="6853807"/>
            <a:chOff x="5030" y="4192"/>
            <a:chExt cx="9144000" cy="6853807"/>
          </a:xfrm>
        </p:grpSpPr>
        <p:pic>
          <p:nvPicPr>
            <p:cNvPr id="1026" name="Picture 2" descr="F:\徐元红\导学案\八上\yu\图片1.gif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" y="4192"/>
              <a:ext cx="9144000" cy="1704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F:\徐元红\导学案\八上\yu\图片2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" y="1709166"/>
              <a:ext cx="9144000" cy="5148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0240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46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12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14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56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60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81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40673-2649-4542-995E-232BDD839791}" type="datetimeFigureOut">
              <a:rPr lang="zh-CN" altLang="en-US" smtClean="0"/>
              <a:pPr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08DB-0990-46CC-A693-DCFF8F96A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8" y="35133"/>
            <a:ext cx="9191958" cy="6857999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79" y="12968"/>
            <a:ext cx="9144000" cy="2564904"/>
          </a:xfrm>
        </p:spPr>
      </p:pic>
      <p:sp>
        <p:nvSpPr>
          <p:cNvPr id="9" name="TextBox 8"/>
          <p:cNvSpPr txBox="1"/>
          <p:nvPr/>
        </p:nvSpPr>
        <p:spPr>
          <a:xfrm>
            <a:off x="1003648" y="4005064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一川烟草，满城风絮，梅子黄时雨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贺铸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青玉案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1072" y="3077289"/>
            <a:ext cx="6665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沾衣欲湿杏花雨，吹面不寒杨柳风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志南和尚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绝句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3648" y="3604954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天街小雨润如酥，草色遥看近却无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韩愈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早春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8749" y="4583777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戴望舒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雨巷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6607" y="4605604"/>
            <a:ext cx="2708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余光中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</a:rPr>
              <a:t>听听那冷雨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</a:rPr>
              <a:t>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2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0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20" y="2723436"/>
            <a:ext cx="8330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卖杨梅的都是苗族女孩子，戴一顶小花帽子，穿着板尖的绣了满帮花的鞋，坐在人家阶石的一角，不时中吆唤一声“卖杨梅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——”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，声音娇娇的。她们的声音使得昆明雨季的空气更加柔和了。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19572" y="4547735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运用人物的外貌、语言描写</a:t>
            </a:r>
            <a:r>
              <a:rPr lang="en-US" altLang="zh-CN" sz="2400" b="1" dirty="0">
                <a:solidFill>
                  <a:srgbClr val="002060"/>
                </a:solidFill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</a:rPr>
              <a:t>细节描写</a:t>
            </a:r>
            <a:r>
              <a:rPr lang="en-US" altLang="zh-CN" sz="2400" b="1" dirty="0">
                <a:solidFill>
                  <a:srgbClr val="002060"/>
                </a:solidFill>
              </a:rPr>
              <a:t>)</a:t>
            </a:r>
            <a:r>
              <a:rPr lang="zh-CN" altLang="en-US" sz="2400" b="1" dirty="0">
                <a:solidFill>
                  <a:srgbClr val="002060"/>
                </a:solidFill>
              </a:rPr>
              <a:t>。用卖花女孩的娇美情态衬托出昆明雨季的柔美，抒发作者对昆明的怀念、喜爱之情。 </a:t>
            </a:r>
          </a:p>
        </p:txBody>
      </p:sp>
      <p:sp>
        <p:nvSpPr>
          <p:cNvPr id="13" name="矩形 12"/>
          <p:cNvSpPr/>
          <p:nvPr/>
        </p:nvSpPr>
        <p:spPr>
          <a:xfrm>
            <a:off x="345820" y="177281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寻美昆明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7864" y="221344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美在人情（柔情）</a:t>
            </a:r>
          </a:p>
        </p:txBody>
      </p:sp>
    </p:spTree>
    <p:extLst>
      <p:ext uri="{BB962C8B-B14F-4D97-AF65-F5344CB8AC3E}">
        <p14:creationId xmlns:p14="http://schemas.microsoft.com/office/powerpoint/2010/main" val="281433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092" y="249289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092" y="177281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寻美昆明</a:t>
            </a:r>
          </a:p>
        </p:txBody>
      </p:sp>
      <p:sp>
        <p:nvSpPr>
          <p:cNvPr id="4" name="矩形 3"/>
          <p:cNvSpPr/>
          <p:nvPr/>
        </p:nvSpPr>
        <p:spPr>
          <a:xfrm>
            <a:off x="239495" y="2688124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   我在若园巷二号住过，院里有一棵大缅桂，密密的叶子，把四周房间都映绿了。缅桂盛开的时候，房东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是一个五十多岁的寡妇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)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就和她的一个养女，搭了梯子上去摘，每天要摘下来好些，拿到花市上去卖。她大概是怕房客们乱摘她的花，时常给各家送去一些。有时送来一个</a:t>
            </a:r>
            <a:r>
              <a:rPr lang="zh-CN" altLang="en-US" sz="2400" b="1" dirty="0">
                <a:solidFill>
                  <a:srgbClr val="0070C0"/>
                </a:solidFill>
              </a:rPr>
              <a:t>七寸盘子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，里面摆得满满的缅桂花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!</a:t>
            </a:r>
            <a:r>
              <a:rPr lang="zh-CN" altLang="en-US" sz="2400" b="1" dirty="0">
                <a:solidFill>
                  <a:srgbClr val="0070C0"/>
                </a:solidFill>
              </a:rPr>
              <a:t>带着雨珠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的缅桂花使我的心</a:t>
            </a:r>
            <a:r>
              <a:rPr lang="zh-CN" altLang="en-US" sz="2400" b="1" dirty="0">
                <a:solidFill>
                  <a:srgbClr val="0070C0"/>
                </a:solidFill>
              </a:rPr>
              <a:t>软软的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，不是怀人，不是思乡。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0690" y="5173033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房东大娘惜花、送花表现出纯朴的性情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47864" y="221344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美在人情（温情）</a:t>
            </a:r>
          </a:p>
        </p:txBody>
      </p:sp>
    </p:spTree>
    <p:extLst>
      <p:ext uri="{BB962C8B-B14F-4D97-AF65-F5344CB8AC3E}">
        <p14:creationId xmlns:p14="http://schemas.microsoft.com/office/powerpoint/2010/main" val="46483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-1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3992" y="42930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179512" y="265050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       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莲花池边有一条小街，有一个小酒店，我们走进去，要了</a:t>
            </a:r>
            <a:r>
              <a:rPr lang="zh-CN" altLang="en-US" sz="2400" b="1" dirty="0">
                <a:solidFill>
                  <a:srgbClr val="002060"/>
                </a:solidFill>
              </a:rPr>
              <a:t>一碟猪头肉，半市斤酒</a:t>
            </a:r>
            <a:r>
              <a:rPr lang="en-US" altLang="zh-CN" sz="2400" b="1" dirty="0">
                <a:solidFill>
                  <a:srgbClr val="002060"/>
                </a:solidFill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</a:rPr>
              <a:t>装在上了绿釉的土磁杯里</a:t>
            </a:r>
            <a:r>
              <a:rPr lang="en-US" altLang="zh-CN" sz="2400" b="1" dirty="0">
                <a:solidFill>
                  <a:srgbClr val="002060"/>
                </a:solidFill>
              </a:rPr>
              <a:t>)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，坐了下来。雨下大了。</a:t>
            </a:r>
            <a:r>
              <a:rPr lang="zh-CN" altLang="en-US" sz="2400" b="1" dirty="0">
                <a:solidFill>
                  <a:srgbClr val="002060"/>
                </a:solidFill>
              </a:rPr>
              <a:t>酒店有几只鸡，都把脑袋反插在翅膀下面，一只脚着地，一动也不动地在檐下站着。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酒店院子里有一架大木香花。酒店有几只鸡，都把脑袋反插在翅膀下面，一只脚着地，一动也不动地在檐下站着。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5820" y="177281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寻美昆明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7864" y="221344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美在人情（友情）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7358" y="554957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于细微处见真情</a:t>
            </a:r>
          </a:p>
        </p:txBody>
      </p:sp>
      <p:sp>
        <p:nvSpPr>
          <p:cNvPr id="6" name="线形标注 1 5"/>
          <p:cNvSpPr/>
          <p:nvPr/>
        </p:nvSpPr>
        <p:spPr>
          <a:xfrm>
            <a:off x="6048164" y="2198277"/>
            <a:ext cx="1224136" cy="461665"/>
          </a:xfrm>
          <a:prstGeom prst="borderCallout1">
            <a:avLst>
              <a:gd name="adj1" fmla="val 18750"/>
              <a:gd name="adj2" fmla="val -8333"/>
              <a:gd name="adj3" fmla="val 202530"/>
              <a:gd name="adj4" fmla="val -17718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记得真清楚！</a:t>
            </a:r>
          </a:p>
        </p:txBody>
      </p:sp>
    </p:spTree>
    <p:extLst>
      <p:ext uri="{BB962C8B-B14F-4D97-AF65-F5344CB8AC3E}">
        <p14:creationId xmlns:p14="http://schemas.microsoft.com/office/powerpoint/2010/main" val="343133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  <p:bldP spid="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-1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0803" y="4318992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</a:rPr>
              <a:t>散文特点：形散而神不散  </a:t>
            </a:r>
            <a:endParaRPr lang="en-US" altLang="zh-CN" sz="3200" b="1" dirty="0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47958" y="1743334"/>
            <a:ext cx="5801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真的文不对题吗？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290810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     所叙景、事、物都是作者亲食、亲见、亲自经历过的，且与雨季相关，表达了作者对昆明雨的喜爱思念、对昆明生活的怀念之情，是作者情感的载体。</a:t>
            </a:r>
          </a:p>
        </p:txBody>
      </p:sp>
      <p:sp>
        <p:nvSpPr>
          <p:cNvPr id="6" name="矩形 5"/>
          <p:cNvSpPr/>
          <p:nvPr/>
        </p:nvSpPr>
        <p:spPr>
          <a:xfrm>
            <a:off x="1317145" y="494487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2060"/>
                </a:solidFill>
              </a:rPr>
              <a:t>写作手法：以小见大</a:t>
            </a:r>
          </a:p>
        </p:txBody>
      </p:sp>
    </p:spTree>
    <p:extLst>
      <p:ext uri="{BB962C8B-B14F-4D97-AF65-F5344CB8AC3E}">
        <p14:creationId xmlns:p14="http://schemas.microsoft.com/office/powerpoint/2010/main" val="37367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18454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3992" y="42930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206084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课堂小结</a:t>
            </a:r>
            <a:endParaRPr lang="zh-CN" altLang="en-US" sz="2400" b="1" dirty="0"/>
          </a:p>
        </p:txBody>
      </p:sp>
      <p:sp>
        <p:nvSpPr>
          <p:cNvPr id="10" name="矩形 9"/>
          <p:cNvSpPr/>
          <p:nvPr/>
        </p:nvSpPr>
        <p:spPr>
          <a:xfrm>
            <a:off x="3059832" y="2503707"/>
            <a:ext cx="12682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</a:rPr>
              <a:t>昆明的雨</a:t>
            </a:r>
            <a:r>
              <a:rPr lang="zh-CN" altLang="en-US" sz="2000" b="1" dirty="0"/>
              <a:t> </a:t>
            </a:r>
          </a:p>
        </p:txBody>
      </p:sp>
      <p:sp>
        <p:nvSpPr>
          <p:cNvPr id="14" name="矩形 13"/>
          <p:cNvSpPr/>
          <p:nvPr/>
        </p:nvSpPr>
        <p:spPr>
          <a:xfrm>
            <a:off x="2627784" y="3059668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</a:rPr>
              <a:t>我</a:t>
            </a:r>
            <a:r>
              <a:rPr lang="zh-CN" altLang="en-US" sz="2400" b="1" dirty="0">
                <a:solidFill>
                  <a:srgbClr val="FF0000"/>
                </a:solidFill>
              </a:rPr>
              <a:t>想念</a:t>
            </a:r>
            <a:r>
              <a:rPr lang="zh-CN" altLang="en-US" sz="2000" b="1" dirty="0">
                <a:solidFill>
                  <a:srgbClr val="7030A0"/>
                </a:solidFill>
              </a:rPr>
              <a:t>昆明的雨</a:t>
            </a:r>
            <a:r>
              <a:rPr lang="zh-CN" altLang="en-US" sz="2000" b="1" dirty="0">
                <a:solidFill>
                  <a:srgbClr val="FF0000"/>
                </a:solidFill>
              </a:rPr>
              <a:t>（情感）</a:t>
            </a:r>
          </a:p>
        </p:txBody>
      </p:sp>
      <p:sp>
        <p:nvSpPr>
          <p:cNvPr id="15" name="矩形 14"/>
          <p:cNvSpPr/>
          <p:nvPr/>
        </p:nvSpPr>
        <p:spPr>
          <a:xfrm>
            <a:off x="5652120" y="3178122"/>
            <a:ext cx="2533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------------------------------</a:t>
            </a:r>
            <a:r>
              <a:rPr lang="zh-CN" altLang="en-US" b="1" dirty="0">
                <a:solidFill>
                  <a:srgbClr val="FF0000"/>
                </a:solidFill>
              </a:rPr>
              <a:t>神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75656" y="447776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风情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42036" y="447776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美食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61123" y="4477762"/>
            <a:ext cx="941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柔情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1" y="4501997"/>
            <a:ext cx="821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温情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48021" y="4524997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</a:rPr>
              <a:t>友情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20072" y="451738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（景、物、事）</a:t>
            </a:r>
          </a:p>
        </p:txBody>
      </p:sp>
      <p:sp>
        <p:nvSpPr>
          <p:cNvPr id="22" name="矩形 21"/>
          <p:cNvSpPr/>
          <p:nvPr/>
        </p:nvSpPr>
        <p:spPr>
          <a:xfrm>
            <a:off x="6977274" y="4477762"/>
            <a:ext cx="1122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----------</a:t>
            </a:r>
            <a:r>
              <a:rPr lang="zh-CN" altLang="en-US" b="1" dirty="0">
                <a:solidFill>
                  <a:srgbClr val="FF0000"/>
                </a:solidFill>
              </a:rPr>
              <a:t>形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8028384" y="3664547"/>
            <a:ext cx="0" cy="813215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028384" y="3553690"/>
            <a:ext cx="461665" cy="11149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细节描写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445623" y="3541815"/>
            <a:ext cx="461665" cy="13058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以小见大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835696" y="3521333"/>
            <a:ext cx="1225427" cy="95642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endCxn id="17" idx="0"/>
          </p:cNvCxnSpPr>
          <p:nvPr/>
        </p:nvCxnSpPr>
        <p:spPr>
          <a:xfrm flipH="1">
            <a:off x="2746092" y="3521333"/>
            <a:ext cx="504056" cy="95642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18" idx="0"/>
          </p:cNvCxnSpPr>
          <p:nvPr/>
        </p:nvCxnSpPr>
        <p:spPr>
          <a:xfrm>
            <a:off x="3419872" y="3521333"/>
            <a:ext cx="112171" cy="95642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532043" y="3521333"/>
            <a:ext cx="470919" cy="10036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532043" y="3362788"/>
            <a:ext cx="1327989" cy="12996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5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-2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3992" y="42930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77281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品味语言</a:t>
            </a:r>
          </a:p>
        </p:txBody>
      </p:sp>
      <p:sp>
        <p:nvSpPr>
          <p:cNvPr id="4" name="矩形 3"/>
          <p:cNvSpPr/>
          <p:nvPr/>
        </p:nvSpPr>
        <p:spPr>
          <a:xfrm>
            <a:off x="185520" y="2463637"/>
            <a:ext cx="8850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 与朱自清散文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春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比较，你觉得这篇文章在语言风格上有什么不同？</a:t>
            </a:r>
          </a:p>
        </p:txBody>
      </p:sp>
      <p:sp>
        <p:nvSpPr>
          <p:cNvPr id="5" name="矩形 4"/>
          <p:cNvSpPr/>
          <p:nvPr/>
        </p:nvSpPr>
        <p:spPr>
          <a:xfrm>
            <a:off x="1475656" y="3244333"/>
            <a:ext cx="7128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绘画美（多种修辞 多角度写景），画面感，具有诗情画意</a:t>
            </a:r>
          </a:p>
        </p:txBody>
      </p:sp>
      <p:sp>
        <p:nvSpPr>
          <p:cNvPr id="6" name="矩形 5"/>
          <p:cNvSpPr/>
          <p:nvPr/>
        </p:nvSpPr>
        <p:spPr>
          <a:xfrm>
            <a:off x="1831909" y="4108430"/>
            <a:ext cx="71874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平淡自然美，口语化，富有方言色彩，朴素无华，亲切感人</a:t>
            </a:r>
          </a:p>
        </p:txBody>
      </p:sp>
      <p:sp>
        <p:nvSpPr>
          <p:cNvPr id="12" name="矩形 11"/>
          <p:cNvSpPr/>
          <p:nvPr/>
        </p:nvSpPr>
        <p:spPr>
          <a:xfrm>
            <a:off x="335495" y="3247900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春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：</a:t>
            </a:r>
          </a:p>
        </p:txBody>
      </p:sp>
      <p:sp>
        <p:nvSpPr>
          <p:cNvPr id="13" name="矩形 12"/>
          <p:cNvSpPr/>
          <p:nvPr/>
        </p:nvSpPr>
        <p:spPr>
          <a:xfrm>
            <a:off x="107211" y="4134550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昆明的雨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2282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958" cy="6858000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436510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语言自然不加雕饰，又极具特征地形容了干巴菌、鸡油菌的外形特点</a:t>
            </a: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516" y="1988840"/>
            <a:ext cx="856895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        </a:t>
            </a:r>
            <a:endParaRPr lang="en-US" altLang="zh-CN" dirty="0"/>
          </a:p>
          <a:p>
            <a:r>
              <a:rPr lang="en-US" altLang="zh-CN" dirty="0"/>
              <a:t>         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有一种菌子，</a:t>
            </a:r>
            <a:r>
              <a:rPr lang="zh-CN" altLang="en-US" sz="2000" b="1" dirty="0">
                <a:solidFill>
                  <a:srgbClr val="0070C0"/>
                </a:solidFill>
              </a:rPr>
              <a:t>中吃不中看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，叫做干巴菌。乍一看那样子，真叫人怀疑：这种东西也能吃？！颜色深褐带绿，有点像一堆</a:t>
            </a:r>
            <a:r>
              <a:rPr lang="zh-CN" altLang="en-US" sz="2000" b="1" dirty="0">
                <a:solidFill>
                  <a:srgbClr val="0070C0"/>
                </a:solidFill>
              </a:rPr>
              <a:t>半干的牛粪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或一个</a:t>
            </a:r>
            <a:r>
              <a:rPr lang="zh-CN" altLang="en-US" sz="2000" b="1" dirty="0">
                <a:solidFill>
                  <a:srgbClr val="0070C0"/>
                </a:solidFill>
              </a:rPr>
              <a:t>被踩破了的马蜂窝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。里头还有许多草茎、松毛、</a:t>
            </a:r>
            <a:r>
              <a:rPr lang="zh-CN" altLang="en-US" sz="2000" b="1" dirty="0">
                <a:solidFill>
                  <a:srgbClr val="0070C0"/>
                </a:solidFill>
              </a:rPr>
              <a:t>乱七八糟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！。。。。。。</a:t>
            </a:r>
            <a:r>
              <a:rPr lang="zh-CN" altLang="en-US" sz="2000" b="1" dirty="0">
                <a:solidFill>
                  <a:srgbClr val="0070C0"/>
                </a:solidFill>
              </a:rPr>
              <a:t>中看不中吃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，叫鸡油菌。都是一般大小，有一块银圆那样大，</a:t>
            </a:r>
            <a:r>
              <a:rPr lang="zh-CN" altLang="en-US" sz="2000" b="1" dirty="0">
                <a:solidFill>
                  <a:srgbClr val="0070C0"/>
                </a:solidFill>
              </a:rPr>
              <a:t>滴溜儿圆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，颜色浅黄，恰似鸡油一样。</a:t>
            </a:r>
          </a:p>
        </p:txBody>
      </p:sp>
      <p:sp>
        <p:nvSpPr>
          <p:cNvPr id="4" name="线形标注 2 3"/>
          <p:cNvSpPr/>
          <p:nvPr/>
        </p:nvSpPr>
        <p:spPr>
          <a:xfrm>
            <a:off x="3059832" y="1982625"/>
            <a:ext cx="936104" cy="288032"/>
          </a:xfrm>
          <a:prstGeom prst="borderCallout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通俗</a:t>
            </a:r>
          </a:p>
        </p:txBody>
      </p:sp>
      <p:sp>
        <p:nvSpPr>
          <p:cNvPr id="5" name="线形标注 2 4"/>
          <p:cNvSpPr/>
          <p:nvPr/>
        </p:nvSpPr>
        <p:spPr>
          <a:xfrm rot="21334536">
            <a:off x="7785356" y="2953784"/>
            <a:ext cx="1104806" cy="371934"/>
          </a:xfrm>
          <a:prstGeom prst="borderCallout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口语化</a:t>
            </a:r>
          </a:p>
        </p:txBody>
      </p:sp>
    </p:spTree>
    <p:extLst>
      <p:ext uri="{BB962C8B-B14F-4D97-AF65-F5344CB8AC3E}">
        <p14:creationId xmlns:p14="http://schemas.microsoft.com/office/powerpoint/2010/main" val="246354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39" y="0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3992" y="42930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291460" y="1844824"/>
            <a:ext cx="88470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charset="-122"/>
                <a:ea typeface="宋体" charset="-122"/>
              </a:rPr>
              <a:t>汪曾祺曾经说：“我希望把散文写得</a:t>
            </a:r>
            <a:r>
              <a:rPr lang="zh-CN" altLang="en-US" sz="2800" b="1" dirty="0">
                <a:solidFill>
                  <a:srgbClr val="002060"/>
                </a:solidFill>
                <a:latin typeface="宋体" charset="-122"/>
                <a:ea typeface="宋体" charset="-122"/>
              </a:rPr>
              <a:t>平淡一点、自然一点家常一点。”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22" y="3428999"/>
            <a:ext cx="3570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推荐阅读：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端午的鸭蛋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</a:p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葡萄月令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》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27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39" y="0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</a:rPr>
              <a:t> </a:t>
            </a:r>
            <a:r>
              <a:rPr lang="en-US" altLang="zh-CN" sz="2400" b="1" dirty="0">
                <a:solidFill>
                  <a:srgbClr val="F79646">
                    <a:lumMod val="75000"/>
                  </a:srgbClr>
                </a:solidFill>
              </a:rPr>
              <a:t> </a:t>
            </a:r>
            <a:endParaRPr lang="zh-CN" altLang="en-US" sz="24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3992" y="42930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206084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丝丝乡味  缕缕情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974060"/>
            <a:ext cx="7488832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mtClean="0"/>
              <a:t>          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多年以后，同学们将各奔东西，家乡的哪些“情味会让你念念不忘？（并请说出理由）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2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" y="0"/>
            <a:ext cx="9144000" cy="68720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0552" y="1628800"/>
            <a:ext cx="65527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昆明的雨</a:t>
            </a:r>
          </a:p>
        </p:txBody>
      </p:sp>
      <p:sp>
        <p:nvSpPr>
          <p:cNvPr id="6" name="矩形 5"/>
          <p:cNvSpPr/>
          <p:nvPr/>
        </p:nvSpPr>
        <p:spPr>
          <a:xfrm>
            <a:off x="4263988" y="3436032"/>
            <a:ext cx="20409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汪曾祺</a:t>
            </a:r>
          </a:p>
        </p:txBody>
      </p:sp>
      <p:sp>
        <p:nvSpPr>
          <p:cNvPr id="7" name="矩形 6"/>
          <p:cNvSpPr/>
          <p:nvPr/>
        </p:nvSpPr>
        <p:spPr>
          <a:xfrm>
            <a:off x="5724128" y="5039598"/>
            <a:ext cx="29546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东港学校   徐元红</a:t>
            </a:r>
            <a:endParaRPr lang="zh-CN" altLang="en-US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676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822" y="-42391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6" name="TextBox 5"/>
          <p:cNvSpPr txBox="1"/>
          <p:nvPr/>
        </p:nvSpPr>
        <p:spPr>
          <a:xfrm>
            <a:off x="27856" y="194325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高邮人写昆明雨？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3119" y="266305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西南联大和昆明生活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7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年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6987" y="3386608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求学、交友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——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走上文学创作之路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695" y="4018974"/>
            <a:ext cx="4977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结识佳人，相知相爱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4128" y="4496623"/>
            <a:ext cx="2832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                      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</a:rPr>
              <a:t>第二故乡！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25579" y="2587209"/>
            <a:ext cx="3139321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往事回思如细雨，</a:t>
            </a:r>
            <a:endParaRPr lang="en-US" altLang="zh-CN" sz="3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旧书重读似春潮。</a:t>
            </a:r>
            <a:endParaRPr lang="en-US" altLang="zh-CN" sz="3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白发无情侵老境，</a:t>
            </a:r>
            <a:endParaRPr lang="en-US" altLang="zh-CN" sz="3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青灯有味忆儿时。</a:t>
            </a:r>
          </a:p>
        </p:txBody>
      </p:sp>
    </p:spTree>
    <p:extLst>
      <p:ext uri="{BB962C8B-B14F-4D97-AF65-F5344CB8AC3E}">
        <p14:creationId xmlns:p14="http://schemas.microsoft.com/office/powerpoint/2010/main" val="423961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50" y="-32048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556791"/>
          </a:xfrm>
        </p:spPr>
      </p:pic>
      <p:sp>
        <p:nvSpPr>
          <p:cNvPr id="4" name="TextBox 3"/>
          <p:cNvSpPr txBox="1"/>
          <p:nvPr/>
        </p:nvSpPr>
        <p:spPr>
          <a:xfrm>
            <a:off x="470478" y="2492896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        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       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、了解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昆明的雨的特点，感悟作者表达的情感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。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        2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、品析细节描写和以小见大的写作手法，体会本文平淡自然而又韵味十足的语言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</a:rPr>
              <a:t>特色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。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      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、体会散文形散而神不散的特点。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476" y="1706801"/>
            <a:ext cx="2350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3073481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94" y="-171400"/>
            <a:ext cx="9421691" cy="7029400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-171399"/>
            <a:ext cx="9300478" cy="1714950"/>
          </a:xfrm>
        </p:spPr>
      </p:pic>
      <p:sp>
        <p:nvSpPr>
          <p:cNvPr id="2" name="矩形 1"/>
          <p:cNvSpPr/>
          <p:nvPr/>
        </p:nvSpPr>
        <p:spPr>
          <a:xfrm>
            <a:off x="179512" y="1685999"/>
            <a:ext cx="3656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整体感知：（预习反馈） 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228321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、文章中哪句话最能表达作者情感，为什么？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355217" y="3873601"/>
            <a:ext cx="6287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最能概括昆明雨季典型特点的是哪一句？ </a:t>
            </a:r>
          </a:p>
        </p:txBody>
      </p:sp>
      <p:sp>
        <p:nvSpPr>
          <p:cNvPr id="7" name="矩形 6"/>
          <p:cNvSpPr/>
          <p:nvPr/>
        </p:nvSpPr>
        <p:spPr>
          <a:xfrm>
            <a:off x="798271" y="2744877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708750" y="4306649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98271" y="2744877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</a:rPr>
              <a:t> 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453" y="5229199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79646">
                    <a:lumMod val="75000"/>
                  </a:srgbClr>
                </a:solidFill>
              </a:rPr>
              <a:t>3</a:t>
            </a:r>
            <a:r>
              <a:rPr lang="zh-CN" altLang="en-US" sz="2400" b="1" dirty="0">
                <a:solidFill>
                  <a:srgbClr val="F79646">
                    <a:lumMod val="75000"/>
                  </a:srgbClr>
                </a:solidFill>
              </a:rPr>
              <a:t>、文中叙写了昆明雨季的哪些景、物、人和事？</a:t>
            </a:r>
          </a:p>
        </p:txBody>
      </p:sp>
    </p:spTree>
    <p:extLst>
      <p:ext uri="{BB962C8B-B14F-4D97-AF65-F5344CB8AC3E}">
        <p14:creationId xmlns:p14="http://schemas.microsoft.com/office/powerpoint/2010/main" val="30764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-32009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556791"/>
          </a:xfrm>
        </p:spPr>
      </p:pic>
      <p:sp>
        <p:nvSpPr>
          <p:cNvPr id="2" name="矩形 1"/>
          <p:cNvSpPr/>
          <p:nvPr/>
        </p:nvSpPr>
        <p:spPr>
          <a:xfrm>
            <a:off x="179512" y="1685999"/>
            <a:ext cx="3656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整体感知：（预习反馈） 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2283212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、文章中哪句话最能表达作者情感，为什么？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355217" y="3873601"/>
            <a:ext cx="6287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最能概括昆明雨季典型特点的是哪一句？ </a:t>
            </a:r>
          </a:p>
        </p:txBody>
      </p:sp>
      <p:sp>
        <p:nvSpPr>
          <p:cNvPr id="7" name="矩形 6"/>
          <p:cNvSpPr/>
          <p:nvPr/>
        </p:nvSpPr>
        <p:spPr>
          <a:xfrm>
            <a:off x="798271" y="2744877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708750" y="4306649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98271" y="2744877"/>
            <a:ext cx="2419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我想念昆明的雨 </a:t>
            </a:r>
          </a:p>
        </p:txBody>
      </p:sp>
      <p:sp>
        <p:nvSpPr>
          <p:cNvPr id="16" name="矩形 15"/>
          <p:cNvSpPr/>
          <p:nvPr/>
        </p:nvSpPr>
        <p:spPr>
          <a:xfrm>
            <a:off x="798271" y="3105835"/>
            <a:ext cx="79501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独立成段，有强调作用；出现了两次，第一次点明中心，第二次深化主题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10112" y="4373437"/>
            <a:ext cx="6409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昆明的雨季是明亮的、丰满的，使人动情的。 </a:t>
            </a:r>
          </a:p>
        </p:txBody>
      </p:sp>
    </p:spTree>
    <p:extLst>
      <p:ext uri="{BB962C8B-B14F-4D97-AF65-F5344CB8AC3E}">
        <p14:creationId xmlns:p14="http://schemas.microsoft.com/office/powerpoint/2010/main" val="321614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556791"/>
          </a:xfrm>
        </p:spPr>
      </p:pic>
      <p:sp>
        <p:nvSpPr>
          <p:cNvPr id="2" name="矩形 1"/>
          <p:cNvSpPr/>
          <p:nvPr/>
        </p:nvSpPr>
        <p:spPr>
          <a:xfrm>
            <a:off x="179512" y="1685999"/>
            <a:ext cx="3656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整体感知：（预习反馈） </a:t>
            </a:r>
          </a:p>
        </p:txBody>
      </p:sp>
      <p:sp>
        <p:nvSpPr>
          <p:cNvPr id="6" name="矩形 5"/>
          <p:cNvSpPr/>
          <p:nvPr/>
        </p:nvSpPr>
        <p:spPr>
          <a:xfrm>
            <a:off x="332006" y="2636912"/>
            <a:ext cx="7488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文中叙写了昆明雨季的哪些景、物、人和事？</a:t>
            </a:r>
          </a:p>
        </p:txBody>
      </p:sp>
      <p:sp>
        <p:nvSpPr>
          <p:cNvPr id="11" name="矩形 10"/>
          <p:cNvSpPr/>
          <p:nvPr/>
        </p:nvSpPr>
        <p:spPr>
          <a:xfrm>
            <a:off x="564733" y="3428998"/>
            <a:ext cx="76076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     倒挂的开花的仙人掌、雨季的菌子、果子、花；苗族女孩叫卖杨梅，若园巷给房客们送花的房东，我与同学在小酒店久坐等 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656" y="5134496"/>
            <a:ext cx="1428750" cy="1506462"/>
          </a:xfrm>
          <a:prstGeom prst="rect">
            <a:avLst/>
          </a:prstGeom>
        </p:spPr>
      </p:pic>
      <p:sp>
        <p:nvSpPr>
          <p:cNvPr id="14" name="椭圆形标注 13"/>
          <p:cNvSpPr/>
          <p:nvPr/>
        </p:nvSpPr>
        <p:spPr>
          <a:xfrm>
            <a:off x="8172400" y="3827472"/>
            <a:ext cx="1042006" cy="1119335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文不对题？</a:t>
            </a:r>
          </a:p>
        </p:txBody>
      </p:sp>
    </p:spTree>
    <p:extLst>
      <p:ext uri="{BB962C8B-B14F-4D97-AF65-F5344CB8AC3E}">
        <p14:creationId xmlns:p14="http://schemas.microsoft.com/office/powerpoint/2010/main" val="238787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0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2" name="矩形 1"/>
          <p:cNvSpPr/>
          <p:nvPr/>
        </p:nvSpPr>
        <p:spPr>
          <a:xfrm>
            <a:off x="355576" y="1923575"/>
            <a:ext cx="14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寻美昆明</a:t>
            </a:r>
          </a:p>
        </p:txBody>
      </p:sp>
      <p:sp>
        <p:nvSpPr>
          <p:cNvPr id="5" name="矩形 4"/>
          <p:cNvSpPr/>
          <p:nvPr/>
        </p:nvSpPr>
        <p:spPr>
          <a:xfrm>
            <a:off x="222648" y="2818656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    旧日昆明人家门头上用以辟邪的多是这样一些东西：一面小镜子，周围画着八卦，下面便是一片仙人掌，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——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在仙人掌上</a:t>
            </a:r>
            <a:r>
              <a:rPr lang="zh-CN" altLang="en-US" sz="2400" b="1" dirty="0">
                <a:solidFill>
                  <a:srgbClr val="002060"/>
                </a:solidFill>
              </a:rPr>
              <a:t>扎一个洞，用麻线穿了，挂在钉子上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212363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美在风情</a:t>
            </a:r>
          </a:p>
        </p:txBody>
      </p:sp>
      <p:sp>
        <p:nvSpPr>
          <p:cNvPr id="12" name="矩形 11"/>
          <p:cNvSpPr/>
          <p:nvPr/>
        </p:nvSpPr>
        <p:spPr>
          <a:xfrm>
            <a:off x="463000" y="4420103"/>
            <a:ext cx="7182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</a:rPr>
              <a:t>（给人身临其境的感受，彰显了昆明的地域风情。）</a:t>
            </a:r>
          </a:p>
        </p:txBody>
      </p:sp>
    </p:spTree>
    <p:extLst>
      <p:ext uri="{BB962C8B-B14F-4D97-AF65-F5344CB8AC3E}">
        <p14:creationId xmlns:p14="http://schemas.microsoft.com/office/powerpoint/2010/main" val="151320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70" y="-8351"/>
            <a:ext cx="9191958" cy="6857999"/>
          </a:xfrm>
          <a:prstGeom prst="rect">
            <a:avLst/>
          </a:prstGeom>
        </p:spPr>
      </p:pic>
      <p:pic>
        <p:nvPicPr>
          <p:cNvPr id="3" name="内容占位符 2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58" y="1"/>
            <a:ext cx="9191958" cy="1700808"/>
          </a:xfrm>
        </p:spPr>
      </p:pic>
      <p:sp>
        <p:nvSpPr>
          <p:cNvPr id="2" name="矩形 1"/>
          <p:cNvSpPr/>
          <p:nvPr/>
        </p:nvSpPr>
        <p:spPr>
          <a:xfrm>
            <a:off x="355576" y="1923575"/>
            <a:ext cx="14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寻美昆明</a:t>
            </a:r>
          </a:p>
        </p:txBody>
      </p:sp>
      <p:sp>
        <p:nvSpPr>
          <p:cNvPr id="5" name="矩形 4"/>
          <p:cNvSpPr/>
          <p:nvPr/>
        </p:nvSpPr>
        <p:spPr>
          <a:xfrm>
            <a:off x="222648" y="2818656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551723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212363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美在美食</a:t>
            </a:r>
          </a:p>
        </p:txBody>
      </p:sp>
      <p:sp>
        <p:nvSpPr>
          <p:cNvPr id="12" name="矩形 11"/>
          <p:cNvSpPr/>
          <p:nvPr/>
        </p:nvSpPr>
        <p:spPr>
          <a:xfrm rot="20877554">
            <a:off x="297438" y="2865494"/>
            <a:ext cx="22479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便宜美味的牛肝菌</a:t>
            </a:r>
          </a:p>
        </p:txBody>
      </p:sp>
      <p:sp>
        <p:nvSpPr>
          <p:cNvPr id="4" name="TextBox 3"/>
          <p:cNvSpPr txBox="1"/>
          <p:nvPr/>
        </p:nvSpPr>
        <p:spPr>
          <a:xfrm rot="520534">
            <a:off x="2519771" y="3020908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格调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较高的青头菌</a:t>
            </a:r>
          </a:p>
        </p:txBody>
      </p:sp>
      <p:sp>
        <p:nvSpPr>
          <p:cNvPr id="6" name="TextBox 5"/>
          <p:cNvSpPr txBox="1"/>
          <p:nvPr/>
        </p:nvSpPr>
        <p:spPr>
          <a:xfrm rot="19545111">
            <a:off x="4990845" y="2919796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菌中之王鸡枞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4459782"/>
            <a:ext cx="39873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中吃不中看的干巴菌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791859">
            <a:off x="6884817" y="2514570"/>
            <a:ext cx="18722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</a:rPr>
              <a:t>中看不中吃的鸡油菌</a:t>
            </a:r>
          </a:p>
        </p:txBody>
      </p:sp>
      <p:sp>
        <p:nvSpPr>
          <p:cNvPr id="14" name="矩形 13"/>
          <p:cNvSpPr/>
          <p:nvPr/>
        </p:nvSpPr>
        <p:spPr>
          <a:xfrm>
            <a:off x="683568" y="4983002"/>
            <a:ext cx="6849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2060"/>
                </a:solidFill>
              </a:rPr>
              <a:t>颜色深褐带绿，有点像一堆半干的牛粪或一个被踩破了的马蜂窝。里头还有许多草茎、松毛、乱七八糟！</a:t>
            </a:r>
          </a:p>
        </p:txBody>
      </p:sp>
      <p:sp>
        <p:nvSpPr>
          <p:cNvPr id="15" name="椭圆形标注 14"/>
          <p:cNvSpPr/>
          <p:nvPr/>
        </p:nvSpPr>
        <p:spPr>
          <a:xfrm>
            <a:off x="6903073" y="4273738"/>
            <a:ext cx="1835696" cy="709264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这种东西这么好吃</a:t>
            </a:r>
            <a:r>
              <a:rPr lang="en-US" altLang="zh-CN" dirty="0">
                <a:solidFill>
                  <a:srgbClr val="FF0000"/>
                </a:solidFill>
              </a:rPr>
              <a:t>?</a:t>
            </a:r>
            <a:r>
              <a:rPr lang="zh-CN" altLang="en-US" dirty="0">
                <a:solidFill>
                  <a:srgbClr val="FF0000"/>
                </a:solidFill>
              </a:rPr>
              <a:t>！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321" y="5138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0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" grpId="0"/>
      <p:bldP spid="6" grpId="0"/>
      <p:bldP spid="9" grpId="0"/>
      <p:bldP spid="10" grpId="0"/>
      <p:bldP spid="14" grpId="0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</TotalTime>
  <Words>1307</Words>
  <Application>Microsoft Office PowerPoint</Application>
  <PresentationFormat>全屏显示(4:3)</PresentationFormat>
  <Paragraphs>121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微软用户</cp:lastModifiedBy>
  <cp:revision>56</cp:revision>
  <dcterms:created xsi:type="dcterms:W3CDTF">2017-09-20T14:07:53Z</dcterms:created>
  <dcterms:modified xsi:type="dcterms:W3CDTF">2018-06-27T13:07:55Z</dcterms:modified>
</cp:coreProperties>
</file>