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3" r:id="rId2"/>
    <p:sldId id="256" r:id="rId3"/>
    <p:sldId id="272" r:id="rId4"/>
    <p:sldId id="262" r:id="rId5"/>
    <p:sldId id="261" r:id="rId6"/>
    <p:sldId id="273" r:id="rId7"/>
    <p:sldId id="266" r:id="rId8"/>
    <p:sldId id="270" r:id="rId9"/>
    <p:sldId id="269" r:id="rId10"/>
    <p:sldId id="265" r:id="rId11"/>
    <p:sldId id="257" r:id="rId12"/>
    <p:sldId id="26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23369-1933-4530-80AF-4F52ABD21E69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FEF7B-AF41-43F5-A287-107E1A874D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77DB1B4-F789-4A62-9DB5-EFAE6C8D139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69ACF1D0-2AA4-4C12-B252-2A0683B0AE1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I:\&#20843;&#24180;&#32423;&#19978;&#20876;\&#32972;&#24433;&#32456;&#29256;\&#40644;&#30922;%20-%20&#32972;&#24433;.mp3" TargetMode="External"/><Relationship Id="rId1" Type="http://schemas.openxmlformats.org/officeDocument/2006/relationships/video" Target="file:///C:\Documents%20and%20Settings\Administrator\&#26700;&#38754;\&#32972;&#24433;&#26448;&#26009;\&#32972;&#24433;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I:\&#20843;&#24180;&#32423;&#19978;&#20876;\&#32972;&#24433;&#32456;&#29256;\&#28385;&#25991;&#20891;%20-%20&#25026;&#20320;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I:\&#20843;&#24180;&#32423;&#19978;&#20876;\&#32972;&#24433;&#32456;&#29256;\&#12298;&#32972;&#24433;&#12299;&#26391;&#35835;%2000_05_15-00_05_58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I:\&#20843;&#24180;&#32423;&#19978;&#20876;\&#32972;&#24433;&#32456;&#29256;\&#21016;&#21644;&#21018;%20-%20&#29238;&#20146;%2000_00_43-.mp3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066800" y="533400"/>
            <a:ext cx="3276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>
                <a:solidFill>
                  <a:srgbClr val="9933FF"/>
                </a:solidFill>
                <a:latin typeface="方正琥珀简体" pitchFamily="65" charset="-122"/>
                <a:ea typeface="方正琥珀简体" pitchFamily="65" charset="-122"/>
              </a:rPr>
              <a:t>   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116013" y="1125538"/>
            <a:ext cx="2486025" cy="531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火车就要开了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我就要走了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离别就要来了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话怎么说呢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眼看天气秋了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叶子在哭了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转身是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背影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了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你就进了往事了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我知道这以后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以后的以后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可能再见不到你了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只是那时候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极不愿意承认这念头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于是你转身后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转身了以后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那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背影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在这么多年以后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还能够鲜活的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在我的眼眶中微微颤抖</a:t>
            </a:r>
            <a:br>
              <a:rPr lang="zh-CN" altLang="en-US" b="1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微微颤抖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1042988" y="333375"/>
            <a:ext cx="3529012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781606"/>
                </a:solidFill>
                <a:ea typeface="黑体" pitchFamily="2" charset="-122"/>
              </a:rPr>
              <a:t>　　</a:t>
            </a:r>
            <a:endParaRPr lang="zh-CN" altLang="en-US" sz="2800" b="1" dirty="0">
              <a:solidFill>
                <a:srgbClr val="78160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－－－改编自朱自清</a:t>
            </a:r>
            <a:r>
              <a:rPr lang="en-US" altLang="zh-CN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背影</a:t>
            </a:r>
            <a:r>
              <a:rPr lang="en-US" altLang="zh-CN" b="1" dirty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</p:txBody>
      </p:sp>
      <p:pic>
        <p:nvPicPr>
          <p:cNvPr id="41990" name="背影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125" y="5661025"/>
            <a:ext cx="144463" cy="107950"/>
          </a:xfrm>
          <a:prstGeom prst="rect">
            <a:avLst/>
          </a:prstGeom>
          <a:noFill/>
        </p:spPr>
      </p:pic>
      <p:pic>
        <p:nvPicPr>
          <p:cNvPr id="4199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908050"/>
            <a:ext cx="3562350" cy="4537075"/>
          </a:xfrm>
          <a:prstGeom prst="rect">
            <a:avLst/>
          </a:prstGeom>
          <a:noFill/>
        </p:spPr>
      </p:pic>
      <p:pic>
        <p:nvPicPr>
          <p:cNvPr id="8" name="黄磊 - 背影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650082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1990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768350"/>
          </a:xfrm>
        </p:spPr>
        <p:txBody>
          <a:bodyPr/>
          <a:lstStyle/>
          <a:p>
            <a:r>
              <a:rPr lang="en-US" altLang="zh-CN" dirty="0">
                <a:solidFill>
                  <a:srgbClr val="FF6600"/>
                </a:solidFill>
              </a:rPr>
              <a:t>   </a:t>
            </a:r>
            <a:endParaRPr lang="zh-CN" altLang="en-US" dirty="0">
              <a:solidFill>
                <a:srgbClr val="FF66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48" y="1695431"/>
            <a:ext cx="8001000" cy="5162569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900" dirty="0"/>
              <a:t>                                         </a:t>
            </a:r>
            <a:r>
              <a:rPr lang="en-US" altLang="zh-CN" sz="900" dirty="0" smtClean="0"/>
              <a:t>                                     </a:t>
            </a:r>
            <a:r>
              <a:rPr lang="zh-CN" altLang="en-US" sz="26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儿</a:t>
            </a:r>
            <a:r>
              <a:rPr lang="zh-CN" altLang="en-US" sz="2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子眼中的父亲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600" b="1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岁：“爸爸真了不起，什么都懂</a:t>
            </a:r>
            <a:r>
              <a:rPr lang="en-US" altLang="zh-CN" sz="2600" b="1" dirty="0">
                <a:latin typeface="微软雅黑" pitchFamily="34" charset="-122"/>
                <a:ea typeface="微软雅黑" pitchFamily="34" charset="-122"/>
              </a:rPr>
              <a:t>!”</a:t>
            </a:r>
            <a:br>
              <a:rPr lang="en-US" altLang="zh-CN" sz="2600" b="1" dirty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600" b="1" dirty="0"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岁：“好像有时候觉得也不对</a:t>
            </a:r>
            <a:r>
              <a:rPr lang="en-US" altLang="zh-CN" sz="2600" b="1" dirty="0">
                <a:latin typeface="微软雅黑" pitchFamily="34" charset="-122"/>
                <a:ea typeface="微软雅黑" pitchFamily="34" charset="-122"/>
              </a:rPr>
              <a:t>……”</a:t>
            </a:r>
            <a:br>
              <a:rPr lang="en-US" altLang="zh-CN" sz="2600" b="1" dirty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600" b="1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岁：“爸爸有点落伍了，他的理论和时代格格不入。”</a:t>
            </a:r>
            <a:br>
              <a:rPr lang="zh-CN" altLang="en-US" sz="2600" b="1" dirty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600" b="1" dirty="0"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岁：“老头子一无所知，毫无疑问，他已陈腐不堪。”</a:t>
            </a:r>
            <a:br>
              <a:rPr lang="zh-CN" altLang="en-US" sz="2600" b="1" dirty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600" b="1" dirty="0">
                <a:latin typeface="微软雅黑" pitchFamily="34" charset="-122"/>
                <a:ea typeface="微软雅黑" pitchFamily="34" charset="-122"/>
              </a:rPr>
              <a:t>35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岁：“如果爸爸当年像我这样老练，他今天肯定是个百万富翁了。”</a:t>
            </a:r>
            <a:br>
              <a:rPr lang="zh-CN" altLang="en-US" sz="2600" b="1" dirty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600" b="1" dirty="0"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岁：“我不知道是否该和‘老头子’商量商量，或许他能帮我出出主意”</a:t>
            </a:r>
            <a:br>
              <a:rPr lang="zh-CN" altLang="en-US" sz="2600" b="1" dirty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600" b="1" dirty="0">
                <a:latin typeface="微软雅黑" pitchFamily="34" charset="-122"/>
                <a:ea typeface="微软雅黑" pitchFamily="34" charset="-122"/>
              </a:rPr>
              <a:t>55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岁：“真可惜，爸爸去世了，说实话，他的看法相当高明。”</a:t>
            </a:r>
            <a:br>
              <a:rPr lang="zh-CN" altLang="en-US" sz="2600" b="1" dirty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600" b="1" dirty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2600" b="1" dirty="0">
                <a:latin typeface="微软雅黑" pitchFamily="34" charset="-122"/>
                <a:ea typeface="微软雅黑" pitchFamily="34" charset="-122"/>
              </a:rPr>
              <a:t>岁： “可怜的爸爸，您简直是位无所不知的学者，遗憾的是我了解您太晚了！”</a:t>
            </a: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-12781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一般规律总结：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一个人小时候，觉得父亲的形象很高大；到了一定年龄段，血气方刚，又懂事又不懂事，会觉得父亲并不可敬，还以为自己比父亲强。真正成熟了，即使真比父亲强得多，也会觉得父亲可亲可敬。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743325" y="476250"/>
            <a:ext cx="5400675" cy="596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en-US" altLang="zh-CN" sz="2400" b="1" dirty="0">
                <a:latin typeface="微软雅黑" pitchFamily="34" charset="-122"/>
                <a:ea typeface="微软雅黑" pitchFamily="34" charset="-122"/>
              </a:rPr>
              <a:t>“1928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年，我家已搬至扬州东关街一所简陋的屋子。秋日的一天，我接到了开明书店寄赠的</a:t>
            </a:r>
            <a:r>
              <a:rPr kumimoji="1" lang="en-US" altLang="zh-CN" sz="24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背影</a:t>
            </a:r>
            <a:r>
              <a:rPr kumimoji="1" lang="en-US" altLang="zh-CN" sz="24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散文集，我手捧书本，不敢怠慢，一口气奔上二楼父亲卧室，让他老人家先睹为快。父亲已行动不便，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挪到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窗前，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依靠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在小椅上，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戴上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了老花眼镜，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一字一句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诵读着儿子的文章</a:t>
            </a:r>
            <a:r>
              <a:rPr kumimoji="1" lang="en-US" altLang="zh-CN" sz="24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背影</a:t>
            </a:r>
            <a:r>
              <a:rPr kumimoji="1" lang="en-US" altLang="zh-CN" sz="24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，只见他的手不住地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颤抖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，昏黄的眼珠，好像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猛然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放射出光彩。</a:t>
            </a:r>
          </a:p>
          <a:p>
            <a:pPr algn="just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“父亲在看到</a:t>
            </a:r>
            <a:r>
              <a:rPr kumimoji="1"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背影</a:t>
            </a:r>
            <a:r>
              <a:rPr kumimoji="1"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的几年后，便带着满足的微笑去世了。” </a:t>
            </a:r>
          </a:p>
          <a:p>
            <a:pPr algn="just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kumimoji="1" lang="zh-CN" altLang="en-US" sz="2400" b="1" dirty="0">
                <a:solidFill>
                  <a:srgbClr val="781606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（朱自华</a:t>
            </a:r>
            <a:r>
              <a:rPr kumimoji="1" lang="en-US" altLang="zh-CN" sz="24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朱自清与</a:t>
            </a:r>
            <a:r>
              <a:rPr kumimoji="1" lang="en-US" altLang="zh-CN" sz="2400" b="1" dirty="0">
                <a:latin typeface="微软雅黑" pitchFamily="34" charset="-122"/>
                <a:ea typeface="微软雅黑" pitchFamily="34" charset="-122"/>
              </a:rPr>
              <a:t>&lt;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背影</a:t>
            </a:r>
            <a:r>
              <a:rPr kumimoji="1" lang="en-US" altLang="zh-CN" sz="2400" b="1" dirty="0">
                <a:latin typeface="微软雅黑" pitchFamily="34" charset="-122"/>
                <a:ea typeface="微软雅黑" pitchFamily="34" charset="-122"/>
              </a:rPr>
              <a:t>&gt;》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） </a:t>
            </a:r>
          </a:p>
        </p:txBody>
      </p:sp>
      <p:pic>
        <p:nvPicPr>
          <p:cNvPr id="40963" name="Picture 3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50"/>
            <a:ext cx="3635375" cy="590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2"/>
          <p:cNvSpPr txBox="1">
            <a:spLocks noChangeArrowheads="1"/>
          </p:cNvSpPr>
          <p:nvPr/>
        </p:nvSpPr>
        <p:spPr bwMode="auto">
          <a:xfrm>
            <a:off x="304800" y="923925"/>
            <a:ext cx="4191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B9B907"/>
                </a:solidFill>
                <a:latin typeface="微软雅黑" pitchFamily="34" charset="-122"/>
                <a:ea typeface="微软雅黑" pitchFamily="34" charset="-122"/>
              </a:rPr>
              <a:t>你静静的离去</a:t>
            </a:r>
            <a:br>
              <a:rPr kumimoji="1" lang="zh-CN" altLang="en-US" sz="2400" b="1" dirty="0">
                <a:solidFill>
                  <a:srgbClr val="B9B907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B9B907"/>
                </a:solidFill>
                <a:latin typeface="微软雅黑" pitchFamily="34" charset="-122"/>
                <a:ea typeface="微软雅黑" pitchFamily="34" charset="-122"/>
              </a:rPr>
              <a:t>一步一步孤独的背影</a:t>
            </a:r>
            <a:br>
              <a:rPr kumimoji="1" lang="zh-CN" altLang="en-US" sz="2400" b="1" dirty="0">
                <a:solidFill>
                  <a:srgbClr val="B9B907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B9B907"/>
                </a:solidFill>
                <a:latin typeface="微软雅黑" pitchFamily="34" charset="-122"/>
                <a:ea typeface="微软雅黑" pitchFamily="34" charset="-122"/>
              </a:rPr>
              <a:t>多想伴着你</a:t>
            </a:r>
            <a:br>
              <a:rPr kumimoji="1" lang="zh-CN" altLang="en-US" sz="2400" b="1" dirty="0">
                <a:solidFill>
                  <a:srgbClr val="B9B907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B9B907"/>
                </a:solidFill>
                <a:latin typeface="微软雅黑" pitchFamily="34" charset="-122"/>
                <a:ea typeface="微软雅黑" pitchFamily="34" charset="-122"/>
              </a:rPr>
              <a:t>告诉你我心里</a:t>
            </a:r>
            <a:br>
              <a:rPr kumimoji="1" lang="zh-CN" altLang="en-US" sz="2400" b="1" dirty="0">
                <a:solidFill>
                  <a:srgbClr val="B9B907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B9B907"/>
                </a:solidFill>
                <a:latin typeface="微软雅黑" pitchFamily="34" charset="-122"/>
                <a:ea typeface="微软雅黑" pitchFamily="34" charset="-122"/>
              </a:rPr>
              <a:t>多么的爱你</a:t>
            </a:r>
            <a:br>
              <a:rPr kumimoji="1" lang="zh-CN" altLang="en-US" sz="2400" b="1" dirty="0">
                <a:solidFill>
                  <a:srgbClr val="B9B907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dirty="0">
                <a:latin typeface="Times New Roman" pitchFamily="18" charset="0"/>
              </a:rPr>
              <a:t/>
            </a:r>
            <a:br>
              <a:rPr kumimoji="1" lang="zh-CN" altLang="en-US" sz="2400" dirty="0">
                <a:latin typeface="Times New Roman" pitchFamily="18" charset="0"/>
              </a:rPr>
            </a:br>
            <a:r>
              <a:rPr kumimoji="1" lang="zh-CN" altLang="en-US" sz="2400" b="1" dirty="0">
                <a:solidFill>
                  <a:srgbClr val="C523EB"/>
                </a:solidFill>
                <a:latin typeface="微软雅黑" pitchFamily="34" charset="-122"/>
                <a:ea typeface="微软雅黑" pitchFamily="34" charset="-122"/>
              </a:rPr>
              <a:t>花静静的绽放</a:t>
            </a:r>
            <a:br>
              <a:rPr kumimoji="1" lang="zh-CN" altLang="en-US" sz="2400" b="1" dirty="0">
                <a:solidFill>
                  <a:srgbClr val="C523EB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C523EB"/>
                </a:solidFill>
                <a:latin typeface="微软雅黑" pitchFamily="34" charset="-122"/>
                <a:ea typeface="微软雅黑" pitchFamily="34" charset="-122"/>
              </a:rPr>
              <a:t>在我忽然想你的夜里</a:t>
            </a:r>
            <a:br>
              <a:rPr kumimoji="1" lang="zh-CN" altLang="en-US" sz="2400" b="1" dirty="0">
                <a:solidFill>
                  <a:srgbClr val="C523EB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C523EB"/>
                </a:solidFill>
                <a:latin typeface="微软雅黑" pitchFamily="34" charset="-122"/>
                <a:ea typeface="微软雅黑" pitchFamily="34" charset="-122"/>
              </a:rPr>
              <a:t>多想告诉你</a:t>
            </a:r>
            <a:br>
              <a:rPr kumimoji="1" lang="zh-CN" altLang="en-US" sz="2400" b="1" dirty="0">
                <a:solidFill>
                  <a:srgbClr val="C523EB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C523EB"/>
                </a:solidFill>
                <a:latin typeface="微软雅黑" pitchFamily="34" charset="-122"/>
                <a:ea typeface="微软雅黑" pitchFamily="34" charset="-122"/>
              </a:rPr>
              <a:t>其实你一直都是我的奇迹</a:t>
            </a:r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/>
            </a:r>
            <a:b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33973D"/>
                </a:solidFill>
                <a:latin typeface="微软雅黑" pitchFamily="34" charset="-122"/>
                <a:ea typeface="微软雅黑" pitchFamily="34" charset="-122"/>
              </a:rPr>
              <a:t>一年一年风霜遮盖了笑脸</a:t>
            </a:r>
            <a:br>
              <a:rPr kumimoji="1" lang="zh-CN" altLang="en-US" sz="2400" b="1" dirty="0">
                <a:solidFill>
                  <a:srgbClr val="33973D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33973D"/>
                </a:solidFill>
                <a:latin typeface="微软雅黑" pitchFamily="34" charset="-122"/>
                <a:ea typeface="微软雅黑" pitchFamily="34" charset="-122"/>
              </a:rPr>
              <a:t>你寂寞的心还有谁能够体会</a:t>
            </a:r>
            <a:br>
              <a:rPr kumimoji="1" lang="zh-CN" altLang="en-US" sz="2400" b="1" dirty="0">
                <a:solidFill>
                  <a:srgbClr val="33973D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33973D"/>
                </a:solidFill>
                <a:latin typeface="微软雅黑" pitchFamily="34" charset="-122"/>
                <a:ea typeface="微软雅黑" pitchFamily="34" charset="-122"/>
              </a:rPr>
              <a:t>是不是春花秋月无情</a:t>
            </a:r>
            <a:br>
              <a:rPr kumimoji="1" lang="zh-CN" altLang="en-US" sz="2400" b="1" dirty="0">
                <a:solidFill>
                  <a:srgbClr val="33973D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33973D"/>
                </a:solidFill>
                <a:latin typeface="微软雅黑" pitchFamily="34" charset="-122"/>
                <a:ea typeface="微软雅黑" pitchFamily="34" charset="-122"/>
              </a:rPr>
              <a:t>春去秋来你的爱已无声</a:t>
            </a:r>
            <a:br>
              <a:rPr kumimoji="1" lang="zh-CN" altLang="en-US" sz="2400" b="1" dirty="0">
                <a:solidFill>
                  <a:srgbClr val="33973D"/>
                </a:solidFill>
                <a:latin typeface="微软雅黑" pitchFamily="34" charset="-122"/>
                <a:ea typeface="微软雅黑" pitchFamily="34" charset="-122"/>
              </a:rPr>
            </a:br>
            <a:endParaRPr kumimoji="1" lang="zh-CN" altLang="en-US" sz="2400" b="1" dirty="0">
              <a:solidFill>
                <a:srgbClr val="33973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4800600" y="558800"/>
            <a:ext cx="3581400" cy="688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  <a:t>把爱全给了我</a:t>
            </a:r>
            <a:b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  <a:t>把世界给了我</a:t>
            </a:r>
            <a:b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  <a:t>从此不知你心中苦与乐</a:t>
            </a:r>
            <a:b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  <a:t>多想靠近你</a:t>
            </a:r>
            <a:b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  <a:t>告诉你我其实一直都懂你</a:t>
            </a:r>
            <a:b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  <a:t>把爱全给了我</a:t>
            </a:r>
            <a:b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  <a:t>把世界给了我</a:t>
            </a:r>
            <a:b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  <a:t>从此不知你心中苦与乐</a:t>
            </a:r>
            <a:b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  <a:t>多想靠近你</a:t>
            </a:r>
            <a:b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  <a:t>依偎在你温暖寂寞的怀里</a:t>
            </a:r>
            <a:br>
              <a:rPr kumimoji="1" lang="zh-CN" altLang="en-US" sz="2400" b="1" dirty="0">
                <a:solidFill>
                  <a:srgbClr val="07939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kumimoji="1" lang="zh-CN" altLang="en-US" sz="2400" dirty="0">
                <a:solidFill>
                  <a:srgbClr val="079390"/>
                </a:solidFill>
                <a:latin typeface="Times New Roman" pitchFamily="18" charset="0"/>
              </a:rPr>
              <a:t/>
            </a:r>
            <a:br>
              <a:rPr kumimoji="1" lang="zh-CN" altLang="en-US" sz="2400" dirty="0">
                <a:solidFill>
                  <a:srgbClr val="079390"/>
                </a:solidFill>
                <a:latin typeface="Times New Roman" pitchFamily="18" charset="0"/>
              </a:rPr>
            </a:br>
            <a:r>
              <a:rPr kumimoji="1" lang="zh-CN" altLang="en-US" sz="2400" dirty="0">
                <a:latin typeface="Times New Roman" pitchFamily="18" charset="0"/>
              </a:rPr>
              <a:t/>
            </a:r>
            <a:br>
              <a:rPr kumimoji="1" lang="zh-CN" altLang="en-US" sz="2400" dirty="0">
                <a:latin typeface="Times New Roman" pitchFamily="18" charset="0"/>
              </a:rPr>
            </a:br>
            <a:r>
              <a:rPr kumimoji="1" lang="zh-CN" altLang="en-US" sz="2400" dirty="0">
                <a:latin typeface="Times New Roman" pitchFamily="18" charset="0"/>
              </a:rPr>
              <a:t/>
            </a:r>
            <a:br>
              <a:rPr kumimoji="1" lang="zh-CN" altLang="en-US" sz="2400" dirty="0">
                <a:latin typeface="Times New Roman" pitchFamily="18" charset="0"/>
              </a:rPr>
            </a:br>
            <a:endParaRPr kumimoji="1" lang="zh-CN" altLang="en-US" sz="2400" dirty="0">
              <a:latin typeface="Times New Roman" pitchFamily="18" charset="0"/>
            </a:endParaRPr>
          </a:p>
          <a:p>
            <a:pPr algn="l">
              <a:spcBef>
                <a:spcPct val="50000"/>
              </a:spcBef>
            </a:pPr>
            <a:endParaRPr kumimoji="1" lang="zh-CN" altLang="en-US" sz="2400" dirty="0">
              <a:latin typeface="Times New Roman" pitchFamily="18" charset="0"/>
            </a:endParaRPr>
          </a:p>
          <a:p>
            <a:pPr algn="l">
              <a:spcBef>
                <a:spcPct val="50000"/>
              </a:spcBef>
            </a:pPr>
            <a:endParaRPr kumimoji="1" lang="en-US" altLang="zh-CN" sz="2400" dirty="0">
              <a:latin typeface="Times New Roman" pitchFamily="18" charset="0"/>
            </a:endParaRP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609600" y="304800"/>
            <a:ext cx="2514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600" b="1" i="1" dirty="0">
                <a:solidFill>
                  <a:srgbClr val="BA3A20"/>
                </a:solidFill>
                <a:latin typeface="Times New Roman" pitchFamily="18" charset="0"/>
              </a:rPr>
              <a:t>     </a:t>
            </a:r>
            <a:r>
              <a:rPr kumimoji="1" lang="zh-CN" altLang="en-US" sz="3600" b="1" i="1" dirty="0">
                <a:solidFill>
                  <a:srgbClr val="BA3A20"/>
                </a:solidFill>
                <a:latin typeface="微软雅黑" pitchFamily="34" charset="-122"/>
                <a:ea typeface="微软雅黑" pitchFamily="34" charset="-122"/>
              </a:rPr>
              <a:t>懂      你</a:t>
            </a:r>
          </a:p>
        </p:txBody>
      </p:sp>
      <p:pic>
        <p:nvPicPr>
          <p:cNvPr id="5" name="满文军 - 懂你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286512" y="5429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4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6845300"/>
        </p:xfrm>
        <a:graphic>
          <a:graphicData uri="http://schemas.openxmlformats.org/presentationml/2006/ole">
            <p:oleObj spid="_x0000_s1026" name="BMP 图象" r:id="rId5" imgW="4847619" imgH="2866667" progId="PBrush">
              <p:embed/>
            </p:oleObj>
          </a:graphicData>
        </a:graphic>
      </p:graphicFrame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6421695" y="549275"/>
            <a:ext cx="2369880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/>
            <a:r>
              <a:rPr lang="zh-CN" altLang="en-US" sz="14200" dirty="0">
                <a:latin typeface="微软雅黑" pitchFamily="34" charset="-122"/>
                <a:ea typeface="微软雅黑" pitchFamily="34" charset="-122"/>
              </a:rPr>
              <a:t>背影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4919941" y="2276475"/>
            <a:ext cx="1415772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/>
            <a:r>
              <a:rPr lang="zh-CN" altLang="en-US" sz="8000" dirty="0">
                <a:latin typeface="微软雅黑" pitchFamily="34" charset="-122"/>
                <a:ea typeface="微软雅黑" pitchFamily="34" charset="-122"/>
              </a:rPr>
              <a:t>朱自清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24" y="5715016"/>
            <a:ext cx="735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龙 结 中 学                      执 教：黄 琪 琳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autoUpdateAnimBg="0"/>
      <p:bldP spid="102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1650" y="642918"/>
            <a:ext cx="3562350" cy="45370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1071546"/>
            <a:ext cx="450059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endParaRPr lang="en-US" altLang="zh-CN" sz="4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4400" dirty="0" smtClean="0">
                <a:latin typeface="微软雅黑" pitchFamily="34" charset="-122"/>
                <a:ea typeface="微软雅黑" pitchFamily="34" charset="-122"/>
              </a:rPr>
              <a:t>到底这是一个怎样的背影？</a:t>
            </a:r>
            <a:endParaRPr lang="en-US" altLang="zh-CN" sz="4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4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endParaRPr lang="zh-CN" altLang="en-US" sz="4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258888" y="446088"/>
            <a:ext cx="27320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latin typeface="微软雅黑" pitchFamily="34" charset="-122"/>
                <a:ea typeface="微软雅黑" pitchFamily="34" charset="-122"/>
              </a:rPr>
              <a:t>朗读与欣赏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4938" y="457200"/>
            <a:ext cx="9009062" cy="1052513"/>
            <a:chOff x="0" y="1536"/>
            <a:chExt cx="5675" cy="663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6629" name="Rectangle 5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30" name="Rectangle 6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6632" name="Rectangle 8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33" name="Rectangle 9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6634" name="Rectangle 10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5" name="Rectangle 11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6" name="Rectangle 12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2843213" y="1773238"/>
            <a:ext cx="590550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宋体" pitchFamily="2" charset="-122"/>
              </a:rPr>
              <a:t>我看见他戴着</a:t>
            </a:r>
            <a:r>
              <a:rPr kumimoji="1" lang="zh-CN" altLang="en-US" sz="2800" b="1" u="sng" dirty="0">
                <a:latin typeface="宋体" pitchFamily="2" charset="-122"/>
              </a:rPr>
              <a:t>         </a:t>
            </a:r>
            <a:r>
              <a:rPr kumimoji="1" lang="zh-CN" altLang="en-US" sz="2800" b="1" dirty="0">
                <a:latin typeface="宋体" pitchFamily="2" charset="-122"/>
              </a:rPr>
              <a:t>，穿着黑</a:t>
            </a:r>
            <a:r>
              <a:rPr kumimoji="1" lang="zh-CN" altLang="en-US" sz="2800" b="1" u="sng" dirty="0">
                <a:latin typeface="宋体" pitchFamily="2" charset="-122"/>
              </a:rPr>
              <a:t>   </a:t>
            </a:r>
            <a:r>
              <a:rPr kumimoji="1" lang="zh-CN" altLang="en-US" sz="2800" b="1" dirty="0">
                <a:latin typeface="宋体" pitchFamily="2" charset="-122"/>
              </a:rPr>
              <a:t>布</a:t>
            </a:r>
            <a:r>
              <a:rPr kumimoji="1" lang="zh-CN" altLang="en-US" sz="2800" b="1" u="sng" dirty="0">
                <a:latin typeface="宋体" pitchFamily="2" charset="-122"/>
              </a:rPr>
              <a:t>       </a:t>
            </a:r>
            <a:r>
              <a:rPr kumimoji="1" lang="zh-CN" altLang="en-US" sz="2800" b="1" dirty="0">
                <a:latin typeface="宋体" pitchFamily="2" charset="-122"/>
              </a:rPr>
              <a:t>，深青布</a:t>
            </a:r>
            <a:r>
              <a:rPr kumimoji="1" lang="zh-CN" altLang="en-US" sz="2800" b="1" u="sng" dirty="0">
                <a:latin typeface="宋体" pitchFamily="2" charset="-122"/>
              </a:rPr>
              <a:t>     </a:t>
            </a:r>
            <a:r>
              <a:rPr kumimoji="1" lang="zh-CN" altLang="en-US" sz="2800" b="1" dirty="0">
                <a:latin typeface="宋体" pitchFamily="2" charset="-122"/>
              </a:rPr>
              <a:t>，</a:t>
            </a:r>
            <a:r>
              <a:rPr kumimoji="1" lang="zh-CN" altLang="en-US" sz="2800" b="1" u="sng" dirty="0">
                <a:latin typeface="宋体" pitchFamily="2" charset="-122"/>
              </a:rPr>
              <a:t>     </a:t>
            </a:r>
            <a:r>
              <a:rPr kumimoji="1" lang="zh-CN" altLang="en-US" sz="2800" b="1" dirty="0">
                <a:latin typeface="宋体" pitchFamily="2" charset="-122"/>
              </a:rPr>
              <a:t>地</a:t>
            </a:r>
            <a:r>
              <a:rPr kumimoji="1"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走</a:t>
            </a:r>
            <a:r>
              <a:rPr kumimoji="1" lang="zh-CN" altLang="en-US" sz="2800" b="1" dirty="0">
                <a:latin typeface="宋体" pitchFamily="2" charset="-122"/>
              </a:rPr>
              <a:t>到铁道边</a:t>
            </a:r>
            <a:r>
              <a:rPr kumimoji="1" lang="en-US" altLang="zh-CN" sz="2800" b="1" dirty="0">
                <a:latin typeface="宋体" pitchFamily="2" charset="-122"/>
              </a:rPr>
              <a:t>,</a:t>
            </a:r>
            <a:r>
              <a:rPr kumimoji="1" lang="zh-CN" altLang="en-US" sz="2800" b="1" dirty="0">
                <a:latin typeface="宋体" pitchFamily="2" charset="-122"/>
              </a:rPr>
              <a:t>慢慢</a:t>
            </a:r>
            <a:r>
              <a:rPr kumimoji="1" lang="zh-CN" altLang="en-US" sz="2800" b="1" u="sng" dirty="0">
                <a:latin typeface="宋体" pitchFamily="2" charset="-122"/>
              </a:rPr>
              <a:t>   </a:t>
            </a:r>
            <a:r>
              <a:rPr kumimoji="1" lang="zh-CN" altLang="en-US" sz="2800" b="1" dirty="0">
                <a:latin typeface="宋体" pitchFamily="2" charset="-122"/>
              </a:rPr>
              <a:t>身下去，尚不大难。可是他穿过铁道 ，要爬上那边月台 ，就不容易了 。他用两手 </a:t>
            </a:r>
            <a:r>
              <a:rPr kumimoji="1" lang="zh-CN" altLang="en-US" sz="2800" b="1" dirty="0" smtClean="0">
                <a:latin typeface="宋体" pitchFamily="2" charset="-122"/>
              </a:rPr>
              <a:t>    </a:t>
            </a:r>
            <a:r>
              <a:rPr kumimoji="1" lang="zh-CN" altLang="en-US" sz="2800" b="1" u="sng" dirty="0" smtClean="0">
                <a:latin typeface="宋体" pitchFamily="2" charset="-122"/>
              </a:rPr>
              <a:t>         </a:t>
            </a:r>
            <a:r>
              <a:rPr kumimoji="1" lang="zh-CN" altLang="en-US" sz="2800" b="1" dirty="0" smtClean="0">
                <a:latin typeface="宋体" pitchFamily="2" charset="-122"/>
              </a:rPr>
              <a:t>   </a:t>
            </a:r>
            <a:r>
              <a:rPr kumimoji="1" lang="zh-CN" altLang="en-US" sz="2800" b="1" u="sng" dirty="0" smtClean="0">
                <a:latin typeface="宋体" pitchFamily="2" charset="-122"/>
              </a:rPr>
              <a:t>     </a:t>
            </a:r>
            <a:r>
              <a:rPr kumimoji="1" lang="zh-CN" altLang="en-US" sz="2800" b="1" dirty="0" smtClean="0">
                <a:latin typeface="宋体" pitchFamily="2" charset="-122"/>
              </a:rPr>
              <a:t>    </a:t>
            </a:r>
            <a:r>
              <a:rPr kumimoji="1" lang="zh-CN" altLang="en-US" sz="2800" b="1" u="sng" dirty="0" smtClean="0">
                <a:latin typeface="宋体" pitchFamily="2" charset="-122"/>
              </a:rPr>
              <a:t>                 </a:t>
            </a:r>
            <a:r>
              <a:rPr kumimoji="1" lang="zh-CN" altLang="en-US" sz="2800" b="1" dirty="0">
                <a:latin typeface="宋体" pitchFamily="2" charset="-122"/>
              </a:rPr>
              <a:t>着上面 ，两脚再向上</a:t>
            </a:r>
            <a:r>
              <a:rPr kumimoji="1" lang="zh-CN" altLang="en-US" sz="2800" b="1" u="sng" dirty="0">
                <a:latin typeface="宋体" pitchFamily="2" charset="-122"/>
              </a:rPr>
              <a:t>  </a:t>
            </a:r>
            <a:r>
              <a:rPr kumimoji="1" lang="zh-CN" altLang="en-US" sz="2800" b="1" dirty="0">
                <a:latin typeface="宋体" pitchFamily="2" charset="-122"/>
              </a:rPr>
              <a:t>；他肥胖的身子向左微</a:t>
            </a:r>
            <a:r>
              <a:rPr kumimoji="1" lang="zh-CN" altLang="en-US" sz="2800" b="1" u="sng" dirty="0">
                <a:latin typeface="宋体" pitchFamily="2" charset="-122"/>
              </a:rPr>
              <a:t>   </a:t>
            </a:r>
            <a:r>
              <a:rPr kumimoji="1" lang="en-US" altLang="zh-CN" sz="2800" b="1" dirty="0">
                <a:latin typeface="宋体" pitchFamily="2" charset="-122"/>
              </a:rPr>
              <a:t>,</a:t>
            </a:r>
            <a:r>
              <a:rPr kumimoji="1" lang="zh-CN" altLang="en-US" sz="2800" b="1" dirty="0">
                <a:latin typeface="宋体" pitchFamily="2" charset="-122"/>
              </a:rPr>
              <a:t>显出努力的样子，这时我看见他的背影 ，我的泪很快地流下来了。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6443663" y="2193925"/>
            <a:ext cx="865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>
              <a:latin typeface="Arial" pitchFamily="34" charset="0"/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5076825" y="1700213"/>
            <a:ext cx="1943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itchFamily="34" charset="0"/>
              </a:rPr>
              <a:t>黑布小帽</a:t>
            </a: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3276600" y="2133600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大马褂</a:t>
            </a: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5940425" y="2205038"/>
            <a:ext cx="14398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棉袍</a:t>
            </a:r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7164388" y="2205038"/>
            <a:ext cx="93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蹒跚</a:t>
            </a: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5580063" y="2636838"/>
            <a:ext cx="504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探</a:t>
            </a: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7786710" y="3505200"/>
            <a:ext cx="928694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Arial" pitchFamily="34" charset="0"/>
              </a:rPr>
              <a:t> 攀</a:t>
            </a:r>
            <a:endParaRPr lang="zh-CN" altLang="en-US" sz="2800" b="1" dirty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26646" name="Text Box 22"/>
          <p:cNvSpPr txBox="1">
            <a:spLocks noChangeArrowheads="1"/>
          </p:cNvSpPr>
          <p:nvPr/>
        </p:nvSpPr>
        <p:spPr bwMode="auto">
          <a:xfrm>
            <a:off x="6227763" y="3860800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缩</a:t>
            </a:r>
          </a:p>
        </p:txBody>
      </p:sp>
      <p:sp>
        <p:nvSpPr>
          <p:cNvPr id="26647" name="Text Box 23"/>
          <p:cNvSpPr txBox="1">
            <a:spLocks noChangeArrowheads="1"/>
          </p:cNvSpPr>
          <p:nvPr/>
        </p:nvSpPr>
        <p:spPr bwMode="auto">
          <a:xfrm>
            <a:off x="4716463" y="4292600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倾</a:t>
            </a:r>
          </a:p>
        </p:txBody>
      </p:sp>
      <p:sp>
        <p:nvSpPr>
          <p:cNvPr id="26648" name="AutoShape 2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40650" y="6400800"/>
            <a:ext cx="457200" cy="457200"/>
          </a:xfrm>
          <a:prstGeom prst="actionButtonInformation">
            <a:avLst/>
          </a:prstGeom>
          <a:solidFill>
            <a:schemeClr val="accent2"/>
          </a:solidFill>
          <a:ln w="9525">
            <a:solidFill>
              <a:srgbClr val="99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9" name="AutoShape 2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172450" y="6400800"/>
            <a:ext cx="457200" cy="4572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0" name="AutoShape 2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actionButtonForwardNex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85720" y="5786454"/>
            <a:ext cx="8643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这是一个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的背影，我从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地方看出来的。</a:t>
            </a:r>
            <a:endParaRPr lang="zh-CN" altLang="en-US" sz="3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 cstate="print"/>
          <a:srcRect l="11000" t="11333" r="50999" b="22000"/>
          <a:stretch>
            <a:fillRect/>
          </a:stretch>
        </p:blipFill>
        <p:spPr bwMode="auto">
          <a:xfrm>
            <a:off x="0" y="1643050"/>
            <a:ext cx="285748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med">
    <p:cover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0" grpId="0"/>
      <p:bldP spid="26641" grpId="0"/>
      <p:bldP spid="26642" grpId="0"/>
      <p:bldP spid="26643" grpId="0"/>
      <p:bldP spid="26644" grpId="0"/>
      <p:bldP spid="26645" grpId="0"/>
      <p:bldP spid="26647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《背影》朗读 00_05_15-00_05_58.mp4">
            <a:hlinkClick r:id="" action="ppaction://media"/>
          </p:cNvPr>
          <p:cNvPicPr>
            <a:picLocks noGrp="1" noRot="1" noChangeAspect="1"/>
          </p:cNvPicPr>
          <p:nvPr>
            <p:ph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258888" y="446088"/>
            <a:ext cx="27320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latin typeface="微软雅黑" pitchFamily="34" charset="-122"/>
                <a:ea typeface="微软雅黑" pitchFamily="34" charset="-122"/>
              </a:rPr>
              <a:t>朗读与欣赏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4938" y="457200"/>
            <a:ext cx="9009062" cy="1052513"/>
            <a:chOff x="0" y="1536"/>
            <a:chExt cx="5675" cy="663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6629" name="Rectangle 5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30" name="Rectangle 6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6632" name="Rectangle 8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33" name="Rectangle 9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6634" name="Rectangle 10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5" name="Rectangle 11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6" name="Rectangle 12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2843213" y="1773238"/>
            <a:ext cx="590550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宋体" pitchFamily="2" charset="-122"/>
              </a:rPr>
              <a:t>我看见他戴着</a:t>
            </a:r>
            <a:r>
              <a:rPr kumimoji="1" lang="zh-CN" altLang="en-US" sz="2800" b="1" u="sng" dirty="0">
                <a:latin typeface="宋体" pitchFamily="2" charset="-122"/>
              </a:rPr>
              <a:t>         </a:t>
            </a:r>
            <a:r>
              <a:rPr kumimoji="1" lang="zh-CN" altLang="en-US" sz="2800" b="1" dirty="0">
                <a:latin typeface="宋体" pitchFamily="2" charset="-122"/>
              </a:rPr>
              <a:t>，穿着黑</a:t>
            </a:r>
            <a:r>
              <a:rPr kumimoji="1" lang="zh-CN" altLang="en-US" sz="2800" b="1" u="sng" dirty="0">
                <a:latin typeface="宋体" pitchFamily="2" charset="-122"/>
              </a:rPr>
              <a:t>   </a:t>
            </a:r>
            <a:r>
              <a:rPr kumimoji="1" lang="zh-CN" altLang="en-US" sz="2800" b="1" dirty="0">
                <a:latin typeface="宋体" pitchFamily="2" charset="-122"/>
              </a:rPr>
              <a:t>布</a:t>
            </a:r>
            <a:r>
              <a:rPr kumimoji="1" lang="zh-CN" altLang="en-US" sz="2800" b="1" u="sng" dirty="0">
                <a:latin typeface="宋体" pitchFamily="2" charset="-122"/>
              </a:rPr>
              <a:t>       </a:t>
            </a:r>
            <a:r>
              <a:rPr kumimoji="1" lang="zh-CN" altLang="en-US" sz="2800" b="1" dirty="0">
                <a:latin typeface="宋体" pitchFamily="2" charset="-122"/>
              </a:rPr>
              <a:t>，深青布</a:t>
            </a:r>
            <a:r>
              <a:rPr kumimoji="1" lang="zh-CN" altLang="en-US" sz="2800" b="1" u="sng" dirty="0">
                <a:latin typeface="宋体" pitchFamily="2" charset="-122"/>
              </a:rPr>
              <a:t>     </a:t>
            </a:r>
            <a:r>
              <a:rPr kumimoji="1" lang="zh-CN" altLang="en-US" sz="2800" b="1" dirty="0">
                <a:latin typeface="宋体" pitchFamily="2" charset="-122"/>
              </a:rPr>
              <a:t>，</a:t>
            </a:r>
            <a:r>
              <a:rPr kumimoji="1" lang="zh-CN" altLang="en-US" sz="2800" b="1" u="sng" dirty="0">
                <a:latin typeface="宋体" pitchFamily="2" charset="-122"/>
              </a:rPr>
              <a:t>     </a:t>
            </a:r>
            <a:r>
              <a:rPr kumimoji="1" lang="zh-CN" altLang="en-US" sz="2800" b="1" dirty="0">
                <a:latin typeface="宋体" pitchFamily="2" charset="-122"/>
              </a:rPr>
              <a:t>地</a:t>
            </a:r>
            <a:r>
              <a:rPr kumimoji="1" lang="zh-CN" altLang="en-US" sz="2800" b="1" dirty="0">
                <a:solidFill>
                  <a:srgbClr val="0000CC"/>
                </a:solidFill>
                <a:latin typeface="宋体" pitchFamily="2" charset="-122"/>
              </a:rPr>
              <a:t>走</a:t>
            </a:r>
            <a:r>
              <a:rPr kumimoji="1" lang="zh-CN" altLang="en-US" sz="2800" b="1" dirty="0">
                <a:latin typeface="宋体" pitchFamily="2" charset="-122"/>
              </a:rPr>
              <a:t>到铁道边</a:t>
            </a:r>
            <a:r>
              <a:rPr kumimoji="1" lang="en-US" altLang="zh-CN" sz="2800" b="1" dirty="0">
                <a:latin typeface="宋体" pitchFamily="2" charset="-122"/>
              </a:rPr>
              <a:t>,</a:t>
            </a:r>
            <a:r>
              <a:rPr kumimoji="1" lang="zh-CN" altLang="en-US" sz="2800" b="1" dirty="0">
                <a:latin typeface="宋体" pitchFamily="2" charset="-122"/>
              </a:rPr>
              <a:t>慢慢</a:t>
            </a:r>
            <a:r>
              <a:rPr kumimoji="1" lang="zh-CN" altLang="en-US" sz="2800" b="1" u="sng" dirty="0">
                <a:latin typeface="宋体" pitchFamily="2" charset="-122"/>
              </a:rPr>
              <a:t>   </a:t>
            </a:r>
            <a:r>
              <a:rPr kumimoji="1" lang="zh-CN" altLang="en-US" sz="2800" b="1" dirty="0">
                <a:latin typeface="宋体" pitchFamily="2" charset="-122"/>
              </a:rPr>
              <a:t>身下去，尚不大难。可是他穿过铁道 ，要爬上那边月台 ，就不容易了 。他用两手 </a:t>
            </a:r>
            <a:r>
              <a:rPr kumimoji="1" lang="zh-CN" altLang="en-US" sz="2800" b="1" dirty="0" smtClean="0">
                <a:latin typeface="宋体" pitchFamily="2" charset="-122"/>
              </a:rPr>
              <a:t>    </a:t>
            </a:r>
            <a:r>
              <a:rPr kumimoji="1" lang="zh-CN" altLang="en-US" sz="2800" b="1" u="sng" dirty="0" smtClean="0">
                <a:latin typeface="宋体" pitchFamily="2" charset="-122"/>
              </a:rPr>
              <a:t>         </a:t>
            </a:r>
            <a:r>
              <a:rPr kumimoji="1" lang="zh-CN" altLang="en-US" sz="2800" b="1" dirty="0" smtClean="0">
                <a:latin typeface="宋体" pitchFamily="2" charset="-122"/>
              </a:rPr>
              <a:t>   </a:t>
            </a:r>
            <a:r>
              <a:rPr kumimoji="1" lang="zh-CN" altLang="en-US" sz="2800" b="1" u="sng" dirty="0" smtClean="0">
                <a:latin typeface="宋体" pitchFamily="2" charset="-122"/>
              </a:rPr>
              <a:t>     </a:t>
            </a:r>
            <a:r>
              <a:rPr kumimoji="1" lang="zh-CN" altLang="en-US" sz="2800" b="1" dirty="0" smtClean="0">
                <a:latin typeface="宋体" pitchFamily="2" charset="-122"/>
              </a:rPr>
              <a:t>    </a:t>
            </a:r>
            <a:r>
              <a:rPr kumimoji="1" lang="zh-CN" altLang="en-US" sz="2800" b="1" u="sng" dirty="0" smtClean="0">
                <a:latin typeface="宋体" pitchFamily="2" charset="-122"/>
              </a:rPr>
              <a:t>                 </a:t>
            </a:r>
            <a:r>
              <a:rPr kumimoji="1" lang="zh-CN" altLang="en-US" sz="2800" b="1" dirty="0">
                <a:latin typeface="宋体" pitchFamily="2" charset="-122"/>
              </a:rPr>
              <a:t>着上面 ，两脚再向上</a:t>
            </a:r>
            <a:r>
              <a:rPr kumimoji="1" lang="zh-CN" altLang="en-US" sz="2800" b="1" u="sng" dirty="0">
                <a:latin typeface="宋体" pitchFamily="2" charset="-122"/>
              </a:rPr>
              <a:t>  </a:t>
            </a:r>
            <a:r>
              <a:rPr kumimoji="1" lang="zh-CN" altLang="en-US" sz="2800" b="1" dirty="0">
                <a:latin typeface="宋体" pitchFamily="2" charset="-122"/>
              </a:rPr>
              <a:t>；他肥胖的身子向左微</a:t>
            </a:r>
            <a:r>
              <a:rPr kumimoji="1" lang="zh-CN" altLang="en-US" sz="2800" b="1" u="sng" dirty="0">
                <a:latin typeface="宋体" pitchFamily="2" charset="-122"/>
              </a:rPr>
              <a:t>   </a:t>
            </a:r>
            <a:r>
              <a:rPr kumimoji="1" lang="en-US" altLang="zh-CN" sz="2800" b="1" dirty="0">
                <a:latin typeface="宋体" pitchFamily="2" charset="-122"/>
              </a:rPr>
              <a:t>,</a:t>
            </a:r>
            <a:r>
              <a:rPr kumimoji="1" lang="zh-CN" altLang="en-US" sz="2800" b="1" dirty="0">
                <a:latin typeface="宋体" pitchFamily="2" charset="-122"/>
              </a:rPr>
              <a:t>显出努力的样子，这时我看见他的背影 ，我的泪很快地流下来了。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6443663" y="2193925"/>
            <a:ext cx="865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>
              <a:latin typeface="Arial" pitchFamily="34" charset="0"/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5076825" y="1700213"/>
            <a:ext cx="1943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itchFamily="34" charset="0"/>
              </a:rPr>
              <a:t>黑布小帽</a:t>
            </a: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3276600" y="2133600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大马褂</a:t>
            </a: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5940425" y="2205038"/>
            <a:ext cx="14398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棉袍</a:t>
            </a:r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7164388" y="2205038"/>
            <a:ext cx="93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蹒跚</a:t>
            </a:r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5580063" y="2636838"/>
            <a:ext cx="504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探</a:t>
            </a: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7786710" y="3505200"/>
            <a:ext cx="928694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Arial" pitchFamily="34" charset="0"/>
              </a:rPr>
              <a:t> 攀</a:t>
            </a:r>
            <a:endParaRPr lang="zh-CN" altLang="en-US" sz="2800" b="1" dirty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26646" name="Text Box 22"/>
          <p:cNvSpPr txBox="1">
            <a:spLocks noChangeArrowheads="1"/>
          </p:cNvSpPr>
          <p:nvPr/>
        </p:nvSpPr>
        <p:spPr bwMode="auto">
          <a:xfrm>
            <a:off x="6227763" y="3860800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缩</a:t>
            </a:r>
          </a:p>
        </p:txBody>
      </p:sp>
      <p:sp>
        <p:nvSpPr>
          <p:cNvPr id="26647" name="Text Box 23"/>
          <p:cNvSpPr txBox="1">
            <a:spLocks noChangeArrowheads="1"/>
          </p:cNvSpPr>
          <p:nvPr/>
        </p:nvSpPr>
        <p:spPr bwMode="auto">
          <a:xfrm>
            <a:off x="4716463" y="4292600"/>
            <a:ext cx="43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</a:rPr>
              <a:t>倾</a:t>
            </a:r>
          </a:p>
        </p:txBody>
      </p:sp>
      <p:sp>
        <p:nvSpPr>
          <p:cNvPr id="26648" name="AutoShape 2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40650" y="6400800"/>
            <a:ext cx="457200" cy="457200"/>
          </a:xfrm>
          <a:prstGeom prst="actionButtonInformation">
            <a:avLst/>
          </a:prstGeom>
          <a:solidFill>
            <a:schemeClr val="accent2"/>
          </a:solidFill>
          <a:ln w="9525">
            <a:solidFill>
              <a:srgbClr val="9900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9" name="AutoShape 25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172450" y="6400800"/>
            <a:ext cx="457200" cy="4572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0" name="AutoShape 2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actionButtonForwardNex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 cstate="print"/>
          <a:srcRect l="11000" t="11333" r="50999" b="22000"/>
          <a:stretch>
            <a:fillRect/>
          </a:stretch>
        </p:blipFill>
        <p:spPr bwMode="auto">
          <a:xfrm>
            <a:off x="0" y="1643050"/>
            <a:ext cx="285748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刘和刚 - 父亲 00_00_43-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233882" y="6500834"/>
            <a:ext cx="357166" cy="35716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cover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41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0413" y="754063"/>
            <a:ext cx="7772400" cy="1595437"/>
          </a:xfrm>
        </p:spPr>
        <p:txBody>
          <a:bodyPr/>
          <a:lstStyle/>
          <a:p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    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765175"/>
            <a:ext cx="8066088" cy="53308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4300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4300" b="1" dirty="0" smtClean="0"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4300" b="1" dirty="0">
                <a:latin typeface="微软雅黑" pitchFamily="34" charset="-122"/>
                <a:ea typeface="微软雅黑" pitchFamily="34" charset="-122"/>
              </a:rPr>
              <a:t>要紧，他们去不好。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43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43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父亲当时急于谋事，在生存的巨大压力之下，忧心如焚，但是儿子在他心目中高于一切，惟恐儿子路上有什么闪失，所以最后决定还是由自己亲自送。体现了对儿子的深切关</a:t>
            </a:r>
            <a:r>
              <a:rPr lang="zh-CN" altLang="en-US" sz="43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怀和不舍。</a:t>
            </a:r>
            <a:endParaRPr lang="en-US" altLang="zh-CN" sz="43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94771" y="0"/>
            <a:ext cx="2649229" cy="36845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父子隔膜</a:t>
            </a:r>
            <a:endParaRPr lang="zh-CN" altLang="en-US" sz="5400" b="1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785926"/>
            <a:ext cx="8429652" cy="38576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3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   近几年来，父亲和我都是东奔西走</a:t>
            </a:r>
            <a:r>
              <a:rPr lang="en-US" altLang="zh-CN" sz="33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33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他触目伤怀，自然情不能自已，情郁于中，自然要发之于外；家庭琐屑便往往触他之怒。他待我渐渐不同往日。</a:t>
            </a:r>
            <a:endParaRPr lang="en-US" altLang="zh-CN" sz="33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endParaRPr lang="zh-CN" altLang="en-US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5572140"/>
            <a:ext cx="86439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 我那时真是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聪明过分</a:t>
            </a:r>
            <a:r>
              <a:rPr lang="zh-CN" altLang="en-US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，总觉他说话不大漂亮</a:t>
            </a:r>
            <a:r>
              <a:rPr lang="en-US" altLang="zh-CN" sz="32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3200" dirty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zh-CN" altLang="en-US" sz="5400" b="1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父子隔膜</a:t>
            </a:r>
            <a:endParaRPr lang="zh-CN" altLang="en-US" sz="5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686800" cy="4525963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1915</a:t>
            </a:r>
            <a:r>
              <a:rPr lang="zh-CN" altLang="en-US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年，朱自清父亲包办他的婚姻，父子发生矛盾；</a:t>
            </a:r>
            <a:endParaRPr lang="en-US" altLang="zh-CN" sz="24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1916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年，朱自清上北大后自作主张改“朱自华”为“朱自清”，父亲生气；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1917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，父亲失业，祖母去世，家庭经济陷入困顿，朱自清二弟几乎失学，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背影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的故事发生在这一年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1921</a:t>
            </a:r>
            <a:r>
              <a:rPr lang="zh-CN" altLang="en-US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年，朱自清北大毕业参加工作，父亲为了缓解家庭经济的紧张私自扣留了他的工资，父子间发生激烈冲突，朱自清离家出走；</a:t>
            </a:r>
            <a:endParaRPr lang="en-US" altLang="zh-CN" sz="24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1922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年，朱自清带儿子回家，父亲不予理睬，父子间开始长达多年的冷战；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1925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，朱自清父亲写信给儿子：大约大去之期不远矣，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朱自清在泪水中完成了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背影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0.5|0.3|0.3|0.4|0.6|0.8|1.2|45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3|0.4|0.5|0.3|0.2|0.2|0.3|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0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0.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960</Words>
  <Application>Microsoft Office PowerPoint</Application>
  <PresentationFormat>全屏显示(4:3)</PresentationFormat>
  <Paragraphs>59</Paragraphs>
  <Slides>12</Slides>
  <Notes>0</Notes>
  <HiddenSlides>0</HiddenSlides>
  <MMClips>5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BMP 图象</vt:lpstr>
      <vt:lpstr>幻灯片 1</vt:lpstr>
      <vt:lpstr>幻灯片 2</vt:lpstr>
      <vt:lpstr>幻灯片 3</vt:lpstr>
      <vt:lpstr>幻灯片 4</vt:lpstr>
      <vt:lpstr>幻灯片 5</vt:lpstr>
      <vt:lpstr>幻灯片 6</vt:lpstr>
      <vt:lpstr>    </vt:lpstr>
      <vt:lpstr>父子隔膜</vt:lpstr>
      <vt:lpstr>父子隔膜</vt:lpstr>
      <vt:lpstr>   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dc:description>ıδʦȫѡ_x000d_
</dc:description>
  <cp:lastModifiedBy>admin</cp:lastModifiedBy>
  <cp:revision/>
  <dcterms:created xsi:type="dcterms:W3CDTF">2017-10-16T14:30:42Z</dcterms:created>
  <dcterms:modified xsi:type="dcterms:W3CDTF">2017-10-26T07:21:15Z</dcterms:modified>
  <cp:category/>
</cp:coreProperties>
</file>