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5" r:id="rId3"/>
    <p:sldId id="286" r:id="rId4"/>
    <p:sldId id="287" r:id="rId5"/>
    <p:sldId id="288" r:id="rId6"/>
    <p:sldId id="257" r:id="rId7"/>
    <p:sldId id="291" r:id="rId8"/>
    <p:sldId id="289" r:id="rId9"/>
    <p:sldId id="317" r:id="rId10"/>
    <p:sldId id="330" r:id="rId11"/>
    <p:sldId id="294" r:id="rId12"/>
    <p:sldId id="295" r:id="rId13"/>
    <p:sldId id="296" r:id="rId14"/>
    <p:sldId id="292" r:id="rId15"/>
    <p:sldId id="297" r:id="rId16"/>
    <p:sldId id="298" r:id="rId17"/>
    <p:sldId id="299" r:id="rId18"/>
    <p:sldId id="300" r:id="rId19"/>
    <p:sldId id="301" r:id="rId20"/>
    <p:sldId id="302" r:id="rId21"/>
    <p:sldId id="30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20"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7F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606" y="-96"/>
      </p:cViewPr>
      <p:guideLst>
        <p:guide orient="horz" pos="213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22"/>
          <a:stretch>
            <a:fillRect/>
          </a:stretch>
        </p:blipFill>
        <p:spPr>
          <a:xfrm>
            <a:off x="-554" y="0"/>
            <a:ext cx="12186807" cy="6861136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5523819" y="4604140"/>
            <a:ext cx="6173561" cy="448208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accent2"/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单击此处添加您的副标题</a:t>
            </a:r>
            <a:endParaRPr lang="zh-CN" altLang="en-US" dirty="0" smtClean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5523819" y="2962275"/>
            <a:ext cx="6173561" cy="1551671"/>
          </a:xfr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600" b="1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0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2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2F3E1F-0897-4289-BEB3-829E1C7742A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5" y="2108200"/>
            <a:ext cx="7994651" cy="1235075"/>
          </a:xfrm>
        </p:spPr>
        <p:txBody>
          <a:bodyPr anchor="b">
            <a:normAutofit/>
          </a:bodyPr>
          <a:lstStyle>
            <a:lvl1pPr algn="ctr">
              <a:defRPr sz="36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3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1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3" y="1244601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5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5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6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6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0" y="533402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29"/>
            <a:ext cx="6172200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0" y="21336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" t="10923" r="120" b="6000"/>
          <a:stretch>
            <a:fillRect/>
          </a:stretch>
        </p:blipFill>
        <p:spPr>
          <a:xfrm>
            <a:off x="1" y="0"/>
            <a:ext cx="1218998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0" y="0"/>
            <a:ext cx="12192000" cy="654884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9000"/>
                </a:schemeClr>
              </a:gs>
              <a:gs pos="100000">
                <a:schemeClr val="bg1">
                  <a:shade val="100000"/>
                  <a:satMod val="115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CEF10-D0C8-4296-AA1A-90DDE460DFF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3B949-7EBF-4FAD-8FA3-F16168BDFC61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838199" y="92168"/>
            <a:ext cx="10776659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838199" y="962025"/>
            <a:ext cx="10776659" cy="48687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accent1"/>
          </a:solidFill>
          <a:effectLst/>
          <a:latin typeface="+mj-ea"/>
          <a:ea typeface="+mj-ea"/>
          <a:cs typeface="+mj-cs"/>
        </a:defRPr>
      </a:lvl1pPr>
    </p:titleStyle>
    <p:bodyStyle>
      <a:lvl1pPr marL="357505" indent="-357505" algn="just" defTabSz="91440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"/>
        <a:defRPr lang="zh-CN" altLang="en-US" sz="2600" kern="1200" baseline="0" dirty="0" smtClean="0">
          <a:solidFill>
            <a:schemeClr val="accent1">
              <a:lumMod val="75000"/>
            </a:schemeClr>
          </a:solidFill>
          <a:latin typeface="+mn-ea"/>
          <a:ea typeface="+mn-ea"/>
          <a:cs typeface="+mn-cs"/>
        </a:defRPr>
      </a:lvl1pPr>
      <a:lvl2pPr marL="357505" indent="-357505" algn="just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audio" Target="../media/audio1.wav"/><Relationship Id="rId4" Type="http://schemas.openxmlformats.org/officeDocument/2006/relationships/image" Target="../media/image13.png"/><Relationship Id="rId3" Type="http://schemas.microsoft.com/office/2007/relationships/media" Target="file:///D:\&#21476;&#31581;\&#20016;&#25910;&#38179;&#40723;.wma" TargetMode="External"/><Relationship Id="rId2" Type="http://schemas.openxmlformats.org/officeDocument/2006/relationships/audio" Target="file:///D:\&#21476;&#31581;\&#20016;&#25910;&#38179;&#40723;.wma" TargetMode="Externa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026" name="Picture 2" descr="C:\Users\Administrator\Desktop\20151019073736161.jpg"/>
          <p:cNvPicPr>
            <a:picLocks noGrp="1" noChangeAspect="1" noChangeArrowheads="1"/>
          </p:cNvPicPr>
          <p:nvPr>
            <p:ph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130550" y="1396206"/>
            <a:ext cx="6191250" cy="4000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占位符 47105"/>
          <p:cNvSpPr>
            <a:spLocks noGrp="1" noChangeArrowheads="1"/>
          </p:cNvSpPr>
          <p:nvPr>
            <p:ph type="body" sz="half" idx="1"/>
          </p:nvPr>
        </p:nvSpPr>
        <p:spPr>
          <a:xfrm>
            <a:off x="1515111" y="1265873"/>
            <a:ext cx="5384800" cy="452596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smtClean="0"/>
              <a:t>                                                                          </a:t>
            </a:r>
            <a:endParaRPr lang="en-US" altLang="zh-CN" sz="2800" smtClean="0"/>
          </a:p>
          <a:p>
            <a:endParaRPr lang="en-US" altLang="zh-CN" sz="2800" smtClean="0"/>
          </a:p>
          <a:p>
            <a:pPr>
              <a:buFontTx/>
              <a:buNone/>
            </a:pPr>
            <a:r>
              <a:rPr lang="en-US" altLang="zh-CN" b="1" i="1" smtClean="0">
                <a:ea typeface="华文琥珀" panose="02010800040101010101" pitchFamily="2" charset="-122"/>
              </a:rPr>
              <a:t>          </a:t>
            </a:r>
            <a:r>
              <a:rPr lang="zh-CN" altLang="en-US" b="1" i="1" smtClean="0">
                <a:ea typeface="华文琥珀" panose="02010800040101010101" pitchFamily="2" charset="-122"/>
              </a:rPr>
              <a:t>作者不按蝉的生长过程先写蝉的卵，而是首先写蝉的地穴，从蝉的幼虫写起，这样写有什么好处？</a:t>
            </a:r>
            <a:endParaRPr lang="zh-CN" altLang="en-US" b="1" i="1" smtClean="0">
              <a:ea typeface="华文琥珀" panose="02010800040101010101" pitchFamily="2" charset="-122"/>
            </a:endParaRPr>
          </a:p>
        </p:txBody>
      </p:sp>
      <p:sp>
        <p:nvSpPr>
          <p:cNvPr id="47107" name="Cloud"/>
          <p:cNvSpPr>
            <a:spLocks noChangeAspect="1" noEditPoints="1" noChangeArrowheads="1"/>
          </p:cNvSpPr>
          <p:nvPr/>
        </p:nvSpPr>
        <p:spPr bwMode="auto">
          <a:xfrm>
            <a:off x="527051" y="476251"/>
            <a:ext cx="3657600" cy="183832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950" y="7185"/>
                </a:moveTo>
                <a:cubicBezTo>
                  <a:pt x="854" y="7337"/>
                  <a:pt x="-1" y="8603"/>
                  <a:pt x="-1" y="10142"/>
                </a:cubicBezTo>
                <a:cubicBezTo>
                  <a:pt x="-1" y="11236"/>
                  <a:pt x="431" y="12192"/>
                  <a:pt x="1074" y="12708"/>
                </a:cubicBezTo>
                <a:cubicBezTo>
                  <a:pt x="709" y="13237"/>
                  <a:pt x="486" y="13948"/>
                  <a:pt x="486" y="14730"/>
                </a:cubicBezTo>
                <a:cubicBezTo>
                  <a:pt x="486" y="16364"/>
                  <a:pt x="1462" y="17689"/>
                  <a:pt x="2666" y="17689"/>
                </a:cubicBezTo>
                <a:cubicBezTo>
                  <a:pt x="2752" y="17689"/>
                  <a:pt x="2837" y="17682"/>
                  <a:pt x="2921" y="17669"/>
                </a:cubicBezTo>
                <a:cubicBezTo>
                  <a:pt x="3587" y="19254"/>
                  <a:pt x="4837" y="20320"/>
                  <a:pt x="6270" y="20320"/>
                </a:cubicBezTo>
                <a:cubicBezTo>
                  <a:pt x="6998" y="20320"/>
                  <a:pt x="7678" y="20045"/>
                  <a:pt x="8259" y="19567"/>
                </a:cubicBezTo>
                <a:cubicBezTo>
                  <a:pt x="8865" y="20802"/>
                  <a:pt x="9896" y="21614"/>
                  <a:pt x="11066" y="21614"/>
                </a:cubicBezTo>
                <a:cubicBezTo>
                  <a:pt x="12590" y="21614"/>
                  <a:pt x="13878" y="20236"/>
                  <a:pt x="14298" y="18343"/>
                </a:cubicBezTo>
                <a:cubicBezTo>
                  <a:pt x="14741" y="18721"/>
                  <a:pt x="15266" y="18939"/>
                  <a:pt x="15829" y="18939"/>
                </a:cubicBezTo>
                <a:cubicBezTo>
                  <a:pt x="17419" y="18939"/>
                  <a:pt x="18709" y="17195"/>
                  <a:pt x="18722" y="15037"/>
                </a:cubicBezTo>
                <a:cubicBezTo>
                  <a:pt x="20367" y="14720"/>
                  <a:pt x="21630" y="12798"/>
                  <a:pt x="21630" y="10474"/>
                </a:cubicBezTo>
                <a:cubicBezTo>
                  <a:pt x="21630" y="9417"/>
                  <a:pt x="21369" y="8443"/>
                  <a:pt x="20929" y="7666"/>
                </a:cubicBezTo>
                <a:cubicBezTo>
                  <a:pt x="21068" y="7226"/>
                  <a:pt x="21145" y="6741"/>
                  <a:pt x="21145" y="6232"/>
                </a:cubicBezTo>
                <a:cubicBezTo>
                  <a:pt x="21145" y="4555"/>
                  <a:pt x="20312" y="3142"/>
                  <a:pt x="19180" y="2722"/>
                </a:cubicBezTo>
                <a:cubicBezTo>
                  <a:pt x="18976" y="1178"/>
                  <a:pt x="17983" y="8"/>
                  <a:pt x="16789" y="8"/>
                </a:cubicBezTo>
                <a:cubicBezTo>
                  <a:pt x="16046" y="8"/>
                  <a:pt x="15382" y="460"/>
                  <a:pt x="14936" y="1173"/>
                </a:cubicBezTo>
                <a:cubicBezTo>
                  <a:pt x="14537" y="461"/>
                  <a:pt x="13908" y="2"/>
                  <a:pt x="13200" y="2"/>
                </a:cubicBezTo>
                <a:cubicBezTo>
                  <a:pt x="12345" y="2"/>
                  <a:pt x="11604" y="672"/>
                  <a:pt x="11246" y="1647"/>
                </a:cubicBezTo>
                <a:cubicBezTo>
                  <a:pt x="10765" y="1001"/>
                  <a:pt x="10104" y="602"/>
                  <a:pt x="9375" y="602"/>
                </a:cubicBezTo>
                <a:cubicBezTo>
                  <a:pt x="8354" y="602"/>
                  <a:pt x="7468" y="1383"/>
                  <a:pt x="7019" y="2531"/>
                </a:cubicBezTo>
                <a:cubicBezTo>
                  <a:pt x="6519" y="2130"/>
                  <a:pt x="5935" y="1900"/>
                  <a:pt x="5312" y="1900"/>
                </a:cubicBezTo>
                <a:cubicBezTo>
                  <a:pt x="3447" y="1900"/>
                  <a:pt x="1935" y="3957"/>
                  <a:pt x="1935" y="6495"/>
                </a:cubicBezTo>
                <a:cubicBezTo>
                  <a:pt x="1935" y="6706"/>
                  <a:pt x="1945" y="6913"/>
                  <a:pt x="1966" y="7117"/>
                </a:cubicBezTo>
                <a:close/>
              </a:path>
              <a:path w="21600" h="21600" fill="none">
                <a:moveTo>
                  <a:pt x="1080" y="12690"/>
                </a:moveTo>
                <a:cubicBezTo>
                  <a:pt x="1402" y="12949"/>
                  <a:pt x="1778" y="13097"/>
                  <a:pt x="2178" y="13097"/>
                </a:cubicBezTo>
                <a:cubicBezTo>
                  <a:pt x="2235" y="13097"/>
                  <a:pt x="2292" y="13094"/>
                  <a:pt x="2348" y="13088"/>
                </a:cubicBezTo>
              </a:path>
              <a:path w="21600" h="21600" fill="none">
                <a:moveTo>
                  <a:pt x="2910" y="17640"/>
                </a:moveTo>
                <a:cubicBezTo>
                  <a:pt x="3105" y="17609"/>
                  <a:pt x="3290" y="17544"/>
                  <a:pt x="3465" y="17450"/>
                </a:cubicBezTo>
              </a:path>
              <a:path w="21600" h="21600" fill="none">
                <a:moveTo>
                  <a:pt x="7905" y="18675"/>
                </a:moveTo>
                <a:cubicBezTo>
                  <a:pt x="7993" y="18984"/>
                  <a:pt x="8105" y="19275"/>
                  <a:pt x="8238" y="19546"/>
                </a:cubicBezTo>
              </a:path>
              <a:path w="21600" h="21600" fill="none">
                <a:moveTo>
                  <a:pt x="14280" y="18330"/>
                </a:moveTo>
                <a:cubicBezTo>
                  <a:pt x="14349" y="18025"/>
                  <a:pt x="14394" y="17705"/>
                  <a:pt x="14414" y="17375"/>
                </a:cubicBezTo>
              </a:path>
              <a:path w="21600" h="21600" fill="none">
                <a:moveTo>
                  <a:pt x="18690" y="15045"/>
                </a:moveTo>
                <a:cubicBezTo>
                  <a:pt x="18690" y="15034"/>
                  <a:pt x="18690" y="15024"/>
                  <a:pt x="18690" y="15013"/>
                </a:cubicBezTo>
                <a:cubicBezTo>
                  <a:pt x="18690" y="13459"/>
                  <a:pt x="18027" y="12115"/>
                  <a:pt x="17065" y="11476"/>
                </a:cubicBezTo>
              </a:path>
              <a:path w="21600" h="21600" fill="none">
                <a:moveTo>
                  <a:pt x="20175" y="9015"/>
                </a:moveTo>
                <a:cubicBezTo>
                  <a:pt x="20486" y="8654"/>
                  <a:pt x="20736" y="8197"/>
                  <a:pt x="20900" y="7678"/>
                </a:cubicBezTo>
              </a:path>
              <a:path w="21600" h="21600" fill="none">
                <a:moveTo>
                  <a:pt x="19200" y="3345"/>
                </a:moveTo>
                <a:cubicBezTo>
                  <a:pt x="19200" y="3329"/>
                  <a:pt x="19200" y="3313"/>
                  <a:pt x="19200" y="3297"/>
                </a:cubicBezTo>
                <a:cubicBezTo>
                  <a:pt x="19200" y="3097"/>
                  <a:pt x="19187" y="2901"/>
                  <a:pt x="19162" y="2711"/>
                </a:cubicBezTo>
              </a:path>
              <a:path w="21600" h="21600" fill="none">
                <a:moveTo>
                  <a:pt x="14910" y="1170"/>
                </a:moveTo>
                <a:cubicBezTo>
                  <a:pt x="14759" y="1412"/>
                  <a:pt x="14634" y="1683"/>
                  <a:pt x="14539" y="1976"/>
                </a:cubicBezTo>
              </a:path>
              <a:path w="21600" h="21600" fill="none">
                <a:moveTo>
                  <a:pt x="11250" y="1665"/>
                </a:moveTo>
                <a:cubicBezTo>
                  <a:pt x="11169" y="1882"/>
                  <a:pt x="11108" y="2115"/>
                  <a:pt x="11069" y="2360"/>
                </a:cubicBezTo>
              </a:path>
              <a:path w="21600" h="21600" fill="none">
                <a:moveTo>
                  <a:pt x="7650" y="3270"/>
                </a:moveTo>
                <a:cubicBezTo>
                  <a:pt x="7455" y="3011"/>
                  <a:pt x="7237" y="2784"/>
                  <a:pt x="7001" y="2595"/>
                </a:cubicBezTo>
              </a:path>
              <a:path w="21600" h="21600" fill="none">
                <a:moveTo>
                  <a:pt x="1950" y="7185"/>
                </a:moveTo>
                <a:cubicBezTo>
                  <a:pt x="1974" y="7430"/>
                  <a:pt x="2012" y="7667"/>
                  <a:pt x="2063" y="7896"/>
                </a:cubicBezTo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altLang="zh-CN" sz="4000" i="1">
                <a:solidFill>
                  <a:srgbClr val="FF0066"/>
                </a:solidFill>
                <a:ea typeface="华文彩云" panose="02010800040101010101" pitchFamily="2" charset="-122"/>
              </a:rPr>
              <a:t>      </a:t>
            </a:r>
            <a:r>
              <a:rPr lang="zh-CN" altLang="en-US" sz="4000" b="1" i="1">
                <a:solidFill>
                  <a:srgbClr val="FF0066"/>
                </a:solidFill>
                <a:ea typeface="华文彩云" panose="02010800040101010101" pitchFamily="2" charset="-122"/>
              </a:rPr>
              <a:t>思考      </a:t>
            </a:r>
            <a:r>
              <a:rPr lang="zh-CN" altLang="en-US" sz="4000" i="1">
                <a:solidFill>
                  <a:srgbClr val="FF0066"/>
                </a:solidFill>
                <a:ea typeface="华文彩云" panose="02010800040101010101" pitchFamily="2" charset="-122"/>
              </a:rPr>
              <a:t>    </a:t>
            </a:r>
            <a:endParaRPr lang="zh-CN" altLang="en-US" sz="4000" i="1">
              <a:solidFill>
                <a:srgbClr val="FF0066"/>
              </a:solidFill>
              <a:ea typeface="华文彩云" panose="02010800040101010101" pitchFamily="2" charset="-122"/>
            </a:endParaRPr>
          </a:p>
        </p:txBody>
      </p:sp>
      <p:pic>
        <p:nvPicPr>
          <p:cNvPr id="47108" name="联机映像占位符 47107" descr="chfz4"/>
          <p:cNvPicPr>
            <a:picLocks noGrp="1" noChangeAspect="1" noChangeArrowheads="1"/>
          </p:cNvPicPr>
          <p:nvPr>
            <p:ph type="pic" sz="half" idx="2"/>
          </p:nvPr>
        </p:nvPicPr>
        <p:blipFill>
          <a:blip r:embed="rId1" cstate="print">
            <a:clrChange>
              <a:clrFrom>
                <a:srgbClr val="1CBD3E"/>
              </a:clrFrom>
              <a:clrTo>
                <a:srgbClr val="1CBD3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649634" y="2924176"/>
            <a:ext cx="4415367" cy="3743325"/>
          </a:xfrm>
        </p:spPr>
      </p:pic>
      <p:pic>
        <p:nvPicPr>
          <p:cNvPr id="47109" name="丰收锣鼓.wma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59900" y="6021388"/>
            <a:ext cx="40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tmFilter="0,0; .5, 1; 1, 1"/>
                                        <p:tgtEl>
                                          <p:spTgt spid="47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" fill="hold"/>
                                        <p:tgtEl>
                                          <p:spTgt spid="47109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5"/>
                                            </p:cond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09"/>
                </p:tgtEl>
              </p:cMediaNode>
            </p:audio>
          </p:childTnLst>
        </p:cTn>
      </p:par>
    </p:tnLst>
    <p:bldLst>
      <p:bldP spid="47106" grpId="0" build="allAtOnce"/>
      <p:bldP spid="4710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矩形 48129"/>
          <p:cNvSpPr>
            <a:spLocks noChangeArrowheads="1"/>
          </p:cNvSpPr>
          <p:nvPr/>
        </p:nvSpPr>
        <p:spPr bwMode="auto">
          <a:xfrm>
            <a:off x="1007534" y="1530698"/>
            <a:ext cx="10369551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800" b="1" dirty="0"/>
              <a:t>其一  幼虫建筑地穴，这比成虫产卵要</a:t>
            </a:r>
            <a:r>
              <a:rPr lang="zh-CN" altLang="en-US" sz="2800" b="1" dirty="0">
                <a:solidFill>
                  <a:schemeClr val="tx2"/>
                </a:solidFill>
              </a:rPr>
              <a:t>生动、丰富、有趣</a:t>
            </a:r>
            <a:r>
              <a:rPr lang="zh-CN" altLang="en-US" sz="2800" b="1" dirty="0"/>
              <a:t>得多，以此开头，容易</a:t>
            </a:r>
            <a:r>
              <a:rPr lang="zh-CN" altLang="en-US" sz="2800" b="1" dirty="0">
                <a:solidFill>
                  <a:srgbClr val="FF0066"/>
                </a:solidFill>
              </a:rPr>
              <a:t>引起 读者的阅读兴趣</a:t>
            </a:r>
            <a:r>
              <a:rPr lang="zh-CN" altLang="en-US" sz="2800" b="1" dirty="0"/>
              <a:t>，进而跟随作者去进一步探究蝉的世界的奥妙；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zh-CN" altLang="en-US" sz="2800" b="1" dirty="0"/>
              <a:t>其二  </a:t>
            </a:r>
            <a:r>
              <a:rPr lang="zh-CN" altLang="en-US" sz="2800" b="1" dirty="0">
                <a:solidFill>
                  <a:srgbClr val="FF0066"/>
                </a:solidFill>
              </a:rPr>
              <a:t>使行文新颖活泼，不落俗套</a:t>
            </a:r>
            <a:r>
              <a:rPr lang="zh-CN" altLang="en-US" sz="2800" b="1" dirty="0"/>
              <a:t>；</a:t>
            </a:r>
            <a:endParaRPr lang="zh-CN" altLang="en-US" sz="2800" b="1" dirty="0"/>
          </a:p>
          <a:p>
            <a:endParaRPr lang="zh-CN" altLang="en-US" sz="2800" b="1" dirty="0"/>
          </a:p>
          <a:p>
            <a:r>
              <a:rPr lang="zh-CN" altLang="en-US" sz="2800" b="1" dirty="0"/>
              <a:t>其三  也是最重要的，是</a:t>
            </a:r>
            <a:r>
              <a:rPr lang="zh-CN" altLang="en-US" sz="2800" b="1" dirty="0">
                <a:solidFill>
                  <a:srgbClr val="FF0066"/>
                </a:solidFill>
              </a:rPr>
              <a:t>突出蝉“四年黑暗 的苦工”这一重要特点</a:t>
            </a:r>
            <a:r>
              <a:rPr lang="zh-CN" altLang="en-US" sz="2800" b="1" dirty="0"/>
              <a:t>（蝉一生中绝大部分时间的活动）。    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4030457" y="5255592"/>
            <a:ext cx="790312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60000" dist="29997" dir="5400000" sy="-100000" algn="bl" rotWithShape="0"/>
                </a:effectLst>
              </a:rPr>
              <a:t>别具匠心而井然有序的说明顺序</a:t>
            </a:r>
            <a:r>
              <a:rPr lang="zh-CN" altLang="en-US" sz="4000" b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。</a:t>
            </a:r>
            <a:endParaRPr lang="zh-CN" altLang="en-US" sz="4000" b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962025"/>
            <a:ext cx="10058401" cy="4868727"/>
          </a:xfrm>
        </p:spPr>
        <p:txBody>
          <a:bodyPr>
            <a:normAutofit/>
          </a:bodyPr>
          <a:lstStyle/>
          <a:p>
            <a:pPr indent="575945">
              <a:lnSpc>
                <a:spcPct val="200000"/>
              </a:lnSpc>
            </a:pPr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综上所述，全文以作者对蝉一生的观察进程为线索，以幼蝉夏至出洞开头，又以幼蝉天冷入洞结尾，首尾衔接，将蝉一生的生长过程连接得十分完整，文章也因此而显得条理清楚，结构严谨。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899" y="3840480"/>
            <a:ext cx="4554101" cy="3172691"/>
          </a:xfrm>
          <a:prstGeom prst="rect">
            <a:avLst/>
          </a:prstGeom>
        </p:spPr>
      </p:pic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下列语句使用了哪些说明方法？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1.</a:t>
            </a:r>
            <a:r>
              <a:rPr lang="zh-CN" altLang="en-US" dirty="0" smtClean="0"/>
              <a:t>金蜣的工作是在洞口开始，所以把掘出来的废料堆积在地面；但蝉的幼虫是从地下上来的。最后的工作，才是开辟大门口。因为门还未开，所以不可能在门口堆积泥土。（          ）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在一根枯枝上，常常被刺成三四十个孔。卵就产在这些小孔里，小孔成为狭窄的小径，一个个的斜下去。一个小孔内约生十个卵，所以生卵总数约有三四百个。（         ）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大多数的掘地昆虫，例如金蜣，窠外面总有一座土堆。（       ）</a:t>
            </a:r>
            <a:endParaRPr lang="en-US" altLang="zh-CN" dirty="0" smtClean="0"/>
          </a:p>
          <a:p>
            <a:r>
              <a:rPr lang="en-US" altLang="zh-CN" dirty="0" smtClean="0"/>
              <a:t>4.</a:t>
            </a:r>
            <a:r>
              <a:rPr lang="zh-CN" altLang="en-US" dirty="0" smtClean="0"/>
              <a:t>它表演一种奇怪的体操。在空中腾跃翻转，使头部倒悬，折</a:t>
            </a:r>
            <a:r>
              <a:rPr>
                <a:sym typeface="+mn-ea"/>
              </a:rPr>
              <a:t>皱</a:t>
            </a:r>
            <a:r>
              <a:rPr lang="zh-CN" altLang="en-US" dirty="0" smtClean="0"/>
              <a:t>的翼向外伸直，竭力张开。（       ）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27090" y="1829435"/>
            <a:ext cx="1862455" cy="434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作比较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895046" y="3288315"/>
            <a:ext cx="1031846" cy="4613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列数字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065391" y="3855161"/>
            <a:ext cx="889233" cy="2936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举例子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66206" y="4788576"/>
            <a:ext cx="1015068" cy="4362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打比方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合作探究，品味语言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科学小品文语言的科学性</a:t>
            </a:r>
            <a:r>
              <a:rPr lang="en-US" altLang="zh-CN" sz="2400" dirty="0" smtClean="0"/>
              <a:t>——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这小圆孔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约</a:t>
            </a:r>
            <a:r>
              <a:rPr lang="zh-CN" altLang="en-US" sz="2400" dirty="0" smtClean="0">
                <a:solidFill>
                  <a:schemeClr val="accent1"/>
                </a:solidFill>
              </a:rPr>
              <a:t>一寸口径</a:t>
            </a:r>
            <a:r>
              <a:rPr lang="zh-CN" altLang="en-US" sz="2400" dirty="0" smtClean="0"/>
              <a:t>，周围</a:t>
            </a:r>
            <a:r>
              <a:rPr lang="zh-CN" altLang="en-US" sz="2400" dirty="0" smtClean="0">
                <a:solidFill>
                  <a:schemeClr val="accent1"/>
                </a:solidFill>
              </a:rPr>
              <a:t>一点土都没有</a:t>
            </a:r>
            <a:r>
              <a:rPr lang="zh-CN" altLang="en-US" sz="2400" dirty="0" smtClean="0"/>
              <a:t>。（第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段）</a:t>
            </a:r>
            <a:endParaRPr lang="zh-CN" altLang="en-US" sz="2400" dirty="0" smtClean="0"/>
          </a:p>
          <a:p>
            <a:r>
              <a:rPr lang="zh-CN" altLang="en-US" sz="2400" dirty="0" smtClean="0"/>
              <a:t>它身体里藏有一种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极</a:t>
            </a:r>
            <a:r>
              <a:rPr lang="zh-CN" altLang="en-US" sz="2400" dirty="0" smtClean="0">
                <a:solidFill>
                  <a:schemeClr val="accent1"/>
                </a:solidFill>
              </a:rPr>
              <a:t>黏</a:t>
            </a:r>
            <a:r>
              <a:rPr lang="zh-CN" altLang="en-US" sz="2400" dirty="0" smtClean="0"/>
              <a:t>的液体，可以用来做灰泥。（第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段）</a:t>
            </a:r>
            <a:endParaRPr lang="zh-CN" altLang="en-US" sz="2400" dirty="0" smtClean="0"/>
          </a:p>
          <a:p>
            <a:r>
              <a:rPr lang="zh-CN" altLang="en-US" sz="2400" dirty="0" smtClean="0"/>
              <a:t>头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先</a:t>
            </a:r>
            <a:r>
              <a:rPr lang="zh-CN" altLang="en-US" sz="2400" dirty="0" smtClean="0"/>
              <a:t>出来，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接着</a:t>
            </a:r>
            <a:r>
              <a:rPr lang="zh-CN" altLang="en-US" sz="2400" dirty="0" smtClean="0"/>
              <a:t>是吸管和前腿，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最后</a:t>
            </a:r>
            <a:r>
              <a:rPr lang="zh-CN" altLang="en-US" sz="2400" dirty="0" smtClean="0"/>
              <a:t>是后腿与折着的翅膀。（第</a:t>
            </a:r>
            <a:r>
              <a:rPr lang="en-US" altLang="zh-CN" sz="2400" dirty="0" smtClean="0"/>
              <a:t>9</a:t>
            </a:r>
            <a:r>
              <a:rPr lang="zh-CN" altLang="en-US" sz="2400" dirty="0" smtClean="0"/>
              <a:t>段）</a:t>
            </a:r>
            <a:endParaRPr lang="zh-CN" altLang="en-US" sz="2400" dirty="0" smtClean="0"/>
          </a:p>
          <a:p>
            <a:r>
              <a:rPr lang="zh-CN" altLang="en-US" sz="2400" dirty="0" smtClean="0"/>
              <a:t>它选择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最小</a:t>
            </a:r>
            <a:r>
              <a:rPr lang="zh-CN" altLang="en-US" sz="2400" dirty="0" smtClean="0"/>
              <a:t>的枝，像枯草或铅笔那样粗细，而且往往是向上翘起，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差不多</a:t>
            </a:r>
            <a:r>
              <a:rPr lang="zh-CN" altLang="en-US" sz="2400" dirty="0" smtClean="0"/>
              <a:t>已经枯死的小枝。（第</a:t>
            </a:r>
            <a:r>
              <a:rPr lang="en-US" altLang="zh-CN" sz="2400" dirty="0" smtClean="0"/>
              <a:t>12</a:t>
            </a:r>
            <a:r>
              <a:rPr lang="zh-CN" altLang="en-US" sz="2400" dirty="0" smtClean="0"/>
              <a:t>段）</a:t>
            </a:r>
            <a:endParaRPr lang="zh-CN" altLang="en-US" sz="2400" dirty="0" smtClean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99405" y="646430"/>
            <a:ext cx="5357495" cy="966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语言准确，观察仔细，态度严谨</a:t>
            </a:r>
            <a:endParaRPr lang="zh-CN" alt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17412"/>
          <p:cNvSpPr txBox="1">
            <a:spLocks noChangeArrowheads="1"/>
          </p:cNvSpPr>
          <p:nvPr/>
        </p:nvSpPr>
        <p:spPr bwMode="auto">
          <a:xfrm>
            <a:off x="711200" y="1600200"/>
            <a:ext cx="11176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</a:t>
            </a:r>
            <a:r>
              <a:rPr lang="zh-CN" altLang="en-US" sz="3200" b="1"/>
              <a:t>作为事物说明文，</a:t>
            </a:r>
            <a:r>
              <a:rPr lang="en-US" altLang="zh-CN" sz="3200" b="1"/>
              <a:t>《</a:t>
            </a:r>
            <a:r>
              <a:rPr lang="zh-CN" altLang="en-US" sz="3200" b="1"/>
              <a:t>蝉</a:t>
            </a:r>
            <a:r>
              <a:rPr lang="en-US" altLang="zh-CN" sz="3200" b="1"/>
              <a:t>》</a:t>
            </a:r>
            <a:r>
              <a:rPr lang="zh-CN" altLang="en-US" sz="3200" b="1"/>
              <a:t>是一篇科学小品，其文学色彩主要表现在以下两个方面：</a:t>
            </a:r>
            <a:endParaRPr lang="zh-CN" altLang="en-US" sz="3200" b="1"/>
          </a:p>
        </p:txBody>
      </p:sp>
      <p:sp>
        <p:nvSpPr>
          <p:cNvPr id="21507" name="文本框 17413"/>
          <p:cNvSpPr txBox="1">
            <a:spLocks noChangeArrowheads="1"/>
          </p:cNvSpPr>
          <p:nvPr/>
        </p:nvSpPr>
        <p:spPr bwMode="auto">
          <a:xfrm>
            <a:off x="1016000" y="3276601"/>
            <a:ext cx="10160000" cy="1311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一是把蝉人格化，赋予它人的情感和行为。</a:t>
            </a:r>
            <a:endParaRPr lang="zh-CN" altLang="en-US" sz="3200" b="1" dirty="0"/>
          </a:p>
          <a:p>
            <a:pPr>
              <a:spcBef>
                <a:spcPct val="50000"/>
              </a:spcBef>
            </a:pPr>
            <a:r>
              <a:rPr lang="zh-CN" altLang="en-US" sz="3200" b="1" dirty="0"/>
              <a:t>二是运用文学的语言表达。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dirty="0" smtClean="0"/>
            </a:br>
            <a:br>
              <a:rPr lang="en-US" altLang="zh-CN" dirty="0" smtClean="0"/>
            </a:br>
            <a:r>
              <a:rPr lang="zh-CN" altLang="en-US" dirty="0" smtClean="0"/>
              <a:t>一是把蝉人格化，赋予它人的情感和行为。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，蝉的幼虫初次出现于地面，常常在邻近的地方</a:t>
            </a:r>
            <a:r>
              <a:rPr lang="zh-CN" altLang="en-US" sz="3600" dirty="0" smtClean="0">
                <a:solidFill>
                  <a:srgbClr val="FF0000"/>
                </a:solidFill>
              </a:rPr>
              <a:t>徘徊</a:t>
            </a:r>
            <a:r>
              <a:rPr lang="zh-CN" altLang="en-US" sz="3600" dirty="0" smtClean="0"/>
              <a:t>（第</a:t>
            </a:r>
            <a:r>
              <a:rPr lang="en-US" altLang="zh-CN" sz="3600" dirty="0" smtClean="0"/>
              <a:t>8</a:t>
            </a:r>
            <a:r>
              <a:rPr lang="zh-CN" altLang="en-US" sz="3600" dirty="0" smtClean="0"/>
              <a:t>段）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，幼虫落地之前，就在这里</a:t>
            </a:r>
            <a:r>
              <a:rPr lang="zh-CN" altLang="en-US" sz="3600" dirty="0" smtClean="0">
                <a:solidFill>
                  <a:srgbClr val="FF0000"/>
                </a:solidFill>
              </a:rPr>
              <a:t>行日光浴，踢踢腿，试试筋力</a:t>
            </a:r>
            <a:r>
              <a:rPr lang="zh-CN" altLang="en-US" sz="3600" dirty="0" smtClean="0"/>
              <a:t>，有时却有</a:t>
            </a:r>
            <a:r>
              <a:rPr lang="zh-CN" altLang="en-US" sz="3600" dirty="0" smtClean="0">
                <a:solidFill>
                  <a:srgbClr val="FF0000"/>
                </a:solidFill>
              </a:rPr>
              <a:t>懒洋洋</a:t>
            </a:r>
            <a:r>
              <a:rPr lang="zh-CN" altLang="en-US" sz="3600" dirty="0" smtClean="0"/>
              <a:t>地在绳端</a:t>
            </a:r>
            <a:r>
              <a:rPr lang="zh-CN" altLang="en-US" sz="3600" dirty="0" smtClean="0">
                <a:solidFill>
                  <a:srgbClr val="FF0000"/>
                </a:solidFill>
              </a:rPr>
              <a:t>摇摆</a:t>
            </a:r>
            <a:r>
              <a:rPr lang="zh-CN" altLang="en-US" sz="3600" dirty="0" smtClean="0"/>
              <a:t>着。（第</a:t>
            </a:r>
            <a:r>
              <a:rPr lang="en-US" altLang="zh-CN" sz="3600" dirty="0" smtClean="0"/>
              <a:t>19</a:t>
            </a:r>
            <a:r>
              <a:rPr lang="zh-CN" altLang="en-US" sz="3600" dirty="0" smtClean="0"/>
              <a:t>段）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二是运用文学的语言表达。（采用一些修辞和手法）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sz="3600" dirty="0" smtClean="0"/>
              <a:t>它表演一种奇怪的</a:t>
            </a:r>
            <a:r>
              <a:rPr lang="zh-CN" altLang="en-US" sz="3600" dirty="0" smtClean="0">
                <a:solidFill>
                  <a:srgbClr val="FF0000"/>
                </a:solidFill>
              </a:rPr>
              <a:t>体操</a:t>
            </a:r>
            <a:r>
              <a:rPr lang="zh-CN" altLang="en-US" sz="3600" dirty="0" smtClean="0"/>
              <a:t>。在空中</a:t>
            </a:r>
            <a:r>
              <a:rPr lang="zh-CN" altLang="en-US" sz="3600" dirty="0" smtClean="0">
                <a:solidFill>
                  <a:srgbClr val="FF0000"/>
                </a:solidFill>
              </a:rPr>
              <a:t>腾跃，翻转</a:t>
            </a:r>
            <a:r>
              <a:rPr lang="zh-CN" altLang="en-US" sz="3600" dirty="0" smtClean="0"/>
              <a:t>，使头部</a:t>
            </a:r>
            <a:r>
              <a:rPr lang="zh-CN" altLang="en-US" sz="3600" dirty="0" smtClean="0">
                <a:solidFill>
                  <a:srgbClr val="FF0000"/>
                </a:solidFill>
              </a:rPr>
              <a:t>倒悬</a:t>
            </a:r>
            <a:r>
              <a:rPr lang="zh-CN" altLang="en-US" sz="3600" dirty="0" smtClean="0"/>
              <a:t>，皱折的翼向外</a:t>
            </a:r>
            <a:r>
              <a:rPr lang="zh-CN" altLang="en-US" sz="3600" dirty="0" smtClean="0">
                <a:solidFill>
                  <a:srgbClr val="FF0000"/>
                </a:solidFill>
              </a:rPr>
              <a:t>伸直</a:t>
            </a:r>
            <a:r>
              <a:rPr lang="zh-CN" altLang="en-US" sz="3600" dirty="0" smtClean="0"/>
              <a:t>，竭力</a:t>
            </a:r>
            <a:r>
              <a:rPr lang="zh-CN" altLang="en-US" sz="3600" dirty="0" smtClean="0">
                <a:solidFill>
                  <a:srgbClr val="FF0000"/>
                </a:solidFill>
              </a:rPr>
              <a:t>张开。</a:t>
            </a:r>
            <a:r>
              <a:rPr lang="zh-CN" altLang="en-US" sz="36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然后用一种几乎看不清的动作尽力翻上来，并用前爪钩住它的空皮。（见第</a:t>
            </a:r>
            <a:r>
              <a:rPr lang="en-US" altLang="zh-CN" sz="36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10</a:t>
            </a:r>
            <a:r>
              <a:rPr lang="zh-CN" altLang="en-US" sz="36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自然段）</a:t>
            </a:r>
            <a:endParaRPr lang="en-US" altLang="zh-CN" sz="3600" b="1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600" b="1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运用比喻的手法把一般不为人知的科学现象表现得具体形象，以“表演一种奇怪的体操”来比喻蝉的离壳过程。</a:t>
            </a:r>
            <a:r>
              <a:rPr lang="zh-CN" altLang="en-US" sz="3600" dirty="0" smtClean="0"/>
              <a:t>整个动作顺序有它自身的规律，其中的“腾跃”“翻转”“倒悬”“伸直”“张开”“翻”“钩”“脱”等</a:t>
            </a:r>
            <a:r>
              <a:rPr lang="zh-CN" altLang="en-US" sz="3600" dirty="0" smtClean="0">
                <a:solidFill>
                  <a:srgbClr val="FF0066"/>
                </a:solidFill>
              </a:rPr>
              <a:t>动词用得非常准确</a:t>
            </a:r>
            <a:r>
              <a:rPr lang="zh-CN" altLang="en-US" sz="3600" dirty="0" smtClean="0"/>
              <a:t>，把蝉脱壳的整个过程的艰难，准确而又生动地展现在读者面前。 </a:t>
            </a:r>
            <a:endParaRPr lang="en-US" altLang="zh-CN" sz="3600" b="1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占位符 27650"/>
          <p:cNvSpPr>
            <a:spLocks noGrp="1" noChangeArrowheads="1"/>
          </p:cNvSpPr>
          <p:nvPr>
            <p:ph type="body" idx="1"/>
          </p:nvPr>
        </p:nvSpPr>
        <p:spPr>
          <a:xfrm>
            <a:off x="406400" y="1447801"/>
            <a:ext cx="10972800" cy="4525963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dirty="0" smtClean="0"/>
              <a:t>法国剧作家罗思丹评价法布尔：</a:t>
            </a:r>
            <a:endParaRPr lang="zh-CN" altLang="en-US" sz="3600" dirty="0" smtClean="0"/>
          </a:p>
          <a:p>
            <a:pPr>
              <a:buFontTx/>
              <a:buNone/>
            </a:pPr>
            <a:r>
              <a:rPr lang="zh-CN" altLang="en-US" sz="3600" dirty="0" smtClean="0"/>
              <a:t>          </a:t>
            </a:r>
            <a:r>
              <a:rPr lang="zh-CN" altLang="en-US" sz="3600" dirty="0" smtClean="0">
                <a:solidFill>
                  <a:srgbClr val="0000FF"/>
                </a:solidFill>
                <a:ea typeface="楷体_GB2312" panose="02010609030101010101" pitchFamily="49" charset="-122"/>
              </a:rPr>
              <a:t>这个大学者像哲学家一般地去思考，像艺术家一般地去观察，像诗人一般地去感受和表达。</a:t>
            </a:r>
            <a:endParaRPr lang="zh-CN" altLang="en-US" sz="3600" dirty="0" smtClean="0">
              <a:solidFill>
                <a:srgbClr val="0000FF"/>
              </a:solidFill>
              <a:ea typeface="楷体_GB2312" panose="02010609030101010101" pitchFamily="49" charset="-122"/>
            </a:endParaRPr>
          </a:p>
          <a:p>
            <a:pPr>
              <a:buFontTx/>
              <a:buNone/>
            </a:pPr>
            <a:endParaRPr lang="zh-CN" altLang="en-US" dirty="0" smtClean="0">
              <a:solidFill>
                <a:srgbClr val="0000FF"/>
              </a:solidFill>
            </a:endParaRPr>
          </a:p>
          <a:p>
            <a:pPr>
              <a:buFontTx/>
              <a:buNone/>
            </a:pP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拓展延伸：  从蝉的生命简史，你对生命有什么感想？</a:t>
            </a:r>
            <a:endParaRPr lang="zh-CN" altLang="zh-CN" dirty="0">
              <a:solidFill>
                <a:srgbClr val="FF0000"/>
              </a:solidFill>
            </a:endParaRP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7533" y="1412876"/>
            <a:ext cx="10363200" cy="4322763"/>
          </a:xfrm>
        </p:spPr>
        <p:txBody>
          <a:bodyPr/>
          <a:lstStyle/>
          <a:p>
            <a:endParaRPr lang="en-US" altLang="zh-CN" sz="2800" dirty="0"/>
          </a:p>
          <a:p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成虫产卵 →  蝉卵孵化 → （ 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即刻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 → 幼虫走出壳外 →（ 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不久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）幼虫落在地上→ （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立刻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）到地下寻觅藏身的地方→（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几分钟以后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） 幼虫钻进地里→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 四年后） </a:t>
            </a:r>
            <a:r>
              <a:rPr lang="zh-CN" altLang="en-US" sz="2800" dirty="0">
                <a:solidFill>
                  <a:schemeClr val="accent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幼虫从地穴爬出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→（徘徊一阵</a:t>
            </a:r>
            <a:r>
              <a:rPr lang="zh-CN" altLang="en-US" sz="2800" dirty="0">
                <a:solidFill>
                  <a:schemeClr val="accent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） 幼虫爬上灌木枝或草叶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→ （半个小时后） </a:t>
            </a:r>
            <a:r>
              <a:rPr lang="zh-CN" altLang="en-US" sz="2800" dirty="0">
                <a:solidFill>
                  <a:schemeClr val="accent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变成成虫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→（三个半小时） </a:t>
            </a:r>
            <a:r>
              <a:rPr lang="zh-CN" altLang="en-US" sz="2800" dirty="0">
                <a:solidFill>
                  <a:schemeClr val="accent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成虫离枝飞去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→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（五星期后） </a:t>
            </a:r>
            <a:r>
              <a:rPr lang="zh-CN" altLang="en-US" sz="2800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成虫交配、产卵、死亡。</a:t>
            </a:r>
            <a:endParaRPr lang="zh-CN" altLang="en-US" sz="2800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9" y="0"/>
            <a:ext cx="12165762" cy="685800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56760" y="2566664"/>
            <a:ext cx="6173561" cy="448208"/>
          </a:xfrm>
        </p:spPr>
        <p:txBody>
          <a:bodyPr/>
          <a:lstStyle/>
          <a:p>
            <a:r>
              <a:rPr lang="zh-CN" altLang="en-US" sz="28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法布尔</a:t>
            </a:r>
            <a:endParaRPr lang="zh-CN" altLang="en-US" sz="28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5435" y="944752"/>
            <a:ext cx="4455067" cy="1306920"/>
          </a:xfrm>
        </p:spPr>
        <p:txBody>
          <a:bodyPr/>
          <a:lstStyle/>
          <a:p>
            <a:r>
              <a:rPr lang="zh-CN" altLang="en-US" sz="5400" dirty="0">
                <a:solidFill>
                  <a:srgbClr val="E7F2E2"/>
                </a:solidFill>
                <a:latin typeface="华文中宋" panose="02010600040101010101" charset="-122"/>
                <a:ea typeface="华文中宋" panose="02010600040101010101" charset="-122"/>
              </a:rPr>
              <a:t>蝉</a:t>
            </a:r>
            <a:endParaRPr lang="zh-CN" altLang="en-US" sz="5400" dirty="0">
              <a:solidFill>
                <a:srgbClr val="E7F2E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8720" y="5952309"/>
            <a:ext cx="4493623" cy="6705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/>
              <a:t>井冈山中学         陈兰玉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蝉明知破壳蜕变后只能活一个月了，但它仍然会为了歌唱宁愿在黑暗的地下蛰伏生活四年，用一个月的歌唱时间拼命向大家宣告自己的存在。这种执着的精神让人感动。</a:t>
            </a:r>
            <a:endParaRPr lang="en-US" altLang="zh-CN" dirty="0" smtClean="0"/>
          </a:p>
          <a:p>
            <a:r>
              <a:rPr lang="zh-CN" altLang="en-US" dirty="0" smtClean="0"/>
              <a:t>生命中，快乐于痛苦是相辅相成的，即使痛苦，我们也要感谢生命，因为痛苦又何尝不是一种美丽呢？</a:t>
            </a:r>
            <a:endParaRPr lang="en-US" altLang="zh-CN" dirty="0" smtClean="0"/>
          </a:p>
          <a:p>
            <a:r>
              <a:rPr lang="zh-CN" altLang="en-US" dirty="0" smtClean="0"/>
              <a:t>生命的意义无关长度，而是在于积极乐观地面对每一天。如果我们每天蹉跎岁月，那么再长的一辈子也不够我们挥霍；假如我们从此刻开始，像小小的蝉一样，用生命歌唱，那么，我们的一生就可以如夏花般绚烂！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5287" y="962025"/>
            <a:ext cx="11237843" cy="4868727"/>
          </a:xfrm>
        </p:spPr>
        <p:txBody>
          <a:bodyPr>
            <a:noAutofit/>
          </a:bodyPr>
          <a:lstStyle/>
          <a:p>
            <a:pPr indent="575945">
              <a:lnSpc>
                <a:spcPct val="15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让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·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亨利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·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卡西米尔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·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法布尔（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Jean-Henri Casimir Fabre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1823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－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1915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），法国著名昆虫学家、文学家。</a:t>
            </a:r>
            <a:endParaRPr lang="en-US" altLang="zh-CN" sz="2200" b="1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575945">
              <a:lnSpc>
                <a:spcPct val="150000"/>
              </a:lnSpc>
            </a:pP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出生于法国南部圣雷翁村一户农家，童年在乡间与花草虫鸟一起度过。由于贫穷，他连中学也无法正常读完，但他坚持自学，一生中先后取得了数学学士学位、自然科学学士学位和自然科学博士学位。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1880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年，他终于有了一间实验室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——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一款荒芜不毛但却是矢车菊和膜翅目昆虫钟爱的土地，他风趣地称之为“荒石园”。</a:t>
            </a:r>
            <a:r>
              <a:rPr lang="zh-CN" altLang="en-US" sz="22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在余生的</a:t>
            </a:r>
            <a:r>
              <a:rPr lang="en-US" altLang="zh-CN" sz="22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35</a:t>
            </a:r>
            <a:r>
              <a:rPr lang="zh-CN" altLang="en-US" sz="22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年中，法布尔就一直居住在“荒石园”里，一边进行观察和实验，一边整理前半生研究昆虫的观察笔记、实验记录、科学札记等资料，完成了</a:t>
            </a:r>
            <a:r>
              <a:rPr lang="en-US" altLang="zh-CN" sz="22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2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昆虫记</a:t>
            </a:r>
            <a:r>
              <a:rPr lang="en-US" altLang="zh-CN" sz="22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2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这部著作。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1915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年，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92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岁的法布尔在他钟爱的昆虫陪伴下，静静地长眠于“荒石园”。</a:t>
            </a:r>
            <a:r>
              <a:rPr lang="zh-CN" altLang="en-US" sz="22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他被世人称为“昆虫界的荷马” ， “昆虫世界的维吉尔”。</a:t>
            </a:r>
            <a:endParaRPr lang="zh-CN" altLang="en-US" sz="22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昆虫记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83095" y="962025"/>
            <a:ext cx="8123583" cy="4868727"/>
          </a:xfrm>
        </p:spPr>
        <p:txBody>
          <a:bodyPr>
            <a:noAutofit/>
          </a:bodyPr>
          <a:lstStyle/>
          <a:p>
            <a:pPr indent="575945">
              <a:lnSpc>
                <a:spcPct val="160000"/>
              </a:lnSpc>
            </a:pP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1880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昆虫记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问世。</a:t>
            </a:r>
            <a:endParaRPr lang="zh-CN" altLang="en-US" sz="2200" b="1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575945">
              <a:lnSpc>
                <a:spcPct val="160000"/>
              </a:lnSpc>
            </a:pP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昆虫记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又译为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昆虫世界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昆虫的史诗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昆虫物语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昆虫学札记</a:t>
            </a: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200" b="1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</a:t>
            </a:r>
            <a:r>
              <a:rPr lang="zh-CN" altLang="en-US" sz="22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被称之为“昆虫世界的维吉尔”与“昆虫的史诗”。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副标题为“对昆虫本能及其习俗的研究”。</a:t>
            </a:r>
            <a:r>
              <a:rPr lang="zh-CN" altLang="en-US" sz="22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它除了真实地记录昆虫的生活，还透过昆虫生活折射出人类的世界。</a:t>
            </a:r>
            <a:endParaRPr lang="zh-CN" altLang="en-US" sz="22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575945">
              <a:lnSpc>
                <a:spcPct val="160000"/>
              </a:lnSpc>
            </a:pPr>
            <a:r>
              <a:rPr lang="en-US" altLang="zh-CN" sz="2200" b="1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昆虫记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共十卷，每卷由若干章节组成，绝大部分完成于荒石园。</a:t>
            </a:r>
            <a:r>
              <a:rPr lang="en-US" altLang="zh-CN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1878</a:t>
            </a:r>
            <a:r>
              <a:rPr lang="zh-CN" altLang="en-US" sz="2200" b="1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年第一卷发行，此后大约每三年发行一卷。</a:t>
            </a:r>
            <a:endParaRPr lang="zh-CN" altLang="en-US" sz="2200" b="1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985" y="1824763"/>
            <a:ext cx="314325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科学小品</a:t>
            </a:r>
            <a:endParaRPr lang="zh-CN" altLang="en-US" dirty="0">
              <a:solidFill>
                <a:schemeClr val="accent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575945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科学小品又名知识小品，是一种用小品文的笔调介绍某一方面科学知识的说明文体。它既有科学性，又有文学性。</a:t>
            </a:r>
            <a:endParaRPr lang="zh-CN" altLang="en-US" sz="2800" b="1" dirty="0" smtClean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575945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科学小品是说明文的一种。</a:t>
            </a:r>
            <a:endParaRPr lang="zh-CN" altLang="en-US" sz="2800" b="1" dirty="0" smtClean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indent="575945">
              <a:lnSpc>
                <a:spcPct val="200000"/>
              </a:lnSpc>
            </a:pP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科学小品的特点：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内容真实，结构严谨巧妙，语言生动准确</a:t>
            </a:r>
            <a:r>
              <a:rPr lang="zh-CN" altLang="en-US" sz="2800" b="1" dirty="0" smtClean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2800" b="1" dirty="0" smtClean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学习目标</a:t>
            </a:r>
            <a:endParaRPr lang="zh-CN" altLang="en-US" sz="4400" dirty="0" smtClean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，</a:t>
            </a:r>
            <a:r>
              <a:rPr altLang="en-US" sz="3600" dirty="0" smtClean="0"/>
              <a:t>了解作者，理清说明思路。</a:t>
            </a:r>
            <a:endParaRPr lang="en-US" altLang="zh-CN" sz="3600" dirty="0" smtClean="0"/>
          </a:p>
          <a:p>
            <a:r>
              <a:rPr lang="en-US" altLang="zh-CN" sz="3600" dirty="0" smtClean="0"/>
              <a:t>2</a:t>
            </a:r>
            <a:r>
              <a:rPr lang="zh-CN" altLang="en-US" sz="3600" dirty="0" smtClean="0"/>
              <a:t>，</a:t>
            </a:r>
            <a:r>
              <a:rPr altLang="en-US" sz="3600" dirty="0" smtClean="0"/>
              <a:t>品味生动传神的语言。</a:t>
            </a:r>
            <a:endParaRPr lang="en-US" altLang="zh-CN" sz="3600" dirty="0" smtClean="0"/>
          </a:p>
          <a:p>
            <a:r>
              <a:rPr lang="en-US" altLang="zh-CN" sz="3600" dirty="0" smtClean="0"/>
              <a:t>3</a:t>
            </a:r>
            <a:r>
              <a:rPr lang="zh-CN" altLang="en-US" sz="3600" dirty="0" smtClean="0"/>
              <a:t>，</a:t>
            </a:r>
            <a:r>
              <a:rPr altLang="en-US" sz="3600" dirty="0" smtClean="0"/>
              <a:t>学习作者求真务实的科学态度，对生命的感悟。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14337"/>
          <p:cNvSpPr txBox="1">
            <a:spLocks noChangeArrowheads="1"/>
          </p:cNvSpPr>
          <p:nvPr/>
        </p:nvSpPr>
        <p:spPr bwMode="auto">
          <a:xfrm>
            <a:off x="2540000" y="685800"/>
            <a:ext cx="772160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chemeClr val="hlink"/>
                </a:solidFill>
              </a:rPr>
              <a:t>基</a:t>
            </a:r>
            <a:r>
              <a:rPr lang="zh-CN" altLang="en-US" sz="3200" b="1" dirty="0">
                <a:solidFill>
                  <a:schemeClr val="hlink"/>
                </a:solidFill>
              </a:rPr>
              <a:t>础知识</a:t>
            </a:r>
            <a:endParaRPr lang="zh-CN" altLang="en-US" sz="3200" b="1" dirty="0">
              <a:solidFill>
                <a:schemeClr val="hlink"/>
              </a:solidFill>
            </a:endParaRPr>
          </a:p>
        </p:txBody>
      </p:sp>
      <p:sp>
        <p:nvSpPr>
          <p:cNvPr id="8195" name="文本框 14338"/>
          <p:cNvSpPr txBox="1">
            <a:spLocks noChangeArrowheads="1"/>
          </p:cNvSpPr>
          <p:nvPr/>
        </p:nvSpPr>
        <p:spPr bwMode="auto">
          <a:xfrm>
            <a:off x="1524000" y="1752600"/>
            <a:ext cx="10261600" cy="4584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 i="1" dirty="0"/>
          </a:p>
          <a:p>
            <a:pPr>
              <a:spcBef>
                <a:spcPct val="50000"/>
              </a:spcBef>
            </a:pPr>
            <a:r>
              <a:rPr lang="zh-CN" altLang="en-US" sz="3600" b="1" i="1" dirty="0">
                <a:solidFill>
                  <a:srgbClr val="FF0066"/>
                </a:solidFill>
              </a:rPr>
              <a:t>巷 </a:t>
            </a:r>
            <a:r>
              <a:rPr lang="zh-CN" altLang="en-US" sz="3600" b="1" i="1" dirty="0"/>
              <a:t>（ </a:t>
            </a:r>
            <a:r>
              <a:rPr lang="en-US" altLang="zh-CN" sz="3600" b="1" i="1" dirty="0" err="1"/>
              <a:t>h</a:t>
            </a:r>
            <a:r>
              <a:rPr lang="en-US" altLang="en-US" sz="3600" b="1" i="1" dirty="0" err="1"/>
              <a:t>à</a:t>
            </a:r>
            <a:r>
              <a:rPr lang="en-US" altLang="zh-CN" sz="3600" b="1" i="1" dirty="0" err="1"/>
              <a:t>ng</a:t>
            </a:r>
            <a:r>
              <a:rPr lang="zh-CN" altLang="en-US" sz="3600" b="1" i="1" dirty="0"/>
              <a:t>）道       </a:t>
            </a:r>
            <a:r>
              <a:rPr lang="zh-CN" altLang="en-US" sz="3600" b="1" dirty="0">
                <a:solidFill>
                  <a:srgbClr val="FF0066"/>
                </a:solidFill>
              </a:rPr>
              <a:t>曝 </a:t>
            </a:r>
            <a:r>
              <a:rPr lang="zh-CN" altLang="en-US" sz="3600" b="1" dirty="0"/>
              <a:t>（ </a:t>
            </a:r>
            <a:r>
              <a:rPr lang="en-US" altLang="zh-CN" sz="3600" b="1" dirty="0" err="1"/>
              <a:t>p</a:t>
            </a:r>
            <a:r>
              <a:rPr lang="en-US" altLang="en-US" sz="3600" b="1" dirty="0" err="1"/>
              <a:t>ù</a:t>
            </a:r>
            <a:r>
              <a:rPr lang="en-US" altLang="zh-CN" sz="3600" b="1" dirty="0"/>
              <a:t> </a:t>
            </a:r>
            <a:r>
              <a:rPr lang="zh-CN" altLang="en-US" sz="3600" b="1" dirty="0"/>
              <a:t>）晒   </a:t>
            </a: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66"/>
                </a:solidFill>
              </a:rPr>
              <a:t>蜕 </a:t>
            </a:r>
            <a:r>
              <a:rPr lang="zh-CN" altLang="en-US" sz="3600" b="1" dirty="0"/>
              <a:t>（ </a:t>
            </a:r>
            <a:r>
              <a:rPr lang="en-US" altLang="zh-CN" sz="3600" b="1" dirty="0" err="1"/>
              <a:t>tu</a:t>
            </a:r>
            <a:r>
              <a:rPr lang="en-US" altLang="en-US" sz="3600" b="1" dirty="0" err="1"/>
              <a:t>ì</a:t>
            </a:r>
            <a:r>
              <a:rPr lang="en-US" altLang="zh-CN" sz="3600" b="1" dirty="0"/>
              <a:t> </a:t>
            </a:r>
            <a:r>
              <a:rPr lang="zh-CN" altLang="en-US" sz="3600" b="1" dirty="0"/>
              <a:t>）变          </a:t>
            </a:r>
            <a:r>
              <a:rPr lang="zh-CN" altLang="en-US" sz="3600" b="1" dirty="0">
                <a:solidFill>
                  <a:srgbClr val="FF0066"/>
                </a:solidFill>
              </a:rPr>
              <a:t>粘</a:t>
            </a:r>
            <a:r>
              <a:rPr lang="zh-CN" altLang="en-US" sz="3600" b="1" dirty="0"/>
              <a:t>（ </a:t>
            </a:r>
            <a:r>
              <a:rPr lang="en-US" altLang="zh-CN" sz="3600" b="1" dirty="0" err="1"/>
              <a:t>ni</a:t>
            </a:r>
            <a:r>
              <a:rPr lang="en-US" altLang="en-US" sz="3600" b="1" dirty="0" err="1"/>
              <a:t>á</a:t>
            </a:r>
            <a:r>
              <a:rPr lang="en-US" altLang="zh-CN" sz="3600" b="1" dirty="0" err="1"/>
              <a:t>n</a:t>
            </a:r>
            <a:r>
              <a:rPr lang="zh-CN" altLang="en-US" sz="3600" b="1" dirty="0"/>
              <a:t>）</a:t>
            </a:r>
            <a:r>
              <a:rPr lang="zh-CN" altLang="en-US" sz="3600" b="1" dirty="0">
                <a:solidFill>
                  <a:srgbClr val="FF0066"/>
                </a:solidFill>
              </a:rPr>
              <a:t> </a:t>
            </a:r>
            <a:r>
              <a:rPr lang="zh-CN" altLang="en-US" sz="3600" b="1" dirty="0"/>
              <a:t>液</a:t>
            </a: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喧</a:t>
            </a:r>
            <a:r>
              <a:rPr lang="en-US" altLang="zh-CN" sz="3600" b="1" dirty="0" err="1">
                <a:solidFill>
                  <a:srgbClr val="FF0066"/>
                </a:solidFill>
              </a:rPr>
              <a:t>xiāo</a:t>
            </a:r>
            <a:r>
              <a:rPr lang="zh-CN" altLang="en-US" sz="3600" b="1" dirty="0"/>
              <a:t>（ 嚣 ）        无动于</a:t>
            </a:r>
            <a:r>
              <a:rPr lang="en-US" altLang="zh-CN" sz="3600" b="1" dirty="0" err="1">
                <a:solidFill>
                  <a:srgbClr val="FF0066"/>
                </a:solidFill>
              </a:rPr>
              <a:t>zhōng</a:t>
            </a:r>
            <a:r>
              <a:rPr lang="zh-CN" altLang="en-US" sz="3600" b="1" dirty="0"/>
              <a:t>（ 衷 ）    </a:t>
            </a: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en-US" altLang="zh-CN" sz="3600" b="1" dirty="0" err="1">
                <a:solidFill>
                  <a:srgbClr val="FF0066"/>
                </a:solidFill>
              </a:rPr>
              <a:t>yōng</a:t>
            </a:r>
            <a:r>
              <a:rPr lang="zh-CN" altLang="en-US" sz="3600" b="1" dirty="0"/>
              <a:t>（臃  ）肿      </a:t>
            </a:r>
            <a:r>
              <a:rPr lang="zh-CN" altLang="en-US" sz="3600" b="1" dirty="0">
                <a:solidFill>
                  <a:srgbClr val="FF0066"/>
                </a:solidFill>
              </a:rPr>
              <a:t> </a:t>
            </a:r>
            <a:r>
              <a:rPr lang="en-US" altLang="zh-CN" sz="3600" b="1" dirty="0" err="1">
                <a:solidFill>
                  <a:srgbClr val="FF0066"/>
                </a:solidFill>
              </a:rPr>
              <a:t>pì</a:t>
            </a:r>
            <a:r>
              <a:rPr lang="zh-CN" altLang="en-US" sz="3600" b="1" dirty="0"/>
              <a:t>（ 媲）美</a:t>
            </a:r>
            <a:endParaRPr lang="zh-CN" altLang="en-US" sz="3600" b="1" dirty="0"/>
          </a:p>
          <a:p>
            <a:pPr>
              <a:spcBef>
                <a:spcPct val="50000"/>
              </a:spcBef>
            </a:pP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按照事物发展的来说明</a:t>
            </a:r>
            <a:r>
              <a:rPr lang="en-US" altLang="zh-CN"/>
              <a:t>——</a:t>
            </a:r>
            <a:r>
              <a:rPr lang="zh-CN" altLang="en-US"/>
              <a:t>逻辑顺序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595" y="976630"/>
            <a:ext cx="11172190" cy="4853940"/>
          </a:xfrm>
        </p:spPr>
        <p:txBody>
          <a:bodyPr/>
          <a:p>
            <a:endParaRPr lang="zh-CN" altLang="en-US"/>
          </a:p>
          <a:p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3429000" y="1353820"/>
            <a:ext cx="2426970" cy="88646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幼虫出穴</a:t>
            </a:r>
            <a:endParaRPr lang="zh-CN" altLang="en-US" sz="2800"/>
          </a:p>
        </p:txBody>
      </p:sp>
      <p:sp>
        <p:nvSpPr>
          <p:cNvPr id="6" name="圆角矩形 5"/>
          <p:cNvSpPr/>
          <p:nvPr/>
        </p:nvSpPr>
        <p:spPr>
          <a:xfrm>
            <a:off x="944880" y="1325880"/>
            <a:ext cx="1630680" cy="9144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幼虫穴道</a:t>
            </a:r>
            <a:endParaRPr lang="zh-CN" altLang="en-US" sz="2800"/>
          </a:p>
        </p:txBody>
      </p:sp>
      <p:sp>
        <p:nvSpPr>
          <p:cNvPr id="7" name="圆角矩形 6"/>
          <p:cNvSpPr/>
          <p:nvPr/>
        </p:nvSpPr>
        <p:spPr>
          <a:xfrm>
            <a:off x="7025640" y="1189355"/>
            <a:ext cx="1692275" cy="91376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蜕壳</a:t>
            </a:r>
            <a:endParaRPr lang="zh-CN" altLang="en-US" sz="2800"/>
          </a:p>
        </p:txBody>
      </p:sp>
      <p:sp>
        <p:nvSpPr>
          <p:cNvPr id="8" name="圆角矩形 7"/>
          <p:cNvSpPr/>
          <p:nvPr/>
        </p:nvSpPr>
        <p:spPr>
          <a:xfrm>
            <a:off x="9540240" y="1242060"/>
            <a:ext cx="1706880" cy="108204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枝头鸣叫</a:t>
            </a:r>
            <a:endParaRPr lang="zh-CN" altLang="en-US" sz="2800"/>
          </a:p>
        </p:txBody>
      </p:sp>
      <p:sp>
        <p:nvSpPr>
          <p:cNvPr id="9" name="圆角矩形 8"/>
          <p:cNvSpPr/>
          <p:nvPr/>
        </p:nvSpPr>
        <p:spPr>
          <a:xfrm>
            <a:off x="9130665" y="3291840"/>
            <a:ext cx="1888490" cy="109728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产卵</a:t>
            </a:r>
            <a:endParaRPr lang="zh-CN" altLang="en-US" sz="2800"/>
          </a:p>
        </p:txBody>
      </p:sp>
      <p:sp>
        <p:nvSpPr>
          <p:cNvPr id="10" name="圆角矩形 9"/>
          <p:cNvSpPr/>
          <p:nvPr/>
        </p:nvSpPr>
        <p:spPr>
          <a:xfrm>
            <a:off x="6126480" y="3284220"/>
            <a:ext cx="1706880" cy="105156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孵化成幼虫</a:t>
            </a:r>
            <a:endParaRPr lang="zh-CN" altLang="en-US" sz="2800"/>
          </a:p>
        </p:txBody>
      </p:sp>
      <p:sp>
        <p:nvSpPr>
          <p:cNvPr id="11" name="圆角矩形 10"/>
          <p:cNvSpPr/>
          <p:nvPr/>
        </p:nvSpPr>
        <p:spPr>
          <a:xfrm>
            <a:off x="3596640" y="3291840"/>
            <a:ext cx="1539240" cy="115824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掉在地上</a:t>
            </a:r>
            <a:endParaRPr lang="zh-CN" altLang="en-US" sz="2800"/>
          </a:p>
        </p:txBody>
      </p:sp>
      <p:sp>
        <p:nvSpPr>
          <p:cNvPr id="12" name="圆角矩形 11"/>
          <p:cNvSpPr/>
          <p:nvPr/>
        </p:nvSpPr>
        <p:spPr>
          <a:xfrm>
            <a:off x="944880" y="3177540"/>
            <a:ext cx="1280160" cy="115824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/>
              <a:t>挖道冬藏</a:t>
            </a:r>
            <a:endParaRPr lang="zh-CN" altLang="en-US" sz="2800"/>
          </a:p>
        </p:txBody>
      </p:sp>
      <p:sp>
        <p:nvSpPr>
          <p:cNvPr id="13" name="右箭头 12"/>
          <p:cNvSpPr/>
          <p:nvPr/>
        </p:nvSpPr>
        <p:spPr>
          <a:xfrm>
            <a:off x="2682240" y="1676400"/>
            <a:ext cx="746760" cy="33528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6046470" y="1525905"/>
            <a:ext cx="979170" cy="48577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8930640" y="1524000"/>
            <a:ext cx="640080" cy="4572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下箭头 15"/>
          <p:cNvSpPr/>
          <p:nvPr/>
        </p:nvSpPr>
        <p:spPr>
          <a:xfrm>
            <a:off x="10119360" y="2324735"/>
            <a:ext cx="640080" cy="997585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左箭头 16"/>
          <p:cNvSpPr/>
          <p:nvPr/>
        </p:nvSpPr>
        <p:spPr>
          <a:xfrm>
            <a:off x="8001000" y="3749040"/>
            <a:ext cx="1127760" cy="487680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左箭头 17"/>
          <p:cNvSpPr/>
          <p:nvPr/>
        </p:nvSpPr>
        <p:spPr>
          <a:xfrm>
            <a:off x="5181600" y="3642360"/>
            <a:ext cx="868680" cy="518160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左箭头 18"/>
          <p:cNvSpPr/>
          <p:nvPr/>
        </p:nvSpPr>
        <p:spPr>
          <a:xfrm>
            <a:off x="2438400" y="3642360"/>
            <a:ext cx="838200" cy="487680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圆角右箭头 20"/>
          <p:cNvSpPr/>
          <p:nvPr/>
        </p:nvSpPr>
        <p:spPr>
          <a:xfrm>
            <a:off x="441960" y="1691640"/>
            <a:ext cx="396240" cy="2453640"/>
          </a:xfrm>
          <a:prstGeom prst="ben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4" grpId="0" animBg="1"/>
      <p:bldP spid="14" grpId="0" animBg="1"/>
      <p:bldP spid="7" grpId="0" animBg="1"/>
      <p:bldP spid="15" grpId="0" animBg="1"/>
      <p:bldP spid="8" grpId="0" animBg="1"/>
      <p:bldP spid="16" grpId="0" animBg="1"/>
      <p:bldP spid="9" grpId="0" animBg="1"/>
      <p:bldP spid="17" grpId="0" animBg="1"/>
      <p:bldP spid="10" grpId="0" animBg="1"/>
      <p:bldP spid="18" grpId="0" animBg="1"/>
      <p:bldP spid="11" grpId="0" animBg="1"/>
      <p:bldP spid="19" grpId="0" animBg="1"/>
      <p:bldP spid="12" grpId="0" animBg="1"/>
      <p:bldP spid="21" grpId="0" animBg="1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35a85edf8db1cb13b204933dd754564e92584bab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74725" y="882015"/>
            <a:ext cx="2894965" cy="2134870"/>
          </a:xfrm>
          <a:prstGeom prst="rect">
            <a:avLst/>
          </a:prstGeom>
        </p:spPr>
      </p:pic>
      <p:pic>
        <p:nvPicPr>
          <p:cNvPr id="7" name="图片 6" descr="909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775" y="1280795"/>
            <a:ext cx="1828800" cy="1337945"/>
          </a:xfrm>
          <a:prstGeom prst="rect">
            <a:avLst/>
          </a:prstGeom>
        </p:spPr>
      </p:pic>
      <p:pic>
        <p:nvPicPr>
          <p:cNvPr id="8" name="图片 7" descr="909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3005" y="1194435"/>
            <a:ext cx="1822450" cy="1322705"/>
          </a:xfrm>
          <a:prstGeom prst="rect">
            <a:avLst/>
          </a:prstGeom>
        </p:spPr>
      </p:pic>
      <p:pic>
        <p:nvPicPr>
          <p:cNvPr id="10" name="图片 9" descr="faedab64034f78f0ed2b798d7f310a55b3191ca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165" y="3853180"/>
            <a:ext cx="1950720" cy="1463040"/>
          </a:xfrm>
          <a:prstGeom prst="rect">
            <a:avLst/>
          </a:prstGeom>
        </p:spPr>
      </p:pic>
      <p:pic>
        <p:nvPicPr>
          <p:cNvPr id="11" name="图片 10" descr="mmp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8690" y="3746500"/>
            <a:ext cx="2381885" cy="1676400"/>
          </a:xfrm>
          <a:prstGeom prst="rect">
            <a:avLst/>
          </a:prstGeom>
        </p:spPr>
      </p:pic>
      <p:pic>
        <p:nvPicPr>
          <p:cNvPr id="12" name="图片 11" descr="u=1846035163,1064184828&amp;fm=15&amp;gp=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9785" y="3536950"/>
            <a:ext cx="3085465" cy="2095500"/>
          </a:xfrm>
          <a:prstGeom prst="rect">
            <a:avLst/>
          </a:prstGeom>
        </p:spPr>
      </p:pic>
      <p:sp>
        <p:nvSpPr>
          <p:cNvPr id="13" name="右箭头 12"/>
          <p:cNvSpPr/>
          <p:nvPr/>
        </p:nvSpPr>
        <p:spPr>
          <a:xfrm>
            <a:off x="3996690" y="1348105"/>
            <a:ext cx="1315085" cy="101600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7263130" y="1507490"/>
            <a:ext cx="1539875" cy="85661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下箭头 14"/>
          <p:cNvSpPr/>
          <p:nvPr/>
        </p:nvSpPr>
        <p:spPr>
          <a:xfrm>
            <a:off x="9549765" y="2618740"/>
            <a:ext cx="865505" cy="989965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左箭头 15"/>
          <p:cNvSpPr/>
          <p:nvPr/>
        </p:nvSpPr>
        <p:spPr>
          <a:xfrm>
            <a:off x="7140575" y="4197350"/>
            <a:ext cx="1298575" cy="956945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左箭头 16"/>
          <p:cNvSpPr/>
          <p:nvPr/>
        </p:nvSpPr>
        <p:spPr>
          <a:xfrm>
            <a:off x="3397885" y="4197350"/>
            <a:ext cx="1360805" cy="838835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圆角右箭头 17"/>
          <p:cNvSpPr/>
          <p:nvPr/>
        </p:nvSpPr>
        <p:spPr>
          <a:xfrm>
            <a:off x="84455" y="1194435"/>
            <a:ext cx="1164590" cy="3551555"/>
          </a:xfrm>
          <a:prstGeom prst="ben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000120140530A99PPBG">
  <a:themeElements>
    <a:clrScheme name="自定义 406">
      <a:dk1>
        <a:srgbClr val="5F5F5F"/>
      </a:dk1>
      <a:lt1>
        <a:sysClr val="window" lastClr="FFFFFF"/>
      </a:lt1>
      <a:dk2>
        <a:srgbClr val="5F5F5F"/>
      </a:dk2>
      <a:lt2>
        <a:srgbClr val="FFFFFF"/>
      </a:lt2>
      <a:accent1>
        <a:srgbClr val="87A452"/>
      </a:accent1>
      <a:accent2>
        <a:srgbClr val="58B898"/>
      </a:accent2>
      <a:accent3>
        <a:srgbClr val="489698"/>
      </a:accent3>
      <a:accent4>
        <a:srgbClr val="C2C25E"/>
      </a:accent4>
      <a:accent5>
        <a:srgbClr val="C00000"/>
      </a:accent5>
      <a:accent6>
        <a:srgbClr val="FFC000"/>
      </a:accent6>
      <a:hlink>
        <a:srgbClr val="00B0F0"/>
      </a:hlink>
      <a:folHlink>
        <a:srgbClr val="7F7F7F"/>
      </a:folHlink>
    </a:clrScheme>
    <a:fontScheme name="自定义 17">
      <a:majorFont>
        <a:latin typeface="Comic Sans MS"/>
        <a:ea typeface="幼圆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A000120150312A15KPBG</Template>
  <TotalTime>0</TotalTime>
  <Words>2564</Words>
  <Application>WPS 演示</Application>
  <PresentationFormat>自定义</PresentationFormat>
  <Paragraphs>130</Paragraphs>
  <Slides>20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Wingdings 2</vt:lpstr>
      <vt:lpstr>幼圆</vt:lpstr>
      <vt:lpstr>华文中宋</vt:lpstr>
      <vt:lpstr>华文琥珀</vt:lpstr>
      <vt:lpstr>华文彩云</vt:lpstr>
      <vt:lpstr>Calibri</vt:lpstr>
      <vt:lpstr>Arial Unicode MS</vt:lpstr>
      <vt:lpstr>楷体_GB2312</vt:lpstr>
      <vt:lpstr>新宋体</vt:lpstr>
      <vt:lpstr>A000120140530A99PPBG</vt:lpstr>
      <vt:lpstr>PowerPoint 演示文稿</vt:lpstr>
      <vt:lpstr>蝉</vt:lpstr>
      <vt:lpstr>作者简介</vt:lpstr>
      <vt:lpstr>《昆虫记》</vt:lpstr>
      <vt:lpstr>科学小品</vt:lpstr>
      <vt:lpstr>学习目标</vt:lpstr>
      <vt:lpstr>PowerPoint 演示文稿</vt:lpstr>
      <vt:lpstr>按照事物发展的来说明——逻辑顺序</vt:lpstr>
      <vt:lpstr>PowerPoint 演示文稿</vt:lpstr>
      <vt:lpstr>PowerPoint 演示文稿</vt:lpstr>
      <vt:lpstr>PowerPoint 演示文稿</vt:lpstr>
      <vt:lpstr>PowerPoint 演示文稿</vt:lpstr>
      <vt:lpstr>下列语句使用了哪些说明方法？</vt:lpstr>
      <vt:lpstr>合作探究，品味语言</vt:lpstr>
      <vt:lpstr>PowerPoint 演示文稿</vt:lpstr>
      <vt:lpstr>  一是把蝉人格化，赋予它人的情感和行为。</vt:lpstr>
      <vt:lpstr>二是运用文学的语言表达。（采用一些修辞和手法）</vt:lpstr>
      <vt:lpstr>PowerPoint 演示文稿</vt:lpstr>
      <vt:lpstr> 拓展延伸：  从蝉的生命简史，你对生命有什么感想？</vt:lpstr>
      <vt:lpstr>PowerPoint 演示文稿</vt:lpstr>
    </vt:vector>
  </TitlesOfParts>
  <Company>PC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蝉</dc:title>
  <dc:creator>PC</dc:creator>
  <cp:lastModifiedBy>lenovo</cp:lastModifiedBy>
  <cp:revision>42</cp:revision>
  <dcterms:created xsi:type="dcterms:W3CDTF">2017-03-13T05:50:00Z</dcterms:created>
  <dcterms:modified xsi:type="dcterms:W3CDTF">2017-12-07T02:06:07Z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