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6" r:id="rId13"/>
    <p:sldId id="267" r:id="rId14"/>
    <p:sldId id="268" r:id="rId15"/>
    <p:sldId id="269" r:id="rId16"/>
    <p:sldId id="270" r:id="rId17"/>
    <p:sldId id="271" r:id="rId18"/>
    <p:sldId id="272" r:id="rId19"/>
    <p:sldId id="279" r:id="rId20"/>
    <p:sldId id="280" r:id="rId21"/>
    <p:sldId id="281" r:id="rId22"/>
    <p:sldId id="273" r:id="rId23"/>
    <p:sldId id="277" r:id="rId24"/>
    <p:sldId id="274" r:id="rId25"/>
    <p:sldId id="282" r:id="rId26"/>
    <p:sldId id="275" r:id="rId27"/>
    <p:sldId id="278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55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孟子二章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2018</a:t>
            </a:r>
            <a:r>
              <a:rPr lang="zh-CN" altLang="zh-CN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 smtClean="0"/>
              <a:t>29   </a:t>
            </a:r>
            <a:r>
              <a:rPr lang="zh-CN" altLang="en-US" dirty="0" smtClean="0"/>
              <a:t>杨兴金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五、古汉语句式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1119338" cy="4351338"/>
          </a:xfrm>
        </p:spPr>
        <p:txBody>
          <a:bodyPr/>
          <a:lstStyle/>
          <a:p>
            <a:pPr fontAlgn="auto">
              <a:lnSpc>
                <a:spcPct val="200000"/>
              </a:lnSpc>
            </a:pPr>
            <a:r>
              <a:rPr lang="zh-CN" altLang="en-US" sz="3200" dirty="0"/>
              <a:t>倒装句</a:t>
            </a:r>
          </a:p>
          <a:p>
            <a:pPr fontAlgn="auto">
              <a:lnSpc>
                <a:spcPct val="200000"/>
              </a:lnSpc>
            </a:pPr>
            <a:r>
              <a:rPr lang="zh-CN" altLang="en-US" sz="3200" dirty="0"/>
              <a:t>例：舜发于畎亩之中（状语后置，是</a:t>
            </a:r>
            <a:r>
              <a:rPr lang="zh-CN" altLang="en-US" sz="3200" dirty="0" smtClean="0"/>
              <a:t>“                                 ”</a:t>
            </a:r>
            <a:r>
              <a:rPr lang="zh-CN" altLang="en-US" sz="3200" dirty="0"/>
              <a:t>的倒装。句意</a:t>
            </a:r>
            <a:r>
              <a:rPr lang="zh-CN" altLang="en-US" sz="3200" dirty="0" smtClean="0"/>
              <a:t>：                                          </a:t>
            </a:r>
            <a:r>
              <a:rPr lang="zh-CN" altLang="en-US" sz="3200" dirty="0"/>
              <a:t>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68945" y="3420110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舜于畎亩之中发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22065" y="4319270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舜在田地之中被起用。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翻译下列句子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1005"/>
            <a:ext cx="10515600" cy="4351338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/>
              <a:t>1.一怒而诸侯惧,安居而天下熄。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/>
              <a:t>翻译:</a:t>
            </a:r>
          </a:p>
          <a:p>
            <a:pPr fontAlgn="auto">
              <a:lnSpc>
                <a:spcPct val="150000"/>
              </a:lnSpc>
            </a:pPr>
            <a:endParaRPr lang="zh-CN" altLang="en-US" sz="3200"/>
          </a:p>
          <a:p>
            <a:pPr fontAlgn="auto">
              <a:lnSpc>
                <a:spcPct val="150000"/>
              </a:lnSpc>
            </a:pPr>
            <a:r>
              <a:rPr lang="zh-CN" altLang="en-US" sz="3200"/>
              <a:t>2.富贵不能淫,贫贱不能移,威武不能能屈。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/>
              <a:t>翻译:</a:t>
            </a:r>
          </a:p>
          <a:p>
            <a:pPr fontAlgn="auto">
              <a:lnSpc>
                <a:spcPct val="150000"/>
              </a:lnSpc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93339" y="2959100"/>
            <a:ext cx="83231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发起怒来,诸侯们都会害怕;安静下来,</a:t>
            </a:r>
          </a:p>
          <a:p>
            <a:pPr algn="l"/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天下就会平安无事。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82520" y="5410200"/>
            <a:ext cx="82385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富贵不能使他骄奢淫逸,贫贱不能使他</a:t>
            </a:r>
          </a:p>
          <a:p>
            <a:pPr algn="l"/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改变节操,威武不能使他屈服意志。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20700"/>
            <a:ext cx="10515600" cy="5656580"/>
          </a:xfrm>
        </p:spPr>
        <p:txBody>
          <a:bodyPr>
            <a:norm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>
                <a:sym typeface="+mn-ea"/>
              </a:rPr>
              <a:t>3.困于心,衡于虑,而后作;征于色,发于声,而后喻。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600">
                <a:sym typeface="+mn-ea"/>
              </a:rPr>
              <a:t>翻译:</a:t>
            </a:r>
          </a:p>
          <a:p>
            <a:pPr fontAlgn="auto">
              <a:lnSpc>
                <a:spcPct val="150000"/>
              </a:lnSpc>
            </a:pPr>
            <a:endParaRPr lang="zh-CN" altLang="en-US" sz="3600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>
                <a:sym typeface="+mn-ea"/>
              </a:rPr>
              <a:t>4.人则无法家拂士、出则无敌国外患者,国恒亡。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600">
                <a:sym typeface="+mn-ea"/>
              </a:rPr>
              <a:t>翻译：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22830" y="1812925"/>
            <a:ext cx="90043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内心困惑,思虑堵塞,然后才能振作奋发有为</a:t>
            </a:r>
            <a:r>
              <a:rPr lang="zh-CN" altLang="en-US" sz="3600" dirty="0" smtClean="0">
                <a:solidFill>
                  <a:srgbClr val="FF0000"/>
                </a:solidFill>
                <a:sym typeface="+mn-ea"/>
              </a:rPr>
              <a:t>:</a:t>
            </a:r>
            <a:endParaRPr lang="en-US" altLang="zh-CN" sz="3600" dirty="0" smtClean="0">
              <a:solidFill>
                <a:srgbClr val="FF0000"/>
              </a:solidFill>
              <a:sym typeface="+mn-ea"/>
            </a:endParaRPr>
          </a:p>
          <a:p>
            <a:pPr algn="l"/>
            <a:r>
              <a:rPr lang="zh-CN" altLang="en-US" sz="3600" dirty="0" smtClean="0">
                <a:solidFill>
                  <a:srgbClr val="FF0000"/>
                </a:solidFill>
                <a:sym typeface="+mn-ea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一个人的想法</a:t>
            </a:r>
            <a:r>
              <a:rPr lang="zh-CN" altLang="en-US" sz="3600" dirty="0" smtClean="0">
                <a:solidFill>
                  <a:srgbClr val="FF0000"/>
                </a:solidFill>
                <a:sym typeface="+mn-ea"/>
              </a:rPr>
              <a:t>)表现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在脸色上,流露在言谈中</a:t>
            </a:r>
            <a:r>
              <a:rPr lang="zh-CN" altLang="en-US" sz="3600" dirty="0" smtClean="0">
                <a:solidFill>
                  <a:srgbClr val="FF0000"/>
                </a:solidFill>
                <a:sym typeface="+mn-ea"/>
              </a:rPr>
              <a:t>,</a:t>
            </a:r>
            <a:endParaRPr lang="en-US" altLang="zh-CN" sz="3600" dirty="0" smtClean="0">
              <a:solidFill>
                <a:srgbClr val="FF0000"/>
              </a:solidFill>
              <a:sym typeface="+mn-ea"/>
            </a:endParaRPr>
          </a:p>
          <a:p>
            <a:pPr algn="l"/>
            <a:r>
              <a:rPr lang="zh-CN" altLang="en-US" sz="3600" dirty="0" smtClean="0">
                <a:solidFill>
                  <a:srgbClr val="FF0000"/>
                </a:solidFill>
                <a:sym typeface="+mn-ea"/>
              </a:rPr>
              <a:t>然后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才能被人们了解。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11705" y="4112260"/>
            <a:ext cx="9627870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在国内如果没有有坚持法度的大臣和辅佐君主的贤士,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在在国外如果没有敌对的国家和外来的祸患,国家往往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会因此灭亡。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主题思想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02175"/>
          </a:xfrm>
        </p:spPr>
        <p:txBody>
          <a:bodyPr/>
          <a:lstStyle/>
          <a:p>
            <a:pPr fontAlgn="auto">
              <a:lnSpc>
                <a:spcPct val="150000"/>
              </a:lnSpc>
            </a:pPr>
            <a:r>
              <a:rPr lang="zh-CN" altLang="en-US"/>
              <a:t>《富贵不能淫》一文论述了</a:t>
            </a:r>
            <a:r>
              <a:rPr lang="zh-CN" altLang="en-US">
                <a:solidFill>
                  <a:srgbClr val="FF0000"/>
                </a:solidFill>
              </a:rPr>
              <a:t>大丈夫的优秀品质</a:t>
            </a:r>
            <a:r>
              <a:rPr lang="zh-CN" altLang="en-US"/>
              <a:t>。“大丈夫”在在古代是对品德高尚、节操俊迈的人的尊称。真正的大丈夫应该表现为“</a:t>
            </a:r>
            <a:r>
              <a:rPr lang="zh-CN" altLang="en-US">
                <a:solidFill>
                  <a:srgbClr val="FF0000"/>
                </a:solidFill>
              </a:rPr>
              <a:t>富贵不能淫,贫贱不能移,威武不能屈</a:t>
            </a:r>
            <a:r>
              <a:rPr lang="zh-CN" altLang="en-US"/>
              <a:t>”,其本质是对内心的</a:t>
            </a:r>
            <a:r>
              <a:rPr lang="zh-CN" altLang="en-US">
                <a:solidFill>
                  <a:srgbClr val="FF0000"/>
                </a:solidFill>
              </a:rPr>
              <a:t>仁、义、礼</a:t>
            </a:r>
            <a:r>
              <a:rPr lang="zh-CN" altLang="en-US"/>
              <a:t>的坚守。“富贵不能淫,贫贱不能移,威武不能屈”是中华民族的传统美德,也是我们每个中国人的行为准则。在现实生活中,面对金钱利益的诱惑,不乱其心;在危及国家民族利益的时刻,我们要敢于挺身而出,不怕牺牲,做一个真正的大丈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77190"/>
            <a:ext cx="10515600" cy="5800090"/>
          </a:xfrm>
        </p:spPr>
        <p:txBody>
          <a:bodyPr/>
          <a:lstStyle/>
          <a:p>
            <a:pPr fontAlgn="auto">
              <a:lnSpc>
                <a:spcPct val="150000"/>
              </a:lnSpc>
            </a:pPr>
            <a:r>
              <a:rPr lang="zh-CN" altLang="en-US" sz="3200"/>
              <a:t>《生于忧患，死于安乐》作者先列举六位经过贫困、挫折的磨炼,终于担任重大任务的名人的事例,说明</a:t>
            </a:r>
            <a:r>
              <a:rPr lang="zh-CN" altLang="en-US" sz="3200">
                <a:solidFill>
                  <a:srgbClr val="FF0000"/>
                </a:solidFill>
              </a:rPr>
              <a:t>忧患可以激励人奋发有为。</a:t>
            </a:r>
            <a:r>
              <a:rPr lang="zh-CN" altLang="en-US" sz="3200"/>
              <a:t>接着,作者从</a:t>
            </a:r>
            <a:r>
              <a:rPr lang="zh-CN" altLang="en-US" sz="3200">
                <a:solidFill>
                  <a:srgbClr val="FF0000"/>
                </a:solidFill>
              </a:rPr>
              <a:t>一个人的发展</a:t>
            </a:r>
            <a:r>
              <a:rPr lang="zh-CN" altLang="en-US" sz="3200"/>
              <a:t>、</a:t>
            </a:r>
            <a:r>
              <a:rPr lang="zh-CN" altLang="en-US" sz="3200">
                <a:solidFill>
                  <a:srgbClr val="FF0000"/>
                </a:solidFill>
              </a:rPr>
              <a:t>一个国家的兴亡</a:t>
            </a:r>
            <a:r>
              <a:rPr lang="zh-CN" altLang="en-US" sz="3200"/>
              <a:t>两个不同的角度进一步论证</a:t>
            </a:r>
            <a:r>
              <a:rPr lang="zh-CN" altLang="en-US" sz="3200">
                <a:solidFill>
                  <a:srgbClr val="FF0000"/>
                </a:solidFill>
              </a:rPr>
              <a:t>忧患则生、安乐则亡</a:t>
            </a:r>
            <a:r>
              <a:rPr lang="zh-CN" altLang="en-US" sz="3200"/>
              <a:t>的道理。最后水到渠成,得出“</a:t>
            </a:r>
            <a:r>
              <a:rPr lang="zh-CN" altLang="en-US" sz="3200">
                <a:solidFill>
                  <a:srgbClr val="FF0000"/>
                </a:solidFill>
              </a:rPr>
              <a:t>生于忧患,而死于安乐</a:t>
            </a:r>
            <a:r>
              <a:rPr lang="zh-CN" altLang="en-US" sz="3200"/>
              <a:t>”的结论。这篇短文阐述了</a:t>
            </a:r>
            <a:r>
              <a:rPr lang="zh-CN" altLang="en-US" sz="3200">
                <a:solidFill>
                  <a:srgbClr val="FF0000"/>
                </a:solidFill>
              </a:rPr>
              <a:t>造就人才</a:t>
            </a:r>
            <a:r>
              <a:rPr lang="zh-CN" altLang="en-US" sz="3200"/>
              <a:t>和</a:t>
            </a:r>
            <a:r>
              <a:rPr lang="zh-CN" altLang="en-US" sz="3200">
                <a:solidFill>
                  <a:srgbClr val="FF0000"/>
                </a:solidFill>
              </a:rPr>
              <a:t>治理国家</a:t>
            </a:r>
            <a:r>
              <a:rPr lang="zh-CN" altLang="en-US" sz="3200"/>
              <a:t>的问题,指出“生于忧患,死于安乐”的深刻道理。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写作特点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>
                <a:solidFill>
                  <a:schemeClr val="tx1"/>
                </a:solidFill>
              </a:rPr>
              <a:t>《富贵不能淫》1.语言含著</a:t>
            </a:r>
            <a:r>
              <a:rPr lang="zh-CN" altLang="en-US" sz="3200">
                <a:solidFill>
                  <a:srgbClr val="FF0000"/>
                </a:solidFill>
              </a:rPr>
              <a:t>幽默,讽刺</a:t>
            </a:r>
            <a:r>
              <a:rPr lang="zh-CN" altLang="en-US" sz="3200">
                <a:solidFill>
                  <a:schemeClr val="tx1"/>
                </a:solidFill>
              </a:rPr>
              <a:t>深刻尖锐。孟子通过言“</a:t>
            </a:r>
            <a:r>
              <a:rPr lang="zh-CN" altLang="en-US" sz="3200">
                <a:solidFill>
                  <a:srgbClr val="FF0000"/>
                </a:solidFill>
              </a:rPr>
              <a:t>礼</a:t>
            </a:r>
            <a:r>
              <a:rPr lang="zh-CN" altLang="en-US" sz="3200">
                <a:solidFill>
                  <a:schemeClr val="tx1"/>
                </a:solidFill>
              </a:rPr>
              <a:t>”来引出女子出嫁时母亲的嘱咐,进而得出“</a:t>
            </a:r>
            <a:r>
              <a:rPr lang="zh-CN" altLang="en-US" sz="3200">
                <a:solidFill>
                  <a:srgbClr val="FF0000"/>
                </a:solidFill>
              </a:rPr>
              <a:t>以顺为正者,妾妇之道也</a:t>
            </a:r>
            <a:r>
              <a:rPr lang="zh-CN" altLang="en-US" sz="3200">
                <a:solidFill>
                  <a:schemeClr val="tx1"/>
                </a:solidFill>
              </a:rPr>
              <a:t>”的结论,借此</a:t>
            </a:r>
            <a:r>
              <a:rPr lang="zh-CN" altLang="en-US" sz="3200">
                <a:solidFill>
                  <a:srgbClr val="FF0000"/>
                </a:solidFill>
              </a:rPr>
              <a:t>讽刺</a:t>
            </a:r>
            <a:r>
              <a:rPr lang="zh-CN" altLang="en-US" sz="3200">
                <a:solidFill>
                  <a:schemeClr val="tx1"/>
                </a:solidFill>
              </a:rPr>
              <a:t>公孙行、张仪之流不以</a:t>
            </a:r>
            <a:r>
              <a:rPr lang="zh-CN" altLang="en-US" sz="3200">
                <a:solidFill>
                  <a:srgbClr val="FF0000"/>
                </a:solidFill>
              </a:rPr>
              <a:t>正义</a:t>
            </a:r>
            <a:r>
              <a:rPr lang="zh-CN" altLang="en-US" sz="3200">
                <a:solidFill>
                  <a:schemeClr val="tx1"/>
                </a:solidFill>
              </a:rPr>
              <a:t>为标准,而是以</a:t>
            </a:r>
            <a:r>
              <a:rPr lang="zh-CN" altLang="en-US" sz="3200">
                <a:solidFill>
                  <a:srgbClr val="FF0000"/>
                </a:solidFill>
              </a:rPr>
              <a:t>顺从</a:t>
            </a:r>
            <a:r>
              <a:rPr lang="zh-CN" altLang="en-US" sz="3200">
                <a:solidFill>
                  <a:schemeClr val="tx1"/>
                </a:solidFill>
              </a:rPr>
              <a:t>为原则,是在行“妾妇之道”。</a:t>
            </a:r>
          </a:p>
          <a:p>
            <a:r>
              <a:rPr lang="zh-CN" altLang="en-US" sz="3200">
                <a:solidFill>
                  <a:schemeClr val="tx1"/>
                </a:solidFill>
              </a:rPr>
              <a:t>2.运用</a:t>
            </a:r>
            <a:r>
              <a:rPr lang="zh-CN" altLang="en-US" sz="3200">
                <a:solidFill>
                  <a:srgbClr val="FF0000"/>
                </a:solidFill>
              </a:rPr>
              <a:t>排比</a:t>
            </a:r>
            <a:r>
              <a:rPr lang="zh-CN" altLang="en-US" sz="3200">
                <a:solidFill>
                  <a:schemeClr val="tx1"/>
                </a:solidFill>
              </a:rPr>
              <a:t>,增强文章的</a:t>
            </a:r>
            <a:r>
              <a:rPr lang="zh-CN" altLang="en-US" sz="3200">
                <a:solidFill>
                  <a:srgbClr val="FF0000"/>
                </a:solidFill>
              </a:rPr>
              <a:t>气势和感染力</a:t>
            </a:r>
            <a:r>
              <a:rPr lang="zh-CN" altLang="en-US" sz="3200">
                <a:solidFill>
                  <a:schemeClr val="tx1"/>
                </a:solidFill>
              </a:rPr>
              <a:t>。“</a:t>
            </a:r>
            <a:r>
              <a:rPr lang="zh-CN" altLang="en-US" sz="3200">
                <a:solidFill>
                  <a:srgbClr val="FF0000"/>
                </a:solidFill>
              </a:rPr>
              <a:t>富贵不能淫,贫贱不能移,威武不能屈</a:t>
            </a:r>
            <a:r>
              <a:rPr lang="zh-CN" altLang="en-US" sz="3200">
                <a:solidFill>
                  <a:schemeClr val="tx1"/>
                </a:solidFill>
              </a:rPr>
              <a:t>”形成排比,气势磅礴,铿锵有力,具有极强的感染力,成为</a:t>
            </a:r>
            <a:r>
              <a:rPr lang="zh-CN" altLang="en-US" sz="3200">
                <a:solidFill>
                  <a:srgbClr val="FF0000"/>
                </a:solidFill>
              </a:rPr>
              <a:t>千古名言</a:t>
            </a:r>
            <a:r>
              <a:rPr lang="zh-CN" altLang="en-US" sz="3200">
                <a:solidFill>
                  <a:schemeClr val="tx1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815"/>
            <a:ext cx="10515600" cy="4351338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/>
              <a:t>《生于忧患，死于安乐》1.</a:t>
            </a:r>
            <a:r>
              <a:rPr lang="zh-CN" altLang="en-US">
                <a:solidFill>
                  <a:srgbClr val="FF0000"/>
                </a:solidFill>
              </a:rPr>
              <a:t>层层推进,结构严密</a:t>
            </a:r>
            <a:r>
              <a:rPr lang="zh-CN" altLang="en-US"/>
              <a:t>。孟子为了论证“生于忧患,死于安乐”的观点,先列举历史上由卑微到显贵的人物为例,说明</a:t>
            </a:r>
            <a:r>
              <a:rPr lang="zh-CN" altLang="en-US">
                <a:solidFill>
                  <a:srgbClr val="FF0000"/>
                </a:solidFill>
              </a:rPr>
              <a:t>人要有所作为,成就大业,就必须先在生活、思想和行为等方面都经受一番艰难甚至痛苦的磨炼</a:t>
            </a:r>
            <a:r>
              <a:rPr lang="zh-CN" altLang="en-US"/>
              <a:t>,并由此引申开去,进一步从理论上加以说明这个道理。接着文章将论证个別事例转向一般事例,由个人身世浮沉的角度上升到国家生死存亡的高度,论述了人常常处在困境,才能不断奋发;国家如果没有忧患,则往往会灭亡,自然地得出了“生于忧患,死于安乐”的观点,既催人奋发,又警钟长鸣。如此层层推进,步步深入,结构严密、紧凑,一气贯穿,浑然一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8430"/>
            <a:ext cx="10515600" cy="4351338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/>
              <a:t>2.</a:t>
            </a:r>
            <a:r>
              <a:rPr lang="zh-CN" altLang="en-US">
                <a:solidFill>
                  <a:srgbClr val="FF0000"/>
                </a:solidFill>
              </a:rPr>
              <a:t>善用修辞,气势磅礴</a:t>
            </a:r>
            <a:r>
              <a:rPr lang="zh-CN" altLang="en-US"/>
              <a:t>。本文编者加的题目“生于忧患,死于安乐”本身就是</a:t>
            </a:r>
            <a:r>
              <a:rPr lang="zh-CN" altLang="en-US">
                <a:solidFill>
                  <a:srgbClr val="FF0000"/>
                </a:solidFill>
              </a:rPr>
              <a:t>对比和对偶</a:t>
            </a:r>
            <a:r>
              <a:rPr lang="zh-CN" altLang="en-US"/>
              <a:t>。以论点为题,文章自然眉目分明,主旨显豁,而用对比修辞,论点更鲜明。本文还多处运用</a:t>
            </a:r>
            <a:r>
              <a:rPr lang="zh-CN" altLang="en-US">
                <a:solidFill>
                  <a:srgbClr val="FF0000"/>
                </a:solidFill>
              </a:rPr>
              <a:t>排比</a:t>
            </a:r>
            <a:r>
              <a:rPr lang="zh-CN" altLang="en-US"/>
              <a:t>的修辞。如第一段概括列举6位名人的事例时,连用了5个“举”和6个“于”,介绍他们经过种种磨炼之后终于干出了一番大事业,名垂青史,从而较好地论证了“生于忧患”的观点。而第二段的6个“其”字表明了“上天”为了磨炼、锻造可以担当大任的一代圣君或一代贤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臣的良苦用心。层层的排比句式极有气势,如长河大浪,磅礴而来,咄咄通人,横行无阻。不仅增强了文章的说服力量,更使人读来欲罢不能、欲忘不得,给人以深刻的启示。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思考探究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/>
              <a:t>题一：孟子为什么认为公孙衍、张仪不配称为大丈夫?在孟孟子心目中,什么样的人才是真正的大丈夫?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/>
              <a:t>题二：结合课文内容说说你对“生于忧患,而死于安乐”的理解,并另举一两个事例来证明这一观点。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/>
              <a:t>题三《孟子》文章以雄瓣见长,大量使用排比句,气势非凡。从课文中举两三个例子做具体分析。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题一：孟子为什么认为公孙衍、张仪不配称为大丈夫。在孟孟子心目中，什么样的人才是真正的大丈夫？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孟子通过言“礼”来引出女子出嫁时母亲的嘱附,由此得出“以顺为正者,妾妇之道也”。讽刺公孙衍、张仪之流不以正义为标准,而是以顺从为原则,是在行“妾妇之道”。他们以自己的喜怒哀乐行事,挑起天下战争,这是崇尚强权,极端的个人主义;他们不以正义为标准,不以天下太平为己任,不以百姓幸幸福为理想。因此,孟子认为公孙衍、张仪不配称为大丈夫。</a:t>
            </a:r>
          </a:p>
          <a:p>
            <a:r>
              <a:rPr lang="zh-CN" altLang="en-US"/>
              <a:t>在孟子心目中,他认为能做到“富贵不能淫,贫贱不能移,威武不能屈”,坚守自己内心的仁、义、礼的道德高尚、节操高洁的人才是真正的大丈夫。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教学目标：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1.积累常见文言词语和名言警句。</a:t>
            </a:r>
          </a:p>
          <a:p>
            <a:r>
              <a:rPr lang="zh-CN" altLang="en-US"/>
              <a:t>2.了解《孟子》散文的特点,理解孟子的政治主张。</a:t>
            </a:r>
          </a:p>
          <a:p>
            <a:r>
              <a:rPr lang="zh-CN" altLang="en-US"/>
              <a:t>3.学习古人说理论证的方法,品味对比、排比等修辞的表达效果。</a:t>
            </a:r>
          </a:p>
          <a:p>
            <a:r>
              <a:rPr lang="zh-CN" altLang="en-US"/>
              <a:t>4.建立正确的人生价值观,感受“大丈夫”的优秀品质。</a:t>
            </a:r>
          </a:p>
          <a:p>
            <a:r>
              <a:rPr lang="zh-CN" altLang="en-US"/>
              <a:t>5.理解“生于优患,死于安乐”的含义。增强忧患意识,以乐观的态度对待生活。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题二：结合课文内容说说你对“生于忧患,而死于安乐”的理解，并另举一两个事例来证明这一观点。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我认为,人要有所作为,就必须先在生活、思想和行为等方面都经受一番艰难甚至痛苦的磨炼。就像课文中所论述的,人处于逆境中,才能“动心忍性,曾益其所不能”。</a:t>
            </a:r>
          </a:p>
          <a:p>
            <a:r>
              <a:rPr lang="zh-CN" altLang="en-US"/>
              <a:t>列举事例一:春秋时越王勾践卧薪尝胆的故事是“生于优患”最好的阐释。那时,勾践屈服求和屈身事吴,卧薪尝胆,又经“十年生聚,年数训”终于转弱为强,起兵灭掉吴国,成为一代霸主。</a:t>
            </a:r>
          </a:p>
          <a:p>
            <a:r>
              <a:rPr lang="zh-CN" altLang="en-US"/>
              <a:t>列举事例二:人们往往会在安逸享乐中消磨了意志,最终“死于安乐”。这方面的例子莫过于闯王李自成了。1644年春,闯王攻入北京,以为天下已定,大功告成,于是开始在北京城中享受安乐,“日日过年”,结果一败涂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题三《孟子》文章以雄瓣见长,大量使用排比句,气势非凡。从课文中举两三个例子做具体分析。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举例一:“富贵不能淫,贫贱不能移,威武不能屈”形成排排比,论述了大丈夫的优秀品质,即富贵不能使之骄奢淫逸,贫贱不能使之改移节操,威武不能使之屈服意志。气势磅礴,铿锵有力,具有极强的感染力,成为千古名言。</a:t>
            </a:r>
          </a:p>
          <a:p>
            <a:r>
              <a:rPr lang="zh-CN" altLang="en-US"/>
              <a:t>举例二:“舜发于畎亩之中,傅说举于版筑之间,胶鬲举于鱼盐之中,管夷吾举于士,孙叔敖举于海,百里奚举于市”,连用了5个“举”和6个“于”,列举了历史上的6个名人,说明他们都都出身卑微、经过种种磨炼之后终于都干出了一番大事业,名垂青史,气势磅礴,铿锵有力,从而较好地论证了“生于忧患”的观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17475"/>
            <a:ext cx="10515600" cy="1325563"/>
          </a:xfrm>
        </p:spPr>
        <p:txBody>
          <a:bodyPr/>
          <a:lstStyle/>
          <a:p>
            <a:r>
              <a:rPr lang="zh-CN" altLang="en-US"/>
              <a:t>接轨演练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24585"/>
            <a:ext cx="10515600" cy="4351338"/>
          </a:xfrm>
        </p:spPr>
        <p:txBody>
          <a:bodyPr>
            <a:noAutofit/>
          </a:bodyPr>
          <a:lstStyle/>
          <a:p>
            <a:r>
              <a:rPr lang="zh-CN" altLang="en-US" sz="2400" dirty="0"/>
              <a:t>一、阅读《富贵不能淫》一文，完成1-4题。</a:t>
            </a:r>
          </a:p>
          <a:p>
            <a:r>
              <a:rPr lang="zh-CN" altLang="en-US" sz="2400" dirty="0"/>
              <a:t>1.解解释下面加点的词语。</a:t>
            </a:r>
          </a:p>
          <a:p>
            <a:r>
              <a:rPr lang="zh-CN" altLang="en-US" sz="2400" dirty="0"/>
              <a:t>(1)公孙衍、张仪岂不</a:t>
            </a:r>
            <a:r>
              <a:rPr lang="zh-CN" altLang="en-US" sz="2400" dirty="0">
                <a:solidFill>
                  <a:srgbClr val="FF0000"/>
                </a:solidFill>
              </a:rPr>
              <a:t>诚</a:t>
            </a:r>
            <a:r>
              <a:rPr lang="zh-CN" altLang="en-US" sz="2400" dirty="0"/>
              <a:t>大丈夫哉（         ）               </a:t>
            </a:r>
          </a:p>
          <a:p>
            <a:r>
              <a:rPr lang="zh-CN" altLang="en-US" sz="2400" dirty="0"/>
              <a:t>(2)往送之门,</a:t>
            </a:r>
            <a:r>
              <a:rPr lang="zh-CN" altLang="en-US" sz="2400" dirty="0">
                <a:solidFill>
                  <a:srgbClr val="FF0000"/>
                </a:solidFill>
              </a:rPr>
              <a:t>戒</a:t>
            </a:r>
            <a:r>
              <a:rPr lang="zh-CN" altLang="en-US" sz="2400" dirty="0"/>
              <a:t>之日（         ）</a:t>
            </a:r>
          </a:p>
          <a:p>
            <a:r>
              <a:rPr lang="zh-CN" altLang="en-US" sz="2400" dirty="0"/>
              <a:t>2.用现代汉语翻译下列句子。</a:t>
            </a:r>
          </a:p>
          <a:p>
            <a:r>
              <a:rPr lang="zh-CN" altLang="en-US" sz="2400" dirty="0"/>
              <a:t>(1)一怒而诸侯惧,安居而天下熄。</a:t>
            </a:r>
          </a:p>
          <a:p>
            <a:r>
              <a:rPr lang="zh-CN" altLang="en-US" sz="2400" dirty="0"/>
              <a:t>译文:</a:t>
            </a:r>
          </a:p>
          <a:p>
            <a:r>
              <a:rPr lang="zh-CN" altLang="en-US" sz="2400" dirty="0"/>
              <a:t>(2)高贵不能淫,贫贱不能移,成武不能屈。</a:t>
            </a:r>
          </a:p>
          <a:p>
            <a:r>
              <a:rPr lang="zh-CN" altLang="en-US" sz="2400" dirty="0"/>
              <a:t>译文:</a:t>
            </a:r>
          </a:p>
          <a:p>
            <a:r>
              <a:rPr lang="zh-CN" altLang="en-US" sz="2400" dirty="0"/>
              <a:t>3.文中大丈夫“独行其道”的“道”指的</a:t>
            </a:r>
            <a:r>
              <a:rPr lang="zh-CN" altLang="en-US" sz="2400" dirty="0" smtClean="0"/>
              <a:t>是：</a:t>
            </a:r>
            <a:endParaRPr lang="zh-CN" altLang="en-US" sz="2400" dirty="0"/>
          </a:p>
          <a:p>
            <a:r>
              <a:rPr lang="zh-CN" altLang="en-US" sz="2400" dirty="0"/>
              <a:t>4.谈谈公孙衍、张仪非大丈夫的原因。</a:t>
            </a:r>
          </a:p>
          <a:p>
            <a:r>
              <a:rPr lang="zh-CN" altLang="en-US" sz="2400" dirty="0"/>
              <a:t>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46075"/>
            <a:ext cx="10530840" cy="5831205"/>
          </a:xfrm>
        </p:spPr>
        <p:txBody>
          <a:bodyPr>
            <a:noAutofit/>
          </a:bodyPr>
          <a:lstStyle/>
          <a:p>
            <a:r>
              <a:rPr lang="zh-CN" altLang="en-US"/>
              <a:t>1.(1)诚:真正,确实。(2)戒:告诚。</a:t>
            </a:r>
          </a:p>
          <a:p>
            <a:r>
              <a:rPr lang="zh-CN" altLang="en-US"/>
              <a:t>2.(1)发起怒来,诸侯们都会害怕;安静下来,天下就会平安无事。</a:t>
            </a:r>
          </a:p>
          <a:p>
            <a:r>
              <a:rPr lang="zh-CN" altLang="en-US"/>
              <a:t>(2)富贵不能使他骄奢淫逸,贫贱不能使他改变节操,威武不能使他屈服意志。</a:t>
            </a:r>
          </a:p>
          <a:p>
            <a:r>
              <a:rPr lang="zh-CN" altLang="en-US"/>
              <a:t>3.大丈夫所坚持的原则。</a:t>
            </a:r>
          </a:p>
          <a:p>
            <a:r>
              <a:rPr lang="zh-CN" altLang="en-US"/>
              <a:t>〔解析〕这句话出自“得志,与民由之,不得志,独行其道”,意思为“实现志向,就与老百姓一起走这条正道,不能实现志向,就独自行走在这条正道上。”因此,这里的“道”应该是大丈夫所坚持的原则。</a:t>
            </a:r>
          </a:p>
          <a:p>
            <a:r>
              <a:rPr lang="zh-CN" altLang="en-US"/>
              <a:t>4.他们以自己的喜怒哀乐行事,挑起天下战争,这是崇尚强权,极端的个人主义;他们不以正义为标准,不以天下太平为已任,不以百姓幸福为理想。</a:t>
            </a:r>
          </a:p>
          <a:p>
            <a:pPr marL="0" indent="0">
              <a:buNone/>
            </a:pP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46075"/>
            <a:ext cx="10515600" cy="5831205"/>
          </a:xfrm>
        </p:spPr>
        <p:txBody>
          <a:bodyPr>
            <a:normAutofit fontScale="97500"/>
          </a:bodyPr>
          <a:lstStyle/>
          <a:p>
            <a:r>
              <a:rPr lang="zh-CN" altLang="en-US" dirty="0"/>
              <a:t>二、阅读下面【甲【乙】两段文字,完成第1—4题。</a:t>
            </a:r>
          </a:p>
          <a:p>
            <a:r>
              <a:rPr lang="zh-CN" altLang="en-US" dirty="0"/>
              <a:t>【甲】《生于忧患，死于安乐》</a:t>
            </a:r>
          </a:p>
          <a:p>
            <a:r>
              <a:rPr lang="zh-CN" altLang="en-US" dirty="0"/>
              <a:t>【乙】孙叔敖、沈尹茎相与友。叔叔敖游于郢</a:t>
            </a:r>
            <a:r>
              <a:rPr lang="zh-CN" altLang="en-US" dirty="0">
                <a:sym typeface="+mn-ea"/>
              </a:rPr>
              <a:t>①</a:t>
            </a:r>
            <a:r>
              <a:rPr lang="zh-CN" altLang="en-US" dirty="0"/>
              <a:t>三年,声问不知,修行不闻</a:t>
            </a:r>
            <a:r>
              <a:rPr lang="zh-CN" altLang="en-US" dirty="0">
                <a:sym typeface="+mn-ea"/>
              </a:rPr>
              <a:t>②</a:t>
            </a:r>
            <a:r>
              <a:rPr lang="zh-CN" altLang="en-US" dirty="0"/>
              <a:t>。沈尹茎谓孙叔敖曰:“说义</a:t>
            </a:r>
            <a:r>
              <a:rPr lang="zh-CN" altLang="en-US" dirty="0">
                <a:sym typeface="+mn-ea"/>
              </a:rPr>
              <a:t>③</a:t>
            </a:r>
            <a:r>
              <a:rPr lang="zh-CN" altLang="en-US" dirty="0"/>
              <a:t>以听,方术</a:t>
            </a:r>
            <a:r>
              <a:rPr lang="zh-CN" altLang="en-US" dirty="0">
                <a:sym typeface="+mn-ea"/>
              </a:rPr>
              <a:t>④</a:t>
            </a:r>
            <a:r>
              <a:rPr lang="zh-CN" altLang="en-US" dirty="0"/>
              <a:t>信行,能令人主上至于王,下至于霸,我不若子也。耦世接俗</a:t>
            </a:r>
            <a:r>
              <a:rPr lang="zh-CN" altLang="en-US" dirty="0">
                <a:sym typeface="+mn-ea"/>
              </a:rPr>
              <a:t>⑤</a:t>
            </a:r>
            <a:r>
              <a:rPr lang="zh-CN" altLang="en-US" dirty="0"/>
              <a:t>,说义调均,以适主心,子不如我也。子何以不归耕乎?吾将为子游。”沈尹茎游于郢五年,荆王欲以为令尹,沈尹茎辞日:“期思</a:t>
            </a:r>
            <a:r>
              <a:rPr lang="zh-CN" altLang="en-US" dirty="0">
                <a:sym typeface="+mn-ea"/>
              </a:rPr>
              <a:t>⑥</a:t>
            </a:r>
            <a:r>
              <a:rPr lang="zh-CN" altLang="en-US" dirty="0"/>
              <a:t>之鄙人有孙叔敖者,圣人也。王必用之,臣不若也。”荆王于是使人以王</a:t>
            </a:r>
            <a:r>
              <a:rPr lang="zh-CN" altLang="en-US" dirty="0">
                <a:sym typeface="+mn-ea"/>
              </a:rPr>
              <a:t>舆</a:t>
            </a:r>
            <a:r>
              <a:rPr lang="zh-CN" altLang="en-US" dirty="0"/>
              <a:t>⑦”迎叔敖.以为令尹,十二年而庄王</a:t>
            </a:r>
            <a:r>
              <a:rPr lang="zh-CN" altLang="en-US" dirty="0">
                <a:sym typeface="+mn-ea"/>
              </a:rPr>
              <a:t>⑧</a:t>
            </a:r>
            <a:r>
              <a:rPr lang="zh-CN" altLang="en-US" dirty="0"/>
              <a:t>霸。此沈尹茎之力也。功无大乎进贤。</a:t>
            </a:r>
          </a:p>
          <a:p>
            <a:r>
              <a:rPr lang="zh-CN" altLang="en-US" dirty="0"/>
              <a:t>(节选自《吕氏春秋·不苟论》)</a:t>
            </a:r>
          </a:p>
          <a:p>
            <a:r>
              <a:rPr lang="zh-CN" altLang="en-US" dirty="0"/>
              <a:t>【注】①:古代楚国都城。②声问不知,修行不闻:名声不为人所知,美德不为人了解。③说义:陈说道理。④方术:所持方策。⑤耦世接俗:随顺社会,附和世俗。⑥期期思:孙叔敖的故乡。⑦舆:车。⑧庄王:中国春秋时期楚国君主,春秋五霸之一,又称称荆庄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8128" y="140677"/>
            <a:ext cx="10495671" cy="6036286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</a:rPr>
              <a:t>孙叔敖和沈尹茎彼此交好。孙叔敖到郢都出游了三年，名声不为人所知，美德不为人了解。沈尹茎对孙叔敖说：“陈说道理能使人听从，所持方策必定能够实行，能使君主上至于称王天下，下至于称霸诸侯，这方面我不如你。随顺社会，附和世俗，陈说道理调和其中，以投合君主的心意，这方面你不如我，你何不先回去耕田隐居呢</a:t>
            </a:r>
            <a:r>
              <a:rPr lang="en-US" altLang="zh-CN" sz="3200" dirty="0">
                <a:solidFill>
                  <a:srgbClr val="FF0000"/>
                </a:solidFill>
              </a:rPr>
              <a:t>?</a:t>
            </a:r>
            <a:r>
              <a:rPr lang="zh-CN" altLang="en-US" sz="3200" dirty="0">
                <a:solidFill>
                  <a:srgbClr val="FF0000"/>
                </a:solidFill>
              </a:rPr>
              <a:t>我将为你在这里奔走。”沈尹茎在郢都奔走了五年，楚王想用他为令尹。沈尹茎辞让说：“期思有个叫孙叔敖的草野上民，是个圣人。请您一定要任用他，我比不上他。”于是楚王派人用王车把孙叔敖接来，用他做了令尹，过了十二年楚庄王成就了霸业。这是沈尹茎的力量啊！功劳没有比举荐贤人再大的了。</a:t>
            </a:r>
          </a:p>
        </p:txBody>
      </p:sp>
    </p:spTree>
    <p:extLst>
      <p:ext uri="{BB962C8B-B14F-4D97-AF65-F5344CB8AC3E}">
        <p14:creationId xmlns:p14="http://schemas.microsoft.com/office/powerpoint/2010/main" val="34342185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180"/>
            <a:ext cx="10515600" cy="6007100"/>
          </a:xfrm>
        </p:spPr>
        <p:txBody>
          <a:bodyPr>
            <a:normAutofit fontScale="87500" lnSpcReduction="10000"/>
          </a:bodyPr>
          <a:lstStyle/>
          <a:p>
            <a:r>
              <a:rPr lang="zh-CN" altLang="en-US"/>
              <a:t>1.下列句子中加点词意义和用法相同的一项是（       ）</a:t>
            </a:r>
          </a:p>
          <a:p>
            <a:r>
              <a:rPr lang="zh-CN" altLang="en-US"/>
              <a:t>A.</a:t>
            </a:r>
            <a:r>
              <a:rPr lang="zh-CN" altLang="en-US">
                <a:solidFill>
                  <a:srgbClr val="FF0000"/>
                </a:solidFill>
              </a:rPr>
              <a:t>以</a:t>
            </a:r>
            <a:r>
              <a:rPr lang="zh-CN" altLang="en-US"/>
              <a:t>王舆迎叔敖         </a:t>
            </a:r>
            <a:r>
              <a:rPr lang="zh-CN" altLang="en-US">
                <a:solidFill>
                  <a:srgbClr val="FF0000"/>
                </a:solidFill>
              </a:rPr>
              <a:t>以</a:t>
            </a:r>
            <a:r>
              <a:rPr lang="zh-CN" altLang="en-US"/>
              <a:t>衾拥覆</a:t>
            </a:r>
          </a:p>
          <a:p>
            <a:r>
              <a:rPr lang="zh-CN" altLang="en-US"/>
              <a:t>B.期思</a:t>
            </a:r>
            <a:r>
              <a:rPr lang="zh-CN" altLang="en-US">
                <a:solidFill>
                  <a:srgbClr val="FF0000"/>
                </a:solidFill>
              </a:rPr>
              <a:t>之</a:t>
            </a:r>
            <a:r>
              <a:rPr lang="zh-CN" altLang="en-US"/>
              <a:t>鄙人有孙叔敖者         辍耕</a:t>
            </a:r>
            <a:r>
              <a:rPr lang="zh-CN" altLang="en-US">
                <a:solidFill>
                  <a:srgbClr val="FF0000"/>
                </a:solidFill>
              </a:rPr>
              <a:t>之</a:t>
            </a:r>
            <a:r>
              <a:rPr lang="zh-CN" altLang="en-US"/>
              <a:t>垄上</a:t>
            </a:r>
          </a:p>
          <a:p>
            <a:r>
              <a:rPr lang="zh-CN" altLang="en-US"/>
              <a:t>C.征</a:t>
            </a:r>
            <a:r>
              <a:rPr lang="zh-CN" altLang="en-US">
                <a:solidFill>
                  <a:srgbClr val="FF0000"/>
                </a:solidFill>
              </a:rPr>
              <a:t>于</a:t>
            </a:r>
            <a:r>
              <a:rPr lang="zh-CN" altLang="en-US"/>
              <a:t>色                       所恶有甚</a:t>
            </a:r>
            <a:r>
              <a:rPr lang="zh-CN" altLang="en-US">
                <a:solidFill>
                  <a:srgbClr val="FF0000"/>
                </a:solidFill>
              </a:rPr>
              <a:t>于</a:t>
            </a:r>
            <a:r>
              <a:rPr lang="zh-CN" altLang="en-US"/>
              <a:t>死者</a:t>
            </a:r>
          </a:p>
          <a:p>
            <a:r>
              <a:rPr lang="zh-CN" altLang="en-US"/>
              <a:t>D.吾将</a:t>
            </a:r>
            <a:r>
              <a:rPr lang="zh-CN" altLang="en-US">
                <a:solidFill>
                  <a:srgbClr val="FF0000"/>
                </a:solidFill>
              </a:rPr>
              <a:t>为</a:t>
            </a:r>
            <a:r>
              <a:rPr lang="zh-CN" altLang="en-US"/>
              <a:t>子游士                 士卒多</a:t>
            </a:r>
            <a:r>
              <a:rPr lang="zh-CN" altLang="en-US">
                <a:solidFill>
                  <a:srgbClr val="FF0000"/>
                </a:solidFill>
              </a:rPr>
              <a:t>为</a:t>
            </a:r>
            <a:r>
              <a:rPr lang="zh-CN" altLang="en-US"/>
              <a:t>用者</a:t>
            </a:r>
          </a:p>
          <a:p>
            <a:r>
              <a:rPr lang="zh-CN" altLang="en-US"/>
              <a:t>2.解释下列语句中加点词的意思。</a:t>
            </a:r>
          </a:p>
          <a:p>
            <a:r>
              <a:rPr lang="zh-CN" altLang="en-US"/>
              <a:t>(1)舜</a:t>
            </a:r>
            <a:r>
              <a:rPr lang="zh-CN" altLang="en-US">
                <a:solidFill>
                  <a:srgbClr val="FF0000"/>
                </a:solidFill>
              </a:rPr>
              <a:t>发</a:t>
            </a:r>
            <a:r>
              <a:rPr lang="zh-CN" altLang="en-US"/>
              <a:t>于畎亩之中            发:</a:t>
            </a:r>
          </a:p>
          <a:p>
            <a:r>
              <a:rPr lang="zh-CN" altLang="en-US"/>
              <a:t>(2)荆王欲以</a:t>
            </a:r>
            <a:r>
              <a:rPr lang="zh-CN" altLang="en-US">
                <a:solidFill>
                  <a:srgbClr val="FF0000"/>
                </a:solidFill>
              </a:rPr>
              <a:t>为</a:t>
            </a:r>
            <a:r>
              <a:rPr lang="zh-CN" altLang="en-US"/>
              <a:t>令尹            为</a:t>
            </a:r>
          </a:p>
          <a:p>
            <a:r>
              <a:rPr lang="zh-CN" altLang="en-US"/>
              <a:t>3.用现代汉语翻译下面的语句。</a:t>
            </a:r>
          </a:p>
          <a:p>
            <a:r>
              <a:rPr lang="zh-CN" altLang="en-US"/>
              <a:t>(1)所以动心忍性              翻译：</a:t>
            </a:r>
            <a:r>
              <a:rPr lang="zh-CN" altLang="en-US" u="sng"/>
              <a:t>                                                              </a:t>
            </a:r>
          </a:p>
          <a:p>
            <a:r>
              <a:rPr lang="zh-CN" altLang="en-US"/>
              <a:t>(2)此沈沈尹茎之力也          翻译：                                                            </a:t>
            </a:r>
          </a:p>
          <a:p>
            <a:r>
              <a:rPr lang="zh-CN" altLang="en-US"/>
              <a:t>4.【甲】文中孟子认为避免国家灭亡的条件是                                                                                   </a:t>
            </a:r>
          </a:p>
          <a:p>
            <a:r>
              <a:rPr lang="zh-CN" altLang="en-US"/>
              <a:t>【乙】文中强调国君成就霸业的重要因素是                                 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81940"/>
            <a:ext cx="10515600" cy="5895340"/>
          </a:xfrm>
        </p:spPr>
        <p:txBody>
          <a:bodyPr/>
          <a:lstStyle/>
          <a:p>
            <a:r>
              <a:rPr lang="zh-CN" altLang="en-US" sz="3200"/>
              <a:t>1.[解析]A两个“以”都是“用”“拿”的意思。B第个“之”是助词,“的”;第二个“之”是动词,“到、往”。C第一个“于”是“在”的意思;第二个“于”表示比较。D第一个“为”是“替”的意思;第二个“为”是“被”的意思。</a:t>
            </a:r>
          </a:p>
          <a:p>
            <a:r>
              <a:rPr lang="zh-CN" altLang="en-US" sz="3200"/>
              <a:t>2.(1)发:起,被任用      (2)为:担任</a:t>
            </a:r>
          </a:p>
          <a:p>
            <a:r>
              <a:rPr lang="zh-CN" altLang="en-US" sz="3200"/>
              <a:t>3.(1)借以使他的心受到震撼,使他的性格坚忍起来。</a:t>
            </a:r>
          </a:p>
          <a:p>
            <a:r>
              <a:rPr lang="zh-CN" altLang="en-US" sz="3200"/>
              <a:t>(2)这是(凭借)沈尹茎的力量。</a:t>
            </a:r>
          </a:p>
          <a:p>
            <a:r>
              <a:rPr lang="zh-CN" altLang="en-US" sz="3200"/>
              <a:t>4.①内有法家拂士,外有敌国外患。</a:t>
            </a:r>
          </a:p>
          <a:p>
            <a:r>
              <a:rPr lang="zh-CN" altLang="en-US" sz="3200"/>
              <a:t>②举荐贤能,任用贤能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作家作品：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68730"/>
            <a:ext cx="10515600" cy="4908550"/>
          </a:xfrm>
        </p:spPr>
        <p:txBody>
          <a:bodyPr>
            <a:normAutofit lnSpcReduction="10000"/>
          </a:bodyPr>
          <a:lstStyle/>
          <a:p>
            <a:r>
              <a:rPr lang="zh-CN" altLang="en-US" sz="3200"/>
              <a:t>孟子(约前372一前289),名轲(kē),字子舆,邹(现在山东邹城)人,</a:t>
            </a:r>
            <a:r>
              <a:rPr lang="zh-CN" altLang="en-US" sz="3200">
                <a:solidFill>
                  <a:srgbClr val="FF0000"/>
                </a:solidFill>
              </a:rPr>
              <a:t>战国</a:t>
            </a:r>
            <a:r>
              <a:rPr lang="zh-CN" altLang="en-US" sz="3200"/>
              <a:t>时期</a:t>
            </a:r>
            <a:r>
              <a:rPr lang="zh-CN" altLang="en-US" sz="3200">
                <a:solidFill>
                  <a:srgbClr val="FF0000"/>
                </a:solidFill>
              </a:rPr>
              <a:t>思想</a:t>
            </a:r>
            <a:r>
              <a:rPr lang="zh-CN" altLang="en-US" sz="3200"/>
              <a:t>家、</a:t>
            </a:r>
            <a:r>
              <a:rPr lang="zh-CN" altLang="en-US" sz="3200">
                <a:solidFill>
                  <a:srgbClr val="FF0000"/>
                </a:solidFill>
              </a:rPr>
              <a:t>教育</a:t>
            </a:r>
            <a:r>
              <a:rPr lang="zh-CN" altLang="en-US" sz="3200"/>
              <a:t>家。孔子之后</a:t>
            </a:r>
            <a:r>
              <a:rPr lang="zh-CN" altLang="en-US" sz="3200">
                <a:solidFill>
                  <a:srgbClr val="FF0000"/>
                </a:solidFill>
              </a:rPr>
              <a:t>儒家</a:t>
            </a:r>
            <a:r>
              <a:rPr lang="zh-CN" altLang="en-US" sz="3200"/>
              <a:t>的主要代表人物。孟子最早提出了“</a:t>
            </a:r>
            <a:r>
              <a:rPr lang="zh-CN" altLang="en-US" sz="3200">
                <a:solidFill>
                  <a:srgbClr val="FF0000"/>
                </a:solidFill>
              </a:rPr>
              <a:t>民贵君轻</a:t>
            </a:r>
            <a:r>
              <a:rPr lang="zh-CN" altLang="en-US" sz="3200"/>
              <a:t>”的主张,呼呼各国诸侯重视人民的作用,反对残暴之君,反对不义战争。孟子曾周游列国,不为诸侯所用,退而与弟子发挥孔子的学说,被推尊为“</a:t>
            </a:r>
            <a:r>
              <a:rPr lang="zh-CN" altLang="en-US" sz="3200">
                <a:solidFill>
                  <a:srgbClr val="FF0000"/>
                </a:solidFill>
              </a:rPr>
              <a:t>亚圣</a:t>
            </a:r>
            <a:r>
              <a:rPr lang="zh-CN" altLang="en-US" sz="3200"/>
              <a:t>”。《孟子》是孟子及其门人所作,儒家经典之一,共七篇,包括《梁惠王》《公孙丑》《勝文公》《离娄》《万章》《告子》《尽心》,是儒家的重要学术著作。其内容包括孟子的言行、政治学说以及哲学、伦理、教育思想等学术问题的论争。由于其文章巧于论辩,语言流畅,善于运用</a:t>
            </a:r>
            <a:r>
              <a:rPr lang="zh-CN" altLang="en-US" sz="3200">
                <a:solidFill>
                  <a:srgbClr val="FF0000"/>
                </a:solidFill>
              </a:rPr>
              <a:t>比喻、排比、夸张</a:t>
            </a:r>
            <a:r>
              <a:rPr lang="zh-CN" altLang="en-US" sz="3200"/>
              <a:t>等修辞手法,富有文采和感染力，对于后代的散文有较大的影响。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842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《富贵不能淫》选自《孟子・膝文公下》,在这篇文章中,孟子提出“</a:t>
            </a:r>
            <a:r>
              <a:rPr lang="zh-CN" altLang="en-US">
                <a:solidFill>
                  <a:srgbClr val="FF0000"/>
                </a:solidFill>
              </a:rPr>
              <a:t>大丈夫之道</a:t>
            </a:r>
            <a:r>
              <a:rPr lang="zh-CN" altLang="en-US"/>
              <a:t>”表现为“</a:t>
            </a:r>
            <a:r>
              <a:rPr lang="zh-CN" altLang="en-US">
                <a:solidFill>
                  <a:srgbClr val="FF0000"/>
                </a:solidFill>
              </a:rPr>
              <a:t>富贵不能淫,贫贱不能移,威武不能屈</a:t>
            </a:r>
            <a:r>
              <a:rPr lang="zh-CN" altLang="en-US"/>
              <a:t>”,其本质是对内心的</a:t>
            </a:r>
            <a:r>
              <a:rPr lang="zh-CN" altLang="en-US">
                <a:solidFill>
                  <a:srgbClr val="FF0000"/>
                </a:solidFill>
              </a:rPr>
              <a:t>仁、义、礼</a:t>
            </a:r>
            <a:r>
              <a:rPr lang="zh-CN" altLang="en-US"/>
              <a:t>的坚守。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145155"/>
            <a:ext cx="10515600" cy="3032125"/>
          </a:xfrm>
        </p:spPr>
        <p:txBody>
          <a:bodyPr/>
          <a:lstStyle/>
          <a:p>
            <a:r>
              <a:rPr lang="zh-CN" altLang="en-US" sz="4000"/>
              <a:t>《生于忧患,死于安乐》选自《孟子·告子下》,是一篇论证严密、雄辩有力的</a:t>
            </a:r>
            <a:r>
              <a:rPr lang="zh-CN" altLang="en-US" sz="4000">
                <a:solidFill>
                  <a:srgbClr val="FF0000"/>
                </a:solidFill>
              </a:rPr>
              <a:t>说理散文</a:t>
            </a:r>
            <a:r>
              <a:rPr lang="zh-CN" altLang="en-US" sz="4000"/>
              <a:t>,由</a:t>
            </a:r>
            <a:r>
              <a:rPr lang="zh-CN" altLang="en-US" sz="4000">
                <a:solidFill>
                  <a:srgbClr val="FF0000"/>
                </a:solidFill>
              </a:rPr>
              <a:t>造就人才类推到治国的道理</a:t>
            </a:r>
            <a:r>
              <a:rPr lang="zh-CN" altLang="en-US" sz="4000"/>
              <a:t>,最后得出“</a:t>
            </a:r>
            <a:r>
              <a:rPr lang="zh-CN" altLang="en-US" sz="4000">
                <a:solidFill>
                  <a:srgbClr val="FF0000"/>
                </a:solidFill>
              </a:rPr>
              <a:t>生于忧患而死于安乐</a:t>
            </a:r>
            <a:r>
              <a:rPr lang="zh-CN" altLang="en-US" sz="4000"/>
              <a:t>”的结论。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古汉语知识：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dirty="0"/>
              <a:t>一、通假字</a:t>
            </a:r>
          </a:p>
          <a:p>
            <a:r>
              <a:rPr lang="zh-CN" altLang="en-US" sz="3200" dirty="0"/>
              <a:t>1.往之</a:t>
            </a:r>
            <a:r>
              <a:rPr lang="zh-CN" altLang="en-US" sz="3200" dirty="0">
                <a:solidFill>
                  <a:srgbClr val="FF0000"/>
                </a:solidFill>
              </a:rPr>
              <a:t>女</a:t>
            </a:r>
            <a:r>
              <a:rPr lang="zh-CN" altLang="en-US" sz="3200" dirty="0"/>
              <a:t>家(女:                              )</a:t>
            </a:r>
          </a:p>
          <a:p>
            <a:r>
              <a:rPr lang="zh-CN" altLang="en-US" sz="3200" dirty="0"/>
              <a:t>2</a:t>
            </a:r>
            <a:r>
              <a:rPr lang="zh-CN" altLang="en-US" sz="3200" dirty="0">
                <a:solidFill>
                  <a:srgbClr val="FF0000"/>
                </a:solidFill>
              </a:rPr>
              <a:t>曾</a:t>
            </a:r>
            <a:r>
              <a:rPr lang="zh-CN" altLang="en-US" sz="3200" dirty="0"/>
              <a:t>益其所不能(曾:   </a:t>
            </a:r>
            <a:r>
              <a:rPr lang="zh-CN" altLang="en-US" sz="3200" dirty="0" smtClean="0"/>
              <a:t>                                </a:t>
            </a:r>
            <a:r>
              <a:rPr lang="zh-CN" altLang="en-US" sz="3200" dirty="0"/>
              <a:t>)</a:t>
            </a:r>
          </a:p>
          <a:p>
            <a:r>
              <a:rPr lang="zh-CN" altLang="en-US" sz="3200" dirty="0"/>
              <a:t>3.困于心,</a:t>
            </a:r>
            <a:r>
              <a:rPr lang="zh-CN" altLang="en-US" sz="3200" dirty="0">
                <a:solidFill>
                  <a:srgbClr val="FF0000"/>
                </a:solidFill>
              </a:rPr>
              <a:t>衡</a:t>
            </a:r>
            <a:r>
              <a:rPr lang="zh-CN" altLang="en-US" sz="3200" dirty="0"/>
              <a:t>于虑(衡: </a:t>
            </a:r>
            <a:r>
              <a:rPr lang="zh-CN" altLang="en-US" sz="3200" dirty="0" smtClean="0"/>
              <a:t>                                           </a:t>
            </a:r>
            <a:r>
              <a:rPr lang="zh-CN" altLang="en-US" sz="3200" dirty="0"/>
              <a:t>)</a:t>
            </a:r>
          </a:p>
          <a:p>
            <a:r>
              <a:rPr lang="zh-CN" altLang="en-US" sz="3200" dirty="0"/>
              <a:t>4人则无法家</a:t>
            </a:r>
            <a:r>
              <a:rPr lang="zh-CN" altLang="en-US" sz="3200" dirty="0">
                <a:solidFill>
                  <a:srgbClr val="FF0000"/>
                </a:solidFill>
              </a:rPr>
              <a:t>拂</a:t>
            </a:r>
            <a:r>
              <a:rPr lang="zh-CN" altLang="en-US" sz="3200" dirty="0"/>
              <a:t>士（拂: </a:t>
            </a:r>
            <a:r>
              <a:rPr lang="zh-CN" altLang="en-US" sz="3200" dirty="0" smtClean="0"/>
              <a:t>                                                  </a:t>
            </a:r>
            <a:r>
              <a:rPr lang="zh-CN" altLang="en-US" sz="3200" dirty="0"/>
              <a:t>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14775" y="2371725"/>
            <a:ext cx="3254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同“汝”,你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36465" y="2955290"/>
            <a:ext cx="27190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同“增”,增加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36465" y="3538855"/>
            <a:ext cx="39382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同“横”,梗塞、不顺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22570" y="4122420"/>
            <a:ext cx="44037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同“弼”,读“bì”,辅佐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二、一词多义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3200" dirty="0"/>
              <a:t>发：   </a:t>
            </a:r>
            <a:r>
              <a:rPr lang="zh-CN" altLang="en-US" sz="3200" dirty="0">
                <a:sym typeface="+mn-ea"/>
              </a:rPr>
              <a:t>①</a:t>
            </a:r>
            <a:r>
              <a:rPr lang="zh-CN" altLang="en-US" sz="3200" dirty="0"/>
              <a:t>舜</a:t>
            </a:r>
            <a:r>
              <a:rPr lang="zh-CN" altLang="en-US" sz="3200" dirty="0">
                <a:solidFill>
                  <a:srgbClr val="FF0000"/>
                </a:solidFill>
              </a:rPr>
              <a:t>发</a:t>
            </a:r>
            <a:r>
              <a:rPr lang="zh-CN" altLang="en-US" sz="3200" dirty="0"/>
              <a:t>于畎亩之中(                      )</a:t>
            </a:r>
          </a:p>
          <a:p>
            <a:pPr marL="0" indent="0">
              <a:buNone/>
            </a:pPr>
            <a:r>
              <a:rPr lang="zh-CN" altLang="en-US" sz="3200" dirty="0"/>
              <a:t>            </a:t>
            </a:r>
            <a:r>
              <a:rPr lang="zh-CN" altLang="en-US" sz="3200" dirty="0">
                <a:sym typeface="+mn-ea"/>
              </a:rPr>
              <a:t>②</a:t>
            </a:r>
            <a:r>
              <a:rPr lang="zh-CN" altLang="en-US" sz="3200" dirty="0"/>
              <a:t>征于色,</a:t>
            </a:r>
            <a:r>
              <a:rPr lang="zh-CN" altLang="en-US" sz="3200" dirty="0">
                <a:solidFill>
                  <a:srgbClr val="FF0000"/>
                </a:solidFill>
              </a:rPr>
              <a:t>发</a:t>
            </a:r>
            <a:r>
              <a:rPr lang="zh-CN" altLang="en-US" sz="3200" dirty="0"/>
              <a:t>于声,而后喻(    </a:t>
            </a:r>
            <a:r>
              <a:rPr lang="zh-CN" altLang="en-US" sz="3200" dirty="0" smtClean="0"/>
              <a:t>                </a:t>
            </a:r>
            <a:r>
              <a:rPr lang="zh-CN" altLang="en-US" sz="3200" dirty="0"/>
              <a:t>)</a:t>
            </a:r>
          </a:p>
          <a:p>
            <a:r>
              <a:rPr lang="zh-CN" altLang="en-US" sz="3200" dirty="0"/>
              <a:t>戒：   </a:t>
            </a:r>
            <a:r>
              <a:rPr lang="zh-CN" altLang="en-US" sz="3200" dirty="0">
                <a:sym typeface="+mn-ea"/>
              </a:rPr>
              <a:t>①</a:t>
            </a:r>
            <a:r>
              <a:rPr lang="zh-CN" altLang="en-US" sz="3200" dirty="0"/>
              <a:t>往送之门,</a:t>
            </a:r>
            <a:r>
              <a:rPr lang="zh-CN" altLang="en-US" sz="3200" dirty="0">
                <a:solidFill>
                  <a:srgbClr val="FF0000"/>
                </a:solidFill>
              </a:rPr>
              <a:t>戒</a:t>
            </a:r>
            <a:r>
              <a:rPr lang="zh-CN" altLang="en-US" sz="3200" dirty="0"/>
              <a:t>之( </a:t>
            </a:r>
            <a:r>
              <a:rPr lang="zh-CN" altLang="en-US" sz="3200" dirty="0" smtClean="0"/>
              <a:t>             </a:t>
            </a:r>
            <a:r>
              <a:rPr lang="zh-CN" altLang="en-US" sz="3200" dirty="0"/>
              <a:t>)</a:t>
            </a:r>
          </a:p>
          <a:p>
            <a:pPr marL="0" indent="0">
              <a:buNone/>
            </a:pPr>
            <a:r>
              <a:rPr lang="zh-CN" altLang="en-US" sz="3200" dirty="0"/>
              <a:t>            ②往之女家,必敬必</a:t>
            </a:r>
            <a:r>
              <a:rPr lang="zh-CN" altLang="en-US" sz="3200" dirty="0">
                <a:solidFill>
                  <a:srgbClr val="FF0000"/>
                </a:solidFill>
              </a:rPr>
              <a:t>戒</a:t>
            </a:r>
            <a:r>
              <a:rPr lang="zh-CN" altLang="en-US" sz="3200" dirty="0"/>
              <a:t>,无违夫子!(    </a:t>
            </a:r>
            <a:r>
              <a:rPr lang="zh-CN" altLang="en-US" sz="3200" dirty="0" smtClean="0"/>
              <a:t>                 </a:t>
            </a:r>
            <a:r>
              <a:rPr lang="zh-CN" altLang="en-US" sz="3200" dirty="0"/>
              <a:t>)</a:t>
            </a:r>
          </a:p>
          <a:p>
            <a:r>
              <a:rPr lang="zh-CN" altLang="en-US" sz="3200" dirty="0"/>
              <a:t>居：    ①</a:t>
            </a:r>
            <a:r>
              <a:rPr lang="zh-CN" altLang="en-US" sz="3200" dirty="0">
                <a:solidFill>
                  <a:srgbClr val="FF0000"/>
                </a:solidFill>
              </a:rPr>
              <a:t>居</a:t>
            </a:r>
            <a:r>
              <a:rPr lang="zh-CN" altLang="en-US" sz="3200" dirty="0"/>
              <a:t>天下之广居(    </a:t>
            </a:r>
            <a:r>
              <a:rPr lang="zh-CN" altLang="en-US" sz="3200" dirty="0" smtClean="0"/>
              <a:t>               </a:t>
            </a:r>
            <a:r>
              <a:rPr lang="zh-CN" altLang="en-US" sz="3200" dirty="0"/>
              <a:t>)</a:t>
            </a:r>
          </a:p>
          <a:p>
            <a:pPr marL="0" indent="0">
              <a:buNone/>
            </a:pPr>
            <a:r>
              <a:rPr lang="zh-CN" altLang="en-US" sz="3200" dirty="0">
                <a:sym typeface="+mn-ea"/>
              </a:rPr>
              <a:t>             ②</a:t>
            </a:r>
            <a:r>
              <a:rPr lang="zh-CN" altLang="en-US" sz="3200" dirty="0"/>
              <a:t>居天下之广</a:t>
            </a:r>
            <a:r>
              <a:rPr lang="zh-CN" altLang="en-US" sz="3200" dirty="0">
                <a:solidFill>
                  <a:srgbClr val="FF0000"/>
                </a:solidFill>
              </a:rPr>
              <a:t>居</a:t>
            </a:r>
            <a:r>
              <a:rPr lang="zh-CN" altLang="en-US" sz="3200" dirty="0"/>
              <a:t>(       </a:t>
            </a:r>
            <a:r>
              <a:rPr lang="zh-CN" altLang="en-US" sz="3200" dirty="0" smtClean="0"/>
              <a:t>               </a:t>
            </a:r>
            <a:r>
              <a:rPr lang="zh-CN" altLang="en-US" sz="3200" dirty="0"/>
              <a:t>)</a:t>
            </a:r>
          </a:p>
          <a:p>
            <a:r>
              <a:rPr lang="zh-CN" altLang="en-US" sz="3200" dirty="0"/>
              <a:t>之：    </a:t>
            </a:r>
            <a:r>
              <a:rPr lang="zh-CN" altLang="en-US" sz="3200" dirty="0">
                <a:sym typeface="+mn-ea"/>
              </a:rPr>
              <a:t>①</a:t>
            </a:r>
            <a:r>
              <a:rPr lang="zh-CN" altLang="en-US" sz="3200" dirty="0"/>
              <a:t>母命</a:t>
            </a:r>
            <a:r>
              <a:rPr lang="zh-CN" altLang="en-US" sz="3200" dirty="0">
                <a:solidFill>
                  <a:srgbClr val="FF0000"/>
                </a:solidFill>
              </a:rPr>
              <a:t>之</a:t>
            </a:r>
            <a:r>
              <a:rPr lang="zh-CN" altLang="en-US" sz="3200" dirty="0"/>
              <a:t>( </a:t>
            </a:r>
            <a:r>
              <a:rPr lang="zh-CN" altLang="en-US" sz="3200" dirty="0" smtClean="0"/>
              <a:t>                                         </a:t>
            </a:r>
            <a:r>
              <a:rPr lang="zh-CN" altLang="en-US" sz="3200" dirty="0"/>
              <a:t>)</a:t>
            </a:r>
          </a:p>
          <a:p>
            <a:pPr marL="0" indent="0">
              <a:buNone/>
            </a:pPr>
            <a:r>
              <a:rPr lang="zh-CN" altLang="en-US" sz="3200" dirty="0">
                <a:sym typeface="+mn-ea"/>
              </a:rPr>
              <a:t>             ②</a:t>
            </a:r>
            <a:r>
              <a:rPr lang="zh-CN" altLang="en-US" sz="3200" dirty="0"/>
              <a:t>住送</a:t>
            </a:r>
            <a:r>
              <a:rPr lang="zh-CN" altLang="en-US" sz="3200" dirty="0">
                <a:solidFill>
                  <a:srgbClr val="FF0000"/>
                </a:solidFill>
              </a:rPr>
              <a:t>之</a:t>
            </a:r>
            <a:r>
              <a:rPr lang="zh-CN" altLang="en-US" sz="3200" dirty="0"/>
              <a:t>门(   </a:t>
            </a:r>
            <a:r>
              <a:rPr lang="zh-CN" altLang="en-US" sz="3200" dirty="0" smtClean="0"/>
              <a:t>                               </a:t>
            </a:r>
            <a:r>
              <a:rPr lang="zh-CN" altLang="en-US" sz="3200" dirty="0"/>
              <a:t>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77230" y="1825625"/>
            <a:ext cx="2600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起,被任用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38010" y="227393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发出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42585" y="285750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告诫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378190" y="344106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谨慎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777230" y="402463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居住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777230" y="460819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住所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84370" y="5191760"/>
            <a:ext cx="32232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代词,她,代指女儿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784090" y="5775325"/>
            <a:ext cx="23126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动词,去、到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三,古今异义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3200" dirty="0"/>
              <a:t>1.公孙衍、张仪岂不</a:t>
            </a:r>
            <a:r>
              <a:rPr lang="zh-CN" altLang="en-US" sz="3200" dirty="0">
                <a:solidFill>
                  <a:srgbClr val="FF0000"/>
                </a:solidFill>
              </a:rPr>
              <a:t>诚</a:t>
            </a:r>
            <a:r>
              <a:rPr lang="zh-CN" altLang="en-US" sz="3200" dirty="0"/>
              <a:t>大丈夫哉(古义:</a:t>
            </a:r>
          </a:p>
          <a:p>
            <a:pPr marL="0" indent="0">
              <a:buNone/>
            </a:pPr>
            <a:r>
              <a:rPr lang="zh-CN" altLang="en-US" sz="3200" dirty="0"/>
              <a:t>                                                  今义: </a:t>
            </a:r>
            <a:r>
              <a:rPr lang="zh-CN" altLang="en-US" sz="3200" dirty="0" smtClean="0"/>
              <a:t>                          </a:t>
            </a:r>
            <a:r>
              <a:rPr lang="zh-CN" altLang="en-US" sz="3200" dirty="0"/>
              <a:t>)</a:t>
            </a:r>
          </a:p>
          <a:p>
            <a:r>
              <a:rPr lang="zh-CN" altLang="en-US" sz="3200" dirty="0"/>
              <a:t>2.以顺为</a:t>
            </a:r>
            <a:r>
              <a:rPr lang="zh-CN" altLang="en-US" sz="3200" dirty="0">
                <a:solidFill>
                  <a:srgbClr val="FF0000"/>
                </a:solidFill>
              </a:rPr>
              <a:t>正</a:t>
            </a:r>
            <a:r>
              <a:rPr lang="zh-CN" altLang="en-US" sz="3200" dirty="0"/>
              <a:t>者,妾妇之道也(古义：</a:t>
            </a:r>
          </a:p>
          <a:p>
            <a:pPr marL="0" indent="0">
              <a:buNone/>
            </a:pPr>
            <a:r>
              <a:rPr lang="zh-CN" altLang="en-US" sz="3200" dirty="0"/>
              <a:t>                                         今义:                             )</a:t>
            </a:r>
          </a:p>
          <a:p>
            <a:r>
              <a:rPr lang="zh-CN" altLang="en-US" sz="3200" dirty="0"/>
              <a:t>3,管夷吾举于</a:t>
            </a:r>
            <a:r>
              <a:rPr lang="zh-CN" altLang="en-US" sz="3200" dirty="0">
                <a:solidFill>
                  <a:srgbClr val="FF0000"/>
                </a:solidFill>
              </a:rPr>
              <a:t>士</a:t>
            </a:r>
            <a:r>
              <a:rPr lang="zh-CN" altLang="en-US" sz="3200" dirty="0"/>
              <a:t>(古义:</a:t>
            </a:r>
          </a:p>
          <a:p>
            <a:pPr marL="0" indent="0">
              <a:buNone/>
            </a:pPr>
            <a:r>
              <a:rPr lang="zh-CN" altLang="en-US" sz="3200" dirty="0"/>
              <a:t>                          今义</a:t>
            </a:r>
            <a:r>
              <a:rPr lang="zh-CN" altLang="en-US" sz="3200" dirty="0" smtClean="0"/>
              <a:t>:                           </a:t>
            </a:r>
            <a:r>
              <a:rPr lang="zh-CN" altLang="en-US" sz="3200" dirty="0"/>
              <a:t>)</a:t>
            </a:r>
          </a:p>
          <a:p>
            <a:r>
              <a:rPr lang="zh-CN" altLang="en-US" sz="3200" dirty="0"/>
              <a:t>4.故天将降大任于</a:t>
            </a:r>
            <a:r>
              <a:rPr lang="zh-CN" altLang="en-US" sz="3200" dirty="0">
                <a:solidFill>
                  <a:srgbClr val="FF0000"/>
                </a:solidFill>
              </a:rPr>
              <a:t>是</a:t>
            </a:r>
            <a:r>
              <a:rPr lang="zh-CN" altLang="en-US" sz="3200" dirty="0"/>
              <a:t>人也(古义:</a:t>
            </a:r>
          </a:p>
          <a:p>
            <a:pPr marL="0" indent="0">
              <a:buNone/>
            </a:pPr>
            <a:r>
              <a:rPr lang="zh-CN" altLang="en-US" sz="3200" dirty="0"/>
              <a:t>                                        今义:                        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973060" y="182562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真正、确实。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11083" y="2356534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诚实、真诚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22770" y="287464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准则、标准。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66435" y="3490937"/>
            <a:ext cx="23126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正直,正义等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03825" y="404177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狱官。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302125" y="462534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士兵、士官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748145" y="5208905"/>
            <a:ext cx="19062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代词,这。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701665" y="585245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判断动词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四、词类活用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5"/>
            <a:ext cx="11217275" cy="4351338"/>
          </a:xfrm>
        </p:spPr>
        <p:txBody>
          <a:bodyPr/>
          <a:lstStyle/>
          <a:p>
            <a:r>
              <a:rPr lang="zh-CN" altLang="en-US" sz="3200" dirty="0"/>
              <a:t>1.富贵不能淫(“淫”</a:t>
            </a:r>
            <a:r>
              <a:rPr lang="zh-CN" altLang="en-US" sz="3200" dirty="0" smtClean="0"/>
              <a:t>:                                                                          </a:t>
            </a:r>
            <a:r>
              <a:rPr lang="zh-CN" altLang="en-US" sz="3200" dirty="0"/>
              <a:t>)</a:t>
            </a:r>
          </a:p>
          <a:p>
            <a:r>
              <a:rPr lang="zh-CN" altLang="en-US" sz="3200" dirty="0"/>
              <a:t>2.贫贱不能移(“移”</a:t>
            </a:r>
            <a:r>
              <a:rPr lang="zh-CN" altLang="en-US" sz="3200" dirty="0" smtClean="0"/>
              <a:t>:                                                              </a:t>
            </a:r>
            <a:r>
              <a:rPr lang="zh-CN" altLang="en-US" sz="3200" dirty="0"/>
              <a:t>)</a:t>
            </a:r>
          </a:p>
          <a:p>
            <a:r>
              <a:rPr lang="zh-CN" altLang="en-US" sz="3200" dirty="0"/>
              <a:t>3.威武不能屈(“屈”</a:t>
            </a:r>
            <a:r>
              <a:rPr lang="zh-CN" altLang="en-US" sz="3200" dirty="0" smtClean="0"/>
              <a:t>:                                                          </a:t>
            </a:r>
            <a:r>
              <a:rPr lang="zh-CN" altLang="en-US" sz="3200" dirty="0"/>
              <a:t>)</a:t>
            </a:r>
          </a:p>
          <a:p>
            <a:r>
              <a:rPr lang="zh-CN" altLang="en-US" sz="3200" dirty="0"/>
              <a:t>4.必先苦其心志(“苦”</a:t>
            </a:r>
            <a:r>
              <a:rPr lang="zh-CN" altLang="en-US" sz="3200" dirty="0" smtClean="0"/>
              <a:t>:                                                              </a:t>
            </a:r>
            <a:r>
              <a:rPr lang="zh-CN" altLang="en-US" sz="3200" dirty="0"/>
              <a:t>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92700" y="1825625"/>
            <a:ext cx="696277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动词的使动用法,使…惑乱、使……迷惑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92700" y="2409190"/>
            <a:ext cx="58261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动词的使动用法,使改变、使……动摇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19700" y="2931160"/>
            <a:ext cx="5006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动词的使动用法,使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……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屈服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06085" y="3514725"/>
            <a:ext cx="5412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形容词的使动用法,使……痛苦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4305" y="504825"/>
            <a:ext cx="11899900" cy="4351655"/>
          </a:xfrm>
        </p:spPr>
        <p:txBody>
          <a:bodyPr>
            <a:normAutofit fontScale="90000" lnSpcReduction="20000"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dirty="0"/>
              <a:t>5.劳其筋骨(“劳”</a:t>
            </a:r>
            <a:r>
              <a:rPr lang="zh-CN" altLang="en-US" sz="3200" dirty="0" smtClean="0"/>
              <a:t>:                                                                  </a:t>
            </a:r>
            <a:r>
              <a:rPr lang="zh-CN" altLang="en-US" sz="3200" dirty="0"/>
              <a:t>)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dirty="0"/>
              <a:t>6.饿其体肤(“饿”: </a:t>
            </a:r>
            <a:r>
              <a:rPr lang="zh-CN" altLang="en-US" sz="3200" dirty="0" smtClean="0"/>
              <a:t>                                                                 </a:t>
            </a:r>
            <a:r>
              <a:rPr lang="zh-CN" altLang="en-US" sz="3200" dirty="0"/>
              <a:t>)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dirty="0"/>
              <a:t>7.空乏其身,行拂乱其所为(“空乏”: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dirty="0"/>
              <a:t>                                         “乱”</a:t>
            </a:r>
            <a:r>
              <a:rPr lang="zh-CN" altLang="en-US" sz="3200" dirty="0" smtClean="0"/>
              <a:t>:                                                                   </a:t>
            </a:r>
            <a:r>
              <a:rPr lang="zh-CN" altLang="en-US" sz="3200" dirty="0"/>
              <a:t>)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dirty="0"/>
              <a:t>8.所以动心忍性(“动”: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dirty="0"/>
              <a:t>                          “忍”: </a:t>
            </a:r>
            <a:r>
              <a:rPr lang="zh-CN" altLang="en-US" sz="3200" dirty="0" smtClean="0"/>
              <a:t>                                                                 </a:t>
            </a:r>
            <a:r>
              <a:rPr lang="zh-CN" altLang="en-US" sz="3200" dirty="0"/>
              <a:t>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53790" y="682625"/>
            <a:ext cx="5412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形容词的使动用法,使……劳累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53790" y="1266190"/>
            <a:ext cx="54127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形容词的使动用法,使……饥饿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33490" y="2022475"/>
            <a:ext cx="65373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sym typeface="+mn-ea"/>
              </a:rPr>
              <a:t>形容词的使动用法,使……受到贫困之苦。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33620" y="2713990"/>
            <a:ext cx="5006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形容词的使动用法,使……乱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27220" y="3409950"/>
            <a:ext cx="58191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动词的使动用法,使……惊惊动。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56990" y="4037330"/>
            <a:ext cx="5006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动词的使动用法,使……坚忍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3424</Words>
  <Application>Microsoft Office PowerPoint</Application>
  <PresentationFormat>宽屏</PresentationFormat>
  <Paragraphs>170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宋体</vt:lpstr>
      <vt:lpstr>Arial</vt:lpstr>
      <vt:lpstr>Calibri</vt:lpstr>
      <vt:lpstr>Calibri Light</vt:lpstr>
      <vt:lpstr>Office 主题</vt:lpstr>
      <vt:lpstr>孟子二章</vt:lpstr>
      <vt:lpstr>教学目标：</vt:lpstr>
      <vt:lpstr>作家作品：</vt:lpstr>
      <vt:lpstr>《富贵不能淫》选自《孟子・膝文公下》,在这篇文章中,孟子提出“大丈夫之道”表现为“富贵不能淫,贫贱不能移,威武不能屈”,其本质是对内心的仁、义、礼的坚守。</vt:lpstr>
      <vt:lpstr>古汉语知识：</vt:lpstr>
      <vt:lpstr>二、一词多义</vt:lpstr>
      <vt:lpstr>三,古今异义</vt:lpstr>
      <vt:lpstr>四、词类活用</vt:lpstr>
      <vt:lpstr>PowerPoint 演示文稿</vt:lpstr>
      <vt:lpstr>五、古汉语句式</vt:lpstr>
      <vt:lpstr>翻译下列句子</vt:lpstr>
      <vt:lpstr>PowerPoint 演示文稿</vt:lpstr>
      <vt:lpstr>主题思想</vt:lpstr>
      <vt:lpstr>PowerPoint 演示文稿</vt:lpstr>
      <vt:lpstr>写作特点</vt:lpstr>
      <vt:lpstr>PowerPoint 演示文稿</vt:lpstr>
      <vt:lpstr>PowerPoint 演示文稿</vt:lpstr>
      <vt:lpstr>思考探究</vt:lpstr>
      <vt:lpstr>题一：孟子为什么认为公孙衍、张仪不配称为大丈夫。在孟孟子心目中，什么样的人才是真正的大丈夫？</vt:lpstr>
      <vt:lpstr>题二：结合课文内容说说你对“生于忧患,而死于安乐”的理解，并另举一两个事例来证明这一观点。</vt:lpstr>
      <vt:lpstr>题三《孟子》文章以雄瓣见长,大量使用排比句,气势非凡。从课文中举两三个例子做具体分析。</vt:lpstr>
      <vt:lpstr>接轨演练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孟子二章</dc:title>
  <dc:creator/>
  <cp:lastModifiedBy>tf</cp:lastModifiedBy>
  <cp:revision>9</cp:revision>
  <dcterms:created xsi:type="dcterms:W3CDTF">2015-05-05T08:02:00Z</dcterms:created>
  <dcterms:modified xsi:type="dcterms:W3CDTF">2018-03-30T01:29:58Z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