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95" r:id="rId9"/>
    <p:sldId id="296" r:id="rId10"/>
    <p:sldId id="263" r:id="rId11"/>
    <p:sldId id="264" r:id="rId12"/>
    <p:sldId id="265" r:id="rId13"/>
    <p:sldId id="266" r:id="rId14"/>
    <p:sldId id="267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625" autoAdjust="0"/>
    <p:restoredTop sz="94660"/>
  </p:normalViewPr>
  <p:slideViewPr>
    <p:cSldViewPr>
      <p:cViewPr varScale="1">
        <p:scale>
          <a:sx n="67" d="100"/>
          <a:sy n="67" d="100"/>
        </p:scale>
        <p:origin x="-13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等腰三角形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31532;&#20116;&#35762;%20&#26361;&#25805;.docx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31532;&#20116;&#35762;%20&#26361;&#25805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786182" y="1357298"/>
            <a:ext cx="4817274" cy="889015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zh-CN" altLang="en-US" dirty="0" smtClean="0"/>
              <a:t>曹操的复杂面孔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40544" y="2552700"/>
            <a:ext cx="8062912" cy="1752600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史彦杰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五、借人头压众怒、割发代罪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975192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/>
              <a:t>    却说曹兵十七万，日费粮食浩大，诸郡及荒旱，接济不及；操催军速战，李丰（袁术手下）等闭门不出。操军相拒月余，粮食将尽，致书于孙策，借得粮米十万斛，不敷支散。管粮官任峻，部下仓官王垕，入禀操曰：「兵多粮少，当如之何？」操曰：「可将小斛散之，权且救一时之急。」垕曰：「兵士倘怨，如何？」操曰：「吾自有策。」</a:t>
            </a:r>
          </a:p>
          <a:p>
            <a:pPr>
              <a:lnSpc>
                <a:spcPct val="120000"/>
              </a:lnSpc>
            </a:pPr>
            <a:r>
              <a:rPr lang="zh-CN" altLang="en-US" dirty="0" smtClean="0"/>
              <a:t>　　垕依命，以小斛分散：操暗使人各寨探听，无不嗟怨，皆言丞相欺众。操乃密召王垕入曰：「吾欲问汝借一物，以压众心，汝必勿吝。」垕曰：「承相欲用何物？」操曰：「欲借汝头以示众耳。」垕大惊曰：「其实无罪。」操曰：「吾亦知汝无罪；但不杀汝，军心变矣。汝死后，汝妻子吾自养之，汝勿虑也。」垕再欲言时，操早呼刀斧手推出门外，一刀斩讫，悬头高竿，出榜晓示曰：「王垕故行小斛，盗窃官粮，谨按军法。」于是众怨始解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74672"/>
            <a:ext cx="8229600" cy="5883328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/>
              <a:t>      操留荀彧在许都，调遣兵将，自统大军进发（讨伐张绣）。行军之次，见一路麦已熟。民因兵至，逃避在外，不敢刈麦。操使人远近遍谕村人父老，及各处守境官吏曰：「吾奉天子明诏，出兵讨逆，与民除害。方今麦熟之时，不得已而起兵，大小将校，凡过麦田，但有践踏者，并皆斩首。军法甚严，尔民勿得惊疑。」百姓闻谕，无不欢喜称颂，望尘遮道而拜。官军经过麦田，皆下马以手扶麦，递相传送而过，并不敢践踏。</a:t>
            </a:r>
          </a:p>
          <a:p>
            <a:pPr>
              <a:lnSpc>
                <a:spcPct val="120000"/>
              </a:lnSpc>
            </a:pPr>
            <a:r>
              <a:rPr lang="zh-CN" altLang="en-US" dirty="0" smtClean="0"/>
              <a:t>　　操乘马正行，忽田中惊起一鸠，那马眼生，窜入麦中，践坏了一大块麦田。操随呼行军主簿，拟议自己践麦之罪。主簿曰：「丞相岂可议罪？」操曰：「吾自制法，吾自犯之，何以服众？」即掣所佩之剑欲自刎。众急救住。郭嘉曰：「古者春秋之义，法不加于尊。丞相总统大军，岂可自戕？」操沈吟良久，乃曰：「既春秋有法不加于尊之义，吾姑免死。」乃以剑割自己之发，掷于地曰：「割发权代首。」使人以发传示三军曰：「丞相践麦，本当斩首号令，今割发以代。」于是三军悚然，无不懔遵军令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六、鸟之将死，其声也悲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954634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/>
              <a:t>      群臣奏曰：「大王当命道士设醮修禳。」操叹曰：「圣人云：</a:t>
            </a:r>
            <a:r>
              <a:rPr lang="en-US" altLang="zh-CN" dirty="0" smtClean="0"/>
              <a:t>『</a:t>
            </a:r>
            <a:r>
              <a:rPr lang="zh-CN" altLang="en-US" dirty="0" smtClean="0"/>
              <a:t>获罪于天，无所祷也。</a:t>
            </a:r>
            <a:r>
              <a:rPr lang="en-US" altLang="zh-CN" dirty="0" smtClean="0"/>
              <a:t>』</a:t>
            </a:r>
            <a:r>
              <a:rPr lang="zh-CN" altLang="en-US" dirty="0" smtClean="0"/>
              <a:t>孤天命已尽，安可救乎？」遂不允设醮。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zh-CN" altLang="en-US" dirty="0" smtClean="0"/>
              <a:t>      操曰：「孤纵横天下三十余年，群雄皆灭，止有江东孙权，西蜀刘备，未曾剿除。孤今病危，不能再与卿等相叙，特以家事相托。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孤平生所爱第三子植，为人虚华少诚实，嗜酒放纵，因此不立；次子曹彰，勇而无谋；四子曹熊，多病难保；惟长子曹丕，笃厚恭谨，可继我业。卿等宜辅佐之。」</a:t>
            </a:r>
          </a:p>
          <a:p>
            <a:pPr>
              <a:lnSpc>
                <a:spcPct val="120000"/>
              </a:lnSpc>
            </a:pPr>
            <a:r>
              <a:rPr lang="zh-CN" altLang="en-US" dirty="0" smtClean="0"/>
              <a:t>      操令近侍取平日所藏名香，分赐诸侍妾，且嘱曰：「吾死之后，汝等须勤习女工，多造丝履，卖之可以得钱自给。」又命诸妾多居于铜雀台中，每日设祭，必令女伎奏乐上食。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zh-CN" altLang="en-US" dirty="0" smtClean="0"/>
              <a:t>      又遗命于彰德府讲武城外，设立疑冢七十二，勿令后人知吾葬处，恐为人所发掘故也。嘱毕，长叹一声，泪如雨下。须臾，气绝而死。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29968"/>
            <a:ext cx="8229600" cy="1399032"/>
          </a:xfrm>
        </p:spPr>
        <p:txBody>
          <a:bodyPr>
            <a:noAutofit/>
          </a:bodyPr>
          <a:lstStyle/>
          <a:p>
            <a:r>
              <a:rPr lang="zh-CN" altLang="en-US" sz="3200" dirty="0" smtClean="0"/>
              <a:t>思考：毛宗岗认为曹操临终牵挂的都是鸡毛蒜皮的小事，这也是一种“虚伪”，目的是告诉天下人自己不曾篡位汉室，你同意吗？为什么？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enovo\Desktop\37d12f2eb9389b50e6a503e58035e5dde7116e2b.jp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3989" y="1142991"/>
            <a:ext cx="6096022" cy="45720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458968"/>
            <a:ext cx="8229600" cy="1399032"/>
          </a:xfrm>
        </p:spPr>
        <p:txBody>
          <a:bodyPr/>
          <a:lstStyle/>
          <a:p>
            <a:pPr algn="ctr"/>
            <a:r>
              <a:rPr lang="zh-CN" altLang="en-US" dirty="0" smtClean="0"/>
              <a:t>电视剧照</a:t>
            </a:r>
            <a:endParaRPr lang="zh-CN" altLang="en-US" dirty="0"/>
          </a:p>
        </p:txBody>
      </p:sp>
      <p:pic>
        <p:nvPicPr>
          <p:cNvPr id="1026" name="Picture 2" descr="C:\Users\lenovo\Desktop\timg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294797"/>
            <a:ext cx="5691206" cy="42684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一、初出场时声夺人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975192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/>
              <a:t>    为首闪出一将：身长七尺，细眼长髯；官拜骑都尉；沛国谯郡人也，姓曹，名操，字孟德。操父曹嵩，本姓夏侯氏；因为中常侍曹腾之养子，故冒姓曹。曹嵩生操，小字阿瞒，一名吉利。操幼时，好游猎，喜歌舞；有权谋，多机变。操有叔父，见操游荡无度，尝怒之，言于曹嵩。嵩责操。操忽心生一计：见叔父来，诈倒于地，作中风之状。叔父惊告嵩，嵩急视之，操故无恙。嵩曰：「叔言汝中风，今已愈乎？」操曰：「儿自来无此病；因失爱于叔父，故见罔耳。」嵩信其言。后叔父但言操过，嵩并不听。因此，操得恣意放荡。时人有桥玄者，谓操曰：「天下将乱，非命世之才不能济。能安之者，其在君乎？」南阳何颙见操，言：「汉室将亡，安天下者，必此人也。」汝南许劭，有知人之名。操往见之，问曰：「我何如人？」劭不答。又问，劭曰：「子治世之能臣，乱世之奸雄也。」操闻言大喜。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en-US" altLang="zh-CN" dirty="0" smtClean="0"/>
              <a:t>——</a:t>
            </a:r>
            <a:r>
              <a:rPr lang="zh-CN" altLang="en-US" dirty="0" smtClean="0"/>
              <a:t>第一回　</a:t>
            </a:r>
            <a:r>
              <a:rPr lang="zh-CN" altLang="en-US" b="1" dirty="0" smtClean="0"/>
              <a:t>宴桃园豪杰三结义　斩黄巾英雄首立功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思考：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42964" y="1798648"/>
            <a:ext cx="7258072" cy="3260704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作者对曹操年青时的行为品性下了断句，你能找出来吗？</a:t>
            </a:r>
            <a:endParaRPr lang="en-US" altLang="zh-CN" dirty="0" smtClean="0"/>
          </a:p>
          <a:p>
            <a:r>
              <a:rPr lang="zh-CN" altLang="en-US" dirty="0" smtClean="0"/>
              <a:t>为了展示这种品性，小说特意引了一段曹操幼时的故事，可以引发读者怎样的联想？</a:t>
            </a:r>
            <a:endParaRPr lang="en-US" altLang="zh-CN" dirty="0" smtClean="0"/>
          </a:p>
          <a:p>
            <a:r>
              <a:rPr lang="zh-CN" altLang="en-US" dirty="0" smtClean="0"/>
              <a:t>本段上下文讲的是各方军阀对黄巾军的剿灭，本与曹操的家世、过去以及别人对他的评价无关，那么这种写法是什么呢？这种写法给你带来什么样的感觉？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二、一鸣惊破世人胆（文见附录）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57224" y="1882808"/>
            <a:ext cx="7829576" cy="3832208"/>
          </a:xfrm>
        </p:spPr>
        <p:txBody>
          <a:bodyPr>
            <a:normAutofit fontScale="92500"/>
          </a:bodyPr>
          <a:lstStyle/>
          <a:p>
            <a:r>
              <a:rPr lang="zh-CN" altLang="en-US" dirty="0" smtClean="0"/>
              <a:t>曹操第一次使世人瞩目的行为是自荐行刺董卓，比起只知道掩面大哭、</a:t>
            </a:r>
            <a:r>
              <a:rPr lang="zh-CN" altLang="en-US" u="sng" dirty="0" smtClean="0"/>
              <a:t>         </a:t>
            </a:r>
            <a:r>
              <a:rPr lang="zh-CN" altLang="en-US" dirty="0" smtClean="0"/>
              <a:t>的公卿，他是有胆有识、英气勃发的，虽然行动失败了。</a:t>
            </a:r>
            <a:endParaRPr lang="en-US" altLang="zh-CN" dirty="0" smtClean="0"/>
          </a:p>
          <a:p>
            <a:r>
              <a:rPr lang="zh-CN" altLang="en-US" dirty="0" smtClean="0"/>
              <a:t>但是曹操远没有我们一厢情愿认为的那样简单，紧接着立马发生了一件惊心动魄的故事：残杀吕伯奢一家，集中表现了他的奸雄气质。作者借曹操之口说出一句千古“名言”</a:t>
            </a:r>
            <a:r>
              <a:rPr lang="zh-CN" altLang="en-US" u="sng" dirty="0" smtClean="0"/>
              <a:t>：                   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三、笼络人才的绝世高手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4348" y="1882808"/>
            <a:ext cx="7972452" cy="4117960"/>
          </a:xfrm>
        </p:spPr>
        <p:txBody>
          <a:bodyPr/>
          <a:lstStyle/>
          <a:p>
            <a:r>
              <a:rPr lang="zh-CN" altLang="en-US" dirty="0" smtClean="0"/>
              <a:t>核心谋士：荀彧</a:t>
            </a:r>
            <a:r>
              <a:rPr lang="en-US" altLang="zh-CN" dirty="0" smtClean="0"/>
              <a:t>,</a:t>
            </a:r>
            <a:r>
              <a:rPr lang="zh-CN" altLang="en-US" dirty="0" smtClean="0"/>
              <a:t>荀攸</a:t>
            </a:r>
            <a:r>
              <a:rPr lang="en-US" altLang="zh-CN" dirty="0" smtClean="0"/>
              <a:t>,</a:t>
            </a:r>
            <a:r>
              <a:rPr lang="zh-CN" altLang="en-US" dirty="0" smtClean="0"/>
              <a:t>程昱</a:t>
            </a:r>
            <a:r>
              <a:rPr lang="en-US" altLang="zh-CN" dirty="0" smtClean="0"/>
              <a:t>,</a:t>
            </a:r>
            <a:r>
              <a:rPr lang="zh-CN" altLang="en-US" dirty="0" smtClean="0"/>
              <a:t>贾诩</a:t>
            </a:r>
            <a:r>
              <a:rPr lang="en-US" altLang="zh-CN" dirty="0" smtClean="0"/>
              <a:t>,</a:t>
            </a:r>
            <a:r>
              <a:rPr lang="zh-CN" altLang="en-US" dirty="0" smtClean="0"/>
              <a:t>郭嘉，满宠</a:t>
            </a:r>
            <a:endParaRPr lang="en-US" altLang="zh-CN" dirty="0" smtClean="0"/>
          </a:p>
          <a:p>
            <a:r>
              <a:rPr lang="zh-CN" altLang="en-US" dirty="0" smtClean="0"/>
              <a:t>核心外姓武将：许褚</a:t>
            </a:r>
            <a:r>
              <a:rPr lang="en-US" altLang="zh-CN" dirty="0" smtClean="0"/>
              <a:t>,</a:t>
            </a:r>
            <a:r>
              <a:rPr lang="zh-CN" altLang="en-US" dirty="0" smtClean="0"/>
              <a:t>典韦</a:t>
            </a:r>
            <a:r>
              <a:rPr lang="en-US" altLang="zh-CN" dirty="0" smtClean="0"/>
              <a:t>,</a:t>
            </a:r>
            <a:r>
              <a:rPr lang="zh-CN" altLang="en-US" dirty="0" smtClean="0"/>
              <a:t>张辽</a:t>
            </a:r>
            <a:r>
              <a:rPr lang="en-US" altLang="zh-CN" dirty="0" smtClean="0"/>
              <a:t>,</a:t>
            </a:r>
            <a:r>
              <a:rPr lang="zh-CN" altLang="en-US" dirty="0" smtClean="0"/>
              <a:t> 张颌</a:t>
            </a:r>
            <a:r>
              <a:rPr lang="en-US" altLang="zh-CN" dirty="0" smtClean="0"/>
              <a:t>,</a:t>
            </a:r>
            <a:r>
              <a:rPr lang="zh-CN" altLang="en-US" dirty="0" smtClean="0"/>
              <a:t>徐晃</a:t>
            </a:r>
            <a:r>
              <a:rPr lang="en-US" altLang="zh-CN" dirty="0" smtClean="0"/>
              <a:t>,</a:t>
            </a:r>
            <a:r>
              <a:rPr lang="zh-CN" altLang="en-US" dirty="0" smtClean="0"/>
              <a:t>李典</a:t>
            </a:r>
            <a:r>
              <a:rPr lang="en-US" altLang="zh-CN" dirty="0" smtClean="0"/>
              <a:t>,</a:t>
            </a:r>
            <a:r>
              <a:rPr lang="zh-CN" altLang="en-US" dirty="0" smtClean="0"/>
              <a:t>曹洪</a:t>
            </a:r>
            <a:r>
              <a:rPr lang="en-US" altLang="zh-CN" dirty="0" smtClean="0"/>
              <a:t>,</a:t>
            </a:r>
            <a:r>
              <a:rPr lang="zh-CN" altLang="en-US" dirty="0" smtClean="0"/>
              <a:t>乐进</a:t>
            </a:r>
            <a:r>
              <a:rPr lang="en-US" altLang="zh-CN" dirty="0" smtClean="0"/>
              <a:t>,</a:t>
            </a:r>
            <a:r>
              <a:rPr lang="zh-CN" altLang="en-US" dirty="0" smtClean="0"/>
              <a:t>于禁</a:t>
            </a:r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 smtClean="0"/>
              <a:t>梳理榜样：典韦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57200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/>
              <a:t>责夏侯惇治兵不严之过；又设祭，祭典韦。操亲自哭而奠之，顾谓诸将曰：「吾折长子、爱侄，俱无深痛；独号泣典韦也。」众皆感叹。次日下令班师。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/>
              <a:t>——</a:t>
            </a:r>
            <a:r>
              <a:rPr lang="zh-CN" altLang="en-US" dirty="0" smtClean="0"/>
              <a:t>第十六回 </a:t>
            </a:r>
            <a:r>
              <a:rPr lang="zh-CN" altLang="en-US" b="1" dirty="0" smtClean="0"/>
              <a:t>吕奉先射戟辕门 曹孟德拜师淯水</a:t>
            </a:r>
            <a:endParaRPr lang="zh-CN" altLang="en-US" dirty="0" smtClean="0"/>
          </a:p>
          <a:p>
            <a:pPr>
              <a:lnSpc>
                <a:spcPct val="120000"/>
              </a:lnSpc>
            </a:pPr>
            <a:r>
              <a:rPr lang="zh-CN" altLang="en-US" dirty="0" smtClean="0"/>
              <a:t>却说曹操至许都，思慕典韦，立祀祭之；封其子典满为中郎，收养在府。    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第十七回</a:t>
            </a:r>
          </a:p>
          <a:p>
            <a:pPr>
              <a:lnSpc>
                <a:spcPct val="120000"/>
              </a:lnSpc>
            </a:pPr>
            <a:r>
              <a:rPr lang="zh-CN" altLang="en-US" dirty="0" smtClean="0"/>
              <a:t>（一年以后）且说操军缓缓而行，至襄城到淯水，操忽于马上放声大哭。众惊问其故。操曰：「吾思去年于此地折了吾大将典韦，不由不哭耳！」因即下令屯住军马，大设祭筵，吊奠典韦亡魂。操亲自拈香哭拜，三军无不感叹。祭典韦毕，方祭侄曹安民及长子曹昂，并祭阵亡军士；连那匹射死的大宛马，也都致祭。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/>
              <a:t>                  ——</a:t>
            </a:r>
            <a:r>
              <a:rPr lang="zh-CN" altLang="en-US" dirty="0" smtClean="0"/>
              <a:t>第十八回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endParaRPr lang="zh-CN" altLang="en-US" dirty="0" smtClean="0"/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rgbClr val="FF0000"/>
                </a:solidFill>
              </a:rPr>
              <a:t>毛宗岗评道：“哭一既死之典韦，而凡未死之典韦，无不感激。”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争取失败的：关羽</a:t>
            </a:r>
            <a:endParaRPr lang="en-US" altLang="zh-CN" dirty="0" smtClean="0">
              <a:hlinkClick r:id="rId2" action="ppaction://hlinkfile"/>
            </a:endParaRPr>
          </a:p>
          <a:p>
            <a:r>
              <a:rPr lang="zh-CN" altLang="en-US" dirty="0" smtClean="0">
                <a:hlinkClick r:id="rId2" action="ppaction://hlinkfile"/>
              </a:rPr>
              <a:t>关羽解印而去</a:t>
            </a:r>
            <a:endParaRPr lang="en-US" altLang="zh-CN" dirty="0" smtClean="0"/>
          </a:p>
          <a:p>
            <a:r>
              <a:rPr lang="zh-CN" altLang="en-US" dirty="0" smtClean="0"/>
              <a:t>闻知关羽过五关，斩六将（杀的都是曹操的人）后，他是什么反应？</a:t>
            </a:r>
          </a:p>
          <a:p>
            <a:r>
              <a:rPr lang="zh-CN" altLang="en-US" dirty="0" smtClean="0"/>
              <a:t>评价：大度、明智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四、“下意识”说谎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hlinkClick r:id="rId2" action="ppaction://hlinkfile"/>
              </a:rPr>
              <a:t>与许攸的对话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表演：与老师分角色，扮演人物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活力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活力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活力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193</TotalTime>
  <Words>1469</Words>
  <PresentationFormat>全屏显示(4:3)</PresentationFormat>
  <Paragraphs>44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活力</vt:lpstr>
      <vt:lpstr>曹操的复杂面孔</vt:lpstr>
      <vt:lpstr>电视剧照</vt:lpstr>
      <vt:lpstr>一、初出场时声夺人</vt:lpstr>
      <vt:lpstr>思考：</vt:lpstr>
      <vt:lpstr>二、一鸣惊破世人胆（文见附录）</vt:lpstr>
      <vt:lpstr>三、笼络人才的绝世高手</vt:lpstr>
      <vt:lpstr>梳理榜样：典韦</vt:lpstr>
      <vt:lpstr>幻灯片 8</vt:lpstr>
      <vt:lpstr>四、“下意识”说谎</vt:lpstr>
      <vt:lpstr>五、借人头压众怒、割发代罪</vt:lpstr>
      <vt:lpstr>幻灯片 11</vt:lpstr>
      <vt:lpstr>六、鸟之将死，其声也悲</vt:lpstr>
      <vt:lpstr>思考：毛宗岗认为曹操临终牵挂的都是鸡毛蒜皮的小事，这也是一种“虚伪”，目的是告诉天下人自己不曾篡位汉室，你同意吗？为什么？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曹操的复杂面孔</dc:title>
  <dc:creator>史彦杰</dc:creator>
  <cp:lastModifiedBy>lenovo</cp:lastModifiedBy>
  <cp:revision>4</cp:revision>
  <dcterms:created xsi:type="dcterms:W3CDTF">2017-03-15T08:04:08Z</dcterms:created>
  <dcterms:modified xsi:type="dcterms:W3CDTF">2017-03-25T09:35:32Z</dcterms:modified>
</cp:coreProperties>
</file>