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9" r:id="rId18"/>
    <p:sldId id="272" r:id="rId19"/>
    <p:sldId id="280" r:id="rId20"/>
    <p:sldId id="273" r:id="rId21"/>
    <p:sldId id="281" r:id="rId22"/>
    <p:sldId id="274" r:id="rId23"/>
    <p:sldId id="282" r:id="rId24"/>
    <p:sldId id="275" r:id="rId25"/>
    <p:sldId id="277" r:id="rId26"/>
    <p:sldId id="278" r:id="rId27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4971" autoAdjust="0"/>
    <p:restoredTop sz="94660"/>
  </p:normalViewPr>
  <p:slideViewPr>
    <p:cSldViewPr>
      <p:cViewPr varScale="1">
        <p:scale>
          <a:sx n="67" d="100"/>
          <a:sy n="67" d="100"/>
        </p:scale>
        <p:origin x="-85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duotone>
              <a:schemeClr val="bg2"/>
              <a:srgbClr val="FFF1C1"/>
            </a:duotone>
            <a:lum bright="-10000" contrast="-40000"/>
          </a:blip>
          <a:stretch>
            <a:fillRect/>
          </a:stretch>
        </p:blipFill>
        <p:spPr>
          <a:xfrm>
            <a:off x="1" y="5214950"/>
            <a:ext cx="1472173" cy="164305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214422"/>
            <a:ext cx="7772400" cy="1470025"/>
          </a:xfrm>
        </p:spPr>
        <p:txBody>
          <a:bodyPr/>
          <a:lstStyle>
            <a:lvl1pPr algn="ctr">
              <a:defRPr sz="480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1733" y="2759581"/>
            <a:ext cx="6100534" cy="1740989"/>
          </a:xfrm>
        </p:spPr>
        <p:txBody>
          <a:bodyPr anchor="t"/>
          <a:lstStyle>
            <a:lvl1pPr marL="0" indent="0" algn="ctr">
              <a:buNone/>
              <a:defRPr lang="zh-CN" altLang="en-US" dirty="0">
                <a:effectLst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0"/>
            <a:ext cx="669600" cy="6858000"/>
          </a:xfrm>
          <a:prstGeom prst="rect">
            <a:avLst/>
          </a:prstGeom>
          <a:blipFill>
            <a:blip r:embed="rId2">
              <a:alphaModFix amt="40000"/>
            </a:blip>
            <a:tile tx="0" ty="0" sx="50000" sy="50000" flip="x" algn="tl"/>
          </a:blip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r"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500176"/>
            <a:ext cx="8229600" cy="4714907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duotone>
              <a:schemeClr val="bg2"/>
              <a:srgbClr val="FFF1C1"/>
            </a:duotone>
          </a:blip>
          <a:stretch>
            <a:fillRect/>
          </a:stretch>
        </p:blipFill>
        <p:spPr>
          <a:xfrm>
            <a:off x="8135907" y="0"/>
            <a:ext cx="1008093" cy="14287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0"/>
            <a:ext cx="669600" cy="6858000"/>
          </a:xfrm>
          <a:prstGeom prst="rect">
            <a:avLst/>
          </a:prstGeom>
          <a:blipFill>
            <a:blip r:embed="rId2">
              <a:alphaModFix amt="40000"/>
            </a:blip>
            <a:tile tx="0" ty="0" sx="50000" sy="50000" flip="x" algn="tl"/>
          </a:blip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286644" y="274638"/>
            <a:ext cx="1400156" cy="5940444"/>
          </a:xfrm>
        </p:spPr>
        <p:txBody>
          <a:bodyPr vert="eaVert"/>
          <a:lstStyle>
            <a:lvl1pPr algn="ctr">
              <a:defRPr>
                <a:effectLst>
                  <a:outerShdw dist="50800" dir="18900000" algn="tl" rotWithShape="0">
                    <a:srgbClr val="000000">
                      <a:alpha val="75000"/>
                    </a:srgbClr>
                  </a:outerShdw>
                </a:effectLst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758006" cy="5940444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duotone>
              <a:schemeClr val="bg2"/>
              <a:srgbClr val="FFF1C1"/>
            </a:duotone>
          </a:blip>
          <a:stretch>
            <a:fillRect/>
          </a:stretch>
        </p:blipFill>
        <p:spPr>
          <a:xfrm>
            <a:off x="8135907" y="0"/>
            <a:ext cx="1008093" cy="14287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0"/>
            <a:ext cx="669600" cy="6858000"/>
          </a:xfrm>
          <a:prstGeom prst="rect">
            <a:avLst/>
          </a:prstGeom>
          <a:blipFill>
            <a:blip r:embed="rId2">
              <a:alphaModFix amt="40000"/>
            </a:blip>
            <a:tile tx="0" ty="0" sx="50000" sy="50000" flip="x" algn="tl"/>
          </a:blip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duotone>
              <a:schemeClr val="bg2"/>
              <a:srgbClr val="FFF1C1"/>
            </a:duotone>
          </a:blip>
          <a:stretch>
            <a:fillRect/>
          </a:stretch>
        </p:blipFill>
        <p:spPr>
          <a:xfrm>
            <a:off x="8135907" y="0"/>
            <a:ext cx="1008093" cy="14287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143369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643182"/>
            <a:ext cx="7772400" cy="1500187"/>
          </a:xfrm>
        </p:spPr>
        <p:txBody>
          <a:bodyPr anchor="b"/>
          <a:lstStyle>
            <a:lvl1pPr marL="0" indent="0">
              <a:buNone/>
              <a:defRPr lang="zh-CN" altLang="en-US" sz="2800" smtClean="0">
                <a:effectLst/>
              </a:defRPr>
            </a:lvl1pPr>
            <a:lvl2pPr marL="457200" indent="0">
              <a:buNone/>
              <a:defRPr lang="zh-CN" altLang="en-US" sz="2400" smtClean="0">
                <a:effectLst/>
              </a:defRPr>
            </a:lvl2pPr>
            <a:lvl3pPr marL="914400" indent="0">
              <a:buNone/>
              <a:defRPr lang="zh-CN" altLang="en-US" sz="2000" smtClean="0">
                <a:effectLst/>
              </a:defRPr>
            </a:lvl3pPr>
            <a:lvl4pPr marL="1371600" indent="0">
              <a:buNone/>
              <a:defRPr lang="zh-CN" altLang="en-US" sz="1600" smtClean="0">
                <a:effectLst/>
              </a:defRPr>
            </a:lvl4pPr>
            <a:lvl5pPr marL="1828800" indent="0">
              <a:buNone/>
              <a:defRPr lang="zh-CN" altLang="en-US" sz="1400" dirty="0" smtClean="0">
                <a:effectLst/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duotone>
              <a:schemeClr val="bg2"/>
              <a:srgbClr val="FFF1C1"/>
            </a:duotone>
            <a:lum bright="-10000" contrast="-30000"/>
          </a:blip>
          <a:stretch>
            <a:fillRect/>
          </a:stretch>
        </p:blipFill>
        <p:spPr>
          <a:xfrm>
            <a:off x="7480636" y="0"/>
            <a:ext cx="1663364" cy="2357430"/>
          </a:xfrm>
          <a:prstGeom prst="rect">
            <a:avLst/>
          </a:prstGeom>
          <a:noFill/>
          <a:ln>
            <a:noFill/>
          </a:ln>
        </p:spPr>
      </p:pic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0"/>
            <a:ext cx="655200" cy="6858000"/>
          </a:xfrm>
          <a:prstGeom prst="rect">
            <a:avLst/>
          </a:prstGeom>
          <a:blipFill>
            <a:blip r:embed="rId2">
              <a:alphaModFix amt="40000"/>
            </a:blip>
            <a:tile tx="0" ty="0" sx="50000" sy="50000" flip="x" algn="tl"/>
          </a:blip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duotone>
              <a:schemeClr val="bg2"/>
              <a:srgbClr val="FFF1C1"/>
            </a:duotone>
          </a:blip>
          <a:stretch>
            <a:fillRect/>
          </a:stretch>
        </p:blipFill>
        <p:spPr>
          <a:xfrm>
            <a:off x="8135907" y="0"/>
            <a:ext cx="1008093" cy="14287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0" y="0"/>
            <a:ext cx="640800" cy="6858000"/>
          </a:xfrm>
          <a:prstGeom prst="rect">
            <a:avLst/>
          </a:prstGeom>
          <a:blipFill>
            <a:blip r:embed="rId2">
              <a:alphaModFix amt="40000"/>
            </a:blip>
            <a:tile tx="0" ty="0" sx="50000" sy="50000" flip="x" algn="tl"/>
          </a:blip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2016/8/14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>
            <a:duotone>
              <a:schemeClr val="bg2"/>
              <a:srgbClr val="FFF1C1"/>
            </a:duotone>
          </a:blip>
          <a:stretch>
            <a:fillRect/>
          </a:stretch>
        </p:blipFill>
        <p:spPr>
          <a:xfrm>
            <a:off x="8135907" y="0"/>
            <a:ext cx="1008093" cy="14287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0"/>
            <a:ext cx="669600" cy="6858000"/>
          </a:xfrm>
          <a:prstGeom prst="rect">
            <a:avLst/>
          </a:prstGeom>
          <a:blipFill>
            <a:blip r:embed="rId2">
              <a:alphaModFix amt="40000"/>
            </a:blip>
            <a:tile tx="0" ty="0" sx="50000" sy="50000" flip="x" algn="tl"/>
          </a:blip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duotone>
              <a:schemeClr val="bg2"/>
              <a:srgbClr val="FFF1C1"/>
            </a:duotone>
          </a:blip>
          <a:stretch>
            <a:fillRect/>
          </a:stretch>
        </p:blipFill>
        <p:spPr>
          <a:xfrm>
            <a:off x="8135907" y="0"/>
            <a:ext cx="1008093" cy="14287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669600" cy="6858000"/>
          </a:xfrm>
          <a:prstGeom prst="rect">
            <a:avLst/>
          </a:prstGeom>
          <a:blipFill>
            <a:blip r:embed="rId2">
              <a:alphaModFix amt="40000"/>
            </a:blip>
            <a:tile tx="0" ty="0" sx="50000" sy="50000" flip="x" algn="tl"/>
          </a:blip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2016/8/14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duotone>
              <a:schemeClr val="bg2"/>
              <a:srgbClr val="FFF1C1"/>
            </a:duotone>
          </a:blip>
          <a:stretch>
            <a:fillRect/>
          </a:stretch>
        </p:blipFill>
        <p:spPr>
          <a:xfrm>
            <a:off x="8135907" y="0"/>
            <a:ext cx="1008093" cy="14287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0"/>
            <a:ext cx="673200" cy="6858000"/>
          </a:xfrm>
          <a:prstGeom prst="rect">
            <a:avLst/>
          </a:prstGeom>
          <a:blipFill>
            <a:blip r:embed="rId2">
              <a:alphaModFix amt="40000"/>
            </a:blip>
            <a:tile tx="0" ty="0" sx="50000" sy="50000" flip="x" algn="tl"/>
          </a:blip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1175" y="5357826"/>
            <a:ext cx="8226225" cy="768028"/>
          </a:xfrm>
        </p:spPr>
        <p:txBody>
          <a:bodyPr anchor="ctr"/>
          <a:lstStyle>
            <a:lvl1pPr algn="ctr">
              <a:defRPr lang="zh-CN" altLang="en-US" sz="3600" b="0" kern="1200" spc="50" dirty="0">
                <a:ln w="12700">
                  <a:noFill/>
                  <a:prstDash val="solid"/>
                </a:ln>
                <a:solidFill>
                  <a:schemeClr val="accent4"/>
                </a:solidFill>
                <a:effectLst>
                  <a:outerShdw blurRad="38100" dist="20320" dir="27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0382" y="428604"/>
            <a:ext cx="5111750" cy="48577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5679086" y="1357298"/>
            <a:ext cx="3008313" cy="392909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duotone>
              <a:schemeClr val="bg2"/>
              <a:srgbClr val="FFF1C1"/>
            </a:duotone>
          </a:blip>
          <a:stretch>
            <a:fillRect/>
          </a:stretch>
        </p:blipFill>
        <p:spPr>
          <a:xfrm>
            <a:off x="8135907" y="0"/>
            <a:ext cx="1008093" cy="14287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0"/>
            <a:ext cx="669600" cy="6858000"/>
          </a:xfrm>
          <a:prstGeom prst="rect">
            <a:avLst/>
          </a:prstGeom>
          <a:blipFill>
            <a:blip r:embed="rId2">
              <a:alphaModFix amt="40000"/>
            </a:blip>
            <a:tile tx="0" ty="0" sx="50000" sy="50000" flip="x" algn="tl"/>
          </a:blip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95298" y="214290"/>
            <a:ext cx="7448602" cy="781052"/>
          </a:xfrm>
        </p:spPr>
        <p:txBody>
          <a:bodyPr anchor="ctr"/>
          <a:lstStyle>
            <a:lvl1pPr algn="ctr" rtl="0">
              <a:spcBef>
                <a:spcPct val="0"/>
              </a:spcBef>
              <a:buNone/>
              <a:defRPr sz="3600" b="0" kern="1200" spc="50">
                <a:ln w="12700">
                  <a:noFill/>
                  <a:prstDash val="solid"/>
                </a:ln>
                <a:solidFill>
                  <a:schemeClr val="accent4"/>
                </a:solidFill>
                <a:effectLst>
                  <a:outerShdw blurRad="38100" dist="20320" dir="27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681015" y="1000108"/>
            <a:ext cx="7452360" cy="5214974"/>
          </a:xfrm>
          <a:prstGeom prst="snip2DiagRect">
            <a:avLst>
              <a:gd name="adj1" fmla="val 0"/>
              <a:gd name="adj2" fmla="val 17946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0" lang="zh-CN" altLang="en-US" smtClean="0"/>
              <a:t>单击图标添加图片</a:t>
            </a:r>
            <a:endParaRPr kumimoji="0"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953000" y="6243633"/>
            <a:ext cx="3180375" cy="614367"/>
          </a:xfrm>
        </p:spPr>
        <p:txBody>
          <a:bodyPr anchor="t"/>
          <a:lstStyle>
            <a:lvl1pPr marL="0" indent="0" algn="r">
              <a:buNone/>
              <a:defRPr sz="1400"/>
            </a:lvl1pPr>
            <a:lvl2pPr marL="457200" indent="0" algn="r">
              <a:buNone/>
              <a:defRPr sz="1200"/>
            </a:lvl2pPr>
            <a:lvl3pPr marL="914400" indent="0" algn="r">
              <a:buNone/>
              <a:defRPr sz="1000"/>
            </a:lvl3pPr>
            <a:lvl4pPr marL="1371600" indent="0" algn="r">
              <a:buNone/>
              <a:defRPr sz="900"/>
            </a:lvl4pPr>
            <a:lvl5pPr marL="1828800" indent="0" algn="r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09600" y="6492878"/>
            <a:ext cx="1676384" cy="365125"/>
          </a:xfrm>
        </p:spPr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2285984" y="6492876"/>
            <a:ext cx="2643206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83073" y="5347005"/>
            <a:ext cx="871200" cy="871200"/>
          </a:xfrm>
          <a:prstGeom prst="rtTriangle">
            <a:avLst/>
          </a:prstGeo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duotone>
              <a:schemeClr val="bg2"/>
              <a:srgbClr val="FFF1C1"/>
            </a:duotone>
          </a:blip>
          <a:stretch>
            <a:fillRect/>
          </a:stretch>
        </p:blipFill>
        <p:spPr>
          <a:xfrm>
            <a:off x="8135907" y="0"/>
            <a:ext cx="1008093" cy="14287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776000" cy="1143000"/>
          </a:xfrm>
          <a:prstGeom prst="rect">
            <a:avLst/>
          </a:prstGeom>
        </p:spPr>
        <p:txBody>
          <a:bodyPr vert="horz" rtlCol="0" anchor="ctr">
            <a:normAutofit/>
            <a:scene3d>
              <a:camera prst="orthographicFront"/>
              <a:lightRig rig="soft" dir="t"/>
            </a:scene3d>
            <a:sp3d prstMaterial="matte">
              <a:bevelT w="12700" h="12700"/>
            </a:sp3d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rtlCol="0">
            <a:normAutofit/>
          </a:bodyPr>
          <a:lstStyle/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274320" rtlCol="0" anchor="ctr"/>
          <a:lstStyle>
            <a:lvl1pPr algn="l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2016/8/14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rtlCol="0" anchor="ctr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45720" tIns="45720" rIns="45720" rtlCol="0" anchor="ctr"/>
          <a:lstStyle>
            <a:lvl1pPr algn="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lang="zh-CN" altLang="en-US" sz="4400" b="0" kern="1200" spc="50" dirty="0">
          <a:ln w="12700">
            <a:noFill/>
            <a:prstDash val="solid"/>
          </a:ln>
          <a:solidFill>
            <a:schemeClr val="accent4"/>
          </a:solidFill>
          <a:effectLst>
            <a:outerShdw blurRad="38100" dist="20320" dir="2700000" algn="tl" rotWithShape="0">
              <a:srgbClr val="000000">
                <a:alpha val="70000"/>
              </a:srgbClr>
            </a:outerShdw>
          </a:effectLst>
          <a:latin typeface="+mj-lt"/>
          <a:ea typeface="+mj-ea"/>
          <a:cs typeface="+mj-cs"/>
        </a:defRPr>
      </a:lvl1pPr>
      <a:lvl2pPr eaLnBrk="1" latinLnBrk="0" hangingPunct="1">
        <a:defRPr kumimoji="0">
          <a:solidFill>
            <a:schemeClr val="tx2"/>
          </a:solidFill>
        </a:defRPr>
      </a:lvl2pPr>
      <a:lvl3pPr eaLnBrk="1" latinLnBrk="0" hangingPunct="1">
        <a:defRPr kumimoji="0">
          <a:solidFill>
            <a:schemeClr val="tx2"/>
          </a:solidFill>
        </a:defRPr>
      </a:lvl3pPr>
      <a:lvl4pPr eaLnBrk="1" latinLnBrk="0" hangingPunct="1">
        <a:defRPr kumimoji="0">
          <a:solidFill>
            <a:schemeClr val="tx2"/>
          </a:solidFill>
        </a:defRPr>
      </a:lvl4pPr>
      <a:lvl5pPr eaLnBrk="1" latinLnBrk="0" hangingPunct="1">
        <a:defRPr kumimoji="0">
          <a:solidFill>
            <a:schemeClr val="tx2"/>
          </a:solidFill>
        </a:defRPr>
      </a:lvl5pPr>
      <a:lvl6pPr eaLnBrk="1" latinLnBrk="0" hangingPunct="1">
        <a:defRPr kumimoji="0">
          <a:solidFill>
            <a:schemeClr val="tx2"/>
          </a:solidFill>
        </a:defRPr>
      </a:lvl6pPr>
      <a:lvl7pPr eaLnBrk="1" latinLnBrk="0" hangingPunct="1">
        <a:defRPr kumimoji="0">
          <a:solidFill>
            <a:schemeClr val="tx2"/>
          </a:solidFill>
        </a:defRPr>
      </a:lvl7pPr>
      <a:lvl8pPr eaLnBrk="1" latinLnBrk="0" hangingPunct="1">
        <a:defRPr kumimoji="0">
          <a:solidFill>
            <a:schemeClr val="tx2"/>
          </a:solidFill>
        </a:defRPr>
      </a:lvl8pPr>
      <a:lvl9pPr eaLnBrk="1" latinLnBrk="0" hangingPunct="1">
        <a:defRPr kumimoji="0">
          <a:solidFill>
            <a:schemeClr val="tx2"/>
          </a:solidFill>
        </a:defRPr>
      </a:lvl9pPr>
    </p:titleStyle>
    <p:bodyStyle>
      <a:lvl1pPr marL="342900" indent="-3429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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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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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hyperlink" Target="&#36196;&#22721;&#20043;&#25112;&#65288;&#31532;&#22235;&#21313;&#20845;&#22238;&#19979;-&#31532;&#22235;&#21313;&#19971;&#22238;&#65289;.docx" TargetMode="Externa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428736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zh-CN" altLang="en-US" dirty="0" smtClean="0"/>
              <a:t>第五讲 三大战役之赤壁之战的相关情节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1733" y="3429000"/>
            <a:ext cx="6100534" cy="1740989"/>
          </a:xfrm>
        </p:spPr>
        <p:txBody>
          <a:bodyPr/>
          <a:lstStyle/>
          <a:p>
            <a:r>
              <a:rPr lang="zh-CN" altLang="en-US" dirty="0" smtClean="0"/>
              <a:t>史彦杰</a:t>
            </a:r>
            <a:endParaRPr lang="zh-CN" alt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122" name="Picture 2" descr="C:\Users\lenovo\Desktop\海风教育\1、三国演义\1d1dc2134954092367f619cd9258d109b2de491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714356"/>
            <a:ext cx="8286808" cy="414340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142984"/>
            <a:ext cx="8229600" cy="4983179"/>
          </a:xfrm>
        </p:spPr>
        <p:txBody>
          <a:bodyPr>
            <a:normAutofit/>
          </a:bodyPr>
          <a:lstStyle/>
          <a:p>
            <a:r>
              <a:rPr lang="zh-CN" altLang="en-US" dirty="0" smtClean="0"/>
              <a:t>白帝城托孤</a:t>
            </a:r>
            <a:endParaRPr lang="en-US" altLang="zh-CN" dirty="0" smtClean="0"/>
          </a:p>
          <a:p>
            <a:endParaRPr lang="en-US" altLang="zh-CN" dirty="0" smtClean="0"/>
          </a:p>
          <a:p>
            <a:r>
              <a:rPr lang="en-US" altLang="zh-CN" dirty="0" smtClean="0"/>
              <a:t>《</a:t>
            </a:r>
            <a:r>
              <a:rPr lang="zh-CN" altLang="en-US" dirty="0" smtClean="0"/>
              <a:t>三国志</a:t>
            </a:r>
            <a:r>
              <a:rPr lang="en-US" altLang="zh-CN" dirty="0" smtClean="0"/>
              <a:t>》</a:t>
            </a:r>
            <a:r>
              <a:rPr lang="zh-CN" altLang="en-US" dirty="0" smtClean="0"/>
              <a:t>：章武三年（</a:t>
            </a:r>
            <a:r>
              <a:rPr lang="en-US" altLang="zh-CN" dirty="0" smtClean="0"/>
              <a:t>223</a:t>
            </a:r>
            <a:r>
              <a:rPr lang="zh-CN" altLang="en-US" dirty="0" smtClean="0"/>
              <a:t>年）春，先主于永安病笃，召亮于成都，属以后事，谓亮曰</a:t>
            </a:r>
            <a:r>
              <a:rPr lang="zh-CN" altLang="en-US" dirty="0" smtClean="0"/>
              <a:t>：</a:t>
            </a:r>
            <a:r>
              <a:rPr lang="zh-CN" altLang="en-US" dirty="0" smtClean="0"/>
              <a:t>“</a:t>
            </a:r>
            <a:r>
              <a:rPr lang="zh-CN" altLang="en-US" dirty="0" smtClean="0"/>
              <a:t>君</a:t>
            </a:r>
            <a:r>
              <a:rPr lang="zh-CN" altLang="en-US" dirty="0" smtClean="0"/>
              <a:t>才十倍曹丕，必能安国，终定大事。若嗣子可辅，辅之；如其不才，君可自取</a:t>
            </a:r>
            <a:r>
              <a:rPr lang="zh-CN" altLang="en-US" dirty="0" smtClean="0"/>
              <a:t>。</a:t>
            </a:r>
            <a:r>
              <a:rPr lang="zh-CN" altLang="en-US" dirty="0" smtClean="0"/>
              <a:t>” </a:t>
            </a:r>
            <a:r>
              <a:rPr lang="zh-CN" altLang="en-US" dirty="0" smtClean="0"/>
              <a:t>亮</a:t>
            </a:r>
            <a:r>
              <a:rPr lang="zh-CN" altLang="en-US" dirty="0" smtClean="0"/>
              <a:t>涕泣曰</a:t>
            </a:r>
            <a:r>
              <a:rPr lang="zh-CN" altLang="en-US" dirty="0" smtClean="0"/>
              <a:t>：</a:t>
            </a:r>
            <a:r>
              <a:rPr lang="zh-CN" altLang="en-US" dirty="0" smtClean="0"/>
              <a:t>“</a:t>
            </a:r>
            <a:r>
              <a:rPr lang="zh-CN" altLang="en-US" dirty="0" smtClean="0"/>
              <a:t>臣</a:t>
            </a:r>
            <a:r>
              <a:rPr lang="zh-CN" altLang="en-US" dirty="0" smtClean="0"/>
              <a:t>敢竭股肱之力，效忠贞之节，继之以死</a:t>
            </a:r>
            <a:r>
              <a:rPr lang="zh-CN" altLang="en-US" dirty="0" smtClean="0"/>
              <a:t>！</a:t>
            </a:r>
            <a:r>
              <a:rPr lang="zh-CN" altLang="en-US" dirty="0" smtClean="0"/>
              <a:t>” </a:t>
            </a:r>
            <a:r>
              <a:rPr lang="zh-CN" altLang="en-US" dirty="0" smtClean="0"/>
              <a:t>先主</a:t>
            </a:r>
            <a:r>
              <a:rPr lang="zh-CN" altLang="en-US" dirty="0" smtClean="0"/>
              <a:t>又为诏敕后主曰</a:t>
            </a:r>
            <a:r>
              <a:rPr lang="zh-CN" altLang="en-US" dirty="0" smtClean="0"/>
              <a:t>：</a:t>
            </a:r>
            <a:r>
              <a:rPr lang="zh-CN" altLang="en-US" dirty="0" smtClean="0"/>
              <a:t>“</a:t>
            </a:r>
            <a:r>
              <a:rPr lang="zh-CN" altLang="en-US" dirty="0" smtClean="0"/>
              <a:t>汝</a:t>
            </a:r>
            <a:r>
              <a:rPr lang="zh-CN" altLang="en-US" dirty="0" smtClean="0"/>
              <a:t>与丞相从事，事之如父</a:t>
            </a:r>
            <a:r>
              <a:rPr lang="zh-CN" altLang="en-US" dirty="0" smtClean="0"/>
              <a:t>。”</a:t>
            </a:r>
            <a:endParaRPr lang="zh-CN" altLang="en-US" dirty="0"/>
          </a:p>
        </p:txBody>
      </p:sp>
      <p:pic>
        <p:nvPicPr>
          <p:cNvPr id="6146" name="Picture 2" descr="C:\Users\lenovo\Desktop\海风教育\1、三国演义\342ac65c10385343ae22bf509313b07ecb8088d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28662" y="1857364"/>
            <a:ext cx="5786478" cy="433985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zh-CN" altLang="en-US" dirty="0" smtClean="0"/>
              <a:t>杜甫</a:t>
            </a:r>
            <a:endParaRPr lang="en-US" altLang="zh-CN" dirty="0" smtClean="0"/>
          </a:p>
          <a:p>
            <a:pPr algn="ctr"/>
            <a:r>
              <a:rPr lang="zh-CN" altLang="en-US" dirty="0" smtClean="0"/>
              <a:t>八阵</a:t>
            </a:r>
            <a:r>
              <a:rPr lang="zh-CN" altLang="en-US" dirty="0" smtClean="0"/>
              <a:t>图</a:t>
            </a:r>
            <a:endParaRPr lang="en-US" altLang="zh-CN" dirty="0" smtClean="0"/>
          </a:p>
          <a:p>
            <a:pPr algn="ctr"/>
            <a:r>
              <a:rPr lang="zh-CN" altLang="en-US" dirty="0" smtClean="0"/>
              <a:t>功盖三</a:t>
            </a:r>
            <a:r>
              <a:rPr lang="zh-CN" altLang="en-US" dirty="0" smtClean="0"/>
              <a:t>分国，</a:t>
            </a:r>
            <a:r>
              <a:rPr lang="zh-CN" altLang="en-US" dirty="0" smtClean="0"/>
              <a:t>名成八阵图。</a:t>
            </a:r>
          </a:p>
          <a:p>
            <a:pPr algn="ctr"/>
            <a:r>
              <a:rPr lang="zh-CN" altLang="en-US" dirty="0" smtClean="0"/>
              <a:t>江流石不</a:t>
            </a:r>
            <a:r>
              <a:rPr lang="zh-CN" altLang="en-US" dirty="0" smtClean="0"/>
              <a:t>转，</a:t>
            </a:r>
            <a:r>
              <a:rPr lang="zh-CN" altLang="en-US" dirty="0" smtClean="0"/>
              <a:t>遗恨失吞</a:t>
            </a:r>
            <a:r>
              <a:rPr lang="zh-CN" altLang="en-US" dirty="0" smtClean="0"/>
              <a:t>吴。</a:t>
            </a:r>
            <a:endParaRPr lang="zh-CN" altLang="en-US" dirty="0" smtClean="0"/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altLang="en-US" dirty="0" smtClean="0"/>
              <a:t>三、赤壁之战（公元</a:t>
            </a:r>
            <a:r>
              <a:rPr lang="en-US" altLang="en-US" dirty="0" smtClean="0"/>
              <a:t>208</a:t>
            </a:r>
            <a:r>
              <a:rPr altLang="en-US" dirty="0" smtClean="0"/>
              <a:t>年）</a:t>
            </a:r>
            <a:endParaRPr lang="zh-CN" altLang="en-US" dirty="0"/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7171" name="Picture 3" descr="C:\Users\lenovo\Desktop\海风教育\1、三国演义\174108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84022" y="1643050"/>
            <a:ext cx="7975956" cy="461109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8194" name="Picture 2" descr="C:\Users\lenovo\Desktop\海风教育\1、三国演义\600px-Chibizhizhan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28662" y="664871"/>
            <a:ext cx="7143800" cy="541986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9218" name="Picture 2" descr="C:\Users\lenovo\Desktop\海风教育\1、三国演义\8750iPh2a0_b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8000" y="381000"/>
            <a:ext cx="8128000" cy="6096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txBody>
          <a:bodyPr>
            <a:noAutofit/>
          </a:bodyPr>
          <a:lstStyle/>
          <a:p>
            <a:r>
              <a:rPr lang="en-US" altLang="zh-CN" sz="3600" dirty="0" smtClean="0"/>
              <a:t>《</a:t>
            </a:r>
            <a:r>
              <a:rPr sz="3600" dirty="0" smtClean="0"/>
              <a:t>三国演义</a:t>
            </a:r>
            <a:r>
              <a:rPr lang="en-US" altLang="zh-CN" sz="3600" dirty="0" smtClean="0"/>
              <a:t>》</a:t>
            </a:r>
            <a:r>
              <a:rPr sz="3600" dirty="0" smtClean="0"/>
              <a:t>直接有关赤壁之战的章节简述</a:t>
            </a:r>
            <a:endParaRPr lang="zh-CN" altLang="en-US" sz="36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zh-CN" altLang="en-US" sz="3000" b="1" dirty="0" smtClean="0"/>
              <a:t>第四十三回 诸葛亮舌战群儒 鲁子敬力排众议</a:t>
            </a:r>
            <a:endParaRPr lang="zh-CN" altLang="en-US" sz="3000" dirty="0" smtClean="0"/>
          </a:p>
          <a:p>
            <a:r>
              <a:rPr lang="en-US" altLang="zh-CN" sz="3000" b="1" dirty="0" smtClean="0"/>
              <a:t>1</a:t>
            </a:r>
            <a:r>
              <a:rPr lang="zh-CN" altLang="en-US" sz="3000" b="1" dirty="0" smtClean="0"/>
              <a:t>．</a:t>
            </a:r>
            <a:r>
              <a:rPr lang="zh-CN" altLang="en-US" sz="3000" b="1" dirty="0" smtClean="0"/>
              <a:t>诸葛亮舌战群儒 （这是</a:t>
            </a:r>
            <a:r>
              <a:rPr lang="en-US" altLang="zh-CN" sz="3000" b="1" dirty="0" smtClean="0"/>
              <a:t>《</a:t>
            </a:r>
            <a:r>
              <a:rPr lang="zh-CN" altLang="en-US" sz="3000" b="1" dirty="0" smtClean="0"/>
              <a:t>三国演义</a:t>
            </a:r>
            <a:r>
              <a:rPr lang="en-US" altLang="zh-CN" sz="3000" b="1" dirty="0" smtClean="0"/>
              <a:t>》</a:t>
            </a:r>
            <a:r>
              <a:rPr lang="zh-CN" altLang="en-US" sz="3000" b="1" dirty="0" smtClean="0"/>
              <a:t>中最精彩的外交故事。）</a:t>
            </a:r>
            <a:endParaRPr lang="zh-CN" altLang="en-US" sz="3000" dirty="0" smtClean="0"/>
          </a:p>
          <a:p>
            <a:r>
              <a:rPr lang="zh-CN" altLang="en-US" sz="3000" b="1" dirty="0" smtClean="0"/>
              <a:t>在曹操拥兵南下的危急关头，诸葛亮自请出使东吴，意在促成孙刘联盟，共同抵抗曹操。在东吴的朝堂上，诸葛亮沉着冷静，通过分析天下形势，分析敌我军事实力，以雄辩的口才舌战群儒，有力批驳了东吴儒生的“降曹”论，并最终智激孙权周瑜，促成了孙刘联合抗曹的统一战线</a:t>
            </a:r>
            <a:r>
              <a:rPr lang="zh-CN" altLang="en-US" sz="3000" b="1" dirty="0" smtClean="0"/>
              <a:t>。（第四十四回为“孔明用智激周瑜 孙权决计破曹操”）</a:t>
            </a:r>
            <a:endParaRPr lang="zh-CN" altLang="en-US" sz="3000" dirty="0" smtClean="0"/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0242" name="Picture 2" descr="C:\Users\lenovo\Desktop\海风教育\1、三国演义\090428rh6buamby7rnmhzy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1150" y="1687507"/>
            <a:ext cx="8848568" cy="381319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142984"/>
            <a:ext cx="8229600" cy="4983179"/>
          </a:xfrm>
        </p:spPr>
        <p:txBody>
          <a:bodyPr>
            <a:normAutofit/>
          </a:bodyPr>
          <a:lstStyle/>
          <a:p>
            <a:r>
              <a:rPr lang="zh-CN" altLang="en-US" sz="2800" b="1" dirty="0" smtClean="0"/>
              <a:t>第四十五回 三江口曹操折兵</a:t>
            </a:r>
            <a:r>
              <a:rPr lang="en-US" sz="2800" b="1" dirty="0" smtClean="0"/>
              <a:t>   </a:t>
            </a:r>
            <a:r>
              <a:rPr lang="zh-CN" altLang="en-US" sz="2800" b="1" dirty="0" smtClean="0"/>
              <a:t>群英会蒋干</a:t>
            </a:r>
            <a:r>
              <a:rPr lang="zh-CN" altLang="en-US" sz="2800" b="1" dirty="0" smtClean="0"/>
              <a:t>中计</a:t>
            </a:r>
            <a:endParaRPr lang="en-US" altLang="zh-CN" sz="2800" b="1" dirty="0" smtClean="0"/>
          </a:p>
          <a:p>
            <a:endParaRPr lang="zh-CN" altLang="en-US" sz="2800" dirty="0" smtClean="0"/>
          </a:p>
          <a:p>
            <a:r>
              <a:rPr lang="en-US" altLang="zh-CN" sz="2800" b="1" dirty="0" smtClean="0"/>
              <a:t>2</a:t>
            </a:r>
            <a:r>
              <a:rPr lang="zh-CN" altLang="en-US" sz="2800" b="1" dirty="0" smtClean="0"/>
              <a:t>．</a:t>
            </a:r>
            <a:r>
              <a:rPr lang="zh-CN" altLang="en-US" sz="2800" b="1" dirty="0" smtClean="0"/>
              <a:t>简述周瑜的反间计（或“蒋干盗书</a:t>
            </a:r>
            <a:r>
              <a:rPr lang="zh-CN" altLang="en-US" sz="2800" b="1" dirty="0" smtClean="0"/>
              <a:t>”）</a:t>
            </a:r>
            <a:endParaRPr lang="zh-CN" altLang="en-US" sz="2800" dirty="0" smtClean="0"/>
          </a:p>
          <a:p>
            <a:r>
              <a:rPr lang="zh-CN" altLang="en-US" sz="2800" b="1" dirty="0" smtClean="0"/>
              <a:t>赤壁之战前，蒋干自告奋勇，充当曹操说客，企图劝说周瑜投降。周瑜正担心新降曹的蔡瑁和张允助曹训练水军，便将计就计，摆下“群英会”接待蒋干，并佯醉与蒋干同床酣睡，诱导蒋干盗走事先伪造的张、蔡二人的“投降书”。急于立功的蒋干和生性多疑的曹操果然中计，蔡张被杀，周瑜反间计大获成功。</a:t>
            </a:r>
            <a:endParaRPr lang="zh-CN" alt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1266" name="Picture 2" descr="C:\Users\lenovo\Desktop\海风教育\1、三国演义\AE55FCAC-C444-4109-BE83-D4D47D5BBA63_50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38135" y="1510886"/>
            <a:ext cx="8267730" cy="383622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altLang="en-US" dirty="0" smtClean="0"/>
              <a:t>何谓“三大战役”？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三大战役是指三国时期发生的三个大规模著名战役，分别是官渡之战、赤壁之战和夷陵之战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r>
              <a:rPr lang="zh-CN" altLang="en-US" dirty="0" smtClean="0"/>
              <a:t>让人不可思议的是，这“三大战役”无一不是以少胜多、以弱胜强。且三战都使用了火攻这一</a:t>
            </a:r>
            <a:r>
              <a:rPr lang="zh-CN" altLang="en-US" dirty="0" smtClean="0"/>
              <a:t>战术。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altLang="en-US" sz="2800" b="1" dirty="0" smtClean="0"/>
              <a:t>第四十六回 用奇谋孔明借箭 献密计黄盖</a:t>
            </a:r>
            <a:r>
              <a:rPr lang="zh-CN" altLang="en-US" sz="2800" b="1" dirty="0" smtClean="0"/>
              <a:t>受刑</a:t>
            </a:r>
            <a:endParaRPr lang="en-US" altLang="zh-CN" sz="2800" b="1" dirty="0" smtClean="0"/>
          </a:p>
          <a:p>
            <a:endParaRPr lang="zh-CN" altLang="en-US" sz="2800" dirty="0" smtClean="0"/>
          </a:p>
          <a:p>
            <a:r>
              <a:rPr lang="en-US" altLang="zh-CN" sz="2800" b="1" dirty="0" smtClean="0"/>
              <a:t>3</a:t>
            </a:r>
            <a:r>
              <a:rPr lang="zh-CN" altLang="en-US" sz="2800" b="1" dirty="0" smtClean="0"/>
              <a:t>．</a:t>
            </a:r>
            <a:r>
              <a:rPr lang="zh-CN" altLang="en-US" sz="2800" b="1" dirty="0" smtClean="0"/>
              <a:t>简述苦肉计</a:t>
            </a:r>
            <a:endParaRPr lang="zh-CN" altLang="en-US" sz="2800" dirty="0" smtClean="0"/>
          </a:p>
          <a:p>
            <a:r>
              <a:rPr lang="zh-CN" altLang="en-US" sz="2800" b="1" dirty="0" smtClean="0"/>
              <a:t>为了</a:t>
            </a:r>
            <a:r>
              <a:rPr lang="zh-CN" altLang="en-US" sz="2800" b="1" dirty="0" smtClean="0"/>
              <a:t>让曹操上当，以便火攻曹军，周瑜决定使用苦肉计。黄盖愿行此计，并在周瑜与众将商议退敌之策时，故意唱反调。于是周瑜下令将黄盖打得皮开肉绽，卧床不起。随后黄盖</a:t>
            </a:r>
            <a:r>
              <a:rPr lang="zh-CN" altLang="en-US" sz="2800" b="1" dirty="0" smtClean="0"/>
              <a:t>诈降。在赤壁之战中，黄盖率</a:t>
            </a:r>
            <a:r>
              <a:rPr lang="zh-CN" altLang="en-US" sz="2800" b="1" dirty="0" smtClean="0"/>
              <a:t>船火烧曹操水军，立下大功。</a:t>
            </a:r>
            <a:endParaRPr lang="zh-CN" altLang="en-US" sz="2800" dirty="0" smtClean="0"/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2290" name="Picture 2" descr="C:\Users\lenovo\Desktop\海风教育\1、三国演义\62db97026af8f591267fb5e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68" y="1643062"/>
            <a:ext cx="8858288" cy="442914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57158" y="928670"/>
            <a:ext cx="7776000" cy="11430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142984"/>
            <a:ext cx="8229600" cy="6000792"/>
          </a:xfrm>
        </p:spPr>
        <p:txBody>
          <a:bodyPr>
            <a:normAutofit/>
          </a:bodyPr>
          <a:lstStyle/>
          <a:p>
            <a:r>
              <a:rPr lang="zh-CN" altLang="en-US" sz="2800" b="1" dirty="0" smtClean="0"/>
              <a:t>第四十七回 阚泽密献诈降书　庞统巧授</a:t>
            </a:r>
            <a:r>
              <a:rPr lang="zh-CN" altLang="en-US" sz="2800" b="1" dirty="0" smtClean="0"/>
              <a:t>连环计</a:t>
            </a:r>
            <a:endParaRPr lang="en-US" altLang="zh-CN" sz="2800" b="1" dirty="0" smtClean="0"/>
          </a:p>
          <a:p>
            <a:endParaRPr lang="zh-CN" altLang="en-US" sz="2800" dirty="0" smtClean="0"/>
          </a:p>
          <a:p>
            <a:r>
              <a:rPr lang="en-US" altLang="zh-CN" sz="2800" b="1" dirty="0" smtClean="0"/>
              <a:t>4</a:t>
            </a:r>
            <a:r>
              <a:rPr lang="zh-CN" altLang="en-US" sz="2800" b="1" dirty="0" smtClean="0"/>
              <a:t>．</a:t>
            </a:r>
            <a:r>
              <a:rPr lang="zh-CN" altLang="en-US" sz="2800" b="1" dirty="0" smtClean="0"/>
              <a:t>请简述“连环计”的</a:t>
            </a:r>
            <a:r>
              <a:rPr lang="zh-CN" altLang="en-US" sz="2800" b="1" dirty="0" smtClean="0"/>
              <a:t>故事</a:t>
            </a:r>
            <a:endParaRPr lang="zh-CN" altLang="en-US" sz="2800" dirty="0" smtClean="0"/>
          </a:p>
          <a:p>
            <a:r>
              <a:rPr lang="zh-CN" altLang="en-US" sz="2800" b="1" dirty="0" smtClean="0"/>
              <a:t>赤壁</a:t>
            </a:r>
            <a:r>
              <a:rPr lang="zh-CN" altLang="en-US" sz="2800" b="1" dirty="0" smtClean="0"/>
              <a:t>之战前夜</a:t>
            </a:r>
            <a:r>
              <a:rPr lang="en-US" sz="2800" b="1" dirty="0" smtClean="0"/>
              <a:t>,</a:t>
            </a:r>
            <a:r>
              <a:rPr lang="zh-CN" altLang="en-US" sz="2800" b="1" dirty="0" smtClean="0"/>
              <a:t>庞统向周瑜献连环计，瑜预设使蒋干邀庞统到曹营。操与统同观营寨，又共论兵法。统巧舌如簧使操爱护。统乘机提出：大江中风浪</a:t>
            </a:r>
            <a:r>
              <a:rPr lang="zh-CN" altLang="en-US" sz="2800" b="1" dirty="0" smtClean="0"/>
              <a:t>不息</a:t>
            </a:r>
            <a:r>
              <a:rPr lang="zh-CN" altLang="en-US" sz="2800" b="1" dirty="0" smtClean="0"/>
              <a:t>使北兵易生疾病。可将巨细船配搭，首尾用铁环连锁，铺阔板以便行走。操闻之大喜，派人连夜制造连环大钉，锁住船只。这为周瑜火攻曹军提供有帮助</a:t>
            </a:r>
            <a:r>
              <a:rPr lang="zh-CN" altLang="en-US" sz="2800" b="1" dirty="0" smtClean="0"/>
              <a:t>前提。</a:t>
            </a:r>
            <a:endParaRPr lang="en-US" altLang="zh-CN" sz="2800" b="1" dirty="0" smtClean="0"/>
          </a:p>
          <a:p>
            <a:r>
              <a:rPr lang="zh-CN" altLang="en-US" sz="2800" b="1" dirty="0" smtClean="0"/>
              <a:t>（第四十八回  宴长江曹操赋诗   锁战船北军用武）</a:t>
            </a:r>
            <a:endParaRPr lang="zh-CN" alt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3314" name="Picture 2" descr="C:\Users\lenovo\Desktop\海风教育\1、三国演义\289bf42a6059252d409d8088369b033b5ab5b913.jpg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1643049"/>
            <a:ext cx="8143932" cy="457745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166018"/>
            <a:ext cx="8229600" cy="4525963"/>
          </a:xfrm>
        </p:spPr>
        <p:txBody>
          <a:bodyPr/>
          <a:lstStyle/>
          <a:p>
            <a:r>
              <a:rPr lang="zh-CN" altLang="en-US" dirty="0" smtClean="0"/>
              <a:t>第四十九回  七星坛诸葛祭风    三江口周瑜纵火</a:t>
            </a:r>
            <a:endParaRPr lang="en-US" altLang="zh-CN" dirty="0" smtClean="0"/>
          </a:p>
          <a:p>
            <a:r>
              <a:rPr lang="en-US" altLang="zh-CN" dirty="0" smtClean="0"/>
              <a:t>5</a:t>
            </a:r>
            <a:r>
              <a:rPr lang="zh-CN" altLang="en-US" dirty="0" smtClean="0"/>
              <a:t>、诸葛亮祭东风，周公瑾杀人未成</a:t>
            </a:r>
            <a:endParaRPr lang="zh-CN" altLang="en-US" dirty="0"/>
          </a:p>
        </p:txBody>
      </p:sp>
      <p:pic>
        <p:nvPicPr>
          <p:cNvPr id="4" name="Picture 2" descr="C:\Users\lenovo\Desktop\海风教育\1、三国演义\653-150912113S191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87070" y="2811444"/>
            <a:ext cx="6786457" cy="376082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altLang="en-US" dirty="0" smtClean="0"/>
              <a:t>阅读时刻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>
                <a:hlinkClick r:id="rId2" action="ppaction://hlinkfile"/>
              </a:rPr>
              <a:t>赤壁之战（第四十六回下</a:t>
            </a:r>
            <a:r>
              <a:rPr lang="en-US" altLang="zh-CN" dirty="0" smtClean="0">
                <a:hlinkClick r:id="rId2" action="ppaction://hlinkfile"/>
              </a:rPr>
              <a:t>-</a:t>
            </a:r>
            <a:r>
              <a:rPr lang="zh-CN" altLang="en-US" dirty="0" smtClean="0">
                <a:hlinkClick r:id="rId2" action="ppaction://hlinkfile"/>
              </a:rPr>
              <a:t>第四十七回）</a:t>
            </a:r>
            <a:r>
              <a:rPr lang="en-US" altLang="zh-CN" dirty="0" smtClean="0">
                <a:hlinkClick r:id="rId2" action="ppaction://hlinkfile"/>
              </a:rPr>
              <a:t>.</a:t>
            </a:r>
            <a:r>
              <a:rPr lang="en-US" altLang="zh-CN" smtClean="0">
                <a:hlinkClick r:id="rId2" action="ppaction://hlinkfile"/>
              </a:rPr>
              <a:t>docx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368000" y="2857500"/>
            <a:ext cx="7776000" cy="1143000"/>
          </a:xfrm>
        </p:spPr>
        <p:txBody>
          <a:bodyPr>
            <a:noAutofit/>
          </a:bodyPr>
          <a:lstStyle/>
          <a:p>
            <a:r>
              <a:rPr altLang="en-US" sz="7200" dirty="0" smtClean="0"/>
              <a:t>谢谢观看！</a:t>
            </a:r>
            <a:endParaRPr lang="zh-CN" altLang="en-US" sz="72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026" name="Picture 2" descr="C:\Users\lenovo\Desktop\海风教育\1、三国演义\e850352ac65c1038c146329cb4119313b07e89b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5786" y="928670"/>
            <a:ext cx="7606824" cy="492922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altLang="en-US" dirty="0" smtClean="0"/>
              <a:t>一、官渡之战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zh-CN" altLang="en-US" dirty="0" smtClean="0"/>
              <a:t>战争双方</a:t>
            </a:r>
            <a:r>
              <a:rPr lang="zh-CN" altLang="en-US" dirty="0" smtClean="0"/>
              <a:t>：</a:t>
            </a:r>
            <a:endParaRPr lang="en-US" altLang="zh-CN" dirty="0" smtClean="0"/>
          </a:p>
          <a:p>
            <a:r>
              <a:rPr lang="en-US" altLang="zh-CN" dirty="0" smtClean="0"/>
              <a:t>1</a:t>
            </a:r>
            <a:r>
              <a:rPr lang="zh-CN" altLang="en-US" dirty="0" smtClean="0"/>
              <a:t>、公元</a:t>
            </a:r>
            <a:r>
              <a:rPr lang="en-US" altLang="zh-CN" dirty="0" smtClean="0"/>
              <a:t>196</a:t>
            </a:r>
            <a:r>
              <a:rPr lang="zh-CN" altLang="en-US" dirty="0" smtClean="0"/>
              <a:t>年（建安元年），曹操迎献帝，迁都许县，自始挟天子以令诸侯（“奉天子而征四方”），威势大增。他先后击败吕布、袁术，占据了兖州、徐州以及部分豫州、司隶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r>
              <a:rPr lang="en-US" altLang="zh-CN" dirty="0" smtClean="0"/>
              <a:t>2</a:t>
            </a:r>
            <a:r>
              <a:rPr lang="zh-CN" altLang="en-US" dirty="0" smtClean="0"/>
              <a:t>、公元</a:t>
            </a:r>
            <a:r>
              <a:rPr lang="en-US" altLang="zh-CN" dirty="0" smtClean="0"/>
              <a:t>199</a:t>
            </a:r>
            <a:r>
              <a:rPr lang="zh-CN" altLang="en-US" dirty="0" smtClean="0"/>
              <a:t>年（建安四年），袁绍最终战胜公孙瓒，据幽州、</a:t>
            </a:r>
            <a:r>
              <a:rPr lang="zh-CN" altLang="en-US" dirty="0" smtClean="0"/>
              <a:t>冀州、</a:t>
            </a:r>
            <a:r>
              <a:rPr lang="zh-CN" altLang="en-US" dirty="0" smtClean="0"/>
              <a:t>青州、并州，尽有河北之地，意欲南向以争天下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r>
              <a:rPr lang="en-US" altLang="zh-CN" dirty="0" smtClean="0"/>
              <a:t>3</a:t>
            </a:r>
            <a:r>
              <a:rPr lang="zh-CN" altLang="en-US" dirty="0" smtClean="0"/>
              <a:t>、这样</a:t>
            </a:r>
            <a:r>
              <a:rPr lang="zh-CN" altLang="en-US" dirty="0" smtClean="0"/>
              <a:t>，华北最重要的两个政治军事集团，决战势所难免。起初形势袁强曹弱。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zh-CN" altLang="en-US" dirty="0" smtClean="0"/>
              <a:t>爆发</a:t>
            </a:r>
            <a:r>
              <a:rPr lang="zh-CN" altLang="en-US" dirty="0" smtClean="0"/>
              <a:t>时间：建安五年（</a:t>
            </a:r>
            <a:r>
              <a:rPr lang="en-US" altLang="zh-CN" dirty="0" smtClean="0"/>
              <a:t>200</a:t>
            </a:r>
            <a:r>
              <a:rPr lang="zh-CN" altLang="en-US" dirty="0" smtClean="0"/>
              <a:t>）</a:t>
            </a:r>
            <a:endParaRPr lang="en-US" altLang="zh-CN" dirty="0" smtClean="0"/>
          </a:p>
          <a:p>
            <a:r>
              <a:rPr lang="zh-CN" altLang="en-US" dirty="0" smtClean="0"/>
              <a:t>最终</a:t>
            </a:r>
            <a:r>
              <a:rPr lang="zh-CN" altLang="en-US" dirty="0" smtClean="0"/>
              <a:t>结果：</a:t>
            </a:r>
            <a:endParaRPr lang="en-US" altLang="zh-CN" dirty="0" smtClean="0"/>
          </a:p>
          <a:p>
            <a:r>
              <a:rPr lang="zh-CN" altLang="en-US" dirty="0" smtClean="0"/>
              <a:t>官渡之战，经过一年多的对峙，至此以曹操的全面胜利而告结束。曹操以两万左右的兵力，出奇制胜，击破袁军十万</a:t>
            </a:r>
            <a:r>
              <a:rPr lang="zh-CN" altLang="en-US" dirty="0" smtClean="0"/>
              <a:t>。曹操</a:t>
            </a:r>
            <a:r>
              <a:rPr lang="zh-CN" altLang="en-US" dirty="0" smtClean="0"/>
              <a:t>以其非凡的才智和勇气，写下了他军事生涯最辉煌的一页。公元</a:t>
            </a:r>
            <a:r>
              <a:rPr lang="en-US" altLang="zh-CN" dirty="0" smtClean="0"/>
              <a:t>202</a:t>
            </a:r>
            <a:r>
              <a:rPr lang="zh-CN" altLang="en-US" dirty="0" smtClean="0"/>
              <a:t>年（建安七年），袁绍因兵败忧郁而死，曹操乘机彻底击灭了袁氏军事集 团，公元</a:t>
            </a:r>
            <a:r>
              <a:rPr lang="en-US" altLang="zh-CN" dirty="0" smtClean="0"/>
              <a:t>207</a:t>
            </a:r>
            <a:r>
              <a:rPr lang="zh-CN" altLang="en-US" dirty="0" smtClean="0"/>
              <a:t>年（建安十二年）年，曹操又征服乌桓，至此，战乱多时的北方实现了统一。</a:t>
            </a:r>
            <a:endParaRPr lang="en-US" altLang="zh-CN" dirty="0" smtClean="0"/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2050" name="Picture 2" descr="C:\Users\lenovo\Desktop\海风教育\1、三国演义\874261277665256424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28662" y="500042"/>
            <a:ext cx="6600853" cy="5424230"/>
          </a:xfrm>
          <a:prstGeom prst="rect">
            <a:avLst/>
          </a:prstGeom>
          <a:noFill/>
        </p:spPr>
      </p:pic>
      <p:pic>
        <p:nvPicPr>
          <p:cNvPr id="2051" name="Picture 3" descr="C:\Users\lenovo\Desktop\海风教育\1、三国演义\2cf5e0fe9925bc3144c7b51c5fdf8db1ca13709f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71736" y="-1"/>
            <a:ext cx="4667263" cy="675919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altLang="en-US" dirty="0" smtClean="0"/>
              <a:t>二、夷陵之战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爆发时间：黄</a:t>
            </a:r>
            <a:r>
              <a:rPr lang="zh-CN" altLang="en-US" dirty="0" smtClean="0"/>
              <a:t>初三年（</a:t>
            </a:r>
            <a:r>
              <a:rPr lang="en-US" altLang="zh-CN" dirty="0" smtClean="0"/>
              <a:t>222</a:t>
            </a:r>
            <a:r>
              <a:rPr lang="zh-CN" altLang="en-US" dirty="0" smtClean="0"/>
              <a:t>）</a:t>
            </a:r>
            <a:endParaRPr lang="zh-CN" altLang="en-US" dirty="0"/>
          </a:p>
        </p:txBody>
      </p:sp>
      <p:pic>
        <p:nvPicPr>
          <p:cNvPr id="3074" name="Picture 2" descr="C:\Users\lenovo\Desktop\海风教育\1、三国演义\6859b3d5461e2cdceb5c9c508cf25fc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0" y="2500306"/>
            <a:ext cx="4572032" cy="3429024"/>
          </a:xfrm>
          <a:prstGeom prst="rect">
            <a:avLst/>
          </a:prstGeom>
          <a:noFill/>
        </p:spPr>
      </p:pic>
      <p:pic>
        <p:nvPicPr>
          <p:cNvPr id="3075" name="Picture 3" descr="C:\Users\lenovo\Desktop\海风教育\1、三国演义\429c96ef76c6a7ef6d6fa355fcfaaf51f2de668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406" y="2571744"/>
            <a:ext cx="4500594" cy="339096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85860"/>
            <a:ext cx="8229600" cy="4840303"/>
          </a:xfrm>
        </p:spPr>
        <p:txBody>
          <a:bodyPr>
            <a:normAutofit/>
          </a:bodyPr>
          <a:lstStyle/>
          <a:p>
            <a:r>
              <a:rPr lang="zh-CN" altLang="en-US" sz="2400" dirty="0" smtClean="0"/>
              <a:t>夷陵之战，又称彝陵之战、猇亭之战，是三国时期蜀汉昭烈帝刘备对东吴发动的大规模战役，是</a:t>
            </a:r>
            <a:r>
              <a:rPr lang="zh-CN" altLang="en-US" sz="2400" dirty="0" smtClean="0"/>
              <a:t>中国战争史</a:t>
            </a:r>
            <a:r>
              <a:rPr lang="zh-CN" altLang="en-US" sz="2400" dirty="0" smtClean="0"/>
              <a:t>上一次著名的积极防御的成功战例，也是三国“三大战役”的最后一场。章武元年（</a:t>
            </a:r>
            <a:r>
              <a:rPr lang="en-US" altLang="zh-CN" sz="2400" dirty="0" smtClean="0"/>
              <a:t>221</a:t>
            </a:r>
            <a:r>
              <a:rPr lang="zh-CN" altLang="en-US" sz="2400" dirty="0" smtClean="0"/>
              <a:t>年）七月，也就是刘备称帝三个月后，刘备以替名将关羽报仇为由，挥兵东征东吴孙权，气势强劲。孙权求和不成后，决定一面向曹魏求和、避免两线作战，一面派陆逊率军应战。陆逊用以逸待劳的方法，阻挡了蜀汉军的攻势，更在章武二年（</a:t>
            </a:r>
            <a:r>
              <a:rPr lang="en-US" altLang="zh-CN" sz="2400" dirty="0" smtClean="0"/>
              <a:t>222</a:t>
            </a:r>
            <a:r>
              <a:rPr lang="zh-CN" altLang="en-US" sz="2400" dirty="0" smtClean="0"/>
              <a:t>年）八月夷陵一带打败蜀汉军。夷陵之战的惨败，是蜀汉继关羽失荆州后又一次实力大</a:t>
            </a:r>
            <a:r>
              <a:rPr lang="zh-CN" altLang="en-US" sz="2400" dirty="0" smtClean="0"/>
              <a:t>损。</a:t>
            </a:r>
            <a:endParaRPr lang="zh-CN" alt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098" name="Picture 2" descr="C:\Users\lenovo\Desktop\海风教育\1、三国演义\24be86087bf40ad16f1096bb552c11dfa8ecce3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21312" y="500042"/>
            <a:ext cx="7808340" cy="578894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凤舞九天">
  <a:themeElements>
    <a:clrScheme name="跋涉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暗香扑面">
      <a:majorFont>
        <a:latin typeface="Franklin Gothic Medium"/>
        <a:ea typeface=""/>
        <a:cs typeface=""/>
        <a:font script="Jpan" typeface="HG創英角ｺﾞｼｯｸUB"/>
        <a:font script="Hang" typeface="HY견고딕"/>
        <a:font script="Hans" typeface="微软雅黑"/>
        <a:font script="Hant" typeface="微軟正黑體"/>
        <a:font script="Arab" typeface="Arial Bold"/>
        <a:font script="Hebr" typeface="Arial Bold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 Bold"/>
        <a:font script="Uigh" typeface="Microsoft Uighur"/>
      </a:majorFont>
      <a:minorFont>
        <a:latin typeface="Franklin Gothic Book"/>
        <a:ea typeface=""/>
        <a:cs typeface=""/>
        <a:font script="Jpan" typeface="HG創英角ｺﾞｼｯｸUB"/>
        <a:font script="Hang" typeface="맑은 고딕"/>
        <a:font script="Hans" typeface="黑体"/>
        <a:font script="Hant" typeface="新細明體"/>
        <a:font script="Arab" typeface="Arial"/>
        <a:font script="Hebr" typeface="Arial"/>
        <a:font script="Thai" typeface="Cordian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跋涉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>
            <a:tint val="100000"/>
            <a:shade val="100000"/>
            <a:hueMod val="100000"/>
            <a:satMod val="100000"/>
          </a:schemeClr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00000"/>
              </a:schemeClr>
            </a:gs>
            <a:gs pos="100000">
              <a:schemeClr val="phClr">
                <a:shade val="15000"/>
                <a:satMod val="300000"/>
              </a:schemeClr>
            </a:gs>
          </a:gsLst>
          <a:path path="circle">
            <a:fillToRect l="10000" t="180000" r="10000" b="50000"/>
          </a:path>
        </a:gradFill>
        <a:blipFill>
          <a:blip xmlns:r="http://schemas.openxmlformats.org/officeDocument/2006/relationships" r:embed="rId1">
            <a:duotone>
              <a:schemeClr val="phClr">
                <a:tint val="100000"/>
                <a:shade val="70000"/>
                <a:hueMod val="100000"/>
                <a:satMod val="100000"/>
              </a:schemeClr>
              <a:schemeClr val="phClr">
                <a:tint val="90000"/>
                <a:shade val="100000"/>
                <a:hueMod val="100000"/>
                <a:satMod val="100000"/>
              </a:schemeClr>
            </a:duotone>
          </a:blip>
          <a:tile tx="0" ty="0" sx="50000" sy="50000" flip="x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Phoenix</Template>
  <TotalTime>75</TotalTime>
  <Words>900</Words>
  <PresentationFormat>全屏显示(4:3)</PresentationFormat>
  <Paragraphs>46</Paragraphs>
  <Slides>26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27" baseType="lpstr">
      <vt:lpstr>凤舞九天</vt:lpstr>
      <vt:lpstr>第五讲 三大战役之赤壁之战的相关情节</vt:lpstr>
      <vt:lpstr>何谓“三大战役”？</vt:lpstr>
      <vt:lpstr>幻灯片 3</vt:lpstr>
      <vt:lpstr>一、官渡之战</vt:lpstr>
      <vt:lpstr>幻灯片 5</vt:lpstr>
      <vt:lpstr>幻灯片 6</vt:lpstr>
      <vt:lpstr>二、夷陵之战</vt:lpstr>
      <vt:lpstr>幻灯片 8</vt:lpstr>
      <vt:lpstr>幻灯片 9</vt:lpstr>
      <vt:lpstr>幻灯片 10</vt:lpstr>
      <vt:lpstr>幻灯片 11</vt:lpstr>
      <vt:lpstr>幻灯片 12</vt:lpstr>
      <vt:lpstr>三、赤壁之战（公元208年）</vt:lpstr>
      <vt:lpstr>幻灯片 14</vt:lpstr>
      <vt:lpstr>幻灯片 15</vt:lpstr>
      <vt:lpstr>《三国演义》直接有关赤壁之战的章节简述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阅读时刻</vt:lpstr>
      <vt:lpstr>谢谢观看！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第五讲 三大战役之赤壁之战的相关情节</dc:title>
  <dc:creator>史彦杰</dc:creator>
  <cp:lastModifiedBy>lenovo</cp:lastModifiedBy>
  <cp:revision>19</cp:revision>
  <dcterms:created xsi:type="dcterms:W3CDTF">2016-08-14T01:55:29Z</dcterms:created>
  <dcterms:modified xsi:type="dcterms:W3CDTF">2016-08-14T03:12:44Z</dcterms:modified>
</cp:coreProperties>
</file>