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76" r:id="rId5"/>
    <p:sldId id="277" r:id="rId6"/>
    <p:sldId id="278" r:id="rId7"/>
    <p:sldId id="279" r:id="rId8"/>
    <p:sldId id="280" r:id="rId9"/>
    <p:sldId id="282" r:id="rId10"/>
    <p:sldId id="258" r:id="rId11"/>
    <p:sldId id="264" r:id="rId12"/>
    <p:sldId id="265" r:id="rId13"/>
    <p:sldId id="266" r:id="rId14"/>
    <p:sldId id="281" r:id="rId15"/>
    <p:sldId id="273" r:id="rId16"/>
    <p:sldId id="267" r:id="rId17"/>
    <p:sldId id="268" r:id="rId18"/>
    <p:sldId id="269" r:id="rId19"/>
    <p:sldId id="270" r:id="rId20"/>
    <p:sldId id="27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470025"/>
          </a:xfrm>
        </p:spPr>
        <p:txBody>
          <a:bodyPr>
            <a:normAutofit/>
          </a:bodyPr>
          <a:lstStyle/>
          <a:p>
            <a:r>
              <a:rPr altLang="en-US" sz="4400" dirty="0" smtClean="0"/>
              <a:t>宴会上的英雄本色</a:t>
            </a:r>
            <a:r>
              <a:rPr lang="en-US" altLang="en-US" sz="4400" dirty="0" smtClean="0"/>
              <a:t/>
            </a:r>
            <a:br>
              <a:rPr lang="en-US" altLang="en-US" sz="4400" dirty="0" smtClean="0"/>
            </a:br>
            <a:r>
              <a:rPr lang="en-US" altLang="zh-CN" sz="4400" dirty="0" smtClean="0"/>
              <a:t>——</a:t>
            </a:r>
            <a:r>
              <a:rPr sz="4400" dirty="0" smtClean="0"/>
              <a:t>青梅煮酒论英雄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3429000"/>
            <a:ext cx="6100534" cy="1740989"/>
          </a:xfrm>
        </p:spPr>
        <p:txBody>
          <a:bodyPr/>
          <a:lstStyle/>
          <a:p>
            <a:r>
              <a:rPr altLang="en-US" dirty="0" smtClean="0"/>
              <a:t>史彦杰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sz="3600" dirty="0" smtClean="0"/>
              <a:t>二、问题：玄德何故如此惧怕曹操？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、他此时被曹操控制。</a:t>
            </a:r>
            <a:endParaRPr lang="en-US" altLang="zh-CN" sz="2800" dirty="0" smtClean="0"/>
          </a:p>
          <a:p>
            <a:r>
              <a:rPr lang="zh-CN" altLang="en-US" sz="2800" dirty="0" smtClean="0"/>
              <a:t>曹操回府，荀彧等一班谋士入见曰：「天子认刘备为叔，恐无益于明公。」操曰：「彼既认为皇叔，吾以天子之诏令之，彼愈不敢不服矣。况吾留彼在许都，名虽近君，实在吾掌握之内，吾何惧哉</a:t>
            </a:r>
            <a:r>
              <a:rPr lang="zh-CN" altLang="en-US" sz="2800" dirty="0" smtClean="0"/>
              <a:t>？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 」</a:t>
            </a:r>
            <a:endParaRPr lang="en-US" altLang="zh-CN" sz="2800" dirty="0" smtClean="0"/>
          </a:p>
          <a:p>
            <a:r>
              <a:rPr lang="zh-CN" altLang="en-US" sz="2800" dirty="0" smtClean="0"/>
              <a:t>（第</a:t>
            </a:r>
            <a:r>
              <a:rPr lang="en-US" altLang="zh-CN" sz="2800" dirty="0" smtClean="0"/>
              <a:t>20</a:t>
            </a:r>
            <a:r>
              <a:rPr lang="zh-CN" altLang="en-US" sz="2800" dirty="0" smtClean="0"/>
              <a:t>回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曹阿瞒许田打围董国舅内阁受诏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三、问题：曹操为何不直接杀掉刘备？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从曹操看，这是他爱惜、重用人才的一贯表现。他很少亲手直接杀掉才士，以免天才才能之士都跑到对手的阵营里，这是他维护自己“爱护贤才”形象的原则。</a:t>
            </a:r>
            <a:endParaRPr lang="en-US" altLang="zh-CN" dirty="0" smtClean="0"/>
          </a:p>
          <a:p>
            <a:r>
              <a:rPr lang="zh-CN" altLang="en-US" dirty="0" smtClean="0"/>
              <a:t>正面：亲自奠拜典韦、义释张辽、拉拢关羽赵云、轻责陈琳；</a:t>
            </a:r>
            <a:endParaRPr lang="en-US" altLang="zh-CN" dirty="0" smtClean="0"/>
          </a:p>
          <a:p>
            <a:r>
              <a:rPr lang="zh-CN" altLang="en-US" dirty="0" smtClean="0"/>
              <a:t>反面：借刘表之手杀弥衡、找借口杀孔融与杨修。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smtClean="0"/>
              <a:t>问题：曹操为何不直接杀掉刘备？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从刘备看，这是他隐忍许久，终于使对方放松了警惕，觉得没必要非对自己下手。</a:t>
            </a:r>
            <a:endParaRPr lang="en-US" altLang="zh-CN" dirty="0" smtClean="0"/>
          </a:p>
          <a:p>
            <a:r>
              <a:rPr lang="zh-CN" altLang="en-US" dirty="0" smtClean="0"/>
              <a:t>玄德曰：「未知其详。</a:t>
            </a:r>
            <a:r>
              <a:rPr lang="zh-CN" altLang="en-US" dirty="0" smtClean="0"/>
              <a:t>」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「备肉眼安识英雄？</a:t>
            </a:r>
            <a:r>
              <a:rPr lang="zh-CN" altLang="en-US" dirty="0" smtClean="0"/>
              <a:t>」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「</a:t>
            </a:r>
            <a:r>
              <a:rPr lang="zh-CN" altLang="en-US" dirty="0" smtClean="0"/>
              <a:t>备叨恩庇，得仕于朝。天下英雄，实有未知。</a:t>
            </a:r>
            <a:r>
              <a:rPr lang="zh-CN" altLang="en-US" dirty="0" smtClean="0"/>
              <a:t>」</a:t>
            </a:r>
            <a:endParaRPr lang="en-US" altLang="zh-CN" dirty="0" smtClean="0"/>
          </a:p>
          <a:p>
            <a:r>
              <a:rPr lang="zh-CN" altLang="en-US" dirty="0" smtClean="0"/>
              <a:t>刘备为何偏偏不说曹操是英雄呢？</a:t>
            </a:r>
            <a:endParaRPr lang="en-US" altLang="zh-CN" dirty="0" smtClean="0"/>
          </a:p>
          <a:p>
            <a:r>
              <a:rPr lang="zh-CN" altLang="en-US" dirty="0" smtClean="0"/>
              <a:t>心里还是有骨气所在的。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赏析：人物形象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曹操：</a:t>
            </a:r>
            <a:endParaRPr lang="en-US" altLang="zh-CN" dirty="0" smtClean="0"/>
          </a:p>
          <a:p>
            <a:r>
              <a:rPr lang="zh-CN" altLang="en-US" dirty="0" smtClean="0"/>
              <a:t>刘备：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一个如升龙，跃于云上，统观天下；一个如隐龙，藏于波涛，暗藏汹涌。曹操的措辞是何等张扬，“我必擒</a:t>
            </a:r>
            <a:r>
              <a:rPr lang="zh-CN" altLang="en-US" dirty="0" smtClean="0"/>
              <a:t>之”“非英雄”“何</a:t>
            </a:r>
            <a:r>
              <a:rPr lang="zh-CN" altLang="en-US" dirty="0" smtClean="0"/>
              <a:t>足为英雄？”等等。而刘备韬光养晦，因为时机没到，羽翼未丰，还要借助他人的力量，在谈吐中步步后退，在危急时刻又能急中生智，巧度难关，不愧是曹操所指的英雄。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lenovo\Desktop\海风教育\1、三国演义\20120828083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276" y="303599"/>
            <a:ext cx="8597447" cy="625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思考题：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从中国文化的角度出发揣测，曹操为何偏偏要选择以龙比喻英雄？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altLang="en-US" dirty="0" smtClean="0"/>
              <a:t>四、宴会上的英雄本色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、鸿门宴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4" name="Picture 2" descr="C:\Users\lenovo\Desktop\海风教育\1、三国演义\b2de9c82d158ccbfa39b5a8f19d8bc3eb1354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90" y="2357430"/>
            <a:ext cx="9078442" cy="3857628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宴会上的英雄本色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、杯酒释兵权</a:t>
            </a:r>
            <a:endParaRPr lang="zh-CN" altLang="en-US" dirty="0"/>
          </a:p>
        </p:txBody>
      </p:sp>
      <p:pic>
        <p:nvPicPr>
          <p:cNvPr id="4098" name="Picture 2" descr="C:\Users\lenovo\Desktop\海风教育\1、三国演义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14554"/>
            <a:ext cx="5932507" cy="43390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7776000" cy="1143000"/>
          </a:xfrm>
        </p:spPr>
        <p:txBody>
          <a:bodyPr/>
          <a:lstStyle/>
          <a:p>
            <a:r>
              <a:rPr dirty="0" smtClean="0"/>
              <a:t>宴会上的英雄本色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601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、江东群英会</a:t>
            </a:r>
            <a:endParaRPr lang="en-US" altLang="zh-CN" sz="2800" dirty="0" smtClean="0"/>
          </a:p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三国演义</a:t>
            </a:r>
            <a:r>
              <a:rPr lang="en-US" altLang="zh-CN" sz="2800" dirty="0" smtClean="0"/>
              <a:t>·</a:t>
            </a:r>
            <a:r>
              <a:rPr lang="zh-CN" altLang="en-US" sz="2800" dirty="0" smtClean="0"/>
              <a:t>第四十五回</a:t>
            </a:r>
            <a:r>
              <a:rPr lang="en-US" altLang="zh-CN" sz="2800" dirty="0" smtClean="0"/>
              <a:t>·</a:t>
            </a:r>
            <a:r>
              <a:rPr lang="zh-CN" altLang="en-US" sz="2800" dirty="0" smtClean="0"/>
              <a:t>群英会蒋干中计</a:t>
            </a:r>
            <a:r>
              <a:rPr lang="en-US" altLang="zh-CN" sz="2800" dirty="0" smtClean="0"/>
              <a:t>》——</a:t>
            </a:r>
            <a:r>
              <a:rPr lang="zh-CN" altLang="en-US" sz="2800" dirty="0" smtClean="0"/>
              <a:t>拓展</a:t>
            </a:r>
            <a:r>
              <a:rPr lang="zh-CN" altLang="en-US" sz="2800" dirty="0" smtClean="0"/>
              <a:t>阅读：赤壁之战相关篇章</a:t>
            </a:r>
            <a:endParaRPr lang="zh-CN" altLang="en-US" sz="2800" dirty="0"/>
          </a:p>
        </p:txBody>
      </p:sp>
      <p:pic>
        <p:nvPicPr>
          <p:cNvPr id="5122" name="Picture 2" descr="C:\Users\lenovo\Desktop\海风教育\1、三国演义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638448"/>
            <a:ext cx="5353050" cy="407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五、赤壁之战阅读指南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回目：第三十五回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第五十回</a:t>
            </a:r>
            <a:endParaRPr lang="en-US" altLang="zh-CN" dirty="0" smtClean="0"/>
          </a:p>
          <a:p>
            <a:r>
              <a:rPr lang="zh-CN" altLang="en-US" dirty="0" smtClean="0"/>
              <a:t>故事主要情节的推进：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、三顾茅庐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、火烧新野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、赵子龙长坂坡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、诸葛亮舌战群儒、智激周瑜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、蒋干群英会，</a:t>
            </a:r>
            <a:r>
              <a:rPr lang="zh-CN" altLang="en-US" dirty="0" smtClean="0"/>
              <a:t>曹操误杀蔡瑁、张允</a:t>
            </a:r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、黄盖献苦肉计，阚泽送诈降</a:t>
            </a:r>
            <a:r>
              <a:rPr lang="zh-CN" altLang="en-US" dirty="0" smtClean="0"/>
              <a:t>书</a:t>
            </a:r>
            <a:endParaRPr lang="en-US" altLang="zh-CN" dirty="0" smtClean="0"/>
          </a:p>
          <a:p>
            <a:r>
              <a:rPr lang="en-US" altLang="zh-CN" dirty="0" smtClean="0"/>
              <a:t>7</a:t>
            </a:r>
            <a:r>
              <a:rPr lang="zh-CN" altLang="en-US" dirty="0" smtClean="0"/>
              <a:t>、诸葛亮</a:t>
            </a:r>
            <a:r>
              <a:rPr lang="zh-CN" altLang="en-US" dirty="0" smtClean="0"/>
              <a:t>草船借箭</a:t>
            </a:r>
            <a:endParaRPr lang="en-US" altLang="zh-CN" dirty="0" smtClean="0"/>
          </a:p>
          <a:p>
            <a:r>
              <a:rPr lang="en-US" altLang="zh-CN" dirty="0" smtClean="0"/>
              <a:t>8</a:t>
            </a:r>
            <a:r>
              <a:rPr lang="zh-CN" altLang="en-US" dirty="0" smtClean="0"/>
              <a:t>、蒋干二过江东，庞统献</a:t>
            </a:r>
            <a:r>
              <a:rPr lang="zh-CN" altLang="en-US" dirty="0" smtClean="0"/>
              <a:t>连环计</a:t>
            </a:r>
            <a:endParaRPr lang="en-US" altLang="zh-CN" dirty="0" smtClean="0"/>
          </a:p>
          <a:p>
            <a:r>
              <a:rPr lang="en-US" altLang="zh-CN" dirty="0" smtClean="0"/>
              <a:t>9</a:t>
            </a:r>
            <a:r>
              <a:rPr lang="zh-CN" altLang="en-US" dirty="0" smtClean="0"/>
              <a:t>、曹操横槊赋诗唱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短歌行</a:t>
            </a:r>
            <a:r>
              <a:rPr lang="en-US" altLang="zh-CN" dirty="0" smtClean="0"/>
              <a:t>》</a:t>
            </a:r>
          </a:p>
          <a:p>
            <a:r>
              <a:rPr lang="en-US" altLang="zh-CN" dirty="0" smtClean="0"/>
              <a:t>10</a:t>
            </a:r>
            <a:r>
              <a:rPr lang="zh-CN" altLang="en-US" dirty="0" smtClean="0"/>
              <a:t>、诸葛亮请借东风，周瑜南屏山筑七星</a:t>
            </a:r>
            <a:r>
              <a:rPr lang="zh-CN" altLang="en-US" dirty="0" smtClean="0"/>
              <a:t>坛</a:t>
            </a:r>
            <a:endParaRPr lang="en-US" altLang="zh-CN" dirty="0" smtClean="0"/>
          </a:p>
          <a:p>
            <a:r>
              <a:rPr lang="en-US" altLang="zh-CN" dirty="0" smtClean="0"/>
              <a:t>11</a:t>
            </a:r>
            <a:r>
              <a:rPr lang="zh-CN" altLang="en-US" dirty="0" smtClean="0"/>
              <a:t>、三江口周瑜纵火，关云长义释曹操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lenovo\Desktop\海风教育\1、三国演义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50" y="1"/>
            <a:ext cx="7214506" cy="7286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794" y="2286000"/>
            <a:ext cx="7776000" cy="1143000"/>
          </a:xfrm>
        </p:spPr>
        <p:txBody>
          <a:bodyPr>
            <a:noAutofit/>
          </a:bodyPr>
          <a:lstStyle/>
          <a:p>
            <a:r>
              <a:rPr altLang="en-US" sz="7200" dirty="0" smtClean="0"/>
              <a:t>再见！</a:t>
            </a:r>
            <a:endParaRPr lang="zh-CN" altLang="en-US" sz="7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一、不是开头的开头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一日，关、张不在，玄德正在后园浇菜，许褚、张辽引数十人入园中曰：“丞相有命，请使君便行。”玄德惊问曰：“有甚紧事？”许褚曰：“不知。只教我来相请。”玄德只得随二人入府见操</a:t>
            </a:r>
            <a:r>
              <a:rPr lang="zh-CN" altLang="en-US" dirty="0" smtClean="0"/>
              <a:t>。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（第</a:t>
            </a:r>
            <a:r>
              <a:rPr lang="en-US" altLang="zh-CN" dirty="0" smtClean="0"/>
              <a:t>21</a:t>
            </a:r>
            <a:r>
              <a:rPr lang="zh-CN" altLang="en-US" dirty="0" smtClean="0"/>
              <a:t>回</a:t>
            </a:r>
            <a:r>
              <a:rPr lang="en-US" altLang="zh-CN" dirty="0" smtClean="0"/>
              <a:t>《</a:t>
            </a:r>
            <a:r>
              <a:rPr lang="zh-TW" altLang="en-US" dirty="0" smtClean="0"/>
              <a:t>曹操煮酒論英雄 關公賺城斬車胄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smtClean="0"/>
              <a:t>问题：玄德何故如此惧怕曹操？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、曹操“挟天子以令诸侯”，势力正强</a:t>
            </a:r>
            <a:endParaRPr lang="en-US" altLang="zh-CN" dirty="0" smtClean="0"/>
          </a:p>
          <a:p>
            <a:r>
              <a:rPr lang="zh-CN" altLang="en-US" dirty="0" smtClean="0"/>
              <a:t>建安元年（</a:t>
            </a:r>
            <a:r>
              <a:rPr lang="en-US" altLang="zh-CN" dirty="0" smtClean="0"/>
              <a:t>196</a:t>
            </a:r>
            <a:r>
              <a:rPr lang="zh-CN" altLang="en-US" dirty="0" smtClean="0"/>
              <a:t>年），曹操事业的转折点</a:t>
            </a:r>
            <a:endParaRPr lang="en-US" altLang="zh-CN" dirty="0" smtClean="0"/>
          </a:p>
          <a:p>
            <a:r>
              <a:rPr lang="zh-CN" altLang="en-US" dirty="0" smtClean="0"/>
              <a:t>上一年，因军阀的</a:t>
            </a:r>
            <a:r>
              <a:rPr lang="zh-CN" altLang="en-US" dirty="0" smtClean="0"/>
              <a:t>火拼，汉献帝从长安东</a:t>
            </a:r>
            <a:r>
              <a:rPr lang="zh-CN" altLang="en-US" dirty="0" smtClean="0"/>
              <a:t>归洛阳，</a:t>
            </a:r>
            <a:r>
              <a:rPr lang="zh-CN" altLang="en-US" dirty="0" smtClean="0"/>
              <a:t>下诏让各路诸侯勤王。（</a:t>
            </a:r>
            <a:r>
              <a:rPr lang="zh-CN" altLang="en-US" dirty="0" smtClean="0"/>
              <a:t>勤王指君王</a:t>
            </a:r>
            <a:r>
              <a:rPr lang="zh-CN" altLang="en-US" dirty="0" smtClean="0"/>
              <a:t>有难，而臣下起兵救援君王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曹操当然明白：王纲不振，但统治全国数百年的汉室仍具号召力</a:t>
            </a:r>
            <a:r>
              <a:rPr lang="zh-CN" altLang="en-US" dirty="0" smtClean="0"/>
              <a:t>，汉</a:t>
            </a:r>
            <a:r>
              <a:rPr lang="zh-CN" altLang="en-US" dirty="0" smtClean="0"/>
              <a:t>天子在政治斗争中举足轻重的作用。于是他迎献帝，迁许都，百官总己以听。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挟天子以令诸侯的威力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战国策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：“挟天子以令天下，天下莫敢不听</a:t>
            </a:r>
            <a:r>
              <a:rPr lang="zh-CN" altLang="en-US" dirty="0" smtClean="0"/>
              <a:t>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三国志</a:t>
            </a:r>
            <a:r>
              <a:rPr lang="en-US" altLang="zh-CN" dirty="0" smtClean="0"/>
              <a:t>·</a:t>
            </a:r>
            <a:r>
              <a:rPr lang="zh-CN" altLang="en-US" dirty="0" smtClean="0"/>
              <a:t>蜀志</a:t>
            </a:r>
            <a:r>
              <a:rPr lang="en-US" altLang="zh-CN" dirty="0" smtClean="0"/>
              <a:t>·</a:t>
            </a:r>
            <a:r>
              <a:rPr lang="zh-CN" altLang="en-US" dirty="0" smtClean="0"/>
              <a:t>诸葛亮传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：“今操（曹操）已拥百万之众，挟天子以令诸侯，此诚不可与争锋。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挟制天子，并用其名义号令 诸侯。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smtClean="0"/>
              <a:t>挟天子以令诸侯的威力（实战篇）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、建安</a:t>
            </a:r>
            <a:r>
              <a:rPr lang="zh-CN" altLang="en-US" sz="2400" dirty="0" smtClean="0"/>
              <a:t>元年九月，汉献帝下诏</a:t>
            </a:r>
            <a:r>
              <a:rPr lang="zh-CN" altLang="en-US" sz="2400" dirty="0" smtClean="0"/>
              <a:t>给袁绍</a:t>
            </a:r>
            <a:r>
              <a:rPr lang="zh-CN" altLang="en-US" sz="2400" dirty="0" smtClean="0"/>
              <a:t>，“责以地广兵多而专自树党，不闻勤王之师而但擅相讨伐”。这是曹操“奉天子以令不臣”的第一个政治行 动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、随后</a:t>
            </a:r>
            <a:r>
              <a:rPr lang="zh-CN" altLang="en-US" sz="2400" dirty="0" smtClean="0"/>
              <a:t>，汉献帝又下诏给吕布，称赞他诛杀董卓的功绩，令其与曹操共辅朝廷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、献</a:t>
            </a:r>
            <a:r>
              <a:rPr lang="zh-CN" altLang="en-US" sz="2400" dirty="0" smtClean="0"/>
              <a:t>帝东迁后，关中出现权力真空</a:t>
            </a:r>
            <a:r>
              <a:rPr lang="zh-CN" altLang="en-US" sz="2400" dirty="0" smtClean="0"/>
              <a:t>，曹操</a:t>
            </a:r>
            <a:r>
              <a:rPr lang="zh-CN" altLang="en-US" sz="2400" dirty="0" smtClean="0"/>
              <a:t>又通过汉天子将关中暂时置于自己的号令之下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4</a:t>
            </a:r>
            <a:r>
              <a:rPr lang="zh-CN" altLang="en-US" sz="2400" dirty="0" smtClean="0"/>
              <a:t>、次年</a:t>
            </a:r>
            <a:r>
              <a:rPr lang="zh-CN" altLang="en-US" sz="2400" dirty="0" smtClean="0"/>
              <a:t>，曹操又遣使任命当时已据 有江东的孙策为骑都尉，继承其父孙坚乌程侯爵，领会稽太守，令其与徐州的吕布等发兵讨伐在寿春（今安徽寿县）称帝的袁术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5</a:t>
            </a:r>
            <a:r>
              <a:rPr lang="zh-CN" altLang="en-US" sz="2400" dirty="0" smtClean="0"/>
              <a:t>、吕布</a:t>
            </a:r>
            <a:r>
              <a:rPr lang="zh-CN" altLang="en-US" sz="2400" dirty="0" smtClean="0"/>
              <a:t>虽事实上据有徐州，却不得不 派人求曹操，希望朝廷正式任命自己为徐州牧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92935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、荆州（治今湖北襄樊市）牧刘表据地自保，名义上仍臣服于曹操控制的汉朝廷，贡献不绝。</a:t>
            </a:r>
            <a:endParaRPr lang="en-US" altLang="zh-CN" dirty="0" smtClean="0"/>
          </a:p>
          <a:p>
            <a:r>
              <a:rPr lang="en-US" altLang="zh-CN" dirty="0" smtClean="0"/>
              <a:t>7</a:t>
            </a:r>
            <a:r>
              <a:rPr lang="zh-CN" altLang="en-US" dirty="0" smtClean="0"/>
              <a:t>、建安三年（公元</a:t>
            </a:r>
            <a:r>
              <a:rPr lang="en-US" altLang="zh-CN" dirty="0" smtClean="0"/>
              <a:t>198 </a:t>
            </a:r>
            <a:r>
              <a:rPr lang="zh-CN" altLang="en-US" dirty="0" smtClean="0"/>
              <a:t>年）正月，渔阳（治今河北密云西南）太守鲜于辅因曹操“奉天子以令诸侯，终能定天下”，“率其众以奉王命”，被任命为建忠将军、都督幽州六郡，曹操于是在 袁绍后方安下一个楔子。后来曹操与袁绍决战，双方谋士估量战局，无不将曹操奉天子有义战之名作为曹操政治上居于优势的重要砝码。</a:t>
            </a:r>
          </a:p>
          <a:p>
            <a:r>
              <a:rPr lang="en-US" altLang="zh-CN" dirty="0" smtClean="0"/>
              <a:t>8</a:t>
            </a:r>
            <a:r>
              <a:rPr lang="zh-CN" altLang="en-US" dirty="0" smtClean="0"/>
              <a:t>、而且</a:t>
            </a:r>
            <a:r>
              <a:rPr lang="zh-CN" altLang="en-US" dirty="0" smtClean="0"/>
              <a:t>，随曹操奉汉献帝迁都许昌，他不仅获得了董昭、钟繇等原汉室臣僚，而 且赢得</a:t>
            </a:r>
            <a:r>
              <a:rPr lang="zh-CN" altLang="en-US" dirty="0" smtClean="0"/>
              <a:t>了荀攸、郭嘉等大批</a:t>
            </a:r>
            <a:r>
              <a:rPr lang="zh-CN" altLang="en-US" dirty="0" smtClean="0"/>
              <a:t>士人的归心</a:t>
            </a:r>
            <a:r>
              <a:rPr lang="zh-CN" altLang="en-US" dirty="0" smtClean="0"/>
              <a:t>。</a:t>
            </a:r>
            <a:endParaRPr lang="zh-CN" altLang="en-US" dirty="0" smtClean="0"/>
          </a:p>
          <a:p>
            <a:r>
              <a:rPr lang="en-US" altLang="zh-CN" dirty="0" smtClean="0"/>
              <a:t>9</a:t>
            </a:r>
            <a:r>
              <a:rPr lang="zh-CN" altLang="en-US" dirty="0" smtClean="0"/>
              <a:t>、曹操使“二虎竞食之计”、“驱虎吞狼之计”，让刘备攻打吕布、袁术时，刘备的反应：“虽是计，王命不可违也。”（第十四回）</a:t>
            </a:r>
            <a:endParaRPr lang="en-US" altLang="zh-CN" dirty="0" smtClean="0"/>
          </a:p>
          <a:p>
            <a:r>
              <a:rPr lang="en-US" altLang="zh-CN" dirty="0" smtClean="0"/>
              <a:t>10</a:t>
            </a:r>
            <a:r>
              <a:rPr lang="zh-CN" altLang="en-US" dirty="0" smtClean="0"/>
              <a:t>、曹操本人的官职：献帝授给曹操节钺，录尚书事，任司隶校尉，迁都许昌后，又任命他为大将军，实际获取了高出于所有文臣武将的地位。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600" dirty="0" smtClean="0"/>
              <a:t>二、问题</a:t>
            </a:r>
            <a:r>
              <a:rPr sz="3600" dirty="0" smtClean="0"/>
              <a:t>：玄德何故如此惧怕曹操？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、被轻易放过的前文：董承约刘备等立盟除</a:t>
            </a:r>
            <a:r>
              <a:rPr lang="zh-CN" altLang="en-US" dirty="0" smtClean="0"/>
              <a:t>曹。</a:t>
            </a:r>
            <a:endParaRPr lang="en-US" altLang="zh-CN" dirty="0" smtClean="0"/>
          </a:p>
          <a:p>
            <a:r>
              <a:rPr lang="zh-CN" altLang="en-US" dirty="0" smtClean="0"/>
              <a:t>（董）承</a:t>
            </a:r>
            <a:r>
              <a:rPr lang="zh-CN" altLang="en-US" dirty="0" smtClean="0"/>
              <a:t>曰：「前日围场之中，云长欲杀曹操，将军动目摇头而退之，何也？」玄德失惊曰：「公何以知之？」承曰：「人皆不见，某独见之。</a:t>
            </a:r>
            <a:r>
              <a:rPr lang="zh-CN" altLang="en-US" dirty="0" smtClean="0"/>
              <a:t>」玄</a:t>
            </a:r>
            <a:r>
              <a:rPr lang="zh-CN" altLang="en-US" dirty="0" smtClean="0"/>
              <a:t>德不能隐讳，遂曰：「舍弟见操僭越，故不觉发怒耳。」承掩面而哭曰：「朝廷臣子，若尽如云长，何忧不太平哉！」玄德恐是曹操使他来试探，乃佯言曰：「曹丞相治国，为何忧不太平？」承变色而起曰：「公乃汉朝皇叔，故剖肝沥胆以相告，公何诈也？」玄德曰：「恐国舅有诈，故相试耳。</a:t>
            </a:r>
            <a:r>
              <a:rPr lang="zh-CN" altLang="en-US" dirty="0" smtClean="0"/>
              <a:t>」</a:t>
            </a:r>
            <a:endParaRPr lang="en-US" altLang="zh-CN" dirty="0" smtClean="0"/>
          </a:p>
          <a:p>
            <a:r>
              <a:rPr lang="zh-CN" altLang="en-US" dirty="0" smtClean="0"/>
              <a:t>刘备的性格：亦世之枭雄也。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altLang="en-US" dirty="0" smtClean="0"/>
              <a:t>衣带诏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lenovo\Desktop\海风教育\1、三国演义\衣带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3009" y="1643050"/>
            <a:ext cx="6357982" cy="4585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135</TotalTime>
  <Words>1448</Words>
  <PresentationFormat>全屏显示(4:3)</PresentationFormat>
  <Paragraphs>72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凤舞九天</vt:lpstr>
      <vt:lpstr>宴会上的英雄本色 ——青梅煮酒论英雄</vt:lpstr>
      <vt:lpstr>幻灯片 2</vt:lpstr>
      <vt:lpstr>一、不是开头的开头</vt:lpstr>
      <vt:lpstr>问题：玄德何故如此惧怕曹操？</vt:lpstr>
      <vt:lpstr>挟天子以令诸侯的威力</vt:lpstr>
      <vt:lpstr>挟天子以令诸侯的威力（实战篇）</vt:lpstr>
      <vt:lpstr>幻灯片 7</vt:lpstr>
      <vt:lpstr>二、问题：玄德何故如此惧怕曹操？</vt:lpstr>
      <vt:lpstr>衣带诏</vt:lpstr>
      <vt:lpstr>二、问题：玄德何故如此惧怕曹操？</vt:lpstr>
      <vt:lpstr>三、问题：曹操为何不直接杀掉刘备？</vt:lpstr>
      <vt:lpstr>问题：曹操为何不直接杀掉刘备？</vt:lpstr>
      <vt:lpstr>赏析：人物形象</vt:lpstr>
      <vt:lpstr>幻灯片 14</vt:lpstr>
      <vt:lpstr>思考题：</vt:lpstr>
      <vt:lpstr>四、宴会上的英雄本色</vt:lpstr>
      <vt:lpstr>宴会上的英雄本色</vt:lpstr>
      <vt:lpstr>宴会上的英雄本色</vt:lpstr>
      <vt:lpstr>五、赤壁之战阅读指南</vt:lpstr>
      <vt:lpstr>再见！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宴会上的英雄本色 ——青梅煮酒论英雄</dc:title>
  <dc:creator>史彦杰</dc:creator>
  <cp:lastModifiedBy>lenovo</cp:lastModifiedBy>
  <cp:revision>27</cp:revision>
  <dcterms:created xsi:type="dcterms:W3CDTF">2016-07-29T04:37:34Z</dcterms:created>
  <dcterms:modified xsi:type="dcterms:W3CDTF">2016-07-29T06:55:46Z</dcterms:modified>
</cp:coreProperties>
</file>