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85" r:id="rId5"/>
    <p:sldMasterId id="2147483697" r:id="rId6"/>
  </p:sldMasterIdLst>
  <p:notesMasterIdLst>
    <p:notesMasterId r:id="rId22"/>
  </p:notesMasterIdLst>
  <p:sldIdLst>
    <p:sldId id="362" r:id="rId7"/>
    <p:sldId id="352" r:id="rId8"/>
    <p:sldId id="351" r:id="rId9"/>
    <p:sldId id="350" r:id="rId10"/>
    <p:sldId id="316" r:id="rId11"/>
    <p:sldId id="353" r:id="rId12"/>
    <p:sldId id="400" r:id="rId13"/>
    <p:sldId id="262" r:id="rId14"/>
    <p:sldId id="363" r:id="rId15"/>
    <p:sldId id="364" r:id="rId16"/>
    <p:sldId id="269" r:id="rId17"/>
    <p:sldId id="267" r:id="rId18"/>
    <p:sldId id="359" r:id="rId19"/>
    <p:sldId id="365" r:id="rId20"/>
    <p:sldId id="399" r:id="rId21"/>
    <p:sldId id="271" r:id="rId23"/>
    <p:sldId id="326" r:id="rId24"/>
    <p:sldId id="330" r:id="rId25"/>
    <p:sldId id="331" r:id="rId26"/>
    <p:sldId id="332" r:id="rId27"/>
    <p:sldId id="328" r:id="rId28"/>
    <p:sldId id="334" r:id="rId29"/>
    <p:sldId id="335" r:id="rId30"/>
    <p:sldId id="325" r:id="rId31"/>
    <p:sldId id="402" r:id="rId32"/>
    <p:sldId id="354" r:id="rId33"/>
    <p:sldId id="276" r:id="rId34"/>
    <p:sldId id="290" r:id="rId35"/>
    <p:sldId id="278" r:id="rId36"/>
    <p:sldId id="356" r:id="rId37"/>
    <p:sldId id="361" r:id="rId38"/>
    <p:sldId id="337" r:id="rId39"/>
    <p:sldId id="289" r:id="rId40"/>
    <p:sldId id="292" r:id="rId41"/>
    <p:sldId id="285" r:id="rId42"/>
    <p:sldId id="286" r:id="rId43"/>
    <p:sldId id="366" r:id="rId44"/>
    <p:sldId id="403" r:id="rId45"/>
    <p:sldId id="404" r:id="rId46"/>
    <p:sldId id="288" r:id="rId47"/>
  </p:sldIdLst>
  <p:sldSz cx="9144000" cy="5715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996633"/>
    <a:srgbClr val="008000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7098"/>
  </p:normalViewPr>
  <p:slideViewPr>
    <p:cSldViewPr showGuides="1">
      <p:cViewPr varScale="1">
        <p:scale>
          <a:sx n="91" d="100"/>
          <a:sy n="91" d="100"/>
        </p:scale>
        <p:origin x="-972" y="-102"/>
      </p:cViewPr>
      <p:guideLst>
        <p:guide orient="horz" pos="1853"/>
        <p:guide pos="288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694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0" Type="http://schemas.openxmlformats.org/officeDocument/2006/relationships/tableStyles" Target="tableStyles.xml"/><Relationship Id="rId5" Type="http://schemas.openxmlformats.org/officeDocument/2006/relationships/slideMaster" Target="slideMasters/slideMaster4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6322" name="Rectangle 2"/>
          <p:cNvSpPr/>
          <p:nvPr>
            <p:ph type="sldImg" idx="2"/>
          </p:nvPr>
        </p:nvSpPr>
        <p:spPr>
          <a:xfrm>
            <a:off x="701675" y="754063"/>
            <a:ext cx="52705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229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1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17412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17413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7347" name="Rectangle 2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/>
          <p:nvPr>
            <p:ph type="body" idx="1"/>
          </p:nvPr>
        </p:nvSpPr>
        <p:spPr>
          <a:xfrm>
            <a:off x="538163" y="4387850"/>
            <a:ext cx="5780087" cy="3952875"/>
          </a:xfrm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1">
          <a:gsLst>
            <a:gs pos="0">
              <a:srgbClr val="FFFFFF">
                <a:alpha val="100000"/>
              </a:srgbClr>
            </a:gs>
            <a:gs pos="60001">
              <a:srgbClr val="7B7B7B">
                <a:alpha val="100000"/>
              </a:srgbClr>
            </a:gs>
            <a:gs pos="100000">
              <a:srgbClr val="9C9C9C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7" name="Group 2"/>
          <p:cNvGrpSpPr/>
          <p:nvPr/>
        </p:nvGrpSpPr>
        <p:grpSpPr>
          <a:xfrm>
            <a:off x="1658938" y="1333500"/>
            <a:ext cx="6837362" cy="2667000"/>
            <a:chOff x="0" y="0"/>
            <a:chExt cx="4307" cy="2016"/>
          </a:xfrm>
        </p:grpSpPr>
        <p:sp>
          <p:nvSpPr>
            <p:cNvPr id="14" name="Oval 3"/>
            <p:cNvSpPr>
              <a:spLocks noChangeArrowheads="1"/>
            </p:cNvSpPr>
            <p:nvPr/>
          </p:nvSpPr>
          <p:spPr bwMode="auto">
            <a:xfrm flipH="1">
              <a:off x="3347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Oval 4"/>
            <p:cNvSpPr>
              <a:spLocks noChangeArrowheads="1"/>
            </p:cNvSpPr>
            <p:nvPr/>
          </p:nvSpPr>
          <p:spPr bwMode="auto">
            <a:xfrm flipH="1">
              <a:off x="2219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Oval 5"/>
            <p:cNvSpPr>
              <a:spLocks noChangeArrowheads="1"/>
            </p:cNvSpPr>
            <p:nvPr/>
          </p:nvSpPr>
          <p:spPr bwMode="auto">
            <a:xfrm flipH="1">
              <a:off x="1091" y="0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Oval 6"/>
            <p:cNvSpPr>
              <a:spLocks noChangeArrowheads="1"/>
            </p:cNvSpPr>
            <p:nvPr/>
          </p:nvSpPr>
          <p:spPr bwMode="auto">
            <a:xfrm flipH="1">
              <a:off x="1091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Oval 7"/>
            <p:cNvSpPr>
              <a:spLocks noChangeArrowheads="1"/>
            </p:cNvSpPr>
            <p:nvPr/>
          </p:nvSpPr>
          <p:spPr bwMode="auto">
            <a:xfrm flipH="1">
              <a:off x="0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Oval 8"/>
            <p:cNvSpPr>
              <a:spLocks noChangeArrowheads="1"/>
            </p:cNvSpPr>
            <p:nvPr/>
          </p:nvSpPr>
          <p:spPr bwMode="auto">
            <a:xfrm flipH="1">
              <a:off x="3347" y="1056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016000"/>
            <a:ext cx="7772400" cy="1611313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921000"/>
            <a:ext cx="6400800" cy="14605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07000"/>
            <a:ext cx="2133600" cy="3810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7000"/>
            <a:ext cx="2895600" cy="3810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07000"/>
            <a:ext cx="2133600" cy="3810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802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802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6510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51000"/>
            <a:ext cx="38100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508000"/>
            <a:ext cx="1943100" cy="4572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508000"/>
            <a:ext cx="5676900" cy="4572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685800" y="5207000"/>
            <a:ext cx="1905000" cy="381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5521B5-35FF-4136-B5BC-6BF2F85E0F58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5207000"/>
            <a:ext cx="2895600" cy="381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5207000"/>
            <a:ext cx="1905000" cy="381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1">
          <a:gsLst>
            <a:gs pos="0">
              <a:srgbClr val="FFFFFF">
                <a:alpha val="100000"/>
              </a:srgbClr>
            </a:gs>
            <a:gs pos="60001">
              <a:srgbClr val="E6DBBE">
                <a:alpha val="100000"/>
              </a:srgbClr>
            </a:gs>
            <a:gs pos="100000">
              <a:srgbClr val="FEEDC3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04800" y="274638"/>
            <a:ext cx="8532813" cy="5164138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8597" y="361802"/>
            <a:ext cx="8306809" cy="259080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22376" y="1516838"/>
            <a:ext cx="7772400" cy="15240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</p:nvPr>
        </p:nvSpPr>
        <p:spPr>
          <a:xfrm>
            <a:off x="722376" y="3070860"/>
            <a:ext cx="7772400" cy="762000"/>
          </a:xfrm>
        </p:spPr>
        <p:txBody>
          <a:bodyPr tIns="0"/>
          <a:lstStyle>
            <a:lvl1pPr marL="36830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2" name="日期占位符 18"/>
          <p:cNvSpPr>
            <a:spLocks noGrp="1"/>
          </p:cNvSpPr>
          <p:nvPr>
            <p:ph type="dt" sz="half" idx="2"/>
          </p:nvPr>
        </p:nvSpPr>
        <p:spPr>
          <a:xfrm>
            <a:off x="3776663" y="5092700"/>
            <a:ext cx="2286000" cy="3048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7"/>
          <p:cNvSpPr>
            <a:spLocks noGrp="1"/>
          </p:cNvSpPr>
          <p:nvPr>
            <p:ph type="ftr" sz="quarter" idx="3"/>
          </p:nvPr>
        </p:nvSpPr>
        <p:spPr>
          <a:xfrm>
            <a:off x="6062663" y="5092700"/>
            <a:ext cx="2286000" cy="3048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10"/>
          <p:cNvSpPr>
            <a:spLocks noGrp="1"/>
          </p:cNvSpPr>
          <p:nvPr>
            <p:ph type="sldNum" sz="quarter" idx="4"/>
          </p:nvPr>
        </p:nvSpPr>
        <p:spPr>
          <a:xfrm>
            <a:off x="8348663" y="5092700"/>
            <a:ext cx="457200" cy="304800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152900"/>
            <a:ext cx="8183880" cy="8763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920" y="441960"/>
            <a:ext cx="8183880" cy="34899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1">
          <a:gsLst>
            <a:gs pos="0">
              <a:srgbClr val="FFFFFF">
                <a:alpha val="100000"/>
              </a:srgbClr>
            </a:gs>
            <a:gs pos="60001">
              <a:srgbClr val="E6DBBE">
                <a:alpha val="100000"/>
              </a:srgbClr>
            </a:gs>
            <a:gs pos="100000">
              <a:srgbClr val="FEEDC3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04800" y="274638"/>
            <a:ext cx="8532813" cy="5164138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8597" y="361802"/>
            <a:ext cx="8306809" cy="3617774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44" y="4107180"/>
            <a:ext cx="8183880" cy="563880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344" y="4687070"/>
            <a:ext cx="8183880" cy="350520"/>
          </a:xfrm>
        </p:spPr>
        <p:txBody>
          <a:bodyPr lIns="118872" tIns="0"/>
          <a:lstStyle>
            <a:lvl1pPr marL="0" marR="36830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2"/>
          </p:nvPr>
        </p:nvSpPr>
        <p:spPr>
          <a:xfrm>
            <a:off x="3776663" y="5092700"/>
            <a:ext cx="2286000" cy="3048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62663" y="5092700"/>
            <a:ext cx="2286000" cy="3048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48663" y="5092700"/>
            <a:ext cx="457200" cy="304800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352" y="441960"/>
            <a:ext cx="3931920" cy="365760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5360" y="441960"/>
            <a:ext cx="3931920" cy="365760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152900"/>
            <a:ext cx="8183880" cy="876300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224" y="482865"/>
            <a:ext cx="3931920" cy="660135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52169" y="482865"/>
            <a:ext cx="3931920" cy="660135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7224" y="1206500"/>
            <a:ext cx="3931920" cy="290830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2169" y="1206500"/>
            <a:ext cx="3931920" cy="290830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56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56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rotWithShape="1">
          <a:gsLst>
            <a:gs pos="0">
              <a:srgbClr val="FFFFFF">
                <a:alpha val="100000"/>
              </a:srgbClr>
            </a:gs>
            <a:gs pos="60001">
              <a:srgbClr val="E6DBBE">
                <a:alpha val="100000"/>
              </a:srgbClr>
            </a:gs>
            <a:gs pos="100000">
              <a:srgbClr val="FEEDC3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04800" y="274638"/>
            <a:ext cx="8532813" cy="5164138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日期占位符 1"/>
          <p:cNvSpPr>
            <a:spLocks noGrp="1"/>
          </p:cNvSpPr>
          <p:nvPr>
            <p:ph type="dt" sz="half" idx="2"/>
          </p:nvPr>
        </p:nvSpPr>
        <p:spPr>
          <a:xfrm>
            <a:off x="3776663" y="5092700"/>
            <a:ext cx="2286000" cy="3048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2"/>
          <p:cNvSpPr>
            <a:spLocks noGrp="1"/>
          </p:cNvSpPr>
          <p:nvPr>
            <p:ph type="ftr" sz="quarter" idx="3"/>
          </p:nvPr>
        </p:nvSpPr>
        <p:spPr>
          <a:xfrm>
            <a:off x="6062663" y="5092700"/>
            <a:ext cx="2286000" cy="3048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48663" y="5092700"/>
            <a:ext cx="457200" cy="304800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38784" y="444500"/>
            <a:ext cx="2971800" cy="7620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538847" y="1206502"/>
            <a:ext cx="2971800" cy="3505093"/>
          </a:xfrm>
        </p:spPr>
        <p:txBody>
          <a:bodyPr lIns="91440"/>
          <a:lstStyle>
            <a:lvl1pPr marL="18415" marR="18415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761373" y="775120"/>
            <a:ext cx="4626159" cy="39370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1">
          <a:gsLst>
            <a:gs pos="0">
              <a:srgbClr val="FFFFFF">
                <a:alpha val="100000"/>
              </a:srgbClr>
            </a:gs>
            <a:gs pos="60001">
              <a:srgbClr val="E6DBBE">
                <a:alpha val="100000"/>
              </a:srgbClr>
            </a:gs>
            <a:gs pos="100000">
              <a:srgbClr val="FEEDC3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04800" y="274638"/>
            <a:ext cx="8532813" cy="5164138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400800" y="361950"/>
            <a:ext cx="2324100" cy="36195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76713"/>
            <a:ext cx="8229600" cy="87630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444500"/>
            <a:ext cx="2240280" cy="3509567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480" y="363140"/>
            <a:ext cx="5925312" cy="36195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 vert="horz" wrap="square" lIns="182880" tIns="9144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2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日期占位符 4"/>
          <p:cNvSpPr>
            <a:spLocks noGrp="1"/>
          </p:cNvSpPr>
          <p:nvPr>
            <p:ph type="dt" sz="half" idx="12"/>
          </p:nvPr>
        </p:nvSpPr>
        <p:spPr>
          <a:xfrm>
            <a:off x="3776663" y="5092700"/>
            <a:ext cx="2286000" cy="3048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5"/>
          <p:cNvSpPr>
            <a:spLocks noGrp="1"/>
          </p:cNvSpPr>
          <p:nvPr>
            <p:ph type="ftr" sz="quarter" idx="3"/>
          </p:nvPr>
        </p:nvSpPr>
        <p:spPr>
          <a:xfrm>
            <a:off x="6062663" y="5092700"/>
            <a:ext cx="2286000" cy="3048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348663" y="5092700"/>
            <a:ext cx="457200" cy="304800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152900"/>
            <a:ext cx="8183880" cy="8763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920" y="441960"/>
            <a:ext cx="8183880" cy="348996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44504"/>
            <a:ext cx="1981200" cy="438149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3400" y="444502"/>
            <a:ext cx="5943600" cy="438150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1">
          <a:gsLst>
            <a:gs pos="0">
              <a:srgbClr val="404040">
                <a:alpha val="100000"/>
              </a:srgbClr>
            </a:gs>
            <a:gs pos="60001">
              <a:srgbClr val="626262">
                <a:alpha val="100000"/>
              </a:srgbClr>
            </a:gs>
            <a:gs pos="100000">
              <a:srgbClr val="8C8C8C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 rot="16200000">
            <a:off x="7711281" y="4271169"/>
            <a:ext cx="1577975" cy="1293813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540544" y="646907"/>
            <a:ext cx="8062912" cy="1225021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40544" y="1875233"/>
            <a:ext cx="8062912" cy="1460500"/>
          </a:xfrm>
        </p:spPr>
        <p:txBody>
          <a:bodyPr/>
          <a:lstStyle>
            <a:lvl1pPr marL="0" marR="36830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2" name="日期占位符 27"/>
          <p:cNvSpPr>
            <a:spLocks noGrp="1"/>
          </p:cNvSpPr>
          <p:nvPr>
            <p:ph type="dt" sz="half" idx="2"/>
          </p:nvPr>
        </p:nvSpPr>
        <p:spPr>
          <a:xfrm>
            <a:off x="1371600" y="5010150"/>
            <a:ext cx="5791200" cy="304800"/>
          </a:xfrm>
          <a:prstGeom prst="rect">
            <a:avLst/>
          </a:prstGeom>
        </p:spPr>
        <p:txBody>
          <a:bodyPr vert="horz" tIns="0" bIns="0" anchor="t"/>
          <a:lstStyle>
            <a:lvl1pPr algn="r">
              <a:defRPr sz="10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16"/>
          <p:cNvSpPr>
            <a:spLocks noGrp="1"/>
          </p:cNvSpPr>
          <p:nvPr>
            <p:ph type="ftr" sz="quarter" idx="3"/>
          </p:nvPr>
        </p:nvSpPr>
        <p:spPr>
          <a:xfrm>
            <a:off x="1371600" y="4708525"/>
            <a:ext cx="5791200" cy="304800"/>
          </a:xfrm>
          <a:prstGeom prst="rect">
            <a:avLst/>
          </a:prstGeom>
        </p:spPr>
        <p:txBody>
          <a:bodyPr vert="horz" tIns="0" bIns="0" anchor="b"/>
          <a:lstStyle>
            <a:lvl1pPr algn="r">
              <a:defRPr sz="11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28"/>
          <p:cNvSpPr>
            <a:spLocks noGrp="1"/>
          </p:cNvSpPr>
          <p:nvPr>
            <p:ph type="sldNum" sz="quarter" idx="4"/>
          </p:nvPr>
        </p:nvSpPr>
        <p:spPr>
          <a:xfrm>
            <a:off x="8391525" y="4794250"/>
            <a:ext cx="503238" cy="303213"/>
          </a:xfrm>
          <a:prstGeom prst="rect">
            <a:avLst/>
          </a:prstGeom>
        </p:spPr>
        <p:txBody>
          <a:bodyPr vert="horz" anchor="ctr"/>
          <a:p>
            <a:pPr algn="ctr"/>
            <a:fld id="{9A0DB2DC-4C9A-4742-B13C-FB6460FD3503}" type="slidenum">
              <a:rPr lang="zh-CN" altLang="en-US" sz="1300" dirty="0">
                <a:solidFill>
                  <a:srgbClr val="FFFFFF"/>
                </a:solidFill>
              </a:rPr>
            </a:fld>
            <a:endParaRPr lang="zh-CN" altLang="en-US" sz="13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1">
          <a:gsLst>
            <a:gs pos="0">
              <a:srgbClr val="404040">
                <a:alpha val="100000"/>
              </a:srgbClr>
            </a:gs>
            <a:gs pos="60001">
              <a:srgbClr val="626262">
                <a:alpha val="100000"/>
              </a:srgbClr>
            </a:gs>
            <a:gs pos="100000">
              <a:srgbClr val="8C8C8C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2912"/>
            <a:ext cx="8229600" cy="11658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69007"/>
            <a:ext cx="8229600" cy="3810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4791075" y="5400675"/>
            <a:ext cx="2133600" cy="2508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57200" y="5400675"/>
            <a:ext cx="4259263" cy="2508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589838" y="5400675"/>
            <a:ext cx="503238" cy="250825"/>
          </a:xfrm>
          <a:prstGeom prst="rect">
            <a:avLst/>
          </a:prstGeom>
        </p:spPr>
        <p:txBody>
          <a:bodyPr vert="horz" anchor="b"/>
          <a:p>
            <a:pPr algn="ct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1">
          <a:gsLst>
            <a:gs pos="0">
              <a:srgbClr val="404040">
                <a:alpha val="100000"/>
              </a:srgbClr>
            </a:gs>
            <a:gs pos="60001">
              <a:srgbClr val="626262">
                <a:alpha val="100000"/>
              </a:srgbClr>
            </a:gs>
            <a:gs pos="100000">
              <a:srgbClr val="8C8C8C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 flipV="1">
            <a:off x="6350" y="6350"/>
            <a:ext cx="9131300" cy="5697538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 flipV="1">
            <a:off x="7711281" y="150019"/>
            <a:ext cx="1577975" cy="1293813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rot="10800000">
            <a:off x="6469063" y="7938"/>
            <a:ext cx="2673350" cy="15827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0" y="6350"/>
            <a:ext cx="9137650" cy="5702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26220"/>
            <a:ext cx="7239000" cy="1135063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1361280"/>
            <a:ext cx="3886200" cy="1905000"/>
          </a:xfrm>
        </p:spPr>
        <p:txBody>
          <a:bodyPr/>
          <a:lstStyle>
            <a:lvl1pPr marL="5461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956425" y="5397500"/>
            <a:ext cx="2133600" cy="2540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3"/>
          </p:nvPr>
        </p:nvSpPr>
        <p:spPr>
          <a:xfrm>
            <a:off x="2619375" y="5400675"/>
            <a:ext cx="4260850" cy="2508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450263" y="674688"/>
            <a:ext cx="503238" cy="250825"/>
          </a:xfrm>
          <a:prstGeom prst="rect">
            <a:avLst/>
          </a:prstGeom>
        </p:spPr>
        <p:txBody>
          <a:bodyPr vert="horz" anchor="b"/>
          <a:p>
            <a:pPr algn="ct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1">
          <a:gsLst>
            <a:gs pos="0">
              <a:srgbClr val="404040">
                <a:alpha val="100000"/>
              </a:srgbClr>
            </a:gs>
            <a:gs pos="60001">
              <a:srgbClr val="626262">
                <a:alpha val="100000"/>
              </a:srgbClr>
            </a:gs>
            <a:gs pos="100000">
              <a:srgbClr val="8C8C8C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35365"/>
            <a:ext cx="4038600" cy="3771636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5365"/>
            <a:ext cx="4038600" cy="3771636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4791075" y="5400675"/>
            <a:ext cx="2133600" cy="2508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3"/>
          </p:nvPr>
        </p:nvSpPr>
        <p:spPr>
          <a:xfrm>
            <a:off x="457200" y="5400675"/>
            <a:ext cx="4259263" cy="2508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7589838" y="5400675"/>
            <a:ext cx="503238" cy="250825"/>
          </a:xfrm>
          <a:prstGeom prst="rect">
            <a:avLst/>
          </a:prstGeom>
        </p:spPr>
        <p:txBody>
          <a:bodyPr vert="horz" anchor="b"/>
          <a:p>
            <a:pPr algn="ct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 rotWithShape="1">
          <a:gsLst>
            <a:gs pos="0">
              <a:srgbClr val="404040">
                <a:alpha val="100000"/>
              </a:srgbClr>
            </a:gs>
            <a:gs pos="60001">
              <a:srgbClr val="626262">
                <a:alpha val="100000"/>
              </a:srgbClr>
            </a:gs>
            <a:gs pos="100000">
              <a:srgbClr val="8C8C8C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198" y="242277"/>
            <a:ext cx="1066800" cy="5128260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5006" y="242277"/>
            <a:ext cx="581024" cy="251460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1365006" y="2855937"/>
            <a:ext cx="581024" cy="251460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2022230" y="242277"/>
            <a:ext cx="6858000" cy="251460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022230" y="2855937"/>
            <a:ext cx="6858000" cy="25146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4791075" y="5400675"/>
            <a:ext cx="2130425" cy="2508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57200" y="5400675"/>
            <a:ext cx="4260850" cy="2508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7589838" y="5402263"/>
            <a:ext cx="503238" cy="252413"/>
          </a:xfrm>
          <a:prstGeom prst="rect">
            <a:avLst/>
          </a:prstGeom>
        </p:spPr>
        <p:txBody>
          <a:bodyPr vert="horz" anchor="b"/>
          <a:p>
            <a:pPr algn="ct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gradFill rotWithShape="1">
          <a:gsLst>
            <a:gs pos="0">
              <a:srgbClr val="404040">
                <a:alpha val="100000"/>
              </a:srgbClr>
            </a:gs>
            <a:gs pos="60001">
              <a:srgbClr val="626262">
                <a:alpha val="100000"/>
              </a:srgbClr>
            </a:gs>
            <a:gs pos="100000">
              <a:srgbClr val="8C8C8C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306387"/>
            <a:ext cx="914400" cy="4953000"/>
          </a:xfrm>
        </p:spPr>
        <p:txBody>
          <a:bodyPr vert="vert270" anchor="b"/>
          <a:lstStyle>
            <a:lvl1pPr marL="0" marR="18415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1135856" y="306387"/>
            <a:ext cx="2438400" cy="4953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651250" y="266700"/>
            <a:ext cx="5276088" cy="499110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6278563" y="5464175"/>
            <a:ext cx="2133600" cy="250825"/>
          </a:xfrm>
          <a:prstGeom prst="rect">
            <a:avLst/>
          </a:prstGeom>
        </p:spPr>
        <p:txBody>
          <a:bodyPr vert="horz" anchor="b"/>
          <a:lstStyle>
            <a:lvl1pPr>
              <a:defRPr sz="9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3"/>
          </p:nvPr>
        </p:nvSpPr>
        <p:spPr>
          <a:xfrm>
            <a:off x="1135063" y="5464175"/>
            <a:ext cx="5143500" cy="250825"/>
          </a:xfrm>
          <a:prstGeom prst="rect">
            <a:avLst/>
          </a:prstGeom>
        </p:spPr>
        <p:txBody>
          <a:bodyPr vert="horz" anchor="b"/>
          <a:lstStyle>
            <a:lvl1pPr>
              <a:defRPr sz="9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410575" y="5464175"/>
            <a:ext cx="503238" cy="250825"/>
          </a:xfrm>
          <a:prstGeom prst="rect">
            <a:avLst/>
          </a:prstGeom>
        </p:spPr>
        <p:txBody>
          <a:bodyPr vert="horz" anchor="b"/>
          <a:p>
            <a:pPr algn="ctr"/>
            <a:fld id="{9A0DB2DC-4C9A-4742-B13C-FB6460FD3503}" type="slidenum">
              <a:rPr lang="zh-CN" altLang="en-US" sz="900" dirty="0"/>
            </a:fld>
            <a:endParaRPr lang="zh-CN" altLang="en-US" sz="9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gradFill rotWithShape="1">
          <a:gsLst>
            <a:gs pos="0">
              <a:srgbClr val="404040">
                <a:alpha val="100000"/>
              </a:srgbClr>
            </a:gs>
            <a:gs pos="60001">
              <a:srgbClr val="626262">
                <a:alpha val="100000"/>
              </a:srgbClr>
            </a:gs>
            <a:gs pos="100000">
              <a:srgbClr val="8C8C8C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125747"/>
            <a:ext cx="914400" cy="53340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38237" y="311638"/>
            <a:ext cx="7333488" cy="4572000"/>
          </a:xfrm>
          <a:solidFill>
            <a:schemeClr val="bg2">
              <a:shade val="50000"/>
            </a:schemeClr>
          </a:solidFill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4889500"/>
            <a:ext cx="7333488" cy="5715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6108700" y="5464175"/>
            <a:ext cx="2101850" cy="250825"/>
          </a:xfrm>
          <a:prstGeom prst="rect">
            <a:avLst/>
          </a:prstGeom>
        </p:spPr>
        <p:txBody>
          <a:bodyPr vert="horz" anchor="b"/>
          <a:lstStyle>
            <a:lvl1pPr>
              <a:defRPr sz="9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3"/>
          </p:nvPr>
        </p:nvSpPr>
        <p:spPr>
          <a:xfrm>
            <a:off x="1169988" y="5464175"/>
            <a:ext cx="4948238" cy="250825"/>
          </a:xfrm>
          <a:prstGeom prst="rect">
            <a:avLst/>
          </a:prstGeom>
        </p:spPr>
        <p:txBody>
          <a:bodyPr vert="horz" anchor="b"/>
          <a:lstStyle>
            <a:lvl1pPr>
              <a:defRPr sz="9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216900" y="5464175"/>
            <a:ext cx="366713" cy="250825"/>
          </a:xfrm>
          <a:prstGeom prst="rect">
            <a:avLst/>
          </a:prstGeom>
        </p:spPr>
        <p:txBody>
          <a:bodyPr vert="horz" anchor="b"/>
          <a:p>
            <a:pPr algn="ctr"/>
            <a:fld id="{9A0DB2DC-4C9A-4742-B13C-FB6460FD3503}" type="slidenum">
              <a:rPr lang="zh-CN" altLang="en-US" sz="900" dirty="0"/>
            </a:fld>
            <a:endParaRPr lang="zh-CN" altLang="en-US" sz="9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317500"/>
            <a:ext cx="1905000" cy="4572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17500"/>
            <a:ext cx="6248400" cy="4572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60001">
              <a:srgbClr val="7B7B7B">
                <a:alpha val="100000"/>
              </a:srgbClr>
            </a:gs>
            <a:gs pos="100000">
              <a:srgbClr val="9C9C9C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1071563" y="254000"/>
            <a:ext cx="7615237" cy="922338"/>
            <a:chOff x="0" y="0"/>
            <a:chExt cx="4797" cy="697"/>
          </a:xfrm>
        </p:grpSpPr>
        <p:sp>
          <p:nvSpPr>
            <p:cNvPr id="2051" name="Oval 3"/>
            <p:cNvSpPr>
              <a:spLocks noChangeArrowheads="1"/>
            </p:cNvSpPr>
            <p:nvPr/>
          </p:nvSpPr>
          <p:spPr bwMode="auto">
            <a:xfrm flipH="1">
              <a:off x="2392" y="0"/>
              <a:ext cx="696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" name="Oval 4"/>
            <p:cNvSpPr>
              <a:spLocks noChangeArrowheads="1"/>
            </p:cNvSpPr>
            <p:nvPr/>
          </p:nvSpPr>
          <p:spPr bwMode="auto">
            <a:xfrm flipH="1">
              <a:off x="4102" y="0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5"/>
            <p:cNvSpPr>
              <a:spLocks noChangeArrowheads="1"/>
            </p:cNvSpPr>
            <p:nvPr/>
          </p:nvSpPr>
          <p:spPr bwMode="auto">
            <a:xfrm flipH="1">
              <a:off x="0" y="1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6"/>
            <p:cNvSpPr>
              <a:spLocks noChangeArrowheads="1"/>
            </p:cNvSpPr>
            <p:nvPr/>
          </p:nvSpPr>
          <p:spPr bwMode="auto">
            <a:xfrm flipH="1">
              <a:off x="3309" y="0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7"/>
            <p:cNvSpPr>
              <a:spLocks noChangeArrowheads="1"/>
            </p:cNvSpPr>
            <p:nvPr/>
          </p:nvSpPr>
          <p:spPr bwMode="auto">
            <a:xfrm flipH="1">
              <a:off x="811" y="0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8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5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07000"/>
            <a:ext cx="2133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7000"/>
            <a:ext cx="2895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07000"/>
            <a:ext cx="2133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60001">
              <a:srgbClr val="7B7B7B">
                <a:alpha val="100000"/>
              </a:srgbClr>
            </a:gs>
            <a:gs pos="100000">
              <a:srgbClr val="9C9C9C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508000"/>
            <a:ext cx="7772400" cy="952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85800" y="1651000"/>
            <a:ext cx="7772400" cy="3429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5207000"/>
            <a:ext cx="19050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7000"/>
            <a:ext cx="2895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07000"/>
            <a:ext cx="19050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04040">
                <a:alpha val="100000"/>
              </a:srgbClr>
            </a:gs>
            <a:gs pos="60001">
              <a:srgbClr val="0040B3">
                <a:alpha val="100000"/>
              </a:srgbClr>
            </a:gs>
            <a:gs pos="100000">
              <a:srgbClr val="3067DA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196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97488"/>
            <a:ext cx="2133600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7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97488"/>
            <a:ext cx="2895600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桐城市黄岗初中：舒林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97488"/>
            <a:ext cx="2133600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华文行楷" panose="02010800040101010101" pitchFamily="2" charset="-122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华文行楷" panose="02010800040101010101" pitchFamily="2" charset="-122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华文行楷" panose="02010800040101010101" pitchFamily="2" charset="-122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华文行楷" panose="02010800040101010101" pitchFamily="2" charset="-122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华文行楷" panose="02010800040101010101" pitchFamily="2" charset="-122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华文行楷" panose="02010800040101010101" pitchFamily="2" charset="-122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华文行楷" panose="02010800040101010101" pitchFamily="2" charset="-122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华文行楷" panose="02010800040101010101" pitchFamily="2" charset="-122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60001">
              <a:srgbClr val="E6DBBE">
                <a:alpha val="100000"/>
              </a:srgbClr>
            </a:gs>
            <a:gs pos="100000">
              <a:srgbClr val="FEEDC3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圆角矩形 6"/>
          <p:cNvSpPr/>
          <p:nvPr/>
        </p:nvSpPr>
        <p:spPr>
          <a:xfrm>
            <a:off x="304800" y="274638"/>
            <a:ext cx="8532813" cy="5164138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8597" y="361802"/>
            <a:ext cx="8306809" cy="45720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503238" y="4154488"/>
            <a:ext cx="8183563" cy="8763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103" name="文本占位符 3"/>
          <p:cNvSpPr>
            <a:spLocks noGrp="1"/>
          </p:cNvSpPr>
          <p:nvPr>
            <p:ph type="body" idx="1"/>
          </p:nvPr>
        </p:nvSpPr>
        <p:spPr>
          <a:xfrm>
            <a:off x="503238" y="441325"/>
            <a:ext cx="8183562" cy="3490913"/>
          </a:xfrm>
          <a:prstGeom prst="rect">
            <a:avLst/>
          </a:prstGeom>
          <a:noFill/>
          <a:ln w="9525">
            <a:noFill/>
          </a:ln>
        </p:spPr>
        <p:txBody>
          <a:bodyPr lIns="182880" tIns="9144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2"/>
          </p:nvPr>
        </p:nvSpPr>
        <p:spPr>
          <a:xfrm>
            <a:off x="3776663" y="5092700"/>
            <a:ext cx="2286000" cy="30480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3"/>
          </p:nvPr>
        </p:nvSpPr>
        <p:spPr>
          <a:xfrm>
            <a:off x="6062663" y="5092700"/>
            <a:ext cx="2286000" cy="30480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348663" y="5092700"/>
            <a:ext cx="457200" cy="304800"/>
          </a:xfrm>
          <a:prstGeom prst="rect">
            <a:avLst/>
          </a:prstGeom>
        </p:spPr>
        <p:txBody>
          <a:bodyPr vert="horz" anchor="b"/>
          <a:lstStyle>
            <a:lvl1pPr algn="r">
              <a:defRPr sz="1000">
                <a:solidFill>
                  <a:srgbClr val="A7A39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anose="020B060403050404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anose="020B060403050404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anose="020B060403050404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anose="020B060403050404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anose="020B060403050404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anose="020B060403050404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anose="020B060403050404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anose="020B0604030504040204" pitchFamily="34" charset="0"/>
          <a:ea typeface="微软雅黑" panose="020B0503020204020204" pitchFamily="34" charset="-122"/>
        </a:defRPr>
      </a:lvl9pPr>
    </p:titleStyle>
    <p:bodyStyle>
      <a:lvl1pPr marL="265430" indent="-265430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005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anose="020B0604030504040204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130" indent="-182880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255" indent="-182880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anose="020B0604030504040204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880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345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 panose="020B0604030504040204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53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Verdana" panose="020B0604030504040204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 panose="05020102010507070707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04040">
                <a:alpha val="100000"/>
              </a:srgbClr>
            </a:gs>
            <a:gs pos="60001">
              <a:srgbClr val="626262">
                <a:alpha val="100000"/>
              </a:srgbClr>
            </a:gs>
            <a:gs pos="100000">
              <a:srgbClr val="8C8C8C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1" name="直角三角形 10"/>
          <p:cNvSpPr/>
          <p:nvPr/>
        </p:nvSpPr>
        <p:spPr>
          <a:xfrm>
            <a:off x="6350" y="11113"/>
            <a:ext cx="9131300" cy="5697538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350"/>
            <a:ext cx="9137650" cy="5702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0800000" flipV="1">
            <a:off x="6469063" y="4124325"/>
            <a:ext cx="2673350" cy="15827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22250"/>
            <a:ext cx="8229600" cy="1166813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126" name="文本占位符 12"/>
          <p:cNvSpPr>
            <a:spLocks noGrp="1"/>
          </p:cNvSpPr>
          <p:nvPr>
            <p:ph type="body" idx="1"/>
          </p:nvPr>
        </p:nvSpPr>
        <p:spPr>
          <a:xfrm>
            <a:off x="457200" y="1568450"/>
            <a:ext cx="8229600" cy="3810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4791075" y="5400675"/>
            <a:ext cx="2133600" cy="2508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57200" y="5402263"/>
            <a:ext cx="4259263" cy="249238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7589838" y="5400675"/>
            <a:ext cx="503238" cy="250825"/>
          </a:xfrm>
          <a:prstGeom prst="rect">
            <a:avLst/>
          </a:prstGeom>
        </p:spPr>
        <p:txBody>
          <a:bodyPr vert="horz" anchor="b"/>
          <a:lstStyle>
            <a:lvl1pPr algn="ctr">
              <a:defRPr sz="12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marL="484505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505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  <a:ea typeface="幼圆" panose="02010509060101010101" pitchFamily="49" charset="-122"/>
        </a:defRPr>
      </a:lvl2pPr>
      <a:lvl3pPr marL="484505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  <a:ea typeface="幼圆" panose="02010509060101010101" pitchFamily="49" charset="-122"/>
        </a:defRPr>
      </a:lvl3pPr>
      <a:lvl4pPr marL="484505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  <a:ea typeface="幼圆" panose="02010509060101010101" pitchFamily="49" charset="-122"/>
        </a:defRPr>
      </a:lvl4pPr>
      <a:lvl5pPr marL="484505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  <a:ea typeface="幼圆" panose="02010509060101010101" pitchFamily="49" charset="-122"/>
        </a:defRPr>
      </a:lvl5pPr>
      <a:lvl6pPr marL="941705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  <a:ea typeface="幼圆" panose="02010509060101010101" pitchFamily="49" charset="-122"/>
        </a:defRPr>
      </a:lvl6pPr>
      <a:lvl7pPr marL="1398905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  <a:ea typeface="幼圆" panose="02010509060101010101" pitchFamily="49" charset="-122"/>
        </a:defRPr>
      </a:lvl7pPr>
      <a:lvl8pPr marL="1856105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  <a:ea typeface="幼圆" panose="02010509060101010101" pitchFamily="49" charset="-122"/>
        </a:defRPr>
      </a:lvl8pPr>
      <a:lvl9pPr marL="2313305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anose="020B0502020202020204" pitchFamily="34" charset="0"/>
          <a:ea typeface="幼圆" panose="02010509060101010101" pitchFamily="49" charset="-122"/>
        </a:defRPr>
      </a:lvl9pPr>
    </p:titleStyle>
    <p:bodyStyle>
      <a:lvl1pPr marL="447675" indent="-3829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anose="020B0604030504040204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705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 panose="05020102010507070707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6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hyperlink" Target="14%20&#30333;&#26472;&#31036;&#36190;&#65288;&#35838;&#25991;&#26391;&#35835;&#65289;.wmv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5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1338" y="647700"/>
            <a:ext cx="8061325" cy="1223963"/>
          </a:xfrm>
        </p:spPr>
        <p:txBody>
          <a:bodyPr vert="horz" anchor="b">
            <a:normAutofit/>
          </a:bodyPr>
          <a:lstStyle/>
          <a:p>
            <a:pPr marL="484505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435" name="副标题 2"/>
          <p:cNvSpPr>
            <a:spLocks noGrp="1"/>
          </p:cNvSpPr>
          <p:nvPr>
            <p:ph type="subTitle" idx="1"/>
          </p:nvPr>
        </p:nvSpPr>
        <p:spPr>
          <a:xfrm>
            <a:off x="541338" y="1874838"/>
            <a:ext cx="8061325" cy="1460500"/>
          </a:xfrm>
          <a:ln/>
        </p:spPr>
        <p:txBody>
          <a:bodyPr vert="horz" wrap="square" lIns="91440" tIns="45720" rIns="91440" bIns="45720" anchor="t"/>
          <a:p>
            <a:pPr marR="0" eaLnBrk="1" hangingPunct="1">
              <a:spcBef>
                <a:spcPct val="0"/>
              </a:spcBef>
              <a:buSzPct val="80000"/>
            </a:pPr>
            <a:endParaRPr lang="zh-CN" altLang="en-US" kern="1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8436" name="Picture 2" descr="http://a1.att.hudong.com/43/53/0130000009198512112953725991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WordArt 2"/>
          <p:cNvSpPr/>
          <p:nvPr/>
        </p:nvSpPr>
        <p:spPr>
          <a:xfrm>
            <a:off x="838200" y="723900"/>
            <a:ext cx="7399338" cy="11255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0"/>
                <a:gd name="adj2" fmla="val 435"/>
              </a:avLst>
            </a:prstTxWarp>
            <a:normAutofit/>
          </a:bodyPr>
          <a:p>
            <a:pPr algn="ctr" eaLnBrk="0" hangingPunct="0"/>
            <a:r>
              <a:rPr lang="zh-CN" altLang="en-US" sz="3600" b="1" i="1" spc="720">
                <a:solidFill>
                  <a:srgbClr val="FF00FF"/>
                </a:solidFill>
                <a:effectLst>
                  <a:outerShdw dist="53882" dir="2699999" algn="ctr" rotWithShape="0">
                    <a:srgbClr val="C0C0C0">
                      <a:alpha val="78998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白杨礼赞</a:t>
            </a:r>
            <a:endParaRPr lang="zh-CN" altLang="en-US" sz="3600" b="1" i="1" spc="720">
              <a:solidFill>
                <a:srgbClr val="FF00FF"/>
              </a:solidFill>
              <a:effectLst>
                <a:outerShdw dist="53882" dir="2699999" algn="ctr" rotWithShape="0">
                  <a:srgbClr val="C0C0C0">
                    <a:alpha val="78998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5791200" y="2400300"/>
            <a:ext cx="335280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茅盾</a:t>
            </a:r>
            <a:endParaRPr lang="zh-CN" altLang="en-US" sz="8800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84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48450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课文仅仅是在赞美白杨树吗？请找出相关语句。</a:t>
            </a:r>
            <a:endParaRPr kumimoji="0" lang="zh-CN" altLang="en-US" sz="3600" b="1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>
          <a:xfrm>
            <a:off x="457200" y="1568450"/>
            <a:ext cx="8229600" cy="38100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/>
              <a:t>“那是</a:t>
            </a:r>
            <a:r>
              <a:rPr lang="zh-CN" altLang="en-US" b="1" dirty="0">
                <a:solidFill>
                  <a:schemeClr val="accent1"/>
                </a:solidFill>
              </a:rPr>
              <a:t>力争上游</a:t>
            </a:r>
            <a:r>
              <a:rPr lang="zh-CN" altLang="en-US" b="1" dirty="0"/>
              <a:t>的一种树”。</a:t>
            </a:r>
            <a:endParaRPr lang="en-US" altLang="zh-CN" b="1" dirty="0"/>
          </a:p>
          <a:p>
            <a:pPr eaLnBrk="1" hangingPunct="1"/>
            <a:r>
              <a:rPr lang="zh-CN" altLang="en-US" b="1" dirty="0"/>
              <a:t>“难道你就只觉得它只是树？难道</a:t>
            </a:r>
            <a:r>
              <a:rPr lang="en-US" altLang="zh-CN" b="1" dirty="0"/>
              <a:t>······</a:t>
            </a:r>
            <a:r>
              <a:rPr lang="zh-CN" altLang="en-US" b="1" dirty="0"/>
              <a:t>”</a:t>
            </a:r>
            <a:endParaRPr lang="en-US" altLang="zh-CN" b="1" dirty="0"/>
          </a:p>
          <a:p>
            <a:pPr eaLnBrk="1" hangingPunct="1"/>
            <a:endParaRPr lang="en-US" altLang="zh-CN" b="1" dirty="0"/>
          </a:p>
          <a:p>
            <a:pPr eaLnBrk="1" hangingPunct="1"/>
            <a:r>
              <a:rPr lang="zh-CN" altLang="en-US" b="1" dirty="0"/>
              <a:t>说明白杨树具有象征意义。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charRg st="3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4"/>
          <p:cNvSpPr/>
          <p:nvPr/>
        </p:nvSpPr>
        <p:spPr>
          <a:xfrm>
            <a:off x="5867400" y="3060700"/>
            <a:ext cx="8458200" cy="5857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228714" y="190570"/>
            <a:ext cx="8610374" cy="1388772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48450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2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什么叫象征，本文的象征体和本体是什么？</a:t>
            </a:r>
            <a:endParaRPr kumimoji="0" lang="zh-CN" altLang="en-US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676" name="内容占位符 9"/>
          <p:cNvSpPr>
            <a:spLocks noGrp="1"/>
          </p:cNvSpPr>
          <p:nvPr>
            <p:ph idx="1"/>
          </p:nvPr>
        </p:nvSpPr>
        <p:spPr>
          <a:xfrm>
            <a:off x="381000" y="1905000"/>
            <a:ext cx="8229600" cy="38100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200" b="1" dirty="0"/>
              <a:t>通过某一特定的具体形象来暗示另一事物或某种较为普遍的意义，这种手法叫象征。</a:t>
            </a:r>
            <a:endParaRPr lang="en-US" altLang="zh-CN" sz="3200" b="1" dirty="0"/>
          </a:p>
          <a:p>
            <a:pPr eaLnBrk="1" hangingPunct="1"/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象征体和本体之间存在着</a:t>
            </a:r>
            <a:r>
              <a:rPr lang="zh-CN" altLang="en-US" sz="32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某种相似的特点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，可以借助读者的</a:t>
            </a:r>
            <a:r>
              <a:rPr lang="zh-CN" altLang="en-US" sz="32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想象和联想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把它们联系起来。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3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6">
                                            <p:txEl>
                                              <p:charRg st="3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6">
                                            <p:txEl>
                                              <p:charRg st="39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12633049_20050906144701354785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3440113"/>
            <a:ext cx="3492500" cy="2274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3" descr="白杨树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171700" cy="3278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WordArt 4"/>
          <p:cNvSpPr/>
          <p:nvPr/>
        </p:nvSpPr>
        <p:spPr>
          <a:xfrm>
            <a:off x="228600" y="190500"/>
            <a:ext cx="1752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056"/>
              </a:avLst>
            </a:prstTxWarp>
            <a:normAutofit/>
          </a:bodyPr>
          <a:p>
            <a:pPr algn="ctr" eaLnBrk="0" hangingPunct="0"/>
            <a:r>
              <a:rPr lang="zh-CN" altLang="en-US" sz="3600" b="1" normalizeH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白杨树</a:t>
            </a:r>
            <a:endParaRPr lang="zh-CN" altLang="en-US" sz="3600" b="1" normalizeH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1" name="WordArt 5"/>
          <p:cNvSpPr>
            <a:spLocks noChangeArrowheads="1" noChangeShapeType="1"/>
          </p:cNvSpPr>
          <p:nvPr/>
        </p:nvSpPr>
        <p:spPr bwMode="auto">
          <a:xfrm>
            <a:off x="381110" y="4610054"/>
            <a:ext cx="4419600" cy="727916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0" normalizeH="0" baseline="0" noProof="0" dirty="0">
                <a:ln w="12700">
                  <a:solidFill>
                    <a:srgbClr val="EAEAEA"/>
                  </a:solidFill>
                  <a:round/>
                </a:ln>
                <a:solidFill>
                  <a:schemeClr val="accent1"/>
                </a:soli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3600" b="1" i="0" u="none" strike="noStrike" kern="10" cap="none" spc="0" normalizeH="0" baseline="0" noProof="0" dirty="0">
                <a:ln w="12700">
                  <a:solidFill>
                    <a:srgbClr val="EAEAEA"/>
                  </a:solidFill>
                  <a:round/>
                </a:ln>
                <a:solidFill>
                  <a:schemeClr val="accent1"/>
                </a:soli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600" b="1" i="0" u="none" strike="noStrike" kern="10" cap="none" spc="0" normalizeH="0" baseline="0" noProof="0" dirty="0">
                <a:ln w="12700">
                  <a:solidFill>
                    <a:srgbClr val="EAEAEA"/>
                  </a:solidFill>
                  <a:round/>
                </a:ln>
                <a:solidFill>
                  <a:schemeClr val="accent1"/>
                </a:soli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）象征本体和象征体</a:t>
            </a:r>
            <a:endParaRPr kumimoji="0" lang="zh-CN" altLang="en-US" sz="3600" b="1" i="0" u="none" strike="noStrike" kern="10" cap="none" spc="0" normalizeH="0" baseline="0" noProof="0" dirty="0">
              <a:ln w="12700">
                <a:solidFill>
                  <a:srgbClr val="EAEAEA"/>
                </a:solidFill>
                <a:round/>
              </a:ln>
              <a:solidFill>
                <a:schemeClr val="accent1"/>
              </a:solidFill>
              <a:effectLst>
                <a:outerShdw dist="35921" dir="2700000" sy="50000" kx="2115830" algn="bl" rotWithShape="0">
                  <a:srgbClr val="C0C0C0">
                    <a:alpha val="78999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2" name="WordArt 6"/>
          <p:cNvSpPr/>
          <p:nvPr/>
        </p:nvSpPr>
        <p:spPr>
          <a:xfrm>
            <a:off x="7162800" y="3517900"/>
            <a:ext cx="1803400" cy="78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normalizeH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99190" dir="7788334" algn="ctr" rotWithShape="0">
                    <a:srgbClr val="00008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抗日军民</a:t>
            </a:r>
            <a:endParaRPr lang="zh-CN" altLang="en-US" sz="3600" normalizeH="1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2"/>
              </a:solidFill>
              <a:effectLst>
                <a:outerShdw dist="99190" dir="7788334" algn="ctr" rotWithShape="0">
                  <a:srgbClr val="00008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3" name="Line 7"/>
          <p:cNvSpPr/>
          <p:nvPr/>
        </p:nvSpPr>
        <p:spPr>
          <a:xfrm>
            <a:off x="2209800" y="2552700"/>
            <a:ext cx="3455988" cy="2700338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4" name="Text Box 8"/>
          <p:cNvSpPr txBox="1"/>
          <p:nvPr/>
        </p:nvSpPr>
        <p:spPr>
          <a:xfrm>
            <a:off x="3048000" y="2705100"/>
            <a:ext cx="8636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层</a:t>
            </a:r>
            <a:endParaRPr lang="zh-CN" altLang="en-US" sz="36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5" name="Text Box 9"/>
          <p:cNvSpPr txBox="1"/>
          <p:nvPr/>
        </p:nvSpPr>
        <p:spPr>
          <a:xfrm>
            <a:off x="2362200" y="2095500"/>
            <a:ext cx="8636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层</a:t>
            </a:r>
            <a:endParaRPr lang="zh-CN" altLang="en-US" sz="36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3733800" y="3238500"/>
            <a:ext cx="8636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深</a:t>
            </a:r>
            <a:endParaRPr lang="zh-CN" altLang="en-US" sz="36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7" name="Text Box 11"/>
          <p:cNvSpPr txBox="1"/>
          <p:nvPr/>
        </p:nvSpPr>
        <p:spPr>
          <a:xfrm>
            <a:off x="4495800" y="3771900"/>
            <a:ext cx="8636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</a:rPr>
              <a:t>入</a:t>
            </a:r>
            <a:endParaRPr lang="zh-CN" altLang="en-US" sz="3600" b="1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8" name="Text Box 12"/>
          <p:cNvSpPr txBox="1"/>
          <p:nvPr/>
        </p:nvSpPr>
        <p:spPr>
          <a:xfrm>
            <a:off x="3429000" y="190500"/>
            <a:ext cx="5715000" cy="3084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</a:rPr>
              <a:t>树（本体）</a:t>
            </a:r>
            <a:r>
              <a:rPr lang="en-US" altLang="zh-CN" sz="2800" b="1">
                <a:latin typeface="Verdana" panose="020B0604030504040204" pitchFamily="34" charset="0"/>
              </a:rPr>
              <a:t>  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人（象征体）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</a:rPr>
              <a:t>朴质、严肃</a:t>
            </a:r>
            <a:endParaRPr lang="zh-CN" altLang="en-US" sz="2800" b="1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</a:rPr>
              <a:t>坚强不屈</a:t>
            </a:r>
            <a:endParaRPr lang="zh-CN" altLang="en-US" sz="2800" b="1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</a:rPr>
              <a:t>傲然挺立      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哨兵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</a:rPr>
              <a:t>团结、力求上进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精神和意志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9469" name="Rectangle 13"/>
          <p:cNvSpPr/>
          <p:nvPr/>
        </p:nvSpPr>
        <p:spPr>
          <a:xfrm>
            <a:off x="6400800" y="1104900"/>
            <a:ext cx="25939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</a:rPr>
              <a:t>  —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北方的农民</a:t>
            </a:r>
            <a:endParaRPr lang="zh-CN" altLang="en-US" sz="28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9470" name="AutoShape 14"/>
          <p:cNvSpPr/>
          <p:nvPr/>
        </p:nvSpPr>
        <p:spPr>
          <a:xfrm>
            <a:off x="5943600" y="1104900"/>
            <a:ext cx="71438" cy="541338"/>
          </a:xfrm>
          <a:prstGeom prst="rightBrace">
            <a:avLst>
              <a:gd name="adj1" fmla="val 75777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2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3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5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5" grpId="0"/>
      <p:bldP spid="19466" grpId="0"/>
      <p:bldP spid="19467" grpId="0"/>
      <p:bldP spid="19469" grpId="0"/>
      <p:bldP spid="1947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2250"/>
            <a:ext cx="8229600" cy="1166813"/>
          </a:xfrm>
        </p:spPr>
        <p:txBody>
          <a:bodyPr vert="horz" anchor="ctr">
            <a:normAutofit/>
          </a:bodyPr>
          <a:lstStyle/>
          <a:p>
            <a:pPr marL="48450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200" b="0" i="0" u="none" strike="noStrike" kern="1200" cap="none" spc="0" normalizeH="0" baseline="0" noProof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3" name="图片 1" descr="1598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715000"/>
          </a:xfrm>
          <a:ln/>
        </p:spPr>
      </p:pic>
      <p:sp>
        <p:nvSpPr>
          <p:cNvPr id="30724" name="Rectangle 5"/>
          <p:cNvSpPr/>
          <p:nvPr/>
        </p:nvSpPr>
        <p:spPr>
          <a:xfrm>
            <a:off x="152400" y="1081088"/>
            <a:ext cx="9144000" cy="15700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b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</a:br>
            <a:b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</a:br>
            <a:endParaRPr lang="zh-CN" altLang="en-US" sz="32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0725" name="矩形 6"/>
          <p:cNvSpPr/>
          <p:nvPr/>
        </p:nvSpPr>
        <p:spPr>
          <a:xfrm>
            <a:off x="304800" y="114300"/>
            <a:ext cx="84582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这种写法就叫象征。象征是写作方法而不是拟人、比喻之类的修辞法。拟人、比喻只表现在句子上，象征表现在篇章上，作者将所描绘的事物赋予一定的意义。 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48450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由此可以看出作者写作本文的真正目的是：</a:t>
            </a:r>
            <a:endParaRPr kumimoji="0" lang="zh-CN" altLang="en-US" sz="3600" b="1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>
          <a:xfrm>
            <a:off x="457200" y="2095500"/>
            <a:ext cx="8229600" cy="288925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200" b="1" dirty="0"/>
              <a:t>借赞美白杨树来表达对北方农民的崇敬和赞美。</a:t>
            </a:r>
            <a:endParaRPr lang="en-US" altLang="zh-CN" sz="3200" b="1" dirty="0"/>
          </a:p>
          <a:p>
            <a:pPr eaLnBrk="1" hangingPunct="1"/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                            </a:t>
            </a:r>
            <a:r>
              <a:rPr lang="zh-CN" altLang="en-US" sz="3600" b="1" dirty="0">
                <a:solidFill>
                  <a:srgbClr val="FF0000"/>
                </a:solidFill>
              </a:rPr>
              <a:t>托物抒情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2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747">
                                            <p:txEl>
                                              <p:charRg st="23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8" descr="图片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579438"/>
            <a:ext cx="1079500" cy="7540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6" name="组合 1"/>
          <p:cNvGrpSpPr/>
          <p:nvPr/>
        </p:nvGrpSpPr>
        <p:grpSpPr>
          <a:xfrm>
            <a:off x="206375" y="614363"/>
            <a:ext cx="2062163" cy="544512"/>
            <a:chOff x="1438698" y="982657"/>
            <a:chExt cx="2498303" cy="616461"/>
          </a:xfrm>
        </p:grpSpPr>
        <p:pic>
          <p:nvPicPr>
            <p:cNvPr id="16387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8" name="文本框 2"/>
            <p:cNvSpPr txBox="1"/>
            <p:nvPr/>
          </p:nvSpPr>
          <p:spPr>
            <a:xfrm>
              <a:off x="1438698" y="982657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再读感知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96875" y="1479550"/>
            <a:ext cx="8447088" cy="591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3900"/>
              </a:lnSpc>
              <a:spcBef>
                <a:spcPts val="12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朗读课文，理清课文层次。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3"/>
          <p:cNvSpPr/>
          <p:nvPr/>
        </p:nvSpPr>
        <p:spPr>
          <a:xfrm>
            <a:off x="468313" y="2065338"/>
            <a:ext cx="8280400" cy="28898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：开篇点题，直接抒发对白杨树的赞美、崇敬之情。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第二部分（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：由远及近，由表及里地抒写白杨树的“不平凡”，点明其象征意义。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第三部分（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：对比楠木，再赞白杨，呼应开头。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2" descr="d1f0c016a8b4d86820a4e9a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Rectangle 3"/>
          <p:cNvSpPr/>
          <p:nvPr/>
        </p:nvSpPr>
        <p:spPr>
          <a:xfrm>
            <a:off x="228600" y="1251109"/>
            <a:ext cx="4114800" cy="24301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 dirty="0">
                <a:solidFill>
                  <a:srgbClr val="CC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</a:t>
            </a:r>
            <a:r>
              <a:rPr lang="en-US" altLang="zh-CN" sz="3600" b="1" dirty="0">
                <a:solidFill>
                  <a:srgbClr val="9966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600" b="1" dirty="0">
                <a:solidFill>
                  <a:srgbClr val="9966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、齐读</a:t>
            </a:r>
            <a:r>
              <a:rPr lang="en-US" altLang="zh-CN" sz="3600" b="1" dirty="0">
                <a:solidFill>
                  <a:srgbClr val="9966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5-8</a:t>
            </a:r>
            <a:r>
              <a:rPr lang="zh-CN" altLang="en-US" sz="3600" b="1" dirty="0">
                <a:solidFill>
                  <a:srgbClr val="9966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段，</a:t>
            </a:r>
            <a:r>
              <a:rPr lang="zh-CN" altLang="en-US" sz="3600" b="1" dirty="0">
                <a:solidFill>
                  <a:srgbClr val="9966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，说一说每段大意。</a:t>
            </a:r>
            <a:r>
              <a:rPr lang="zh-CN" altLang="en-US" sz="36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b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endParaRPr lang="zh-CN" altLang="en-US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000500"/>
            <a:ext cx="6019800" cy="1454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996633"/>
                </a:solidFill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3200" b="1" kern="1200" cap="none" spc="0" normalizeH="0" baseline="0" noProof="0" dirty="0">
                <a:solidFill>
                  <a:srgbClr val="996633"/>
                </a:solidFill>
                <a:latin typeface="+mn-ea"/>
                <a:ea typeface="+mn-ea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solidFill>
                  <a:srgbClr val="996633"/>
                </a:solidFill>
                <a:latin typeface="+mn-ea"/>
                <a:ea typeface="+mn-ea"/>
                <a:cs typeface="+mn-cs"/>
              </a:rPr>
              <a:t>6</a:t>
            </a:r>
            <a:r>
              <a:rPr kumimoji="0" lang="zh-CN" altLang="en-US" sz="3200" b="1" kern="1200" cap="none" spc="0" normalizeH="0" baseline="0" noProof="0" dirty="0">
                <a:solidFill>
                  <a:srgbClr val="996633"/>
                </a:solidFill>
                <a:latin typeface="+mn-ea"/>
                <a:ea typeface="+mn-ea"/>
                <a:cs typeface="+mn-cs"/>
              </a:rPr>
              <a:t>段写白杨树的形象和气质。</a:t>
            </a:r>
            <a:endParaRPr kumimoji="0" lang="en-US" altLang="zh-CN" sz="3200" b="1" kern="1200" cap="none" spc="0" normalizeH="0" baseline="0" noProof="0" dirty="0">
              <a:solidFill>
                <a:srgbClr val="996633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996633"/>
                </a:solidFill>
                <a:latin typeface="+mn-ea"/>
                <a:ea typeface="+mn-ea"/>
                <a:cs typeface="+mn-cs"/>
              </a:rPr>
              <a:t>7</a:t>
            </a:r>
            <a:r>
              <a:rPr kumimoji="0" lang="zh-CN" altLang="en-US" sz="3200" b="1" kern="1200" cap="none" spc="0" normalizeH="0" baseline="0" noProof="0" dirty="0">
                <a:solidFill>
                  <a:srgbClr val="996633"/>
                </a:solidFill>
                <a:latin typeface="+mn-ea"/>
                <a:ea typeface="+mn-ea"/>
                <a:cs typeface="+mn-cs"/>
              </a:rPr>
              <a:t>、</a:t>
            </a:r>
            <a:r>
              <a:rPr kumimoji="0" lang="en-US" altLang="zh-CN" sz="3200" b="1" kern="1200" cap="none" spc="0" normalizeH="0" baseline="0" noProof="0" dirty="0">
                <a:solidFill>
                  <a:srgbClr val="996633"/>
                </a:solidFill>
                <a:latin typeface="+mn-ea"/>
                <a:ea typeface="+mn-ea"/>
                <a:cs typeface="+mn-cs"/>
              </a:rPr>
              <a:t>8</a:t>
            </a:r>
            <a:r>
              <a:rPr kumimoji="0" lang="zh-CN" altLang="en-US" sz="3200" b="1" kern="1200" cap="none" spc="0" normalizeH="0" baseline="0" noProof="0" dirty="0">
                <a:solidFill>
                  <a:srgbClr val="996633"/>
                </a:solidFill>
                <a:latin typeface="+mn-ea"/>
                <a:ea typeface="+mn-ea"/>
                <a:cs typeface="+mn-cs"/>
              </a:rPr>
              <a:t>段写白杨树的象征意义。</a:t>
            </a:r>
            <a:endParaRPr kumimoji="0" lang="zh-CN" altLang="en-US" sz="3200" b="1" kern="1200" cap="none" spc="0" normalizeH="0" baseline="0" noProof="0" dirty="0">
              <a:solidFill>
                <a:srgbClr val="996633"/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3" descr="W02009042337593218638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495300"/>
            <a:ext cx="6096000" cy="4643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Box 2"/>
          <p:cNvSpPr txBox="1"/>
          <p:nvPr/>
        </p:nvSpPr>
        <p:spPr>
          <a:xfrm>
            <a:off x="6858000" y="190500"/>
            <a:ext cx="1846263" cy="53975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600" b="1" dirty="0">
                <a:solidFill>
                  <a:srgbClr val="FFFF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（五</a:t>
            </a:r>
            <a:r>
              <a:rPr lang="en-US" altLang="zh-CN" sz="3600" b="1" dirty="0">
                <a:solidFill>
                  <a:srgbClr val="FFFF00"/>
                </a:solidFill>
                <a:latin typeface="方正舒体" panose="02010601030101010101" pitchFamily="2" charset="-122"/>
                <a:ea typeface="方正姚体" panose="02010601030101010101" pitchFamily="2" charset="-122"/>
              </a:rPr>
              <a:t>—</a:t>
            </a:r>
            <a:r>
              <a:rPr lang="zh-CN" altLang="en-US" sz="3600" b="1" dirty="0">
                <a:solidFill>
                  <a:srgbClr val="FFFF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六段）                        那是力争上游的一种树，笔直的干，笔直的枝。</a:t>
            </a:r>
            <a:endParaRPr lang="zh-CN" altLang="en-US" sz="3600" b="1" dirty="0">
              <a:solidFill>
                <a:srgbClr val="FFFF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820" name="日期占位符 6"/>
          <p:cNvSpPr txBox="1">
            <a:spLocks noGrp="1"/>
          </p:cNvSpPr>
          <p:nvPr/>
        </p:nvSpPr>
        <p:spPr>
          <a:xfrm>
            <a:off x="457200" y="52974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4821" name="页脚占位符 5"/>
          <p:cNvSpPr txBox="1">
            <a:spLocks noGrp="1"/>
          </p:cNvSpPr>
          <p:nvPr/>
        </p:nvSpPr>
        <p:spPr>
          <a:xfrm>
            <a:off x="3124200" y="5297488"/>
            <a:ext cx="2895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4822" name="灯片编号占位符 4"/>
          <p:cNvSpPr txBox="1">
            <a:spLocks noGrp="1"/>
          </p:cNvSpPr>
          <p:nvPr/>
        </p:nvSpPr>
        <p:spPr>
          <a:xfrm>
            <a:off x="6553200" y="52974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1" descr="159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266700"/>
            <a:ext cx="5518150" cy="530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Box 2"/>
          <p:cNvSpPr txBox="1"/>
          <p:nvPr/>
        </p:nvSpPr>
        <p:spPr>
          <a:xfrm>
            <a:off x="6040438" y="893763"/>
            <a:ext cx="2646362" cy="36433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它的干通常是丈把高，像加过人工似的，一丈以内绝无旁枝。</a:t>
            </a:r>
            <a:endParaRPr lang="zh-CN" altLang="en-US" sz="4000" b="1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2" descr="5_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0500"/>
            <a:ext cx="5791200" cy="531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Box 4"/>
          <p:cNvSpPr txBox="1"/>
          <p:nvPr/>
        </p:nvSpPr>
        <p:spPr>
          <a:xfrm>
            <a:off x="6515100" y="190500"/>
            <a:ext cx="2400300" cy="541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它所有的丫枝一律向上，而且紧紧靠拢，也像加过人工似的，成为一束，绝不旁逸斜出。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3" descr="md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3200" y="876300"/>
            <a:ext cx="2438400" cy="361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4"/>
          <p:cNvSpPr txBox="1"/>
          <p:nvPr/>
        </p:nvSpPr>
        <p:spPr>
          <a:xfrm>
            <a:off x="6629400" y="4762500"/>
            <a:ext cx="2286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1896—1981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304800" y="1487488"/>
            <a:ext cx="6477000" cy="2241550"/>
            <a:chOff x="191" y="912"/>
            <a:chExt cx="5425" cy="2383"/>
          </a:xfrm>
        </p:grpSpPr>
        <p:sp>
          <p:nvSpPr>
            <p:cNvPr id="20487" name="Rectangle 6"/>
            <p:cNvSpPr/>
            <p:nvPr/>
          </p:nvSpPr>
          <p:spPr>
            <a:xfrm>
              <a:off x="3792" y="2305"/>
              <a:ext cx="1728" cy="5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</a:rPr>
                <a:t>        </a:t>
              </a:r>
              <a:endParaRPr lang="zh-CN" altLang="en-US" sz="24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20488" name="Group 7"/>
            <p:cNvGrpSpPr/>
            <p:nvPr/>
          </p:nvGrpSpPr>
          <p:grpSpPr>
            <a:xfrm>
              <a:off x="191" y="912"/>
              <a:ext cx="5425" cy="2383"/>
              <a:chOff x="191" y="912"/>
              <a:chExt cx="5425" cy="2383"/>
            </a:xfrm>
          </p:grpSpPr>
          <p:sp>
            <p:nvSpPr>
              <p:cNvPr id="20489" name="Rectangle 9"/>
              <p:cNvSpPr/>
              <p:nvPr/>
            </p:nvSpPr>
            <p:spPr>
              <a:xfrm>
                <a:off x="3792" y="912"/>
                <a:ext cx="1824" cy="51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400" dirty="0">
                    <a:latin typeface="Times New Roman" panose="02020603050405020304" pitchFamily="18" charset="0"/>
                  </a:rPr>
                  <a:t>         </a:t>
                </a:r>
                <a:endParaRPr lang="zh-CN" altLang="en-US" sz="24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490" name="Rectangle 10"/>
              <p:cNvSpPr/>
              <p:nvPr/>
            </p:nvSpPr>
            <p:spPr>
              <a:xfrm>
                <a:off x="191" y="2784"/>
                <a:ext cx="110" cy="51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endParaRPr lang="zh-CN" altLang="en-US" sz="2400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sp>
        <p:nvSpPr>
          <p:cNvPr id="20485" name="WordArt 23"/>
          <p:cNvSpPr>
            <a:spLocks noTextEdit="1"/>
          </p:cNvSpPr>
          <p:nvPr/>
        </p:nvSpPr>
        <p:spPr>
          <a:xfrm>
            <a:off x="1600200" y="114300"/>
            <a:ext cx="51054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9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二、作者介绍</a:t>
            </a:r>
            <a:endParaRPr lang="zh-CN" altLang="en-US" sz="9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6" name="Text Box 8"/>
          <p:cNvSpPr txBox="1"/>
          <p:nvPr/>
        </p:nvSpPr>
        <p:spPr>
          <a:xfrm>
            <a:off x="304800" y="952500"/>
            <a:ext cx="5775325" cy="526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       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茅盾原名沈德鸿，字雁冰，１８９６年７月４日生于浙江桐乡县乌镇。这个太湖南部的鱼米之乡，是近代以来中国农业最为发达之区，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它紧邻着现代化的上海，又是人文荟萃的地方，这造成了茅盾勇于面向世界的开放的文化心态，以及精致入微的笔风。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1" descr="200869821387504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日期占位符 5"/>
          <p:cNvSpPr txBox="1">
            <a:spLocks noGrp="1"/>
          </p:cNvSpPr>
          <p:nvPr/>
        </p:nvSpPr>
        <p:spPr>
          <a:xfrm>
            <a:off x="457200" y="52974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2" name="页脚占位符 4"/>
          <p:cNvSpPr txBox="1">
            <a:spLocks noGrp="1"/>
          </p:cNvSpPr>
          <p:nvPr/>
        </p:nvSpPr>
        <p:spPr>
          <a:xfrm>
            <a:off x="3124200" y="5297488"/>
            <a:ext cx="2895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3" name="灯片编号占位符 3"/>
          <p:cNvSpPr txBox="1">
            <a:spLocks noGrp="1"/>
          </p:cNvSpPr>
          <p:nvPr/>
        </p:nvSpPr>
        <p:spPr>
          <a:xfrm>
            <a:off x="6553200" y="52974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fld id="{9A0DB2DC-4C9A-4742-B13C-FB6460FD3503}" type="slidenum"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37894" name="Picture 8" descr="http://pic43.nipic.com/20140625/17700690_172045998000_2.jpg"/>
          <p:cNvPicPr>
            <a:picLocks noChangeAspect="1"/>
          </p:cNvPicPr>
          <p:nvPr/>
        </p:nvPicPr>
        <p:blipFill>
          <a:blip r:embed="rId2"/>
          <a:srcRect b="4668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5" name="TextBox 2"/>
          <p:cNvSpPr txBox="1"/>
          <p:nvPr/>
        </p:nvSpPr>
        <p:spPr>
          <a:xfrm>
            <a:off x="533400" y="190500"/>
            <a:ext cx="8196263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4400" b="1" dirty="0">
                <a:latin typeface="Arial" panose="020B0604020202020204" pitchFamily="34" charset="0"/>
                <a:ea typeface="华文行楷" panose="02010800040101010101" pitchFamily="2" charset="-122"/>
              </a:rPr>
              <a:t>它的宽大的叶子也是片片向上，几乎没有斜生的，更不用说倒垂了。</a:t>
            </a:r>
            <a:endParaRPr lang="zh-CN" altLang="en-US" sz="4400" b="1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1" descr="10c650a74258efb4d043580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Picture 2" descr="白杨树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Rectangle 3"/>
          <p:cNvSpPr/>
          <p:nvPr/>
        </p:nvSpPr>
        <p:spPr>
          <a:xfrm>
            <a:off x="3124200" y="495300"/>
            <a:ext cx="5594350" cy="2308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800" b="1" dirty="0">
                <a:solidFill>
                  <a:srgbClr val="FF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它的皮光滑而有银色的晕圈，微微泛出淡青色。 </a:t>
            </a:r>
            <a:endParaRPr lang="zh-CN" altLang="en-US" sz="4800" b="1" dirty="0">
              <a:solidFill>
                <a:srgbClr val="FF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Box 2"/>
          <p:cNvSpPr txBox="1"/>
          <p:nvPr/>
        </p:nvSpPr>
        <p:spPr>
          <a:xfrm>
            <a:off x="5334000" y="266700"/>
            <a:ext cx="3632200" cy="51196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400" b="1" dirty="0">
                <a:latin typeface="华文行楷" panose="02010800040101010101" pitchFamily="2" charset="-122"/>
              </a:rPr>
              <a:t>         </a:t>
            </a:r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这是虽在北方风雪的压迫下却保持着倔强挺立的一种树。哪怕只有碗那样粗细，它却努力向上发展，高到丈许，两丈，参天耸立，不折不挠，对抗着西北风。</a:t>
            </a:r>
            <a:endParaRPr lang="zh-CN" altLang="en-US" sz="3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9939" name="日期占位符 6"/>
          <p:cNvSpPr txBox="1">
            <a:spLocks noGrp="1"/>
          </p:cNvSpPr>
          <p:nvPr/>
        </p:nvSpPr>
        <p:spPr>
          <a:xfrm>
            <a:off x="457200" y="52974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fld id="{BB962C8B-B14F-4D97-AF65-F5344CB8AC3E}" type="datetime1"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39940" name="Picture 6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45088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3" descr="7193645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0"/>
            <a:ext cx="8153400" cy="422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日期占位符 5"/>
          <p:cNvSpPr txBox="1">
            <a:spLocks noGrp="1"/>
          </p:cNvSpPr>
          <p:nvPr/>
        </p:nvSpPr>
        <p:spPr>
          <a:xfrm>
            <a:off x="457200" y="52974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3796" name="页脚占位符 4"/>
          <p:cNvSpPr txBox="1">
            <a:spLocks noGrp="1"/>
          </p:cNvSpPr>
          <p:nvPr/>
        </p:nvSpPr>
        <p:spPr>
          <a:xfrm>
            <a:off x="152400" y="4229100"/>
            <a:ext cx="8763000" cy="1220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这就是白杨树，西北极普通的一种树，然而决不是平凡的树！</a:t>
            </a:r>
            <a:endParaRPr lang="zh-CN" altLang="en-US" sz="44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5" name="灯片编号占位符 2"/>
          <p:cNvSpPr txBox="1">
            <a:spLocks noGrp="1"/>
          </p:cNvSpPr>
          <p:nvPr/>
        </p:nvSpPr>
        <p:spPr>
          <a:xfrm>
            <a:off x="6553200" y="5297488"/>
            <a:ext cx="2133600" cy="303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5"/>
          <p:cNvGrpSpPr/>
          <p:nvPr/>
        </p:nvGrpSpPr>
        <p:grpSpPr>
          <a:xfrm>
            <a:off x="990600" y="876300"/>
            <a:ext cx="914400" cy="2349500"/>
            <a:chOff x="0" y="0"/>
            <a:chExt cx="432" cy="1632"/>
          </a:xfrm>
        </p:grpSpPr>
        <p:sp>
          <p:nvSpPr>
            <p:cNvPr id="42012" name="Oval 6"/>
            <p:cNvSpPr/>
            <p:nvPr/>
          </p:nvSpPr>
          <p:spPr>
            <a:xfrm>
              <a:off x="0" y="0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013" name="Text Box 7"/>
            <p:cNvSpPr txBox="1"/>
            <p:nvPr/>
          </p:nvSpPr>
          <p:spPr>
            <a:xfrm>
              <a:off x="36" y="265"/>
              <a:ext cx="320" cy="119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楷体_GB2312" pitchFamily="49" charset="-122"/>
                </a:rPr>
                <a:t>外部形态</a:t>
              </a:r>
              <a:endParaRPr lang="zh-CN" altLang="en-US" sz="32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914400" y="114300"/>
            <a:ext cx="2438400" cy="3111500"/>
            <a:chOff x="0" y="28"/>
            <a:chExt cx="1387" cy="2353"/>
          </a:xfrm>
        </p:grpSpPr>
        <p:grpSp>
          <p:nvGrpSpPr>
            <p:cNvPr id="42005" name="Group 9"/>
            <p:cNvGrpSpPr/>
            <p:nvPr/>
          </p:nvGrpSpPr>
          <p:grpSpPr>
            <a:xfrm>
              <a:off x="0" y="28"/>
              <a:ext cx="1296" cy="461"/>
              <a:chOff x="0" y="28"/>
              <a:chExt cx="1296" cy="461"/>
            </a:xfrm>
          </p:grpSpPr>
          <p:sp>
            <p:nvSpPr>
              <p:cNvPr id="42010" name="Oval 10"/>
              <p:cNvSpPr/>
              <p:nvPr/>
            </p:nvSpPr>
            <p:spPr>
              <a:xfrm>
                <a:off x="0" y="28"/>
                <a:ext cx="1296" cy="461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2011" name="Text Box 11"/>
              <p:cNvSpPr txBox="1"/>
              <p:nvPr/>
            </p:nvSpPr>
            <p:spPr>
              <a:xfrm>
                <a:off x="130" y="28"/>
                <a:ext cx="1104" cy="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3200" b="1" dirty="0">
                    <a:latin typeface="Arial" panose="020B0604020202020204" pitchFamily="34" charset="0"/>
                    <a:ea typeface="楷体_GB2312" pitchFamily="49" charset="-122"/>
                  </a:rPr>
                  <a:t>总的形象</a:t>
                </a:r>
                <a:endParaRPr lang="zh-CN" altLang="en-US" sz="3200" b="1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sp>
          <p:nvSpPr>
            <p:cNvPr id="42006" name="Oval 13"/>
            <p:cNvSpPr/>
            <p:nvPr/>
          </p:nvSpPr>
          <p:spPr>
            <a:xfrm>
              <a:off x="737" y="662"/>
              <a:ext cx="650" cy="336"/>
            </a:xfrm>
            <a:prstGeom prst="ellipse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 wrap="none" anchor="ctr"/>
            <a:p>
              <a:r>
                <a:rPr lang="zh-CN" altLang="en-US" sz="3200" b="1" dirty="0">
                  <a:latin typeface="Arial" panose="020B0604020202020204" pitchFamily="34" charset="0"/>
                </a:rPr>
                <a:t> 干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  <p:sp>
          <p:nvSpPr>
            <p:cNvPr id="42007" name="Oval 16"/>
            <p:cNvSpPr/>
            <p:nvPr/>
          </p:nvSpPr>
          <p:spPr>
            <a:xfrm>
              <a:off x="737" y="1123"/>
              <a:ext cx="646" cy="336"/>
            </a:xfrm>
            <a:prstGeom prst="ellipse">
              <a:avLst/>
            </a:prstGeom>
            <a:solidFill>
              <a:srgbClr val="99CCFF"/>
            </a:solidFill>
            <a:ln w="9525">
              <a:noFill/>
            </a:ln>
          </p:spPr>
          <p:txBody>
            <a:bodyPr wrap="none" anchor="ctr"/>
            <a:p>
              <a:r>
                <a:rPr lang="zh-CN" altLang="en-US" sz="3200" b="1" dirty="0">
                  <a:latin typeface="Arial" panose="020B0604020202020204" pitchFamily="34" charset="0"/>
                </a:rPr>
                <a:t> 枝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  <p:sp>
          <p:nvSpPr>
            <p:cNvPr id="42008" name="Oval 19"/>
            <p:cNvSpPr/>
            <p:nvPr/>
          </p:nvSpPr>
          <p:spPr>
            <a:xfrm>
              <a:off x="780" y="1584"/>
              <a:ext cx="602" cy="336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wrap="none" anchor="ctr"/>
            <a:p>
              <a:r>
                <a:rPr lang="zh-CN" altLang="en-US" sz="3200" b="1" dirty="0">
                  <a:latin typeface="Arial" panose="020B0604020202020204" pitchFamily="34" charset="0"/>
                </a:rPr>
                <a:t> 叶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  <p:sp>
          <p:nvSpPr>
            <p:cNvPr id="42009" name="Oval 22"/>
            <p:cNvSpPr/>
            <p:nvPr/>
          </p:nvSpPr>
          <p:spPr>
            <a:xfrm>
              <a:off x="737" y="2045"/>
              <a:ext cx="650" cy="336"/>
            </a:xfrm>
            <a:prstGeom prst="ellipse">
              <a:avLst/>
            </a:prstGeom>
            <a:solidFill>
              <a:srgbClr val="CC99FF"/>
            </a:solidFill>
            <a:ln w="9525">
              <a:noFill/>
            </a:ln>
          </p:spPr>
          <p:txBody>
            <a:bodyPr wrap="none" anchor="ctr"/>
            <a:p>
              <a:r>
                <a:rPr lang="zh-CN" altLang="en-US" sz="3200" b="1" dirty="0">
                  <a:latin typeface="Arial" panose="020B0604020202020204" pitchFamily="34" charset="0"/>
                </a:rPr>
                <a:t> 皮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34840" name="Oval 24"/>
          <p:cNvSpPr/>
          <p:nvPr/>
        </p:nvSpPr>
        <p:spPr>
          <a:xfrm>
            <a:off x="3505200" y="114300"/>
            <a:ext cx="2667000" cy="6096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力争上游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1" name="Oval 25"/>
          <p:cNvSpPr/>
          <p:nvPr/>
        </p:nvSpPr>
        <p:spPr>
          <a:xfrm>
            <a:off x="3429000" y="876300"/>
            <a:ext cx="3124200" cy="5715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笔直，绝无旁枝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2" name="Oval 26"/>
          <p:cNvSpPr/>
          <p:nvPr/>
        </p:nvSpPr>
        <p:spPr>
          <a:xfrm>
            <a:off x="3429000" y="1485900"/>
            <a:ext cx="3048000" cy="5715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笔直，紧紧靠拢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3" name="Oval 27"/>
          <p:cNvSpPr/>
          <p:nvPr/>
        </p:nvSpPr>
        <p:spPr>
          <a:xfrm>
            <a:off x="3505200" y="2095500"/>
            <a:ext cx="2819400" cy="5207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片片向上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4" name="Oval 28"/>
          <p:cNvSpPr/>
          <p:nvPr/>
        </p:nvSpPr>
        <p:spPr>
          <a:xfrm>
            <a:off x="3581400" y="2705100"/>
            <a:ext cx="2743200" cy="5715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光滑淡青色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5" name="Oval 29"/>
          <p:cNvSpPr/>
          <p:nvPr/>
        </p:nvSpPr>
        <p:spPr>
          <a:xfrm>
            <a:off x="6629400" y="876300"/>
            <a:ext cx="1066800" cy="4445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方正姚体" panose="02010601030101010101" pitchFamily="2" charset="-122"/>
              </a:rPr>
              <a:t>正直</a:t>
            </a:r>
            <a:endParaRPr lang="zh-CN" altLang="en-US" sz="3200" b="1" dirty="0"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34846" name="Oval 30"/>
          <p:cNvSpPr/>
          <p:nvPr/>
        </p:nvSpPr>
        <p:spPr>
          <a:xfrm>
            <a:off x="6629400" y="1485900"/>
            <a:ext cx="1066800" cy="444500"/>
          </a:xfrm>
          <a:prstGeom prst="ellipse">
            <a:avLst/>
          </a:prstGeom>
          <a:solidFill>
            <a:srgbClr val="99CCFF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方正姚体" panose="02010601030101010101" pitchFamily="2" charset="-122"/>
              </a:rPr>
              <a:t>团结</a:t>
            </a:r>
            <a:endParaRPr lang="zh-CN" altLang="en-US" sz="3200" b="1" dirty="0"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34847" name="Oval 31"/>
          <p:cNvSpPr/>
          <p:nvPr/>
        </p:nvSpPr>
        <p:spPr>
          <a:xfrm>
            <a:off x="6705600" y="2171700"/>
            <a:ext cx="1143000" cy="4572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方正姚体" panose="02010601030101010101" pitchFamily="2" charset="-122"/>
              </a:rPr>
              <a:t>进取</a:t>
            </a:r>
            <a:endParaRPr lang="zh-CN" altLang="en-US" sz="3200" b="1" dirty="0"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34848" name="Oval 32"/>
          <p:cNvSpPr/>
          <p:nvPr/>
        </p:nvSpPr>
        <p:spPr>
          <a:xfrm>
            <a:off x="6705600" y="2781300"/>
            <a:ext cx="1143000" cy="457200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方正姚体" panose="02010601030101010101" pitchFamily="2" charset="-122"/>
              </a:rPr>
              <a:t>质朴</a:t>
            </a:r>
            <a:endParaRPr lang="zh-CN" altLang="en-US" sz="3200" b="1" dirty="0"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grpSp>
        <p:nvGrpSpPr>
          <p:cNvPr id="5" name="Group 33"/>
          <p:cNvGrpSpPr/>
          <p:nvPr/>
        </p:nvGrpSpPr>
        <p:grpSpPr>
          <a:xfrm>
            <a:off x="990600" y="3314700"/>
            <a:ext cx="914400" cy="2286000"/>
            <a:chOff x="0" y="0"/>
            <a:chExt cx="432" cy="1632"/>
          </a:xfrm>
        </p:grpSpPr>
        <p:sp>
          <p:nvSpPr>
            <p:cNvPr id="42003" name="Oval 34"/>
            <p:cNvSpPr/>
            <p:nvPr/>
          </p:nvSpPr>
          <p:spPr>
            <a:xfrm>
              <a:off x="0" y="0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004" name="Text Box 35"/>
            <p:cNvSpPr txBox="1"/>
            <p:nvPr/>
          </p:nvSpPr>
          <p:spPr>
            <a:xfrm>
              <a:off x="36" y="181"/>
              <a:ext cx="320" cy="131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楷体_GB2312" pitchFamily="49" charset="-122"/>
                </a:rPr>
                <a:t>内在气质</a:t>
              </a:r>
              <a:endParaRPr lang="zh-CN" altLang="en-US" sz="32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4852" name="Oval 36"/>
          <p:cNvSpPr/>
          <p:nvPr/>
        </p:nvSpPr>
        <p:spPr>
          <a:xfrm>
            <a:off x="3657600" y="3695700"/>
            <a:ext cx="2743200" cy="533400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倔强挺立</a:t>
            </a:r>
            <a:endParaRPr lang="zh-CN" altLang="en-US" sz="3600" b="1" dirty="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53" name="Oval 37"/>
          <p:cNvSpPr/>
          <p:nvPr/>
        </p:nvSpPr>
        <p:spPr>
          <a:xfrm>
            <a:off x="3657600" y="4305300"/>
            <a:ext cx="2819400" cy="533400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参天耸立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54" name="Oval 38"/>
          <p:cNvSpPr/>
          <p:nvPr/>
        </p:nvSpPr>
        <p:spPr>
          <a:xfrm>
            <a:off x="3657600" y="4914900"/>
            <a:ext cx="2743200" cy="533400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不折不挠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" name="椭圆形标注 40"/>
          <p:cNvSpPr/>
          <p:nvPr/>
        </p:nvSpPr>
        <p:spPr>
          <a:xfrm>
            <a:off x="8001000" y="1104900"/>
            <a:ext cx="1143000" cy="914400"/>
          </a:xfrm>
          <a:prstGeom prst="wedgeEllipseCallout">
            <a:avLst>
              <a:gd name="adj1" fmla="val -94184"/>
              <a:gd name="adj2" fmla="val 385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形美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形标注 42"/>
          <p:cNvSpPr/>
          <p:nvPr/>
        </p:nvSpPr>
        <p:spPr>
          <a:xfrm>
            <a:off x="7162800" y="3771900"/>
            <a:ext cx="1447800" cy="685800"/>
          </a:xfrm>
          <a:prstGeom prst="wedgeEllipseCallout">
            <a:avLst>
              <a:gd name="adj1" fmla="val -73466"/>
              <a:gd name="adj2" fmla="val 555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神美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4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0" grpId="0" animBg="1"/>
      <p:bldP spid="34841" grpId="0" animBg="1"/>
      <p:bldP spid="34842" grpId="0" animBg="1"/>
      <p:bldP spid="34843" grpId="0" animBg="1"/>
      <p:bldP spid="34844" grpId="0" animBg="1"/>
      <p:bldP spid="34845" grpId="0" animBg="1"/>
      <p:bldP spid="34846" grpId="0" animBg="1"/>
      <p:bldP spid="34847" grpId="0" animBg="1"/>
      <p:bldP spid="34848" grpId="0" animBg="1"/>
      <p:bldP spid="34852" grpId="0" animBg="1"/>
      <p:bldP spid="34853" grpId="0" animBg="1"/>
      <p:bldP spid="34854" grpId="0" animBg="1"/>
      <p:bldP spid="41" grpId="0" animBg="1"/>
      <p:bldP spid="4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C:\Documents and Settings\Administrator\桌面\70M58PICYUf_102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82575"/>
            <a:ext cx="6858000" cy="514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矩形 7"/>
          <p:cNvSpPr/>
          <p:nvPr/>
        </p:nvSpPr>
        <p:spPr>
          <a:xfrm>
            <a:off x="2195513" y="1506538"/>
            <a:ext cx="4860925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文章要赞美白杨树，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第二段却没提白杨树，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这一段主要写了什么？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删掉这一段可不可以？ 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48450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2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什么叫衬托？本文第二段是怎样运用衬托这一</a:t>
            </a:r>
            <a:r>
              <a:rPr kumimoji="0" lang="zh-CN" altLang="en-US" sz="4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2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修辞手法的？</a:t>
            </a:r>
            <a:endParaRPr kumimoji="0" lang="zh-CN" altLang="en-US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011" name="内容占位符 6"/>
          <p:cNvSpPr>
            <a:spLocks noGrp="1"/>
          </p:cNvSpPr>
          <p:nvPr>
            <p:ph idx="1"/>
          </p:nvPr>
        </p:nvSpPr>
        <p:spPr>
          <a:xfrm>
            <a:off x="457200" y="1562100"/>
            <a:ext cx="8229600" cy="38100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2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衬托 是为了突出主要事物，用类似的事物或反面的、有差别的事物作陪衬，这种</a:t>
            </a:r>
            <a:r>
              <a:rPr lang="zh-CN" altLang="en-US" sz="3200" b="1" dirty="0">
                <a:latin typeface="Arial" panose="020B0604020202020204" pitchFamily="34" charset="0"/>
                <a:ea typeface="方正姚体" panose="02010601030101010101" pitchFamily="2" charset="-122"/>
              </a:rPr>
              <a:t>“</a:t>
            </a:r>
            <a:r>
              <a:rPr lang="zh-CN" altLang="en-US" sz="32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烘云托月</a:t>
            </a:r>
            <a:r>
              <a:rPr lang="zh-CN" altLang="en-US" sz="3200" b="1" dirty="0">
                <a:latin typeface="Arial" panose="020B0604020202020204" pitchFamily="34" charset="0"/>
                <a:ea typeface="方正姚体" panose="02010601030101010101" pitchFamily="2" charset="-122"/>
              </a:rPr>
              <a:t>”</a:t>
            </a:r>
            <a:r>
              <a:rPr lang="zh-CN" altLang="en-US" sz="32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的修辞手法叫衬托。运用衬托手法，能突出主体，或渲染主体，使之形象鲜明，给人以深刻的感受。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11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 Box 2"/>
          <p:cNvSpPr txBox="1"/>
          <p:nvPr/>
        </p:nvSpPr>
        <p:spPr>
          <a:xfrm>
            <a:off x="381000" y="1638300"/>
            <a:ext cx="800100" cy="21447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隶书" panose="02010509060101010101" pitchFamily="49" charset="-122"/>
              </a:rPr>
              <a:t>生长环境</a:t>
            </a:r>
            <a:endParaRPr lang="zh-CN" altLang="en-US" sz="40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45059" name="Text Box 3"/>
          <p:cNvSpPr txBox="1"/>
          <p:nvPr/>
        </p:nvSpPr>
        <p:spPr>
          <a:xfrm>
            <a:off x="1219200" y="1790700"/>
            <a:ext cx="2492375" cy="1754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华文新魏" panose="02010800040101010101" pitchFamily="2" charset="-122"/>
              </a:rPr>
              <a:t>黄绿错综</a:t>
            </a: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色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  <a:ea typeface="华文新魏" panose="02010800040101010101" pitchFamily="2" charset="-122"/>
              </a:rPr>
              <a:t>无边无垠</a:t>
            </a: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大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  <a:ea typeface="华文新魏" panose="02010800040101010101" pitchFamily="2" charset="-122"/>
              </a:rPr>
              <a:t>坦荡如砥</a:t>
            </a: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平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5060" name="Text Box 4"/>
          <p:cNvSpPr txBox="1"/>
          <p:nvPr/>
        </p:nvSpPr>
        <p:spPr>
          <a:xfrm>
            <a:off x="3933825" y="1717675"/>
            <a:ext cx="800100" cy="22860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雄壮伟大</a:t>
            </a:r>
            <a:r>
              <a:rPr lang="zh-CN" altLang="en-US" sz="4000" dirty="0">
                <a:latin typeface="Arial" panose="020B0604020202020204" pitchFamily="34" charset="0"/>
              </a:rPr>
              <a:t> 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45061" name="Text Box 5"/>
          <p:cNvSpPr txBox="1"/>
          <p:nvPr/>
        </p:nvSpPr>
        <p:spPr>
          <a:xfrm>
            <a:off x="7772400" y="2247900"/>
            <a:ext cx="1108075" cy="13319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隶书" panose="02010509060101010101" pitchFamily="49" charset="-122"/>
              </a:rPr>
              <a:t>单调</a:t>
            </a:r>
            <a:r>
              <a:rPr lang="zh-CN" altLang="en-US" sz="6000" dirty="0">
                <a:latin typeface="Arial" panose="020B0604020202020204" pitchFamily="34" charset="0"/>
              </a:rPr>
              <a:t> 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45062" name="Text Box 6"/>
          <p:cNvSpPr txBox="1"/>
          <p:nvPr/>
        </p:nvSpPr>
        <p:spPr>
          <a:xfrm>
            <a:off x="3708400" y="4478338"/>
            <a:ext cx="11080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华文行楷" panose="02010800040101010101" pitchFamily="2" charset="-122"/>
              </a:rPr>
              <a:t>正衬</a:t>
            </a:r>
            <a:endParaRPr lang="zh-CN" altLang="en-US" sz="3600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5063" name="Text Box 7"/>
          <p:cNvSpPr txBox="1"/>
          <p:nvPr/>
        </p:nvSpPr>
        <p:spPr>
          <a:xfrm>
            <a:off x="7740650" y="4478338"/>
            <a:ext cx="11080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华文行楷" panose="02010800040101010101" pitchFamily="2" charset="-122"/>
              </a:rPr>
              <a:t>反衬</a:t>
            </a:r>
            <a:endParaRPr lang="zh-CN" altLang="en-US" sz="3600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5064" name="Text Box 8"/>
          <p:cNvSpPr txBox="1"/>
          <p:nvPr/>
        </p:nvSpPr>
        <p:spPr>
          <a:xfrm>
            <a:off x="5715000" y="2400300"/>
            <a:ext cx="12112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华文行楷" panose="02010800040101010101" pitchFamily="2" charset="-122"/>
              </a:rPr>
              <a:t>对比</a:t>
            </a:r>
            <a:endParaRPr lang="zh-CN" altLang="en-US" sz="4000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5065" name="AutoShape 9"/>
          <p:cNvSpPr/>
          <p:nvPr/>
        </p:nvSpPr>
        <p:spPr>
          <a:xfrm>
            <a:off x="4724400" y="2781300"/>
            <a:ext cx="935038" cy="60325"/>
          </a:xfrm>
          <a:prstGeom prst="rightArrow">
            <a:avLst>
              <a:gd name="adj1" fmla="val 50000"/>
              <a:gd name="adj2" fmla="val 32291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066" name="AutoShape 10"/>
          <p:cNvSpPr/>
          <p:nvPr/>
        </p:nvSpPr>
        <p:spPr>
          <a:xfrm>
            <a:off x="6934200" y="2781300"/>
            <a:ext cx="863600" cy="60325"/>
          </a:xfrm>
          <a:prstGeom prst="leftArrow">
            <a:avLst>
              <a:gd name="adj1" fmla="val 50000"/>
              <a:gd name="adj2" fmla="val 298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43" name="Text Box 11"/>
          <p:cNvSpPr txBox="1"/>
          <p:nvPr/>
        </p:nvSpPr>
        <p:spPr>
          <a:xfrm>
            <a:off x="4695825" y="4024313"/>
            <a:ext cx="18415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45068" name="Oval 12"/>
          <p:cNvSpPr/>
          <p:nvPr/>
        </p:nvSpPr>
        <p:spPr>
          <a:xfrm>
            <a:off x="5076825" y="4457700"/>
            <a:ext cx="2447925" cy="67945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45069" name="Text Box 13"/>
          <p:cNvSpPr txBox="1"/>
          <p:nvPr/>
        </p:nvSpPr>
        <p:spPr>
          <a:xfrm>
            <a:off x="5219700" y="4357688"/>
            <a:ext cx="35306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00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不平凡</a:t>
            </a:r>
            <a:endParaRPr lang="zh-CN" altLang="en-US" sz="4800" dirty="0">
              <a:solidFill>
                <a:srgbClr val="FF00FF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45070" name="Line 14"/>
          <p:cNvSpPr/>
          <p:nvPr/>
        </p:nvSpPr>
        <p:spPr>
          <a:xfrm flipH="1">
            <a:off x="7620000" y="4838700"/>
            <a:ext cx="287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1" name="Line 15"/>
          <p:cNvSpPr/>
          <p:nvPr/>
        </p:nvSpPr>
        <p:spPr>
          <a:xfrm>
            <a:off x="4343400" y="3848100"/>
            <a:ext cx="0" cy="6000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2" name="Line 16"/>
          <p:cNvSpPr/>
          <p:nvPr/>
        </p:nvSpPr>
        <p:spPr>
          <a:xfrm>
            <a:off x="8243888" y="3278188"/>
            <a:ext cx="0" cy="1139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3" name="AutoShape 17"/>
          <p:cNvSpPr/>
          <p:nvPr/>
        </p:nvSpPr>
        <p:spPr>
          <a:xfrm>
            <a:off x="1116013" y="2017713"/>
            <a:ext cx="71437" cy="1500187"/>
          </a:xfrm>
          <a:prstGeom prst="leftBrace">
            <a:avLst>
              <a:gd name="adj1" fmla="val 21000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074" name="AutoShape 18"/>
          <p:cNvSpPr/>
          <p:nvPr/>
        </p:nvSpPr>
        <p:spPr>
          <a:xfrm>
            <a:off x="3708400" y="2017713"/>
            <a:ext cx="71438" cy="1500187"/>
          </a:xfrm>
          <a:prstGeom prst="rightBrace">
            <a:avLst>
              <a:gd name="adj1" fmla="val 20999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075" name="Line 19"/>
          <p:cNvSpPr/>
          <p:nvPr/>
        </p:nvSpPr>
        <p:spPr>
          <a:xfrm>
            <a:off x="4724400" y="4838700"/>
            <a:ext cx="2889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6" name="Line 20"/>
          <p:cNvSpPr/>
          <p:nvPr/>
        </p:nvSpPr>
        <p:spPr>
          <a:xfrm>
            <a:off x="6248400" y="3162300"/>
            <a:ext cx="0" cy="10191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" name="椭圆形标注 22"/>
          <p:cNvSpPr/>
          <p:nvPr/>
        </p:nvSpPr>
        <p:spPr>
          <a:xfrm>
            <a:off x="6096000" y="1028700"/>
            <a:ext cx="2133600" cy="1066800"/>
          </a:xfrm>
          <a:prstGeom prst="wedgeEllipseCallout">
            <a:avLst>
              <a:gd name="adj1" fmla="val -106996"/>
              <a:gd name="adj2" fmla="val 598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景美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  <p:bldP spid="45060" grpId="0"/>
      <p:bldP spid="45061" grpId="0"/>
      <p:bldP spid="45062" grpId="0"/>
      <p:bldP spid="45063" grpId="0"/>
      <p:bldP spid="45064" grpId="0"/>
      <p:bldP spid="45065" grpId="0" animBg="1"/>
      <p:bldP spid="45066" grpId="0" animBg="1"/>
      <p:bldP spid="45068" grpId="0" animBg="1"/>
      <p:bldP spid="45069" grpId="0"/>
      <p:bldP spid="45073" grpId="0" animBg="1"/>
      <p:bldP spid="45074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304912" y="190570"/>
            <a:ext cx="8229600" cy="116586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48450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文章第7段用了哪些</a:t>
            </a:r>
            <a:r>
              <a:rPr kumimoji="0" lang="zh-CN" altLang="en-US" sz="4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CC0099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修辞</a:t>
            </a:r>
            <a:r>
              <a:rPr kumimoji="0" lang="zh-CN" altLang="en-US" sz="4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方法？</a:t>
            </a:r>
            <a:r>
              <a:rPr kumimoji="0" lang="en-US" altLang="zh-CN" sz="4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        </a:t>
            </a:r>
            <a:endParaRPr kumimoji="0" lang="zh-CN" altLang="en-US" sz="42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5059" name="内容占位符 6"/>
          <p:cNvSpPr>
            <a:spLocks noGrp="1"/>
          </p:cNvSpPr>
          <p:nvPr>
            <p:ph idx="1"/>
          </p:nvPr>
        </p:nvSpPr>
        <p:spPr>
          <a:xfrm>
            <a:off x="457200" y="1485900"/>
            <a:ext cx="8229600" cy="38100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（1 )  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拟人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、对比。</a:t>
            </a:r>
            <a:endParaRPr lang="en-US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/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）反问、排比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05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5059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Text Box 2"/>
          <p:cNvSpPr txBox="1"/>
          <p:nvPr/>
        </p:nvSpPr>
        <p:spPr>
          <a:xfrm>
            <a:off x="950913" y="325438"/>
            <a:ext cx="1841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46083" name="Text Box 3"/>
          <p:cNvSpPr txBox="1"/>
          <p:nvPr/>
        </p:nvSpPr>
        <p:spPr>
          <a:xfrm>
            <a:off x="179388" y="2595563"/>
            <a:ext cx="398462" cy="1570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3600" dirty="0">
              <a:latin typeface="Arial" panose="020B0604020202020204" pitchFamily="34" charset="0"/>
            </a:endParaRPr>
          </a:p>
          <a:p>
            <a:r>
              <a:rPr lang="zh-CN" altLang="en-US" sz="6000" dirty="0">
                <a:latin typeface="Arial" panose="020B0604020202020204" pitchFamily="34" charset="0"/>
              </a:rPr>
              <a:t> 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46084" name="Text Box 4"/>
          <p:cNvSpPr txBox="1"/>
          <p:nvPr/>
        </p:nvSpPr>
        <p:spPr>
          <a:xfrm>
            <a:off x="1476375" y="3689350"/>
            <a:ext cx="3984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dirty="0">
                <a:latin typeface="Arial" panose="020B0604020202020204" pitchFamily="34" charset="0"/>
              </a:rPr>
              <a:t> 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46085" name="AutoShape 5"/>
          <p:cNvSpPr/>
          <p:nvPr/>
        </p:nvSpPr>
        <p:spPr>
          <a:xfrm>
            <a:off x="6156325" y="877888"/>
            <a:ext cx="2447925" cy="746125"/>
          </a:xfrm>
          <a:prstGeom prst="wedgeRectCallout">
            <a:avLst>
              <a:gd name="adj1" fmla="val -51231"/>
              <a:gd name="adj2" fmla="val 9124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4000" b="1" dirty="0">
                <a:latin typeface="Arial" panose="020B0604020202020204" pitchFamily="34" charset="0"/>
              </a:rPr>
              <a:t>伟丈夫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46086" name="AutoShape 7"/>
          <p:cNvSpPr/>
          <p:nvPr/>
        </p:nvSpPr>
        <p:spPr>
          <a:xfrm flipV="1">
            <a:off x="2916238" y="1838325"/>
            <a:ext cx="3241675" cy="2339975"/>
          </a:xfrm>
          <a:prstGeom prst="wedgeRoundRectCallout">
            <a:avLst>
              <a:gd name="adj1" fmla="val 42505"/>
              <a:gd name="adj2" fmla="val 788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伟岸 正直 朴质 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严肃 坚强 不屈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温和 靠紧 团结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挺拔 力求 上进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6089" name="AutoShape 9"/>
          <p:cNvSpPr/>
          <p:nvPr/>
        </p:nvSpPr>
        <p:spPr>
          <a:xfrm>
            <a:off x="250825" y="877888"/>
            <a:ext cx="2449513" cy="779462"/>
          </a:xfrm>
          <a:prstGeom prst="wedgeEllipseCallout">
            <a:avLst>
              <a:gd name="adj1" fmla="val 19671"/>
              <a:gd name="adj2" fmla="val 11017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600" b="1" dirty="0">
                <a:latin typeface="Arial" panose="020B0604020202020204" pitchFamily="34" charset="0"/>
              </a:rPr>
              <a:t>好女子 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46090" name="Oval 10"/>
          <p:cNvSpPr/>
          <p:nvPr/>
        </p:nvSpPr>
        <p:spPr>
          <a:xfrm>
            <a:off x="250825" y="2076450"/>
            <a:ext cx="2447925" cy="20415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婆娑</a:t>
            </a:r>
            <a:endParaRPr lang="en-US" altLang="zh-CN" sz="36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屈曲盘旋</a:t>
            </a:r>
            <a:endParaRPr lang="zh-CN" altLang="en-US" sz="6000" b="1" dirty="0">
              <a:latin typeface="Arial" panose="020B0604020202020204" pitchFamily="34" charset="0"/>
            </a:endParaRPr>
          </a:p>
        </p:txBody>
      </p:sp>
      <p:sp>
        <p:nvSpPr>
          <p:cNvPr id="47116" name="Rectangle 12"/>
          <p:cNvSpPr/>
          <p:nvPr/>
        </p:nvSpPr>
        <p:spPr>
          <a:xfrm>
            <a:off x="6553200" y="2019300"/>
            <a:ext cx="2232025" cy="216058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008000"/>
                </a:solidFill>
                <a:latin typeface="宋体" panose="02010600030101010101" pitchFamily="2" charset="-122"/>
              </a:rPr>
              <a:t>农民 哨兵</a:t>
            </a:r>
            <a:endParaRPr lang="zh-CN" altLang="en-US" sz="3600" b="1" dirty="0">
              <a:solidFill>
                <a:srgbClr val="008000"/>
              </a:solidFill>
              <a:latin typeface="宋体" panose="02010600030101010101" pitchFamily="2" charset="-122"/>
            </a:endParaRPr>
          </a:p>
          <a:p>
            <a:pPr algn="ctr"/>
            <a:endParaRPr lang="zh-CN" altLang="en-US" sz="3600" b="1" dirty="0">
              <a:solidFill>
                <a:srgbClr val="00800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rgbClr val="008000"/>
                </a:solidFill>
                <a:latin typeface="宋体" panose="02010600030101010101" pitchFamily="2" charset="-122"/>
              </a:rPr>
              <a:t>精神 意志</a:t>
            </a:r>
            <a:endParaRPr lang="zh-CN" altLang="en-US" sz="3600" b="1" dirty="0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  <p:sp>
        <p:nvSpPr>
          <p:cNvPr id="47117" name="Text Box 13"/>
          <p:cNvSpPr txBox="1"/>
          <p:nvPr/>
        </p:nvSpPr>
        <p:spPr>
          <a:xfrm>
            <a:off x="2743200" y="571500"/>
            <a:ext cx="32766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拟人  对比衬托</a:t>
            </a:r>
            <a:endParaRPr lang="zh-CN" altLang="en-US" sz="3600" b="1" dirty="0">
              <a:solidFill>
                <a:srgbClr val="CC0099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7118" name="Text Box 14"/>
          <p:cNvSpPr txBox="1"/>
          <p:nvPr/>
        </p:nvSpPr>
        <p:spPr>
          <a:xfrm>
            <a:off x="3352800" y="1257300"/>
            <a:ext cx="23622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欲扬先抑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7119" name="Line 15"/>
          <p:cNvSpPr/>
          <p:nvPr/>
        </p:nvSpPr>
        <p:spPr>
          <a:xfrm>
            <a:off x="2819400" y="1206500"/>
            <a:ext cx="30972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47120" name="Text Box 16"/>
          <p:cNvSpPr txBox="1"/>
          <p:nvPr/>
        </p:nvSpPr>
        <p:spPr>
          <a:xfrm>
            <a:off x="228600" y="4229100"/>
            <a:ext cx="874553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下面，</a:t>
            </a:r>
            <a:r>
              <a:rPr lang="zh-CN" altLang="en-US" sz="40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再用排比、反问，层层递进、气势充沛、酣畅淋漓。</a:t>
            </a:r>
            <a:endParaRPr lang="zh-CN" altLang="en-US" sz="4000" b="1" dirty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  <p:bldP spid="46086" grpId="0" animBg="1"/>
      <p:bldP spid="46089" grpId="0" animBg="1"/>
      <p:bldP spid="46090" grpId="0" animBg="1"/>
      <p:bldP spid="47116" grpId="0" animBg="1"/>
      <p:bldP spid="47117" grpId="0"/>
      <p:bldP spid="47118" grpId="0"/>
      <p:bldP spid="471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952500"/>
            <a:ext cx="8077200" cy="3873500"/>
          </a:xfrm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/>
          <a:p>
            <a:pPr marL="44831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1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         </a:t>
            </a:r>
            <a:r>
              <a:rPr kumimoji="1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       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茅盾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是我国现代进步文化的先驱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者，伟大的革命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文学家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和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中国共产党最早的党员之一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。中华人民共和国成立后，他担任第一任文化部长，还担任过作家协会主席、全国文联名誉主席等职务。茅盾一生写了大量的文学作品，代表作品有长篇小说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《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子夜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》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短篇小说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《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春蚕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》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、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《</a:t>
            </a:r>
            <a:r>
              <a:rPr kumimoji="0" lang="zh-CN" altLang="en-US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林家铺子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等。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448310" marR="0" lvl="0" indent="-384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"/>
              <a:defRPr/>
            </a:pP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 Box 2"/>
          <p:cNvSpPr txBox="1"/>
          <p:nvPr/>
        </p:nvSpPr>
        <p:spPr>
          <a:xfrm>
            <a:off x="3048000" y="4699000"/>
            <a:ext cx="3886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en-US" altLang="zh-CN" sz="2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67" name="Rectangle 7"/>
          <p:cNvSpPr>
            <a:spLocks noChangeArrowheads="1"/>
          </p:cNvSpPr>
          <p:nvPr/>
        </p:nvSpPr>
        <p:spPr bwMode="auto">
          <a:xfrm>
            <a:off x="457200" y="343218"/>
            <a:ext cx="8229600" cy="5015865"/>
          </a:xfrm>
          <a:prstGeom prst="rect">
            <a:avLst/>
          </a:prstGeom>
          <a:solidFill>
            <a:schemeClr val="tx1">
              <a:lumMod val="75000"/>
            </a:schemeClr>
          </a:solidFill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50125" algn="l"/>
              </a:tabLst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第一个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难道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句，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引导读者把白杨树与人联系起来思考，由树及人。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 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第二个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难道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句，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引导读者把白杨树的品质与北方农民的品质联系起来，点明象征北方农民。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5012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第三个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难道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句，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又进一步从白杨树的坚强不屈与敌后傲然挺立的抗日军民联系起来，点明象征北方农民中的战士。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35012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第四个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难道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句，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点明象征民族的抗日精神和意志。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2250"/>
            <a:ext cx="8229600" cy="1166813"/>
          </a:xfrm>
        </p:spPr>
        <p:txBody>
          <a:bodyPr vert="horz" anchor="ctr">
            <a:normAutofit/>
          </a:bodyPr>
          <a:lstStyle/>
          <a:p>
            <a:pPr marL="48450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200" b="0" i="0" u="none" strike="noStrike" kern="1200" cap="none" spc="0" normalizeH="0" baseline="0" noProof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8131" name="图片 1" descr="10c650a74258efb4d043580a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715000"/>
          </a:xfrm>
          <a:ln/>
        </p:spPr>
      </p:pic>
      <p:sp>
        <p:nvSpPr>
          <p:cNvPr id="48132" name="Rectangle 4"/>
          <p:cNvSpPr/>
          <p:nvPr/>
        </p:nvSpPr>
        <p:spPr>
          <a:xfrm>
            <a:off x="0" y="1042988"/>
            <a:ext cx="5943600" cy="44021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      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40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0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联系时代背景你领会到作者的意旨了吗？</a:t>
            </a:r>
            <a:endParaRPr lang="zh-CN" altLang="en-US" sz="4000" b="1" dirty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b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3200" b="1" dirty="0">
                <a:latin typeface="Arial" panose="020B0604020202020204" pitchFamily="34" charset="0"/>
              </a:rPr>
            </a:b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b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</a:br>
            <a:br>
              <a:rPr lang="zh-CN" altLang="en-US" dirty="0"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600" y="3009900"/>
            <a:ext cx="601980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作者不只是赞美树，而是赞颂北方农民，赞颂组织领导革命群众的中国共产党。 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6"/>
          <p:cNvSpPr/>
          <p:nvPr/>
        </p:nvSpPr>
        <p:spPr>
          <a:xfrm>
            <a:off x="533400" y="800100"/>
            <a:ext cx="8153400" cy="41544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800" dirty="0">
                <a:latin typeface="方正姚体" panose="02010601030101010101" pitchFamily="2" charset="-122"/>
                <a:ea typeface="方正姚体" panose="02010601030101010101" pitchFamily="2" charset="-122"/>
              </a:rPr>
              <a:t>小结：</a:t>
            </a:r>
            <a:r>
              <a:rPr lang="zh-CN" altLang="en-US" sz="3600" b="1" dirty="0">
                <a:latin typeface="Arial" panose="020B0604020202020204" pitchFamily="34" charset="0"/>
              </a:rPr>
              <a:t>本文以白杨树的“不平凡”为线索，说明“礼赞”的原因。具体从三方面赞颂：生长环境不平凡</a:t>
            </a:r>
            <a:r>
              <a:rPr lang="en-US" altLang="zh-CN" sz="3600" b="1" dirty="0"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</a:rPr>
              <a:t>景色美；外部形态不平凡</a:t>
            </a:r>
            <a:r>
              <a:rPr lang="en-US" altLang="zh-CN" sz="3600" b="1" dirty="0"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</a:rPr>
              <a:t>形象美；内在气质不平凡</a:t>
            </a:r>
            <a:r>
              <a:rPr lang="en-US" altLang="zh-CN" sz="3600" b="1" dirty="0"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</a:rPr>
              <a:t>精神美。最后点明白杨树的象征意义。由景到树，由树到人。达到托物抒情的目的。</a:t>
            </a:r>
            <a:endParaRPr lang="zh-CN" altLang="en-US" sz="3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 Box 3"/>
          <p:cNvSpPr txBox="1"/>
          <p:nvPr/>
        </p:nvSpPr>
        <p:spPr>
          <a:xfrm>
            <a:off x="1476375" y="3697288"/>
            <a:ext cx="6408738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50179" name="WordArt 4"/>
          <p:cNvSpPr/>
          <p:nvPr/>
        </p:nvSpPr>
        <p:spPr>
          <a:xfrm>
            <a:off x="5410200" y="4229100"/>
            <a:ext cx="3048000" cy="11811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8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对比凸现中心</a:t>
            </a:r>
            <a:endParaRPr lang="zh-CN" altLang="en-US" sz="3600" b="1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8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228714" y="342966"/>
            <a:ext cx="8229600" cy="116586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48450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文章结尾写“直挺秀颀”的楠木有何作用？</a:t>
            </a:r>
            <a:endParaRPr kumimoji="0" lang="zh-CN" altLang="en-US" sz="3600" b="1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0181" name="内容占位符 10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27432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/>
              <a:t>写楠木一是以其“贵族化”与白杨“极普通”形成鲜明</a:t>
            </a:r>
            <a:r>
              <a:rPr lang="zh-CN" altLang="en-US" b="1" dirty="0">
                <a:solidFill>
                  <a:srgbClr val="FF0000"/>
                </a:solidFill>
              </a:rPr>
              <a:t>对比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反衬</a:t>
            </a:r>
            <a:r>
              <a:rPr lang="zh-CN" altLang="en-US" b="1" dirty="0"/>
              <a:t>白杨树的“不平凡”；二是引出赞美楠木的国民党蒋介石的御用文人们，从而划清自己与顽固派的界限，表明自己对党所领导的北方抗日军民的热爱。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0181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3"/>
          <p:cNvSpPr/>
          <p:nvPr/>
        </p:nvSpPr>
        <p:spPr>
          <a:xfrm>
            <a:off x="228600" y="266700"/>
            <a:ext cx="8458200" cy="2308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文章反复强调白杨树是</a:t>
            </a:r>
            <a:r>
              <a:rPr lang="zh-CN" altLang="en-US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西北极普通的一种树，然而实在是不平凡的一种树</a:t>
            </a:r>
            <a:r>
              <a:rPr lang="zh-CN" altLang="en-US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。你认为</a:t>
            </a:r>
            <a:r>
              <a:rPr lang="zh-CN" altLang="en-US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极普通</a:t>
            </a:r>
            <a:r>
              <a:rPr lang="zh-CN" altLang="en-US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zh-CN" altLang="en-US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不平凡</a:t>
            </a:r>
            <a:r>
              <a:rPr lang="zh-CN" altLang="en-US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矛盾吗？说说理由。 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1203" name="矩形 5"/>
          <p:cNvSpPr/>
          <p:nvPr/>
        </p:nvSpPr>
        <p:spPr>
          <a:xfrm>
            <a:off x="304800" y="2705100"/>
            <a:ext cx="8382000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不矛盾。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极普通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是单纯从树的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生物角度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而言，因为这种树在西北很多很常见。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不平凡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是从树的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象征意义角度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讲的，因为它象征北方的抗日军民。 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Text Box 2"/>
          <p:cNvSpPr txBox="1"/>
          <p:nvPr/>
        </p:nvSpPr>
        <p:spPr>
          <a:xfrm>
            <a:off x="1198563" y="519113"/>
            <a:ext cx="7119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endParaRPr lang="zh-CN" altLang="en-US" sz="3200" b="1" dirty="0">
              <a:solidFill>
                <a:srgbClr val="3333FF"/>
              </a:solidFill>
              <a:latin typeface="Dotum" panose="020B0600000101010101" pitchFamily="34" charset="-127"/>
              <a:ea typeface="仿宋_GB2312" pitchFamily="49" charset="-122"/>
            </a:endParaRPr>
          </a:p>
        </p:txBody>
      </p:sp>
      <p:sp>
        <p:nvSpPr>
          <p:cNvPr id="52227" name="Text Box 6"/>
          <p:cNvSpPr txBox="1"/>
          <p:nvPr/>
        </p:nvSpPr>
        <p:spPr>
          <a:xfrm>
            <a:off x="395288" y="2317750"/>
            <a:ext cx="633412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   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28" name="Rectangle 8"/>
          <p:cNvSpPr/>
          <p:nvPr/>
        </p:nvSpPr>
        <p:spPr>
          <a:xfrm>
            <a:off x="304800" y="190500"/>
            <a:ext cx="58277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体会划线动词的表达效果</a:t>
            </a:r>
            <a:endParaRPr lang="zh-CN" altLang="en-US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2229" name="Rectangle 9"/>
          <p:cNvSpPr/>
          <p:nvPr/>
        </p:nvSpPr>
        <p:spPr>
          <a:xfrm>
            <a:off x="457200" y="1181100"/>
            <a:ext cx="83058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1)   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汽车在望不到边际的高原上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奔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驰，</a:t>
            </a:r>
            <a:r>
              <a:rPr lang="zh-CN" altLang="en-US" sz="3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扑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入你的视野的，是黄绿错综的一条大毡子 。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30" name="Rectangle 10"/>
          <p:cNvSpPr/>
          <p:nvPr/>
        </p:nvSpPr>
        <p:spPr>
          <a:xfrm>
            <a:off x="609600" y="2628900"/>
            <a:ext cx="80010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Arial" panose="020B0604020202020204" pitchFamily="34" charset="0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“扑”与“奔”照应，写出了迎面而来的情景，形象而准确。准确的表现了“奔驰的汽车</a:t>
            </a:r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速度之快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；也反映了黄土高原的辽阔平坦</a:t>
            </a:r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一望无际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Text Box 2"/>
          <p:cNvSpPr txBox="1"/>
          <p:nvPr/>
        </p:nvSpPr>
        <p:spPr>
          <a:xfrm>
            <a:off x="950913" y="576263"/>
            <a:ext cx="1841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58371" name="Text Box 3"/>
          <p:cNvSpPr txBox="1"/>
          <p:nvPr/>
        </p:nvSpPr>
        <p:spPr>
          <a:xfrm>
            <a:off x="228600" y="127000"/>
            <a:ext cx="8534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(2)   </a:t>
            </a:r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这时你</a:t>
            </a:r>
            <a:r>
              <a:rPr lang="zh-CN" altLang="en-US" sz="3600" b="1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涌</a:t>
            </a:r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起来的感想也许是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“</a:t>
            </a:r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雄壮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”</a:t>
            </a:r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，也许是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“</a:t>
            </a:r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伟大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”</a:t>
            </a:r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，诸如此类的形容词 </a:t>
            </a:r>
            <a:r>
              <a:rPr lang="en-US" altLang="zh-CN" sz="3600" b="1" dirty="0">
                <a:solidFill>
                  <a:schemeClr val="accent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……</a:t>
            </a:r>
            <a:endParaRPr lang="en-US" altLang="zh-CN" sz="36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8372" name="Text Box 4"/>
          <p:cNvSpPr txBox="1"/>
          <p:nvPr/>
        </p:nvSpPr>
        <p:spPr>
          <a:xfrm>
            <a:off x="304800" y="1409700"/>
            <a:ext cx="8647113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   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使用“涌”，说明</a:t>
            </a:r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楷体_GB2312" pitchFamily="49" charset="-122"/>
              </a:rPr>
              <a:t>感想很多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，瞬间形成，有的也许还未经过仔细考虑，就</a:t>
            </a:r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楷体_GB2312" pitchFamily="49" charset="-122"/>
              </a:rPr>
              <a:t>不由自主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的喷涌而出。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8373" name="Text Box 5"/>
          <p:cNvSpPr txBox="1"/>
          <p:nvPr/>
        </p:nvSpPr>
        <p:spPr>
          <a:xfrm>
            <a:off x="228600" y="3092450"/>
            <a:ext cx="86106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(</a:t>
            </a:r>
            <a:r>
              <a:rPr lang="en-US" altLang="zh-CN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3)    </a:t>
            </a:r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它的皮光滑而有银色的晕圈，微微</a:t>
            </a:r>
            <a:r>
              <a:rPr lang="zh-CN" altLang="en-US" sz="3600" b="1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泛</a:t>
            </a:r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出淡青色</a:t>
            </a:r>
            <a:r>
              <a:rPr lang="zh-CN" altLang="en-US" sz="24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24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8374" name="Text Box 6"/>
          <p:cNvSpPr txBox="1"/>
          <p:nvPr/>
        </p:nvSpPr>
        <p:spPr>
          <a:xfrm>
            <a:off x="457200" y="4305300"/>
            <a:ext cx="752475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</a:rPr>
              <a:t>      </a:t>
            </a:r>
            <a:r>
              <a:rPr lang="en-US" altLang="zh-CN" sz="3200" dirty="0">
                <a:latin typeface="Arial" panose="020B0604020202020204" pitchFamily="34" charset="0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泛”，</a:t>
            </a:r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楷体_GB2312" pitchFamily="49" charset="-122"/>
              </a:rPr>
              <a:t>富有动感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，生动地表现了白杨树</a:t>
            </a:r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楷体_GB2312" pitchFamily="49" charset="-122"/>
              </a:rPr>
              <a:t>旺盛的生命力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53255" name="Picture 7" descr="NA0144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0" y="3683000"/>
            <a:ext cx="1143000" cy="203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  <p:bldP spid="583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48450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             </a:t>
            </a:r>
            <a:r>
              <a:rPr kumimoji="0" lang="zh-CN" altLang="en-US" sz="42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主旨</a:t>
            </a:r>
            <a:endParaRPr kumimoji="0" lang="zh-CN" altLang="en-US" sz="4200" b="1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4275" name="内容占位符 2"/>
          <p:cNvSpPr>
            <a:spLocks noGrp="1"/>
          </p:cNvSpPr>
          <p:nvPr>
            <p:ph idx="1"/>
          </p:nvPr>
        </p:nvSpPr>
        <p:spPr>
          <a:xfrm>
            <a:off x="457200" y="1568450"/>
            <a:ext cx="8229600" cy="38100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600" b="1" dirty="0"/>
              <a:t>本文用象征的手法，抓住白杨树的外形特征，借白杨树的不平凡的形象，赞美在中国共产党的领导下坚持抗战的北方农民，歌颂他们质朴、坚强和力求上进的精神，抒发作者对他们的崇敬和赞颂的感情。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4275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左大括号 6"/>
          <p:cNvSpPr/>
          <p:nvPr/>
        </p:nvSpPr>
        <p:spPr>
          <a:xfrm>
            <a:off x="1122363" y="1370013"/>
            <a:ext cx="231775" cy="3702050"/>
          </a:xfrm>
          <a:prstGeom prst="leftBrace">
            <a:avLst>
              <a:gd name="adj1" fmla="val 88532"/>
              <a:gd name="adj2" fmla="val 50000"/>
            </a:avLst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1292225" y="1376363"/>
            <a:ext cx="14176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生长环境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1360488" y="2455863"/>
            <a:ext cx="912812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外形特征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 flipH="1">
            <a:off x="7011988" y="1370013"/>
            <a:ext cx="254000" cy="3767138"/>
          </a:xfrm>
          <a:prstGeom prst="leftBrace">
            <a:avLst>
              <a:gd name="adj1" fmla="val 88532"/>
              <a:gd name="adj2" fmla="val 50000"/>
            </a:avLst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Box 6"/>
          <p:cNvSpPr txBox="1"/>
          <p:nvPr/>
        </p:nvSpPr>
        <p:spPr>
          <a:xfrm>
            <a:off x="7249160" y="1914525"/>
            <a:ext cx="1659890" cy="26003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坚强不屈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朴质严肃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力求上进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7"/>
          <p:cNvSpPr txBox="1"/>
          <p:nvPr/>
        </p:nvSpPr>
        <p:spPr>
          <a:xfrm>
            <a:off x="2320925" y="1914525"/>
            <a:ext cx="2011363" cy="1799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干</a:t>
            </a:r>
            <a:r>
              <a:rPr lang="en-US" altLang="zh-CN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笔直</a:t>
            </a:r>
            <a:endParaRPr lang="en-US" altLang="zh-CN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枝</a:t>
            </a:r>
            <a:r>
              <a:rPr lang="en-US" altLang="zh-CN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靠拢</a:t>
            </a:r>
            <a:endParaRPr lang="en-US" altLang="zh-CN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</a:t>
            </a:r>
            <a:r>
              <a:rPr lang="en-US" altLang="zh-CN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向上</a:t>
            </a:r>
            <a:endParaRPr lang="en-US" altLang="zh-CN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皮</a:t>
            </a:r>
            <a:r>
              <a:rPr lang="en-US" altLang="zh-CN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光滑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79" name="文本框 4"/>
          <p:cNvSpPr txBox="1"/>
          <p:nvPr/>
        </p:nvSpPr>
        <p:spPr>
          <a:xfrm>
            <a:off x="320358" y="2020888"/>
            <a:ext cx="773430" cy="239871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2114550" y="1987550"/>
            <a:ext cx="269875" cy="1682750"/>
          </a:xfrm>
          <a:prstGeom prst="leftBrace">
            <a:avLst>
              <a:gd name="adj1" fmla="val 38666"/>
              <a:gd name="adj2" fmla="val 50000"/>
            </a:avLst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Box 7"/>
          <p:cNvSpPr txBox="1"/>
          <p:nvPr/>
        </p:nvSpPr>
        <p:spPr>
          <a:xfrm>
            <a:off x="4470400" y="2584450"/>
            <a:ext cx="23479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力争上游（形美）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rot="10800000">
            <a:off x="4122738" y="2020888"/>
            <a:ext cx="296863" cy="1595438"/>
          </a:xfrm>
          <a:prstGeom prst="leftBrace">
            <a:avLst>
              <a:gd name="adj1" fmla="val 40496"/>
              <a:gd name="adj2" fmla="val 50000"/>
            </a:avLst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7"/>
          <p:cNvSpPr txBox="1"/>
          <p:nvPr/>
        </p:nvSpPr>
        <p:spPr>
          <a:xfrm>
            <a:off x="1382713" y="4192588"/>
            <a:ext cx="8413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内在气质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7"/>
          <p:cNvSpPr txBox="1"/>
          <p:nvPr/>
        </p:nvSpPr>
        <p:spPr>
          <a:xfrm>
            <a:off x="2401888" y="3886200"/>
            <a:ext cx="1620837" cy="13531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靠近团结</a:t>
            </a:r>
            <a:endParaRPr lang="en-US" altLang="zh-CN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倔强挺立</a:t>
            </a:r>
            <a:endParaRPr lang="en-US" altLang="zh-CN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不折不挠</a:t>
            </a:r>
            <a:endParaRPr lang="zh-CN" altLang="en-US" sz="24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2189163" y="4032250"/>
            <a:ext cx="228600" cy="1104900"/>
          </a:xfrm>
          <a:prstGeom prst="leftBrace">
            <a:avLst>
              <a:gd name="adj1" fmla="val 35920"/>
              <a:gd name="adj2" fmla="val 50000"/>
            </a:avLst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 Box 7"/>
          <p:cNvSpPr txBox="1"/>
          <p:nvPr/>
        </p:nvSpPr>
        <p:spPr>
          <a:xfrm>
            <a:off x="4103688" y="4378325"/>
            <a:ext cx="28892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有斗争精神（神美）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>
          <a:xfrm rot="10800000">
            <a:off x="3851275" y="4027488"/>
            <a:ext cx="233363" cy="1114425"/>
          </a:xfrm>
          <a:prstGeom prst="leftBrace">
            <a:avLst>
              <a:gd name="adj1" fmla="val 36820"/>
              <a:gd name="adj2" fmla="val 50000"/>
            </a:avLst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Text Box 7"/>
          <p:cNvSpPr txBox="1"/>
          <p:nvPr/>
        </p:nvSpPr>
        <p:spPr>
          <a:xfrm>
            <a:off x="2641600" y="1392238"/>
            <a:ext cx="51895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“雄壮”“伟大”（景美）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4289" name="组合 1"/>
          <p:cNvGrpSpPr/>
          <p:nvPr/>
        </p:nvGrpSpPr>
        <p:grpSpPr>
          <a:xfrm>
            <a:off x="206375" y="614363"/>
            <a:ext cx="2062163" cy="544512"/>
            <a:chOff x="1438698" y="982657"/>
            <a:chExt cx="2498303" cy="616461"/>
          </a:xfrm>
        </p:grpSpPr>
        <p:pic>
          <p:nvPicPr>
            <p:cNvPr id="54290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91" name="文本框 2"/>
            <p:cNvSpPr txBox="1"/>
            <p:nvPr/>
          </p:nvSpPr>
          <p:spPr>
            <a:xfrm>
              <a:off x="1438698" y="982657"/>
              <a:ext cx="2076874" cy="5909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10" grpId="0" bldLvl="0" animBg="1"/>
      <p:bldP spid="11" grpId="0"/>
      <p:bldP spid="12" grpId="0"/>
      <p:bldP spid="17" grpId="0" bldLvl="0" animBg="1"/>
      <p:bldP spid="18" grpId="0"/>
      <p:bldP spid="19" grpId="0" bldLvl="0" animBg="1"/>
      <p:bldP spid="20" grpId="0"/>
      <p:bldP spid="21" grpId="0"/>
      <p:bldP spid="22" grpId="0" bldLvl="0" animBg="1"/>
      <p:bldP spid="23" grpId="0"/>
      <p:bldP spid="24" grpId="0" bldLvl="0" animBg="1"/>
      <p:bldP spid="2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Text Box 2"/>
          <p:cNvSpPr txBox="1"/>
          <p:nvPr/>
        </p:nvSpPr>
        <p:spPr>
          <a:xfrm>
            <a:off x="1911350" y="957263"/>
            <a:ext cx="3098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0" name="Text Box 3"/>
          <p:cNvSpPr txBox="1"/>
          <p:nvPr/>
        </p:nvSpPr>
        <p:spPr>
          <a:xfrm>
            <a:off x="2073275" y="957263"/>
            <a:ext cx="3098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1" name="AutoShape 4"/>
          <p:cNvSpPr/>
          <p:nvPr/>
        </p:nvSpPr>
        <p:spPr>
          <a:xfrm>
            <a:off x="1169988" y="608013"/>
            <a:ext cx="2052637" cy="857250"/>
          </a:xfrm>
          <a:prstGeom prst="cloudCallout">
            <a:avLst>
              <a:gd name="adj1" fmla="val 51218"/>
              <a:gd name="adj2" fmla="val 75556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zh-CN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2" name="Text Box 5"/>
          <p:cNvSpPr txBox="1"/>
          <p:nvPr/>
        </p:nvSpPr>
        <p:spPr>
          <a:xfrm>
            <a:off x="1592263" y="720725"/>
            <a:ext cx="150653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思 考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53" name="Text Box 6"/>
          <p:cNvSpPr txBox="1"/>
          <p:nvPr/>
        </p:nvSpPr>
        <p:spPr>
          <a:xfrm>
            <a:off x="395288" y="1592263"/>
            <a:ext cx="8424862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、请运用联想与想象，说说下列事物的象征意义。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4215" name="Picture 7" descr="u=66057976,3040820372&amp;fm=0&amp;gp=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0" y="2513013"/>
            <a:ext cx="1716088" cy="1477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6" name="Picture 8" descr="u=2879775088,1475530578&amp;fm=0&amp;gp=24"/>
          <p:cNvPicPr>
            <a:picLocks noChangeAspect="1"/>
          </p:cNvPicPr>
          <p:nvPr/>
        </p:nvPicPr>
        <p:blipFill>
          <a:blip r:embed="rId2"/>
          <a:srcRect b="18971"/>
          <a:stretch>
            <a:fillRect/>
          </a:stretch>
        </p:blipFill>
        <p:spPr>
          <a:xfrm>
            <a:off x="3708400" y="2513013"/>
            <a:ext cx="2117725" cy="1477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1138238" y="4297363"/>
            <a:ext cx="745331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rPr>
              <a:t>格式：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我由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……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想到了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……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它象征了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……</a:t>
            </a:r>
            <a:endParaRPr kumimoji="0" lang="en-US" altLang="zh-CN" sz="28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pic>
        <p:nvPicPr>
          <p:cNvPr id="94218" name="Picture 10" descr="u=4285852880,3078782630&amp;fm=0&amp;gp=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8238" y="2481263"/>
            <a:ext cx="1422400" cy="1509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5" name="Rectangle 3"/>
          <p:cNvSpPr/>
          <p:nvPr/>
        </p:nvSpPr>
        <p:spPr>
          <a:xfrm>
            <a:off x="457200" y="952500"/>
            <a:ext cx="8280400" cy="4524375"/>
          </a:xfrm>
          <a:prstGeom prst="rect">
            <a:avLst/>
          </a:prstGeom>
          <a:solidFill>
            <a:srgbClr val="FFFF99">
              <a:alpha val="56862"/>
            </a:srgbClr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写于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1941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月。在此之前，作者茅盾在新疆工作一个时期之后，到延安讲学。当时，是抗日战争相持阶段，国民党反动派消极抗日，积极反共，北方军民在共产党的领导下同心同德、团结抗战多次粉碎了敌伪的疯狂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扫荡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，作者从解放区的人民身上看到了民族解放的前途和希望，深受鼓舞，写下了这篇热情洋溢的散文，借白杨树这一形象热烈的歌颂他们。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WordArt 4"/>
          <p:cNvSpPr/>
          <p:nvPr/>
        </p:nvSpPr>
        <p:spPr>
          <a:xfrm>
            <a:off x="76200" y="114300"/>
            <a:ext cx="4495800" cy="533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三、写作背景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110" y="1866926"/>
            <a:ext cx="7772400" cy="1980407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484505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00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华文行楷" panose="02010800040101010101" pitchFamily="2" charset="-122"/>
                <a:cs typeface="+mj-cs"/>
              </a:rPr>
              <a:t>题白杨图</a:t>
            </a:r>
            <a:br>
              <a:rPr kumimoji="0" lang="zh-CN" altLang="en-US" sz="5400" b="1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000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华文行楷" panose="02010800040101010101" pitchFamily="2" charset="-122"/>
                <a:cs typeface="+mj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2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茅盾</a:t>
            </a:r>
            <a:br>
              <a:rPr kumimoji="0" lang="zh-CN" altLang="en-US" sz="2400" b="0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2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zh-CN" altLang="en-US" sz="2400" b="0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800" b="0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北方有佳树，挺立如长矛。</a:t>
            </a:r>
            <a:br>
              <a:rPr kumimoji="0" lang="zh-CN" altLang="en-US" sz="4800" b="0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</a:br>
            <a:r>
              <a:rPr kumimoji="0" lang="zh-CN" altLang="en-US" sz="4800" b="0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叶叶皆团结，枝枝争上游。</a:t>
            </a:r>
            <a:br>
              <a:rPr kumimoji="0" lang="zh-CN" altLang="en-US" sz="4800" b="0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</a:br>
            <a:r>
              <a:rPr kumimoji="0" lang="zh-CN" altLang="en-US" sz="4800" b="0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羞与楠枋伍，甘居榆枣俦。</a:t>
            </a:r>
            <a:br>
              <a:rPr kumimoji="0" lang="zh-CN" altLang="en-US" sz="4800" b="0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</a:br>
            <a:r>
              <a:rPr kumimoji="0" lang="zh-CN" altLang="en-US" sz="4800" b="0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  <a:t>丹青标风骨，愿与子同仇。</a:t>
            </a:r>
            <a:br>
              <a:rPr kumimoji="0" lang="zh-CN" altLang="en-US" sz="4800" b="0" i="0" u="none" strike="noStrike" kern="1200" cap="none" spc="0" normalizeH="0" baseline="0" noProof="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华文新魏" panose="02010800040101010101" pitchFamily="2" charset="-122"/>
                <a:cs typeface="+mj-cs"/>
              </a:rPr>
            </a:br>
            <a:endParaRPr kumimoji="0" lang="zh-CN" altLang="en-US" sz="48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华文新魏" panose="0201080004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3"/>
          <p:cNvSpPr/>
          <p:nvPr/>
        </p:nvSpPr>
        <p:spPr>
          <a:xfrm>
            <a:off x="609600" y="676275"/>
            <a:ext cx="7543800" cy="4524375"/>
          </a:xfrm>
          <a:prstGeom prst="rect">
            <a:avLst/>
          </a:prstGeom>
          <a:solidFill>
            <a:schemeClr val="bg1">
              <a:alpha val="81175"/>
            </a:schemeClr>
          </a:solidFill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毡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外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壳</a:t>
            </a:r>
            <a:r>
              <a:rPr lang="zh-CN" altLang="en-US" sz="3200" b="1" u="sng" dirty="0">
                <a:solidFill>
                  <a:srgbClr val="CC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锤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炼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 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宰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倦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虬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婆娑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   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秀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颀</a:t>
            </a:r>
            <a:r>
              <a:rPr lang="zh-CN" altLang="en-US" sz="3200" b="1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CC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滋暗长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旁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逸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斜出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无边无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垠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坦荡如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砥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恹恹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欲睡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         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纵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决荡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0" name="Text Box 4"/>
          <p:cNvSpPr txBox="1"/>
          <p:nvPr/>
        </p:nvSpPr>
        <p:spPr>
          <a:xfrm>
            <a:off x="2590800" y="3771900"/>
            <a:ext cx="1066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yín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1" name="Text Box 5"/>
          <p:cNvSpPr txBox="1"/>
          <p:nvPr/>
        </p:nvSpPr>
        <p:spPr>
          <a:xfrm>
            <a:off x="6934200" y="2324100"/>
            <a:ext cx="7921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qí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2" name="Text Box 6"/>
          <p:cNvSpPr txBox="1"/>
          <p:nvPr/>
        </p:nvSpPr>
        <p:spPr>
          <a:xfrm>
            <a:off x="1676400" y="2324100"/>
            <a:ext cx="16843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pósuō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3" name="Text Box 7"/>
          <p:cNvSpPr txBox="1"/>
          <p:nvPr/>
        </p:nvSpPr>
        <p:spPr>
          <a:xfrm>
            <a:off x="4343400" y="723900"/>
            <a:ext cx="15843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ké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4" name="Text Box 8"/>
          <p:cNvSpPr txBox="1"/>
          <p:nvPr/>
        </p:nvSpPr>
        <p:spPr>
          <a:xfrm>
            <a:off x="6858000" y="1562100"/>
            <a:ext cx="1441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qiú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5" name="Text Box 9"/>
          <p:cNvSpPr txBox="1"/>
          <p:nvPr/>
        </p:nvSpPr>
        <p:spPr>
          <a:xfrm>
            <a:off x="6324600" y="3771900"/>
            <a:ext cx="9271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dǐ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6" name="Text Box 10"/>
          <p:cNvSpPr txBox="1"/>
          <p:nvPr/>
        </p:nvSpPr>
        <p:spPr>
          <a:xfrm>
            <a:off x="4495800" y="1562100"/>
            <a:ext cx="1512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dài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7" name="Text Box 11"/>
          <p:cNvSpPr txBox="1"/>
          <p:nvPr/>
        </p:nvSpPr>
        <p:spPr>
          <a:xfrm>
            <a:off x="1752600" y="1562100"/>
            <a:ext cx="1079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zǎi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8" name="Text Box 12"/>
          <p:cNvSpPr txBox="1"/>
          <p:nvPr/>
        </p:nvSpPr>
        <p:spPr>
          <a:xfrm>
            <a:off x="1981200" y="876300"/>
            <a:ext cx="14398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zhān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9" name="Text Box 13"/>
          <p:cNvSpPr txBox="1"/>
          <p:nvPr/>
        </p:nvSpPr>
        <p:spPr>
          <a:xfrm>
            <a:off x="2514600" y="4457700"/>
            <a:ext cx="1617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yān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13" name="Rectangle 17"/>
          <p:cNvSpPr/>
          <p:nvPr/>
        </p:nvSpPr>
        <p:spPr>
          <a:xfrm>
            <a:off x="4419600" y="2324100"/>
            <a:ext cx="1524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nán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14" name="Text Box 18"/>
          <p:cNvSpPr txBox="1"/>
          <p:nvPr/>
        </p:nvSpPr>
        <p:spPr>
          <a:xfrm>
            <a:off x="2514600" y="3009900"/>
            <a:ext cx="1600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qián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15" name="Rectangle 19"/>
          <p:cNvSpPr/>
          <p:nvPr/>
        </p:nvSpPr>
        <p:spPr>
          <a:xfrm flipH="1">
            <a:off x="6324600" y="3009900"/>
            <a:ext cx="762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yì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16" name="Rectangle 20"/>
          <p:cNvSpPr/>
          <p:nvPr/>
        </p:nvSpPr>
        <p:spPr>
          <a:xfrm flipH="1">
            <a:off x="6705600" y="723900"/>
            <a:ext cx="1524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liàn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 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17" name="Rectangle 21"/>
          <p:cNvSpPr/>
          <p:nvPr/>
        </p:nvSpPr>
        <p:spPr>
          <a:xfrm>
            <a:off x="6400800" y="4457700"/>
            <a:ext cx="16732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héng  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70" name="TextBox 22"/>
          <p:cNvSpPr txBox="1"/>
          <p:nvPr/>
        </p:nvSpPr>
        <p:spPr>
          <a:xfrm>
            <a:off x="152400" y="114300"/>
            <a:ext cx="31242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四、正字正音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5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5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01" grpId="0"/>
      <p:bldP spid="55302" grpId="0"/>
      <p:bldP spid="55303" grpId="0"/>
      <p:bldP spid="55304" grpId="0"/>
      <p:bldP spid="55305" grpId="0"/>
      <p:bldP spid="55306" grpId="0"/>
      <p:bldP spid="55307" grpId="0"/>
      <p:bldP spid="55308" grpId="0"/>
      <p:bldP spid="55309" grpId="0"/>
      <p:bldP spid="55313" grpId="0"/>
      <p:bldP spid="55314" grpId="0"/>
      <p:bldP spid="55315" grpId="0"/>
      <p:bldP spid="55316" grpId="0"/>
      <p:bldP spid="553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3"/>
          <p:cNvSpPr/>
          <p:nvPr/>
        </p:nvSpPr>
        <p:spPr>
          <a:xfrm>
            <a:off x="914400" y="1141413"/>
            <a:ext cx="6858000" cy="3970337"/>
          </a:xfrm>
          <a:prstGeom prst="rect">
            <a:avLst/>
          </a:prstGeom>
          <a:solidFill>
            <a:schemeClr val="bg1">
              <a:alpha val="81175"/>
            </a:schemeClr>
          </a:solidFill>
          <a:ln w="9525">
            <a:noFill/>
          </a:ln>
        </p:spPr>
        <p:txBody>
          <a:bodyPr anchor="ctr">
            <a:spAutoFit/>
          </a:bodyPr>
          <a:p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>
                <a:solidFill>
                  <a:srgbClr val="CC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刹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那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</a:t>
            </a:r>
            <a:r>
              <a:rPr lang="zh-CN" altLang="en-US" sz="3200" b="1" u="sng" dirty="0">
                <a:solidFill>
                  <a:srgbClr val="CC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参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天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>
                <a:solidFill>
                  <a:srgbClr val="CC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晕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圈 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u="sng" dirty="0">
                <a:solidFill>
                  <a:srgbClr val="CC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倔强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初</a:t>
            </a:r>
            <a:r>
              <a:rPr lang="zh-CN" altLang="en-US" sz="32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融</a:t>
            </a:r>
            <a:endParaRPr lang="en-US" altLang="zh-CN" sz="3200" b="1" u="sng" dirty="0">
              <a:solidFill>
                <a:srgbClr val="CC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            </a:t>
            </a:r>
            <a:endParaRPr lang="zh-CN" altLang="en-US" sz="3600" b="1" u="sng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094" name="Text Box 6"/>
          <p:cNvSpPr txBox="1"/>
          <p:nvPr/>
        </p:nvSpPr>
        <p:spPr>
          <a:xfrm>
            <a:off x="5029200" y="1866900"/>
            <a:ext cx="1447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cān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5" name="Text Box 7"/>
          <p:cNvSpPr txBox="1"/>
          <p:nvPr/>
        </p:nvSpPr>
        <p:spPr>
          <a:xfrm>
            <a:off x="2057400" y="1790700"/>
            <a:ext cx="14478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chà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581" name="Text Box 8"/>
          <p:cNvSpPr txBox="1"/>
          <p:nvPr/>
        </p:nvSpPr>
        <p:spPr>
          <a:xfrm>
            <a:off x="4191000" y="2222500"/>
            <a:ext cx="1752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8" name="Text Box 10"/>
          <p:cNvSpPr txBox="1"/>
          <p:nvPr/>
        </p:nvSpPr>
        <p:spPr>
          <a:xfrm>
            <a:off x="4953000" y="2603500"/>
            <a:ext cx="2438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juéjiàng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9" name="Text Box 11"/>
          <p:cNvSpPr txBox="1"/>
          <p:nvPr/>
        </p:nvSpPr>
        <p:spPr>
          <a:xfrm>
            <a:off x="2209800" y="2552700"/>
            <a:ext cx="2133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yùn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104" name="Rectangle 16"/>
          <p:cNvSpPr/>
          <p:nvPr/>
        </p:nvSpPr>
        <p:spPr>
          <a:xfrm>
            <a:off x="2209800" y="3314700"/>
            <a:ext cx="1600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zhū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105" name="Rectangle 17"/>
          <p:cNvSpPr/>
          <p:nvPr/>
        </p:nvSpPr>
        <p:spPr>
          <a:xfrm>
            <a:off x="5029200" y="3314700"/>
            <a:ext cx="1905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róng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4" grpId="0"/>
      <p:bldP spid="89095" grpId="0"/>
      <p:bldP spid="89098" grpId="0"/>
      <p:bldP spid="89099" grpId="0"/>
      <p:bldP spid="89104" grpId="0"/>
      <p:bldP spid="891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4" name="Rectangle 4"/>
          <p:cNvSpPr/>
          <p:nvPr/>
        </p:nvSpPr>
        <p:spPr>
          <a:xfrm>
            <a:off x="1008063" y="1143000"/>
            <a:ext cx="234315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700" b="1" dirty="0">
                <a:latin typeface="Arial" panose="020B0604020202020204" pitchFamily="34" charset="0"/>
                <a:ea typeface="楷体_GB2312" pitchFamily="49" charset="-122"/>
              </a:rPr>
              <a:t>何为礼赞？</a:t>
            </a:r>
            <a:endParaRPr lang="zh-CN" altLang="en-US" sz="27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05" name="Rectangle 5"/>
          <p:cNvSpPr/>
          <p:nvPr/>
        </p:nvSpPr>
        <p:spPr>
          <a:xfrm>
            <a:off x="1741488" y="1744663"/>
            <a:ext cx="294132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表示崇敬和赞美。</a:t>
            </a:r>
            <a:endParaRPr lang="zh-CN" altLang="en-US" sz="27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6" name="Rectangle 6"/>
          <p:cNvSpPr/>
          <p:nvPr/>
        </p:nvSpPr>
        <p:spPr>
          <a:xfrm>
            <a:off x="2209800" y="2508250"/>
            <a:ext cx="5808663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700" b="1" dirty="0">
                <a:latin typeface="Arial" panose="020B0604020202020204" pitchFamily="34" charset="0"/>
                <a:ea typeface="楷体_GB2312" pitchFamily="49" charset="-122"/>
              </a:rPr>
              <a:t>为什么白杨树值得崇敬和赞美？</a:t>
            </a:r>
            <a:endParaRPr lang="zh-CN" altLang="en-US" sz="27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07" name="Rectangle 7"/>
          <p:cNvSpPr/>
          <p:nvPr/>
        </p:nvSpPr>
        <p:spPr>
          <a:xfrm>
            <a:off x="3113088" y="3236913"/>
            <a:ext cx="3829050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因为白杨树不平凡。</a:t>
            </a:r>
            <a:endParaRPr lang="zh-CN" altLang="en-US" sz="27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5" name="Picture 3" descr="NA0144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587625"/>
            <a:ext cx="1609725" cy="2670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/>
      <p:bldP spid="512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>
          <a:xfrm>
            <a:off x="152400" y="996950"/>
            <a:ext cx="8839200" cy="4527550"/>
          </a:xfrm>
        </p:spPr>
        <p:txBody>
          <a:bodyPr vert="horz" wrap="square" lIns="91440" tIns="45720" rIns="91440" bIns="45720" numCol="1" anchor="t" anchorCtr="0" compatLnSpc="1">
            <a:noAutofit/>
          </a:bodyPr>
          <a:p>
            <a:pPr eaLnBrk="1" hangingPunct="1">
              <a:buNone/>
            </a:pPr>
            <a:r>
              <a:rPr lang="zh-CN" altLang="en-US" sz="2800" b="1" dirty="0">
                <a:latin typeface="幼圆" panose="02010509060101010101" pitchFamily="49" charset="-122"/>
              </a:rPr>
              <a:t>第</a:t>
            </a:r>
            <a:r>
              <a:rPr lang="en-US" altLang="zh-CN" sz="2800" b="1">
                <a:latin typeface="幼圆" panose="02010509060101010101" pitchFamily="49" charset="-122"/>
              </a:rPr>
              <a:t>1</a:t>
            </a:r>
            <a:r>
              <a:rPr lang="zh-CN" altLang="en-US" sz="2800" b="1" dirty="0">
                <a:latin typeface="幼圆" panose="02010509060101010101" pitchFamily="49" charset="-122"/>
              </a:rPr>
              <a:t>段：白杨树实在是不平凡的，我</a:t>
            </a:r>
            <a:r>
              <a:rPr lang="zh-CN" altLang="en-US" sz="2800" b="1" dirty="0">
                <a:solidFill>
                  <a:schemeClr val="accent1"/>
                </a:solidFill>
                <a:latin typeface="幼圆" panose="02010509060101010101" pitchFamily="49" charset="-122"/>
              </a:rPr>
              <a:t>赞美</a:t>
            </a:r>
            <a:r>
              <a:rPr lang="zh-CN" altLang="en-US" sz="2800" b="1" dirty="0">
                <a:latin typeface="幼圆" panose="02010509060101010101" pitchFamily="49" charset="-122"/>
              </a:rPr>
              <a:t>白杨树</a:t>
            </a:r>
            <a:r>
              <a:rPr lang="en-US" altLang="zh-CN" sz="2800" b="1">
                <a:latin typeface="幼圆" panose="02010509060101010101" pitchFamily="49" charset="-122"/>
              </a:rPr>
              <a:t>!  </a:t>
            </a:r>
            <a:endParaRPr lang="en-US" altLang="zh-CN" sz="2800" b="1">
              <a:latin typeface="幼圆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幼圆" panose="02010509060101010101" pitchFamily="49" charset="-122"/>
              </a:rPr>
              <a:t>第</a:t>
            </a:r>
            <a:r>
              <a:rPr lang="en-US" altLang="zh-CN" sz="2800" b="1">
                <a:latin typeface="幼圆" panose="02010509060101010101" pitchFamily="49" charset="-122"/>
              </a:rPr>
              <a:t>4</a:t>
            </a:r>
            <a:r>
              <a:rPr lang="zh-CN" altLang="en-US" sz="2800" b="1" dirty="0">
                <a:latin typeface="幼圆" panose="02010509060101010101" pitchFamily="49" charset="-122"/>
              </a:rPr>
              <a:t>段：</a:t>
            </a:r>
            <a:r>
              <a:rPr lang="zh-CN" altLang="en-US" sz="2800" b="1" dirty="0">
                <a:solidFill>
                  <a:schemeClr val="accent1"/>
                </a:solidFill>
                <a:latin typeface="幼圆" panose="02010509060101010101" pitchFamily="49" charset="-122"/>
              </a:rPr>
              <a:t>那</a:t>
            </a:r>
            <a:r>
              <a:rPr lang="zh-CN" altLang="en-US" sz="2800" b="1" dirty="0">
                <a:latin typeface="幼圆" panose="02010509060101010101" pitchFamily="49" charset="-122"/>
              </a:rPr>
              <a:t>就是白杨树，西北极普通的一种树，然而实</a:t>
            </a:r>
            <a:endParaRPr lang="en-US" altLang="zh-CN" sz="2800" b="1">
              <a:latin typeface="幼圆" panose="020105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幼圆" panose="02010509060101010101" pitchFamily="49" charset="-122"/>
              </a:rPr>
              <a:t>     </a:t>
            </a:r>
            <a:r>
              <a:rPr lang="zh-CN" altLang="en-US" sz="2800" b="1" dirty="0">
                <a:latin typeface="幼圆" panose="02010509060101010101" pitchFamily="49" charset="-122"/>
              </a:rPr>
              <a:t>  在是不平凡的一种树。  </a:t>
            </a:r>
            <a:endParaRPr lang="zh-CN" altLang="en-US" sz="2800" b="1" dirty="0">
              <a:latin typeface="幼圆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幼圆" panose="02010509060101010101" pitchFamily="49" charset="-122"/>
              </a:rPr>
              <a:t>第</a:t>
            </a:r>
            <a:r>
              <a:rPr lang="en-US" altLang="zh-CN" sz="2800" b="1">
                <a:latin typeface="幼圆" panose="02010509060101010101" pitchFamily="49" charset="-122"/>
              </a:rPr>
              <a:t>6</a:t>
            </a:r>
            <a:r>
              <a:rPr lang="zh-CN" altLang="en-US" sz="2800" b="1" dirty="0">
                <a:latin typeface="幼圆" panose="02010509060101010101" pitchFamily="49" charset="-122"/>
              </a:rPr>
              <a:t>段：</a:t>
            </a:r>
            <a:r>
              <a:rPr lang="zh-CN" altLang="en-US" sz="2800" b="1" dirty="0">
                <a:solidFill>
                  <a:schemeClr val="accent1"/>
                </a:solidFill>
                <a:latin typeface="幼圆" panose="02010509060101010101" pitchFamily="49" charset="-122"/>
              </a:rPr>
              <a:t>这</a:t>
            </a:r>
            <a:r>
              <a:rPr lang="zh-CN" altLang="en-US" sz="2800" b="1" dirty="0">
                <a:latin typeface="幼圆" panose="02010509060101010101" pitchFamily="49" charset="-122"/>
              </a:rPr>
              <a:t>就是白杨树，西北极普通的一种树，然而决</a:t>
            </a:r>
            <a:endParaRPr lang="en-US" altLang="zh-CN" sz="2800" b="1">
              <a:latin typeface="幼圆" panose="020105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幼圆" panose="02010509060101010101" pitchFamily="49" charset="-122"/>
              </a:rPr>
              <a:t>       </a:t>
            </a:r>
            <a:r>
              <a:rPr lang="zh-CN" altLang="en-US" sz="2800" b="1" dirty="0">
                <a:latin typeface="幼圆" panose="02010509060101010101" pitchFamily="49" charset="-122"/>
              </a:rPr>
              <a:t>不是平凡的树。  </a:t>
            </a:r>
            <a:endParaRPr lang="zh-CN" altLang="en-US" sz="2800" b="1" dirty="0">
              <a:latin typeface="幼圆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幼圆" panose="02010509060101010101" pitchFamily="49" charset="-122"/>
              </a:rPr>
              <a:t>第</a:t>
            </a:r>
            <a:r>
              <a:rPr lang="en-US" altLang="zh-CN" sz="2800" b="1">
                <a:latin typeface="幼圆" panose="02010509060101010101" pitchFamily="49" charset="-122"/>
              </a:rPr>
              <a:t>8</a:t>
            </a:r>
            <a:r>
              <a:rPr lang="zh-CN" altLang="en-US" sz="2800" b="1" dirty="0">
                <a:latin typeface="幼圆" panose="02010509060101010101" pitchFamily="49" charset="-122"/>
              </a:rPr>
              <a:t>段：白杨树是不平凡的， </a:t>
            </a:r>
            <a:r>
              <a:rPr lang="en-US" altLang="zh-CN" sz="2800" b="1">
                <a:latin typeface="幼圆" panose="02010509060101010101" pitchFamily="49" charset="-122"/>
              </a:rPr>
              <a:t>……</a:t>
            </a:r>
            <a:r>
              <a:rPr lang="zh-CN" altLang="en-US" sz="2800" b="1" dirty="0">
                <a:latin typeface="幼圆" panose="02010509060101010101" pitchFamily="49" charset="-122"/>
              </a:rPr>
              <a:t>我赞美白杨树，</a:t>
            </a:r>
            <a:endParaRPr lang="en-US" altLang="zh-CN" sz="2800" b="1">
              <a:latin typeface="幼圆" panose="020105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latin typeface="幼圆" panose="02010509060101010101" pitchFamily="49" charset="-122"/>
              </a:rPr>
              <a:t>       </a:t>
            </a:r>
            <a:r>
              <a:rPr lang="zh-CN" altLang="en-US" sz="2800" b="1" dirty="0">
                <a:latin typeface="幼圆" panose="02010509060101010101" pitchFamily="49" charset="-122"/>
              </a:rPr>
              <a:t>就因为</a:t>
            </a:r>
            <a:r>
              <a:rPr lang="en-US" altLang="zh-CN" sz="2800" b="1">
                <a:latin typeface="幼圆" panose="02010509060101010101" pitchFamily="49" charset="-122"/>
              </a:rPr>
              <a:t>……  </a:t>
            </a:r>
            <a:endParaRPr lang="en-US" altLang="zh-CN" sz="2800" b="1">
              <a:latin typeface="幼圆" panose="02010509060101010101" pitchFamily="49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幼圆" panose="02010509060101010101" pitchFamily="49" charset="-122"/>
              </a:rPr>
              <a:t>第</a:t>
            </a:r>
            <a:r>
              <a:rPr lang="en-US" altLang="zh-CN" sz="2800" b="1">
                <a:latin typeface="幼圆" panose="02010509060101010101" pitchFamily="49" charset="-122"/>
              </a:rPr>
              <a:t>9</a:t>
            </a:r>
            <a:r>
              <a:rPr lang="zh-CN" altLang="en-US" sz="2800" b="1" dirty="0">
                <a:latin typeface="幼圆" panose="02010509060101010101" pitchFamily="49" charset="-122"/>
              </a:rPr>
              <a:t>段：</a:t>
            </a:r>
            <a:r>
              <a:rPr lang="en-US" altLang="zh-CN" sz="2800" b="1">
                <a:latin typeface="幼圆" panose="02010509060101010101" pitchFamily="49" charset="-122"/>
              </a:rPr>
              <a:t>……</a:t>
            </a:r>
            <a:r>
              <a:rPr lang="zh-CN" altLang="en-US" sz="2800" b="1" dirty="0">
                <a:latin typeface="幼圆" panose="02010509060101010101" pitchFamily="49" charset="-122"/>
              </a:rPr>
              <a:t>我要</a:t>
            </a:r>
            <a:r>
              <a:rPr lang="zh-CN" altLang="en-US" sz="2800" b="1" dirty="0">
                <a:solidFill>
                  <a:schemeClr val="accent1"/>
                </a:solidFill>
                <a:latin typeface="幼圆" panose="02010509060101010101" pitchFamily="49" charset="-122"/>
              </a:rPr>
              <a:t>高声赞美</a:t>
            </a:r>
            <a:r>
              <a:rPr lang="zh-CN" altLang="en-US" sz="2800" b="1" dirty="0">
                <a:latin typeface="幼圆" panose="02010509060101010101" pitchFamily="49" charset="-122"/>
              </a:rPr>
              <a:t>白杨树</a:t>
            </a:r>
            <a:r>
              <a:rPr lang="en-US" altLang="zh-CN" sz="2800" b="1">
                <a:latin typeface="幼圆" panose="02010509060101010101" pitchFamily="49" charset="-122"/>
              </a:rPr>
              <a:t>!</a:t>
            </a:r>
            <a:r>
              <a:rPr lang="en-US" altLang="zh-CN" sz="2800">
                <a:latin typeface="幼圆" panose="02010509060101010101" pitchFamily="49" charset="-122"/>
              </a:rPr>
              <a:t> </a:t>
            </a:r>
            <a:endParaRPr lang="en-US" altLang="zh-CN" sz="2800">
              <a:latin typeface="幼圆" panose="02010509060101010101" pitchFamily="49" charset="-122"/>
            </a:endParaRPr>
          </a:p>
        </p:txBody>
      </p:sp>
      <p:sp>
        <p:nvSpPr>
          <p:cNvPr id="25603" name="AutoShape 3"/>
          <p:cNvSpPr/>
          <p:nvPr/>
        </p:nvSpPr>
        <p:spPr>
          <a:xfrm>
            <a:off x="0" y="0"/>
            <a:ext cx="9144000" cy="1016000"/>
          </a:xfrm>
          <a:prstGeom prst="horizontalScroll">
            <a:avLst>
              <a:gd name="adj" fmla="val 125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朗读课文，找出直接赞美白杨树的语句</a:t>
            </a:r>
            <a:endParaRPr lang="zh-CN" altLang="en-US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5867400" y="114300"/>
            <a:ext cx="2667000" cy="914400"/>
          </a:xfrm>
          <a:prstGeom prst="wedgeEllipseCallout">
            <a:avLst>
              <a:gd name="adj1" fmla="val -24560"/>
              <a:gd name="adj2" fmla="val 744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开篇点题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5" name="椭圆形标注 11"/>
          <p:cNvSpPr/>
          <p:nvPr/>
        </p:nvSpPr>
        <p:spPr>
          <a:xfrm>
            <a:off x="5867400" y="1333500"/>
            <a:ext cx="2971800" cy="1295400"/>
          </a:xfrm>
          <a:prstGeom prst="wedgeEllipseCallout">
            <a:avLst>
              <a:gd name="adj1" fmla="val -60898"/>
              <a:gd name="adj2" fmla="val 36398"/>
            </a:avLst>
          </a:prstGeom>
          <a:solidFill>
            <a:schemeClr val="accent1"/>
          </a:solidFill>
          <a:ln w="25400" cap="flat" cmpd="sng">
            <a:solidFill>
              <a:srgbClr val="BC266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zh-CN" altLang="en-US" sz="3200" b="1" dirty="0">
                <a:solidFill>
                  <a:srgbClr val="FFFFFF"/>
                </a:solidFill>
                <a:latin typeface="Century Gothic" panose="020B0502020202020204" pitchFamily="34" charset="0"/>
                <a:ea typeface="幼圆" panose="02010509060101010101" pitchFamily="49" charset="-122"/>
              </a:rPr>
              <a:t>过渡（</a:t>
            </a:r>
            <a:r>
              <a:rPr lang="en-US" altLang="zh-CN" sz="3200" b="1">
                <a:solidFill>
                  <a:srgbClr val="FFFFFF"/>
                </a:solidFill>
                <a:latin typeface="Century Gothic" panose="020B0502020202020204" pitchFamily="34" charset="0"/>
                <a:ea typeface="幼圆" panose="02010509060101010101" pitchFamily="49" charset="-122"/>
              </a:rPr>
              <a:t>4</a:t>
            </a:r>
            <a:r>
              <a:rPr lang="zh-CN" altLang="en-US" sz="3200" b="1" dirty="0">
                <a:solidFill>
                  <a:srgbClr val="FFFFFF"/>
                </a:solidFill>
                <a:latin typeface="Century Gothic" panose="020B0502020202020204" pitchFamily="34" charset="0"/>
                <a:ea typeface="幼圆" panose="02010509060101010101" pitchFamily="49" charset="-122"/>
              </a:rPr>
              <a:t>、</a:t>
            </a:r>
            <a:r>
              <a:rPr lang="en-US" altLang="zh-CN" sz="3200" b="1">
                <a:solidFill>
                  <a:srgbClr val="FFFFFF"/>
                </a:solidFill>
                <a:latin typeface="Century Gothic" panose="020B0502020202020204" pitchFamily="34" charset="0"/>
                <a:ea typeface="幼圆" panose="020105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FFFF"/>
                </a:solidFill>
                <a:latin typeface="Century Gothic" panose="020B0502020202020204" pitchFamily="34" charset="0"/>
                <a:ea typeface="幼圆" panose="02010509060101010101" pitchFamily="49" charset="-122"/>
              </a:rPr>
              <a:t>段）</a:t>
            </a:r>
            <a:endParaRPr lang="zh-CN" altLang="en-US" sz="3200" b="1" dirty="0">
              <a:solidFill>
                <a:srgbClr val="FFFFFF"/>
              </a:solidFill>
              <a:latin typeface="Century Gothic" panose="020B0502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4419600" y="3086100"/>
            <a:ext cx="2590800" cy="914400"/>
          </a:xfrm>
          <a:prstGeom prst="wedgeEllipseCallout">
            <a:avLst>
              <a:gd name="adj1" fmla="val -51908"/>
              <a:gd name="adj2" fmla="val 603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点明主题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形标注 13"/>
          <p:cNvSpPr/>
          <p:nvPr/>
        </p:nvSpPr>
        <p:spPr>
          <a:xfrm>
            <a:off x="4876800" y="4076700"/>
            <a:ext cx="3962400" cy="1143000"/>
          </a:xfrm>
          <a:prstGeom prst="wedgeEllipseCallout">
            <a:avLst>
              <a:gd name="adj1" fmla="val -62974"/>
              <a:gd name="adj2" fmla="val 216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首尾呼应，再次点题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charRg st="2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5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6">
                                            <p:txEl>
                                              <p:charRg st="5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6">
                                            <p:txEl>
                                              <p:charRg st="5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6386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6386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112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6386">
                                            <p:txEl>
                                              <p:charRg st="112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136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6386">
                                            <p:txEl>
                                              <p:charRg st="136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151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86">
                                            <p:txEl>
                                              <p:charRg st="151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386">
                                            <p:txEl>
                                              <p:charRg st="151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5605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686908" cy="1623048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48450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作者为什么赞美白杨树？从“那”到“这”，从“赞美”到“高声赞美”说明什么？</a:t>
            </a:r>
            <a:endParaRPr kumimoji="0" lang="zh-CN" altLang="en-US" sz="4000" b="1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>
          <a:xfrm>
            <a:off x="457200" y="2019300"/>
            <a:ext cx="8229600" cy="288925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/>
              <a:t>因为白杨树“不平凡”。</a:t>
            </a:r>
            <a:endParaRPr lang="en-US" altLang="zh-CN" b="1" dirty="0"/>
          </a:p>
          <a:p>
            <a:pPr eaLnBrk="1" hangingPunct="1"/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“不平凡”是作者抒发赞美的基础，也是结构文章的线索。</a:t>
            </a:r>
            <a:endParaRPr lang="zh-CN" altLang="en-US" sz="3200" b="1" dirty="0">
              <a:solidFill>
                <a:schemeClr val="hlink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eaLnBrk="1" hangingPunct="1"/>
            <a:r>
              <a:rPr lang="zh-CN" altLang="en-US" b="1" dirty="0"/>
              <a:t>说明对白杨树的观察是从远到近，感情是由浅入深。不仅赞美还有崇敬。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7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3">
  <a:themeElements>
    <a:clrScheme name="默认设计模板_3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3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_3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 主题 1">
      <a:dk1>
        <a:srgbClr val="1F497D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AAAAAA"/>
      </a:accent3>
      <a:accent4>
        <a:srgbClr val="DADADA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华文行楷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视点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活力">
  <a:themeElements>
    <a:clrScheme name="活力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活力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3634</Words>
  <Application>WPS 演示</Application>
  <PresentationFormat>自定义</PresentationFormat>
  <Paragraphs>387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40</vt:i4>
      </vt:variant>
    </vt:vector>
  </HeadingPairs>
  <TitlesOfParts>
    <vt:vector size="70" baseType="lpstr">
      <vt:lpstr>Arial</vt:lpstr>
      <vt:lpstr>宋体</vt:lpstr>
      <vt:lpstr>Wingdings</vt:lpstr>
      <vt:lpstr>Times New Roman</vt:lpstr>
      <vt:lpstr>华文行楷</vt:lpstr>
      <vt:lpstr>Calibri</vt:lpstr>
      <vt:lpstr>Verdana</vt:lpstr>
      <vt:lpstr>微软雅黑</vt:lpstr>
      <vt:lpstr>Wingdings 2</vt:lpstr>
      <vt:lpstr>Century Gothic</vt:lpstr>
      <vt:lpstr>幼圆</vt:lpstr>
      <vt:lpstr>楷体_GB2312</vt:lpstr>
      <vt:lpstr>黑体</vt:lpstr>
      <vt:lpstr>华文新魏</vt:lpstr>
      <vt:lpstr>方正姚体</vt:lpstr>
      <vt:lpstr>方正舒体</vt:lpstr>
      <vt:lpstr>隶书</vt:lpstr>
      <vt:lpstr>Dotum</vt:lpstr>
      <vt:lpstr>仿宋_GB2312</vt:lpstr>
      <vt:lpstr>Verdana</vt:lpstr>
      <vt:lpstr>Wingdings 2</vt:lpstr>
      <vt:lpstr>新宋体</vt:lpstr>
      <vt:lpstr>Arial</vt:lpstr>
      <vt:lpstr>Arial Unicode MS</vt:lpstr>
      <vt:lpstr>仿宋</vt:lpstr>
      <vt:lpstr>Watermark</vt:lpstr>
      <vt:lpstr>默认设计模板_3</vt:lpstr>
      <vt:lpstr>Office 主题</vt:lpstr>
      <vt:lpstr>视点</vt:lpstr>
      <vt:lpstr>活力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np</dc:creator>
  <cp:lastModifiedBy>墨茧</cp:lastModifiedBy>
  <cp:revision>121</cp:revision>
  <dcterms:created xsi:type="dcterms:W3CDTF">2017-10-29T07:34:55Z</dcterms:created>
  <dcterms:modified xsi:type="dcterms:W3CDTF">2017-10-29T09:00:49Z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2052-10.1.0.6930</vt:lpwstr>
  </property>
</Properties>
</file>