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7"/>
  </p:notesMasterIdLst>
  <p:sldIdLst>
    <p:sldId id="256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259" r:id="rId49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5.vml.rels><?xml version="1.0" encoding="UTF-8" standalone="yes"?>
<Relationships xmlns="http://schemas.openxmlformats.org/package/2006/relationships"><Relationship Id="rId5" Type="http://schemas.openxmlformats.org/officeDocument/2006/relationships/image" Target="../media/image49.wmf"/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3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0482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51202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1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8.wmf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12.xml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12.wmf"/><Relationship Id="rId1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3.wmf"/><Relationship Id="rId15" Type="http://schemas.openxmlformats.org/officeDocument/2006/relationships/vmlDrawing" Target="../drawings/vmlDrawing4.vml"/><Relationship Id="rId14" Type="http://schemas.openxmlformats.org/officeDocument/2006/relationships/slideLayout" Target="../slideLayouts/slideLayout12.xml"/><Relationship Id="rId13" Type="http://schemas.openxmlformats.org/officeDocument/2006/relationships/image" Target="../media/image4.png"/><Relationship Id="rId12" Type="http://schemas.openxmlformats.org/officeDocument/2006/relationships/image" Target="../media/image18.wmf"/><Relationship Id="rId11" Type="http://schemas.openxmlformats.org/officeDocument/2006/relationships/oleObject" Target="../embeddings/oleObject14.bin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22.png"/><Relationship Id="rId7" Type="http://schemas.openxmlformats.org/officeDocument/2006/relationships/image" Target="../media/image4.png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9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15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wmf"/><Relationship Id="rId8" Type="http://schemas.openxmlformats.org/officeDocument/2006/relationships/oleObject" Target="../embeddings/oleObject22.bin"/><Relationship Id="rId7" Type="http://schemas.openxmlformats.org/officeDocument/2006/relationships/image" Target="../media/image26.wmf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20.bin"/><Relationship Id="rId3" Type="http://schemas.openxmlformats.org/officeDocument/2006/relationships/image" Target="../media/image24.wmf"/><Relationship Id="rId2" Type="http://schemas.openxmlformats.org/officeDocument/2006/relationships/oleObject" Target="../embeddings/oleObject19.bin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28.wmf"/><Relationship Id="rId1" Type="http://schemas.openxmlformats.org/officeDocument/2006/relationships/oleObject" Target="../embeddings/oleObject23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17.xml"/><Relationship Id="rId7" Type="http://schemas.openxmlformats.org/officeDocument/2006/relationships/image" Target="../media/image32.wmf"/><Relationship Id="rId6" Type="http://schemas.openxmlformats.org/officeDocument/2006/relationships/oleObject" Target="../embeddings/oleObject27.bin"/><Relationship Id="rId5" Type="http://schemas.openxmlformats.org/officeDocument/2006/relationships/image" Target="../media/image22.png"/><Relationship Id="rId4" Type="http://schemas.openxmlformats.org/officeDocument/2006/relationships/image" Target="../media/image31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30.wmf"/><Relationship Id="rId1" Type="http://schemas.openxmlformats.org/officeDocument/2006/relationships/oleObject" Target="../embeddings/oleObject25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4.wmf"/><Relationship Id="rId4" Type="http://schemas.openxmlformats.org/officeDocument/2006/relationships/oleObject" Target="../embeddings/oleObject29.bin"/><Relationship Id="rId3" Type="http://schemas.openxmlformats.org/officeDocument/2006/relationships/image" Target="../media/image33.wmf"/><Relationship Id="rId2" Type="http://schemas.openxmlformats.org/officeDocument/2006/relationships/oleObject" Target="../embeddings/oleObject28.bin"/><Relationship Id="rId1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6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35.wmf"/><Relationship Id="rId1" Type="http://schemas.openxmlformats.org/officeDocument/2006/relationships/oleObject" Target="../embeddings/oleObject30.bin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37.wmf"/><Relationship Id="rId1" Type="http://schemas.openxmlformats.org/officeDocument/2006/relationships/oleObject" Target="../embeddings/oleObject3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0.wmf"/><Relationship Id="rId1" Type="http://schemas.openxmlformats.org/officeDocument/2006/relationships/oleObject" Target="../embeddings/oleObject35.bin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3.v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3.wmf"/><Relationship Id="rId6" Type="http://schemas.openxmlformats.org/officeDocument/2006/relationships/oleObject" Target="../embeddings/oleObject38.bin"/><Relationship Id="rId5" Type="http://schemas.openxmlformats.org/officeDocument/2006/relationships/image" Target="../media/image42.wmf"/><Relationship Id="rId4" Type="http://schemas.openxmlformats.org/officeDocument/2006/relationships/oleObject" Target="../embeddings/oleObject37.bin"/><Relationship Id="rId3" Type="http://schemas.openxmlformats.org/officeDocument/2006/relationships/image" Target="../media/image41.wmf"/><Relationship Id="rId2" Type="http://schemas.openxmlformats.org/officeDocument/2006/relationships/oleObject" Target="../embeddings/oleObject36.bin"/><Relationship Id="rId1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4.wmf"/><Relationship Id="rId1" Type="http://schemas.openxmlformats.org/officeDocument/2006/relationships/oleObject" Target="../embeddings/oleObject39.bin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wmf"/><Relationship Id="rId8" Type="http://schemas.openxmlformats.org/officeDocument/2006/relationships/oleObject" Target="../embeddings/oleObject43.bin"/><Relationship Id="rId7" Type="http://schemas.openxmlformats.org/officeDocument/2006/relationships/image" Target="../media/image47.wmf"/><Relationship Id="rId6" Type="http://schemas.openxmlformats.org/officeDocument/2006/relationships/oleObject" Target="../embeddings/oleObject42.bin"/><Relationship Id="rId5" Type="http://schemas.openxmlformats.org/officeDocument/2006/relationships/image" Target="../media/image46.wmf"/><Relationship Id="rId4" Type="http://schemas.openxmlformats.org/officeDocument/2006/relationships/oleObject" Target="../embeddings/oleObject41.bin"/><Relationship Id="rId3" Type="http://schemas.openxmlformats.org/officeDocument/2006/relationships/image" Target="../media/image45.wmf"/><Relationship Id="rId2" Type="http://schemas.openxmlformats.org/officeDocument/2006/relationships/oleObject" Target="../embeddings/oleObject40.bin"/><Relationship Id="rId13" Type="http://schemas.openxmlformats.org/officeDocument/2006/relationships/vmlDrawing" Target="../drawings/vmlDrawing15.v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49.wmf"/><Relationship Id="rId10" Type="http://schemas.openxmlformats.org/officeDocument/2006/relationships/oleObject" Target="../embeddings/oleObject44.bin"/><Relationship Id="rId1" Type="http://schemas.openxmlformats.org/officeDocument/2006/relationships/image" Target="../media/image22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0.wmf"/><Relationship Id="rId1" Type="http://schemas.openxmlformats.org/officeDocument/2006/relationships/oleObject" Target="../embeddings/oleObject45.bin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1386523" y="2605405"/>
            <a:ext cx="6370637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endParaRPr lang="en-US" altLang="zh-CN" sz="6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七年级上册  </a:t>
            </a:r>
            <a:r>
              <a:rPr lang="zh-CN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人教版</a:t>
            </a:r>
            <a:endParaRPr 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zh-CN" alt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占位符 12290"/>
          <p:cNvSpPr>
            <a:spLocks noGrp="1"/>
          </p:cNvSpPr>
          <p:nvPr>
            <p:ph idx="1"/>
          </p:nvPr>
        </p:nvSpPr>
        <p:spPr>
          <a:xfrm>
            <a:off x="374650" y="1279525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en-US" sz="3200" b="1"/>
              <a:t>（</a:t>
            </a:r>
            <a:r>
              <a:rPr lang="en-US" altLang="zh-CN" sz="3200" b="1">
                <a:latin typeface="Times New Roman" panose="02020603050405020304" pitchFamily="2" charset="0"/>
              </a:rPr>
              <a:t>2</a:t>
            </a:r>
            <a:r>
              <a:rPr lang="zh-CN" altLang="en-US" sz="3200" b="1"/>
              <a:t>）类比式子的运算，化简下列式子：</a:t>
            </a:r>
            <a:endParaRPr lang="zh-CN" altLang="en-US" sz="3200" b="1"/>
          </a:p>
          <a:p>
            <a:pPr>
              <a:buNone/>
            </a:pPr>
            <a:endParaRPr lang="zh-CN" altLang="en-US" sz="3600" b="1"/>
          </a:p>
          <a:p>
            <a:pPr>
              <a:buNone/>
            </a:pPr>
            <a:r>
              <a:rPr lang="zh-CN" altLang="en-US" sz="3200" b="1"/>
              <a:t>  </a:t>
            </a:r>
            <a:r>
              <a:rPr lang="en-US" altLang="zh-CN" sz="3200" b="1"/>
              <a:t>①</a:t>
            </a:r>
            <a:endParaRPr lang="en-US" altLang="zh-CN" sz="3200" b="1"/>
          </a:p>
          <a:p>
            <a:pPr>
              <a:buNone/>
            </a:pPr>
            <a:endParaRPr lang="en-US" altLang="zh-CN" sz="3600" b="1"/>
          </a:p>
          <a:p>
            <a:pPr>
              <a:buNone/>
            </a:pPr>
            <a:r>
              <a:rPr lang="en-US" altLang="zh-CN" sz="3200" b="1"/>
              <a:t>  ②</a:t>
            </a:r>
            <a:endParaRPr lang="en-US" altLang="zh-CN" sz="3200" b="1"/>
          </a:p>
          <a:p>
            <a:pPr>
              <a:buNone/>
            </a:pPr>
            <a:endParaRPr lang="en-US" altLang="zh-CN" sz="3600" b="1"/>
          </a:p>
          <a:p>
            <a:pPr>
              <a:buNone/>
            </a:pPr>
            <a:r>
              <a:rPr lang="en-US" altLang="zh-CN" sz="3200" b="1"/>
              <a:t>  ③</a:t>
            </a:r>
            <a:endParaRPr lang="en-US" altLang="zh-CN" sz="3200" b="1"/>
          </a:p>
        </p:txBody>
      </p:sp>
      <p:sp>
        <p:nvSpPr>
          <p:cNvPr id="16386" name="矩形 12291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矩形 1229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6388" name="对象 12293"/>
          <p:cNvGraphicFramePr>
            <a:graphicFrameLocks noChangeAspect="1"/>
          </p:cNvGraphicFramePr>
          <p:nvPr/>
        </p:nvGraphicFramePr>
        <p:xfrm>
          <a:off x="1239838" y="3522663"/>
          <a:ext cx="1912937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648335" imgH="203200" progId="Equation.DSMT4">
                  <p:embed/>
                </p:oleObj>
              </mc:Choice>
              <mc:Fallback>
                <p:oleObj name="" r:id="rId1" imgW="648335" imgH="2032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39838" y="3522663"/>
                        <a:ext cx="1912937" cy="538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9" name="矩形 1229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6390" name="对象 12295"/>
          <p:cNvGraphicFramePr>
            <a:graphicFrameLocks noChangeAspect="1"/>
          </p:cNvGraphicFramePr>
          <p:nvPr/>
        </p:nvGraphicFramePr>
        <p:xfrm>
          <a:off x="1239838" y="2413635"/>
          <a:ext cx="210026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749935" imgH="177800" progId="Equation.DSMT4">
                  <p:embed/>
                </p:oleObj>
              </mc:Choice>
              <mc:Fallback>
                <p:oleObj name="" r:id="rId3" imgW="749935" imgH="1778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9838" y="2413635"/>
                        <a:ext cx="2100262" cy="466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1" name="对象 12297"/>
          <p:cNvGraphicFramePr>
            <a:graphicFrameLocks noChangeAspect="1"/>
          </p:cNvGraphicFramePr>
          <p:nvPr/>
        </p:nvGraphicFramePr>
        <p:xfrm>
          <a:off x="1239838" y="4593908"/>
          <a:ext cx="2254250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763270" imgH="203200" progId="Equation.DSMT4">
                  <p:embed/>
                </p:oleObj>
              </mc:Choice>
              <mc:Fallback>
                <p:oleObj name="" r:id="rId5" imgW="763270" imgH="2032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39838" y="4593908"/>
                        <a:ext cx="2254250" cy="554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92" name="图片 6" descr="tb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占位符 13314"/>
          <p:cNvSpPr>
            <a:spLocks noGrp="1"/>
          </p:cNvSpPr>
          <p:nvPr>
            <p:ph idx="1"/>
          </p:nvPr>
        </p:nvSpPr>
        <p:spPr>
          <a:xfrm>
            <a:off x="322263" y="1166813"/>
            <a:ext cx="9101137" cy="4897437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2000" b="1"/>
              <a:t>   </a:t>
            </a:r>
            <a:r>
              <a:rPr lang="zh-CN" altLang="en-US" sz="2800" b="1">
                <a:latin typeface="宋体" panose="02010600030101010101" pitchFamily="2" charset="-122"/>
              </a:rPr>
              <a:t>问题</a:t>
            </a:r>
            <a:r>
              <a:rPr lang="en-US" altLang="zh-CN" sz="2800" b="1">
                <a:latin typeface="Times New Roman" panose="02020603050405020304" pitchFamily="2" charset="0"/>
              </a:rPr>
              <a:t>3</a:t>
            </a:r>
            <a:endParaRPr lang="en-US" altLang="zh-CN" sz="2800" b="1">
              <a:latin typeface="Times New Roman" panose="02020603050405020304" pitchFamily="2" charset="0"/>
            </a:endParaRPr>
          </a:p>
          <a:p>
            <a:pPr>
              <a:lnSpc>
                <a:spcPct val="80000"/>
              </a:lnSpc>
              <a:buNone/>
            </a:pPr>
            <a:endParaRPr lang="en-US" altLang="zh-CN" sz="2800" b="1">
              <a:latin typeface="Times New Roman" panose="02020603050405020304" pitchFamily="2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latin typeface="Times New Roman" panose="02020603050405020304" pitchFamily="2" charset="0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</a:rPr>
              <a:t>观察多项式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            ，        ，       ，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（</a:t>
            </a:r>
            <a:r>
              <a:rPr lang="en-US" altLang="zh-CN" sz="2800" b="1">
                <a:latin typeface="Times New Roman" panose="02020603050405020304" pitchFamily="2" charset="0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）上述各多项式的项有什么共同特点？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（</a:t>
            </a:r>
            <a:r>
              <a:rPr lang="en-US" altLang="zh-CN" sz="2800" b="1">
                <a:latin typeface="Times New Roman" panose="02020603050405020304" pitchFamily="2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）上述多项式的运算有什么共同特点</a:t>
            </a:r>
            <a:r>
              <a:rPr lang="en-US" altLang="zh-CN" sz="2800" b="1">
                <a:latin typeface="宋体" panose="02010600030101010101" pitchFamily="2" charset="-122"/>
              </a:rPr>
              <a:t>?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       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      </a:t>
            </a:r>
            <a:r>
              <a:rPr lang="zh-CN" altLang="en-US" sz="2800" b="1">
                <a:latin typeface="宋体" panose="02010600030101010101" pitchFamily="2" charset="-122"/>
              </a:rPr>
              <a:t>你能从中得出什么规律</a:t>
            </a:r>
            <a:r>
              <a:rPr lang="en-US" altLang="zh-CN" sz="2800" b="1">
                <a:latin typeface="宋体" panose="02010600030101010101" pitchFamily="2" charset="-122"/>
              </a:rPr>
              <a:t>?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  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7410" name="矩形 13315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矩形 13316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7412" name="对象 13317"/>
          <p:cNvGraphicFramePr>
            <a:graphicFrameLocks noChangeAspect="1"/>
          </p:cNvGraphicFramePr>
          <p:nvPr/>
        </p:nvGraphicFramePr>
        <p:xfrm>
          <a:off x="4911725" y="2452688"/>
          <a:ext cx="137636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648335" imgH="203200" progId="Equation.DSMT4">
                  <p:embed/>
                </p:oleObj>
              </mc:Choice>
              <mc:Fallback>
                <p:oleObj name="" r:id="rId1" imgW="648335" imgH="2032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11725" y="2452688"/>
                        <a:ext cx="1376363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矩形 13318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7414" name="对象 13319"/>
          <p:cNvGraphicFramePr>
            <a:graphicFrameLocks noChangeAspect="1"/>
          </p:cNvGraphicFramePr>
          <p:nvPr/>
        </p:nvGraphicFramePr>
        <p:xfrm>
          <a:off x="3159125" y="2505075"/>
          <a:ext cx="153670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749935" imgH="177800" progId="Equation.DSMT4">
                  <p:embed/>
                </p:oleObj>
              </mc:Choice>
              <mc:Fallback>
                <p:oleObj name="" r:id="rId3" imgW="749935" imgH="1778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59125" y="2505075"/>
                        <a:ext cx="1536700" cy="373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5" name="矩形 13320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7416" name="对象 13321"/>
          <p:cNvGraphicFramePr>
            <a:graphicFrameLocks noChangeAspect="1"/>
          </p:cNvGraphicFramePr>
          <p:nvPr/>
        </p:nvGraphicFramePr>
        <p:xfrm>
          <a:off x="6542088" y="2470150"/>
          <a:ext cx="16986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5" imgW="763270" imgH="203200" progId="Equation.DSMT4">
                  <p:embed/>
                </p:oleObj>
              </mc:Choice>
              <mc:Fallback>
                <p:oleObj name="" r:id="rId5" imgW="763270" imgH="2032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42088" y="2470150"/>
                        <a:ext cx="1698625" cy="447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7" name="矩形 13322"/>
          <p:cNvSpPr/>
          <p:nvPr/>
        </p:nvSpPr>
        <p:spPr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7418" name="对象 13323"/>
          <p:cNvGraphicFramePr>
            <a:graphicFrameLocks noChangeAspect="1"/>
          </p:cNvGraphicFramePr>
          <p:nvPr/>
        </p:nvGraphicFramePr>
        <p:xfrm>
          <a:off x="1392238" y="2508250"/>
          <a:ext cx="1527175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7" imgW="749935" imgH="177800" progId="Equation.DSMT4">
                  <p:embed/>
                </p:oleObj>
              </mc:Choice>
              <mc:Fallback>
                <p:oleObj name="" r:id="rId7" imgW="749935" imgH="1778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92238" y="2508250"/>
                        <a:ext cx="1527175" cy="369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9" name="图片 6" descr="tb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占位符 14338"/>
          <p:cNvSpPr>
            <a:spLocks noGrp="1"/>
          </p:cNvSpPr>
          <p:nvPr>
            <p:ph idx="1"/>
          </p:nvPr>
        </p:nvSpPr>
        <p:spPr>
          <a:xfrm>
            <a:off x="387350" y="1195388"/>
            <a:ext cx="7483475" cy="3578225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lnSpc>
                <a:spcPct val="80000"/>
              </a:lnSpc>
              <a:buNone/>
            </a:pPr>
            <a:endParaRPr lang="en-US" altLang="zh-CN" sz="1400" b="1">
              <a:latin typeface="宋体" panose="02010600030101010101" pitchFamily="2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 b="1"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2" charset="0"/>
              </a:rPr>
              <a:t>1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）上述各多项式的项有什么共同特点？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tx2"/>
                </a:solidFill>
              </a:rPr>
              <a:t>    </a:t>
            </a:r>
            <a:r>
              <a:rPr lang="en-US" altLang="zh-CN" sz="2800" b="1">
                <a:solidFill>
                  <a:schemeClr val="tx2"/>
                </a:solidFill>
              </a:rPr>
              <a:t>①</a:t>
            </a:r>
            <a:r>
              <a:rPr lang="zh-CN" altLang="en-US" sz="2800" b="1">
                <a:solidFill>
                  <a:schemeClr val="tx2"/>
                </a:solidFill>
              </a:rPr>
              <a:t>每个式子的项含有相同的字母；</a:t>
            </a:r>
            <a:endParaRPr lang="zh-CN" altLang="en-US" sz="2800" b="1">
              <a:solidFill>
                <a:schemeClr val="tx2"/>
              </a:solidFill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tx2"/>
                </a:solidFill>
              </a:rPr>
              <a:t>    </a:t>
            </a:r>
            <a:r>
              <a:rPr lang="en-US" altLang="zh-CN" sz="2800" b="1">
                <a:solidFill>
                  <a:schemeClr val="tx2"/>
                </a:solidFill>
              </a:rPr>
              <a:t>②</a:t>
            </a:r>
            <a:r>
              <a:rPr lang="zh-CN" altLang="en-US" sz="2800" b="1">
                <a:solidFill>
                  <a:schemeClr val="tx2"/>
                </a:solidFill>
              </a:rPr>
              <a:t>并且相同字母的指数也相同</a:t>
            </a:r>
            <a:r>
              <a:rPr lang="en-US" altLang="zh-CN" sz="2800" b="1">
                <a:solidFill>
                  <a:schemeClr val="tx2"/>
                </a:solidFill>
              </a:rPr>
              <a:t>. </a:t>
            </a:r>
            <a:endParaRPr lang="en-US" altLang="zh-CN" sz="2800" b="1">
              <a:solidFill>
                <a:schemeClr val="tx2"/>
              </a:solidFill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8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2" charset="0"/>
              </a:rPr>
              <a:t>2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）上述多项式的运算有什么共同特点</a:t>
            </a: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</a:rPr>
              <a:t>?     </a:t>
            </a:r>
            <a:endParaRPr lang="en-US" altLang="zh-CN" sz="28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chemeClr val="tx2"/>
                </a:solidFill>
              </a:rPr>
              <a:t>    ①</a:t>
            </a:r>
            <a:r>
              <a:rPr lang="zh-CN" altLang="en-US" sz="2800" b="1">
                <a:solidFill>
                  <a:schemeClr val="tx2"/>
                </a:solidFill>
              </a:rPr>
              <a:t>根据分配律把多项式各项的系数相加；</a:t>
            </a:r>
            <a:endParaRPr lang="zh-CN" altLang="en-US" sz="2800" b="1">
              <a:solidFill>
                <a:schemeClr val="tx2"/>
              </a:solidFill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tx2"/>
                </a:solidFill>
              </a:rPr>
              <a:t>    </a:t>
            </a:r>
            <a:r>
              <a:rPr lang="en-US" altLang="zh-CN" sz="2800" b="1">
                <a:solidFill>
                  <a:schemeClr val="tx2"/>
                </a:solidFill>
              </a:rPr>
              <a:t>②</a:t>
            </a:r>
            <a:r>
              <a:rPr lang="zh-CN" altLang="en-US" sz="2800" b="1">
                <a:solidFill>
                  <a:schemeClr val="tx2"/>
                </a:solidFill>
              </a:rPr>
              <a:t>字母部分保持不变</a:t>
            </a:r>
            <a:r>
              <a:rPr lang="en-US" altLang="zh-CN" sz="2800" b="1">
                <a:solidFill>
                  <a:schemeClr val="tx2"/>
                </a:solidFill>
              </a:rPr>
              <a:t>. </a:t>
            </a: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</a:rPr>
              <a:t>      </a:t>
            </a:r>
            <a:endParaRPr lang="en-US" altLang="zh-CN" sz="28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8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sz="14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sz="1400" b="1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1200" b="1">
                <a:latin typeface="宋体" panose="02010600030101010101" pitchFamily="2" charset="-122"/>
              </a:rPr>
              <a:t>  </a:t>
            </a:r>
            <a:endParaRPr lang="en-US" altLang="zh-CN" sz="1200" b="1">
              <a:latin typeface="宋体" panose="02010600030101010101" pitchFamily="2" charset="-122"/>
            </a:endParaRPr>
          </a:p>
        </p:txBody>
      </p:sp>
      <p:sp>
        <p:nvSpPr>
          <p:cNvPr id="18434" name="矩形 14339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矩形 14340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矩形 14341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矩形 14342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矩形 14343"/>
          <p:cNvSpPr/>
          <p:nvPr/>
        </p:nvSpPr>
        <p:spPr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9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占位符 15362"/>
          <p:cNvSpPr>
            <a:spLocks noGrp="1"/>
          </p:cNvSpPr>
          <p:nvPr>
            <p:ph idx="1"/>
          </p:nvPr>
        </p:nvSpPr>
        <p:spPr>
          <a:xfrm>
            <a:off x="847725" y="1025525"/>
            <a:ext cx="7586663" cy="4175125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endParaRPr lang="en-US" altLang="zh-CN" sz="2800" b="1">
              <a:latin typeface="宋体" panose="02010600030101010101" pitchFamily="2" charset="-122"/>
            </a:endParaRPr>
          </a:p>
          <a:p>
            <a:pPr algn="just"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定义和法则：</a:t>
            </a:r>
            <a:endParaRPr lang="zh-CN" altLang="en-US" sz="2800" b="1">
              <a:solidFill>
                <a:schemeClr val="accent2"/>
              </a:solidFill>
            </a:endParaRPr>
          </a:p>
          <a:p>
            <a:pPr algn="just">
              <a:buNone/>
            </a:pPr>
            <a:r>
              <a:rPr lang="zh-CN" altLang="en-US" sz="2800" b="1"/>
              <a:t>（</a:t>
            </a:r>
            <a:r>
              <a:rPr lang="en-US" altLang="zh-CN" sz="2800" b="1">
                <a:latin typeface="Times New Roman" panose="02020603050405020304" pitchFamily="2" charset="0"/>
              </a:rPr>
              <a:t>1</a:t>
            </a:r>
            <a:r>
              <a:rPr lang="zh-CN" altLang="en-US" sz="2800" b="1"/>
              <a:t>）所含字母相同，并且相同字母的指数也</a:t>
            </a:r>
            <a:endParaRPr lang="zh-CN" altLang="en-US" sz="2800" b="1"/>
          </a:p>
          <a:p>
            <a:pPr algn="just">
              <a:buNone/>
            </a:pPr>
            <a:r>
              <a:rPr lang="zh-CN" altLang="en-US" sz="2800" b="1"/>
              <a:t>相同的项叫做</a:t>
            </a:r>
            <a:r>
              <a:rPr lang="zh-CN" altLang="en-US" sz="2800" b="1">
                <a:solidFill>
                  <a:schemeClr val="hlink"/>
                </a:solidFill>
              </a:rPr>
              <a:t>同类项</a:t>
            </a:r>
            <a:r>
              <a:rPr lang="en-US" altLang="zh-CN" sz="2800" b="1"/>
              <a:t>.</a:t>
            </a:r>
            <a:r>
              <a:rPr lang="zh-CN" altLang="en-US" sz="2800" b="1"/>
              <a:t>几个常数项也是同类项</a:t>
            </a:r>
            <a:r>
              <a:rPr lang="en-US" altLang="zh-CN" sz="2800" b="1"/>
              <a:t>.</a:t>
            </a:r>
            <a:endParaRPr lang="en-US" altLang="zh-CN" sz="2800" b="1"/>
          </a:p>
          <a:p>
            <a:pPr algn="just">
              <a:buNone/>
            </a:pPr>
            <a:r>
              <a:rPr lang="zh-CN" altLang="en-US" sz="2800" b="1"/>
              <a:t>（</a:t>
            </a:r>
            <a:r>
              <a:rPr lang="en-US" altLang="zh-CN" sz="2800" b="1">
                <a:latin typeface="Times New Roman" panose="02020603050405020304" pitchFamily="2" charset="0"/>
              </a:rPr>
              <a:t>2</a:t>
            </a:r>
            <a:r>
              <a:rPr lang="zh-CN" altLang="en-US" sz="2800" b="1"/>
              <a:t>）把多项式中的同类项合并成一项，叫做</a:t>
            </a:r>
            <a:endParaRPr lang="zh-CN" altLang="en-US" sz="2800" b="1"/>
          </a:p>
          <a:p>
            <a:pPr algn="just">
              <a:buNone/>
            </a:pPr>
            <a:r>
              <a:rPr lang="zh-CN" altLang="en-US" sz="2800" b="1">
                <a:solidFill>
                  <a:schemeClr val="hlink"/>
                </a:solidFill>
              </a:rPr>
              <a:t>合并同类项</a:t>
            </a:r>
            <a:endParaRPr lang="zh-CN" altLang="en-US" sz="2800" b="1"/>
          </a:p>
          <a:p>
            <a:pPr algn="just">
              <a:buNone/>
            </a:pPr>
            <a:r>
              <a:rPr lang="zh-CN" altLang="en-US" sz="2800" b="1"/>
              <a:t>（</a:t>
            </a:r>
            <a:r>
              <a:rPr lang="en-US" altLang="zh-CN" sz="2800" b="1">
                <a:latin typeface="Times New Roman" panose="02020603050405020304" pitchFamily="2" charset="0"/>
              </a:rPr>
              <a:t>3</a:t>
            </a:r>
            <a:r>
              <a:rPr lang="zh-CN" altLang="en-US" sz="2800" b="1"/>
              <a:t>）合并同类项后，所得项的系数是合并前</a:t>
            </a:r>
            <a:endParaRPr lang="zh-CN" altLang="en-US" sz="2800" b="1"/>
          </a:p>
          <a:p>
            <a:pPr algn="just">
              <a:buNone/>
            </a:pPr>
            <a:r>
              <a:rPr lang="zh-CN" altLang="en-US" sz="2800" b="1"/>
              <a:t>各同类项的系数的和，且字母部分不变</a:t>
            </a:r>
            <a:r>
              <a:rPr lang="en-US" altLang="zh-CN" sz="2800" b="1"/>
              <a:t>.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buNone/>
            </a:pPr>
            <a:endParaRPr lang="en-US" altLang="zh-CN" sz="2800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  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9458" name="矩形 1536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矩形 1536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矩形 15365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矩形 15366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矩形 15367"/>
          <p:cNvSpPr/>
          <p:nvPr/>
        </p:nvSpPr>
        <p:spPr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3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占位符 16386"/>
          <p:cNvSpPr>
            <a:spLocks noGrp="1"/>
          </p:cNvSpPr>
          <p:nvPr>
            <p:ph idx="1"/>
          </p:nvPr>
        </p:nvSpPr>
        <p:spPr>
          <a:xfrm>
            <a:off x="506413" y="1222375"/>
            <a:ext cx="7762875" cy="247650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endParaRPr lang="en-US" altLang="zh-CN" sz="2800" b="1">
              <a:latin typeface="宋体" panose="02010600030101010101" pitchFamily="2" charset="-122"/>
            </a:endParaRPr>
          </a:p>
          <a:p>
            <a:pPr>
              <a:buNone/>
            </a:pPr>
            <a:endParaRPr lang="en-US" altLang="zh-CN" sz="2800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/>
              <a:t>   </a:t>
            </a:r>
            <a:r>
              <a:rPr lang="zh-CN" altLang="en-US" sz="2800" b="1"/>
              <a:t>问题</a:t>
            </a:r>
            <a:r>
              <a:rPr lang="en-US" altLang="zh-CN" sz="2800" b="1">
                <a:latin typeface="Times New Roman" panose="02020603050405020304" pitchFamily="2" charset="0"/>
              </a:rPr>
              <a:t>5</a:t>
            </a:r>
            <a:r>
              <a:rPr lang="zh-CN" altLang="en-US" sz="2800" b="1"/>
              <a:t>化简多项式的一般步骤是什么呢？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2800" b="1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2800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1506" name="矩形 16387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矩形 16388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矩形 16389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矩形 16390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矩形 16391"/>
          <p:cNvSpPr/>
          <p:nvPr/>
        </p:nvSpPr>
        <p:spPr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11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占位符 17410"/>
          <p:cNvSpPr>
            <a:spLocks noGrp="1"/>
          </p:cNvSpPr>
          <p:nvPr>
            <p:ph idx="1"/>
          </p:nvPr>
        </p:nvSpPr>
        <p:spPr>
          <a:xfrm>
            <a:off x="728663" y="1662113"/>
            <a:ext cx="7631112" cy="311150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en-US" sz="2800" b="1"/>
              <a:t>例题</a:t>
            </a:r>
            <a:r>
              <a:rPr lang="en-US" altLang="zh-CN" sz="2800" b="1"/>
              <a:t>:</a:t>
            </a:r>
            <a:r>
              <a:rPr lang="zh-CN" altLang="en-US" sz="2800" b="1"/>
              <a:t>   找出多项式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中的同类项并进行合并，思考下面问题：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  每一步运算的依据是什么？注意什么？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2800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 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0" name="矩形 17411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矩形 1741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矩形 1741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矩形 17414"/>
          <p:cNvSpPr/>
          <p:nvPr/>
        </p:nvSpPr>
        <p:spPr>
          <a:xfrm>
            <a:off x="0" y="38338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矩形 17415"/>
          <p:cNvSpPr/>
          <p:nvPr/>
        </p:nvSpPr>
        <p:spPr>
          <a:xfrm>
            <a:off x="0" y="38433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矩形 17416"/>
          <p:cNvSpPr/>
          <p:nvPr/>
        </p:nvSpPr>
        <p:spPr>
          <a:xfrm>
            <a:off x="0" y="38338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2536" name="对象 17417"/>
          <p:cNvGraphicFramePr>
            <a:graphicFrameLocks noChangeAspect="1"/>
          </p:cNvGraphicFramePr>
          <p:nvPr/>
        </p:nvGraphicFramePr>
        <p:xfrm>
          <a:off x="3842068" y="1662113"/>
          <a:ext cx="424338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1713230" imgH="203200" progId="Equation.DSMT4">
                  <p:embed/>
                </p:oleObj>
              </mc:Choice>
              <mc:Fallback>
                <p:oleObj name="" r:id="rId1" imgW="1713230" imgH="203200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42068" y="1662113"/>
                        <a:ext cx="4243387" cy="492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7" name="图片 6" descr="t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8435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矩形 18436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矩形 18437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矩形 18438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8" name="矩形 18439"/>
          <p:cNvSpPr/>
          <p:nvPr/>
        </p:nvSpPr>
        <p:spPr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矩形 18440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3560" name="对象 18441"/>
          <p:cNvGraphicFramePr>
            <a:graphicFrameLocks noChangeAspect="1"/>
          </p:cNvGraphicFramePr>
          <p:nvPr/>
        </p:nvGraphicFramePr>
        <p:xfrm>
          <a:off x="1514475" y="1209675"/>
          <a:ext cx="504348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" imgW="1713230" imgH="203200" progId="Equation.DSMT4">
                  <p:embed/>
                </p:oleObj>
              </mc:Choice>
              <mc:Fallback>
                <p:oleObj name="" r:id="rId1" imgW="1713230" imgH="2032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14475" y="1209675"/>
                        <a:ext cx="5043488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561" name="组合 18442"/>
          <p:cNvGrpSpPr/>
          <p:nvPr/>
        </p:nvGrpSpPr>
        <p:grpSpPr>
          <a:xfrm>
            <a:off x="1514158" y="1910080"/>
            <a:ext cx="4995862" cy="1152525"/>
            <a:chOff x="0" y="0"/>
            <a:chExt cx="2822" cy="562"/>
          </a:xfrm>
        </p:grpSpPr>
        <p:grpSp>
          <p:nvGrpSpPr>
            <p:cNvPr id="23562" name="组合 18443"/>
            <p:cNvGrpSpPr/>
            <p:nvPr/>
          </p:nvGrpSpPr>
          <p:grpSpPr>
            <a:xfrm>
              <a:off x="54" y="367"/>
              <a:ext cx="2674" cy="195"/>
              <a:chOff x="0" y="0"/>
              <a:chExt cx="2674" cy="195"/>
            </a:xfrm>
          </p:grpSpPr>
          <p:grpSp>
            <p:nvGrpSpPr>
              <p:cNvPr id="23563" name="组合 18444"/>
              <p:cNvGrpSpPr/>
              <p:nvPr/>
            </p:nvGrpSpPr>
            <p:grpSpPr>
              <a:xfrm>
                <a:off x="2276" y="0"/>
                <a:ext cx="398" cy="180"/>
                <a:chOff x="0" y="0"/>
                <a:chExt cx="360" cy="162"/>
              </a:xfrm>
            </p:grpSpPr>
            <p:sp>
              <p:nvSpPr>
                <p:cNvPr id="23564" name="直接连接符 18445"/>
                <p:cNvSpPr/>
                <p:nvPr/>
              </p:nvSpPr>
              <p:spPr>
                <a:xfrm>
                  <a:off x="0" y="0"/>
                  <a:ext cx="3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23565" name="组合 18446"/>
                <p:cNvGrpSpPr/>
                <p:nvPr/>
              </p:nvGrpSpPr>
              <p:grpSpPr>
                <a:xfrm>
                  <a:off x="0" y="81"/>
                  <a:ext cx="360" cy="81"/>
                  <a:chOff x="0" y="0"/>
                  <a:chExt cx="360" cy="81"/>
                </a:xfrm>
              </p:grpSpPr>
              <p:sp>
                <p:nvSpPr>
                  <p:cNvPr id="23566" name="直接连接符 18447"/>
                  <p:cNvSpPr/>
                  <p:nvPr/>
                </p:nvSpPr>
                <p:spPr>
                  <a:xfrm>
                    <a:off x="0" y="0"/>
                    <a:ext cx="360" cy="0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3567" name="直接连接符 18448"/>
                  <p:cNvSpPr/>
                  <p:nvPr/>
                </p:nvSpPr>
                <p:spPr>
                  <a:xfrm>
                    <a:off x="0" y="81"/>
                    <a:ext cx="360" cy="0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23568" name="组合 18449"/>
              <p:cNvGrpSpPr/>
              <p:nvPr/>
            </p:nvGrpSpPr>
            <p:grpSpPr>
              <a:xfrm>
                <a:off x="455" y="15"/>
                <a:ext cx="398" cy="90"/>
                <a:chOff x="0" y="0"/>
                <a:chExt cx="360" cy="81"/>
              </a:xfrm>
            </p:grpSpPr>
            <p:sp>
              <p:nvSpPr>
                <p:cNvPr id="23569" name="直接连接符 18450"/>
                <p:cNvSpPr/>
                <p:nvPr/>
              </p:nvSpPr>
              <p:spPr>
                <a:xfrm>
                  <a:off x="0" y="0"/>
                  <a:ext cx="3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3570" name="直接连接符 18451"/>
                <p:cNvSpPr/>
                <p:nvPr/>
              </p:nvSpPr>
              <p:spPr>
                <a:xfrm>
                  <a:off x="0" y="81"/>
                  <a:ext cx="3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3571" name="组合 18452"/>
              <p:cNvGrpSpPr/>
              <p:nvPr/>
            </p:nvGrpSpPr>
            <p:grpSpPr>
              <a:xfrm>
                <a:off x="1323" y="21"/>
                <a:ext cx="398" cy="91"/>
                <a:chOff x="0" y="0"/>
                <a:chExt cx="360" cy="81"/>
              </a:xfrm>
            </p:grpSpPr>
            <p:sp>
              <p:nvSpPr>
                <p:cNvPr id="23572" name="直接连接符 18453"/>
                <p:cNvSpPr/>
                <p:nvPr/>
              </p:nvSpPr>
              <p:spPr>
                <a:xfrm>
                  <a:off x="0" y="0"/>
                  <a:ext cx="3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3573" name="直接连接符 18454"/>
                <p:cNvSpPr/>
                <p:nvPr/>
              </p:nvSpPr>
              <p:spPr>
                <a:xfrm>
                  <a:off x="0" y="81"/>
                  <a:ext cx="3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3574" name="直接连接符 18455"/>
              <p:cNvSpPr/>
              <p:nvPr/>
            </p:nvSpPr>
            <p:spPr>
              <a:xfrm>
                <a:off x="0" y="31"/>
                <a:ext cx="398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3575" name="直接连接符 18456"/>
              <p:cNvSpPr/>
              <p:nvPr/>
            </p:nvSpPr>
            <p:spPr>
              <a:xfrm>
                <a:off x="1792" y="6"/>
                <a:ext cx="398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23576" name="组合 18457"/>
              <p:cNvGrpSpPr/>
              <p:nvPr/>
            </p:nvGrpSpPr>
            <p:grpSpPr>
              <a:xfrm>
                <a:off x="891" y="15"/>
                <a:ext cx="398" cy="180"/>
                <a:chOff x="0" y="0"/>
                <a:chExt cx="360" cy="162"/>
              </a:xfrm>
            </p:grpSpPr>
            <p:sp>
              <p:nvSpPr>
                <p:cNvPr id="23577" name="直接连接符 18458"/>
                <p:cNvSpPr/>
                <p:nvPr/>
              </p:nvSpPr>
              <p:spPr>
                <a:xfrm>
                  <a:off x="0" y="0"/>
                  <a:ext cx="3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23578" name="组合 18459"/>
                <p:cNvGrpSpPr/>
                <p:nvPr/>
              </p:nvGrpSpPr>
              <p:grpSpPr>
                <a:xfrm>
                  <a:off x="0" y="81"/>
                  <a:ext cx="360" cy="81"/>
                  <a:chOff x="0" y="0"/>
                  <a:chExt cx="360" cy="81"/>
                </a:xfrm>
              </p:grpSpPr>
              <p:sp>
                <p:nvSpPr>
                  <p:cNvPr id="23579" name="直接连接符 18460"/>
                  <p:cNvSpPr/>
                  <p:nvPr/>
                </p:nvSpPr>
                <p:spPr>
                  <a:xfrm>
                    <a:off x="0" y="0"/>
                    <a:ext cx="360" cy="0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3580" name="直接连接符 18461"/>
                  <p:cNvSpPr/>
                  <p:nvPr/>
                </p:nvSpPr>
                <p:spPr>
                  <a:xfrm>
                    <a:off x="0" y="81"/>
                    <a:ext cx="360" cy="0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</p:grpSp>
        <p:graphicFrame>
          <p:nvGraphicFramePr>
            <p:cNvPr id="23581" name="对象 18462"/>
            <p:cNvGraphicFramePr>
              <a:graphicFrameLocks noChangeAspect="1"/>
            </p:cNvGraphicFramePr>
            <p:nvPr/>
          </p:nvGraphicFramePr>
          <p:xfrm>
            <a:off x="0" y="0"/>
            <a:ext cx="2822" cy="3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3" imgW="1713230" imgH="203200" progId="Equation.DSMT4">
                    <p:embed/>
                  </p:oleObj>
                </mc:Choice>
                <mc:Fallback>
                  <p:oleObj name="" r:id="rId3" imgW="1713230" imgH="203200" progId="Equation.DSMT4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822" cy="3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582" name="矩形 18463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3583" name="对象 18464"/>
          <p:cNvGraphicFramePr>
            <a:graphicFrameLocks noChangeAspect="1"/>
          </p:cNvGraphicFramePr>
          <p:nvPr/>
        </p:nvGraphicFramePr>
        <p:xfrm>
          <a:off x="1066800" y="3062288"/>
          <a:ext cx="4556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5" imgW="1839595" imgH="203200" progId="Equation.DSMT4">
                  <p:embed/>
                </p:oleObj>
              </mc:Choice>
              <mc:Fallback>
                <p:oleObj name="" r:id="rId5" imgW="1839595" imgH="2032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6800" y="3062288"/>
                        <a:ext cx="4556125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84" name="矩形 18465"/>
          <p:cNvSpPr/>
          <p:nvPr/>
        </p:nvSpPr>
        <p:spPr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3585" name="对象 18466"/>
          <p:cNvGraphicFramePr>
            <a:graphicFrameLocks noChangeAspect="1"/>
          </p:cNvGraphicFramePr>
          <p:nvPr/>
        </p:nvGraphicFramePr>
        <p:xfrm>
          <a:off x="1141413" y="3665538"/>
          <a:ext cx="46053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7" imgW="2159000" imgH="228600" progId="Equation.DSMT4">
                  <p:embed/>
                </p:oleObj>
              </mc:Choice>
              <mc:Fallback>
                <p:oleObj name="" r:id="rId7" imgW="2159000" imgH="2286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41413" y="3665538"/>
                        <a:ext cx="4605337" cy="500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86" name="矩形 18467"/>
          <p:cNvSpPr/>
          <p:nvPr/>
        </p:nvSpPr>
        <p:spPr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3587" name="对象 18468"/>
          <p:cNvGraphicFramePr>
            <a:graphicFrameLocks noChangeAspect="1"/>
          </p:cNvGraphicFramePr>
          <p:nvPr/>
        </p:nvGraphicFramePr>
        <p:xfrm>
          <a:off x="1141413" y="4165600"/>
          <a:ext cx="4735512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9" imgW="1892300" imgH="228600" progId="Equation.DSMT4">
                  <p:embed/>
                </p:oleObj>
              </mc:Choice>
              <mc:Fallback>
                <p:oleObj name="" r:id="rId9" imgW="1892300" imgH="228600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41413" y="4165600"/>
                        <a:ext cx="4735512" cy="531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88" name="对象 18470"/>
          <p:cNvGraphicFramePr>
            <a:graphicFrameLocks noChangeAspect="1"/>
          </p:cNvGraphicFramePr>
          <p:nvPr/>
        </p:nvGraphicFramePr>
        <p:xfrm>
          <a:off x="1141413" y="4866005"/>
          <a:ext cx="25749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11" imgW="1017270" imgH="203200" progId="Equation.DSMT4">
                  <p:embed/>
                </p:oleObj>
              </mc:Choice>
              <mc:Fallback>
                <p:oleObj name="" r:id="rId11" imgW="1017270" imgH="20320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41413" y="4866005"/>
                        <a:ext cx="2574925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589" name="图片 6" descr="tb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占位符 19458"/>
          <p:cNvSpPr>
            <a:spLocks noGrp="1"/>
          </p:cNvSpPr>
          <p:nvPr>
            <p:ph idx="1"/>
          </p:nvPr>
        </p:nvSpPr>
        <p:spPr>
          <a:xfrm>
            <a:off x="234950" y="1125538"/>
            <a:ext cx="8401050" cy="3825875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endParaRPr lang="en-US" altLang="zh-CN" b="1"/>
          </a:p>
          <a:p>
            <a:pPr>
              <a:buNone/>
            </a:pPr>
            <a:r>
              <a:rPr lang="en-US" altLang="zh-CN" b="1"/>
              <a:t>  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4578" name="矩形 19459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矩形 19460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矩形 19461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矩形 19462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矩形 19463"/>
          <p:cNvSpPr/>
          <p:nvPr/>
        </p:nvSpPr>
        <p:spPr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3" name="矩形 19464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4" name="矩形 19465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5" name="矩形 19466"/>
          <p:cNvSpPr/>
          <p:nvPr/>
        </p:nvSpPr>
        <p:spPr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6" name="矩形 19467"/>
          <p:cNvSpPr/>
          <p:nvPr/>
        </p:nvSpPr>
        <p:spPr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7" name="矩形 19468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8" name="矩形 19469"/>
          <p:cNvSpPr/>
          <p:nvPr/>
        </p:nvSpPr>
        <p:spPr>
          <a:xfrm>
            <a:off x="114300" y="1125538"/>
            <a:ext cx="8640763" cy="48244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归纳步骤：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）找出同类项并做标记；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）运用交换律、结合律将多项式的同类项结合；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）合并同类项；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）按同一个字母的降幂（或升幂排列）．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89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占位符 20482"/>
          <p:cNvSpPr>
            <a:spLocks noGrp="1"/>
          </p:cNvSpPr>
          <p:nvPr>
            <p:ph idx="1"/>
          </p:nvPr>
        </p:nvSpPr>
        <p:spPr>
          <a:xfrm>
            <a:off x="-173037" y="1125538"/>
            <a:ext cx="10145712" cy="6842125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endParaRPr lang="en-US" altLang="zh-CN" b="1"/>
          </a:p>
          <a:p>
            <a:pPr>
              <a:buNone/>
            </a:pPr>
            <a:r>
              <a:rPr lang="en-US" altLang="zh-CN" b="1"/>
              <a:t>  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5602" name="矩形 2048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矩形 2048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矩形 20485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矩形 20486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6" name="矩形 20487"/>
          <p:cNvSpPr/>
          <p:nvPr/>
        </p:nvSpPr>
        <p:spPr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7" name="矩形 20488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8" name="矩形 20489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9" name="矩形 20490"/>
          <p:cNvSpPr/>
          <p:nvPr/>
        </p:nvSpPr>
        <p:spPr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0" name="矩形 20491"/>
          <p:cNvSpPr/>
          <p:nvPr/>
        </p:nvSpPr>
        <p:spPr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1" name="矩形 20492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2" name="矩形 20493"/>
          <p:cNvSpPr/>
          <p:nvPr/>
        </p:nvSpPr>
        <p:spPr>
          <a:xfrm>
            <a:off x="106363" y="1700213"/>
            <a:ext cx="10153650" cy="68421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合并下列各式的同类项: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）                  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）                                          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）                                           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3" name="矩形 20494"/>
          <p:cNvSpPr/>
          <p:nvPr/>
        </p:nvSpPr>
        <p:spPr>
          <a:xfrm>
            <a:off x="0" y="32131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5614" name="对象 20495"/>
          <p:cNvGraphicFramePr>
            <a:graphicFrameLocks noChangeAspect="1"/>
          </p:cNvGraphicFramePr>
          <p:nvPr/>
        </p:nvGraphicFramePr>
        <p:xfrm>
          <a:off x="1152525" y="2619375"/>
          <a:ext cx="2095500" cy="1141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" imgW="737870" imgH="407035" progId="Equation.DSMT4">
                  <p:embed/>
                </p:oleObj>
              </mc:Choice>
              <mc:Fallback>
                <p:oleObj name="" r:id="rId1" imgW="737870" imgH="407035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52525" y="2619375"/>
                        <a:ext cx="2095500" cy="1141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5" name="矩形 20496"/>
          <p:cNvSpPr/>
          <p:nvPr/>
        </p:nvSpPr>
        <p:spPr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5616" name="对象 20497"/>
          <p:cNvGraphicFramePr>
            <a:graphicFrameLocks noChangeAspect="1"/>
          </p:cNvGraphicFramePr>
          <p:nvPr/>
        </p:nvGraphicFramePr>
        <p:xfrm>
          <a:off x="1116013" y="4005263"/>
          <a:ext cx="5094287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3" imgW="1790700" imgH="228600" progId="Equation.DSMT4">
                  <p:embed/>
                </p:oleObj>
              </mc:Choice>
              <mc:Fallback>
                <p:oleObj name="" r:id="rId3" imgW="1790700" imgH="2286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6013" y="4005263"/>
                        <a:ext cx="5094287" cy="649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7" name="对象 20498"/>
          <p:cNvGraphicFramePr>
            <a:graphicFrameLocks noChangeAspect="1"/>
          </p:cNvGraphicFramePr>
          <p:nvPr/>
        </p:nvGraphicFramePr>
        <p:xfrm>
          <a:off x="1187450" y="5167313"/>
          <a:ext cx="4824413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5" imgW="1700530" imgH="203200" progId="Equation.DSMT4">
                  <p:embed/>
                </p:oleObj>
              </mc:Choice>
              <mc:Fallback>
                <p:oleObj name="" r:id="rId5" imgW="1700530" imgH="203200" progId="Equation.DSMT4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87450" y="5167313"/>
                        <a:ext cx="4824413" cy="566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618" name="图片 6" descr="tb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  <p:sp>
        <p:nvSpPr>
          <p:cNvPr id="25619" name="矩形 20500" descr="water"/>
          <p:cNvSpPr/>
          <p:nvPr/>
        </p:nvSpPr>
        <p:spPr>
          <a:xfrm>
            <a:off x="179388" y="1700213"/>
            <a:ext cx="685800" cy="522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66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8"/>
                </a:blipFill>
                <a:effectLst>
                  <a:outerShdw dist="107763" dir="13499999" sx="125000" sy="125000" rotWithShape="0">
                    <a:srgbClr val="C7DFD3">
                      <a:alpha val="75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例1</a:t>
            </a:r>
            <a:endParaRPr lang="zh-CN" altLang="en-US" sz="3600" b="1">
              <a:ln w="9525" cap="flat" cmpd="sng">
                <a:solidFill>
                  <a:srgbClr val="0066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8"/>
              </a:blipFill>
              <a:effectLst>
                <a:outerShdw dist="107763" dir="13499999" sx="125000" sy="125000" rotWithShape="0">
                  <a:srgbClr val="C7DFD3">
                    <a:alpha val="75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0502" name="对象 20501"/>
          <p:cNvGraphicFramePr/>
          <p:nvPr/>
        </p:nvGraphicFramePr>
        <p:xfrm>
          <a:off x="6502400" y="3673475"/>
          <a:ext cx="2087563" cy="214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9" imgW="813435" imgH="889635" progId="Equation.DSMT4">
                  <p:embed/>
                </p:oleObj>
              </mc:Choice>
              <mc:Fallback>
                <p:oleObj name="" r:id="rId9" imgW="813435" imgH="889635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02400" y="3673475"/>
                        <a:ext cx="2087563" cy="2147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21505" descr="water"/>
          <p:cNvSpPr/>
          <p:nvPr/>
        </p:nvSpPr>
        <p:spPr>
          <a:xfrm>
            <a:off x="820738" y="1419225"/>
            <a:ext cx="6858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66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5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例2</a:t>
            </a:r>
            <a:endParaRPr lang="zh-CN" altLang="en-US" sz="3600" b="1">
              <a:ln w="9525" cap="flat" cmpd="sng">
                <a:solidFill>
                  <a:srgbClr val="0066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5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6" name="文本框 21506"/>
          <p:cNvSpPr txBox="1"/>
          <p:nvPr/>
        </p:nvSpPr>
        <p:spPr>
          <a:xfrm>
            <a:off x="820738" y="1939925"/>
            <a:ext cx="7148512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（1）求多项式					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的值，其中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6627" name="对象 21507"/>
          <p:cNvGraphicFramePr>
            <a:graphicFrameLocks noChangeAspect="1"/>
          </p:cNvGraphicFramePr>
          <p:nvPr/>
        </p:nvGraphicFramePr>
        <p:xfrm>
          <a:off x="3427413" y="2070100"/>
          <a:ext cx="41798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2" imgW="1688465" imgH="203200" progId="Equation.3">
                  <p:embed/>
                </p:oleObj>
              </mc:Choice>
              <mc:Fallback>
                <p:oleObj name="" r:id="rId2" imgW="1688465" imgH="203200" progId="Equation.3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27413" y="2070100"/>
                        <a:ext cx="4179887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8" name="对象 21508"/>
          <p:cNvGraphicFramePr>
            <a:graphicFrameLocks noChangeAspect="1"/>
          </p:cNvGraphicFramePr>
          <p:nvPr/>
        </p:nvGraphicFramePr>
        <p:xfrm>
          <a:off x="2663825" y="2430463"/>
          <a:ext cx="1008063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4" imgW="382270" imgH="394970" progId="Equation.3">
                  <p:embed/>
                </p:oleObj>
              </mc:Choice>
              <mc:Fallback>
                <p:oleObj name="" r:id="rId4" imgW="382270" imgH="394970" progId="Equation.3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63825" y="2430463"/>
                        <a:ext cx="1008063" cy="868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9" name="文本框 21509"/>
          <p:cNvSpPr txBox="1"/>
          <p:nvPr/>
        </p:nvSpPr>
        <p:spPr>
          <a:xfrm>
            <a:off x="822325" y="3298825"/>
            <a:ext cx="6932613" cy="141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（2）求多项式					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的值，其中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6630" name="对象 21510"/>
          <p:cNvGraphicFramePr>
            <a:graphicFrameLocks noChangeAspect="1"/>
          </p:cNvGraphicFramePr>
          <p:nvPr/>
        </p:nvGraphicFramePr>
        <p:xfrm>
          <a:off x="3278188" y="3222625"/>
          <a:ext cx="447833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6" imgW="1590675" imgH="394335" progId="Equation.3">
                  <p:embed/>
                </p:oleObj>
              </mc:Choice>
              <mc:Fallback>
                <p:oleObj name="" r:id="rId6" imgW="1590675" imgH="394335" progId="Equation.3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78188" y="3222625"/>
                        <a:ext cx="4478337" cy="90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对象 21511"/>
          <p:cNvGraphicFramePr>
            <a:graphicFrameLocks noChangeAspect="1"/>
          </p:cNvGraphicFramePr>
          <p:nvPr/>
        </p:nvGraphicFramePr>
        <p:xfrm>
          <a:off x="2663825" y="4017963"/>
          <a:ext cx="3208338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8" imgW="1297940" imgH="394335" progId="Equation.3">
                  <p:embed/>
                </p:oleObj>
              </mc:Choice>
              <mc:Fallback>
                <p:oleObj name="" r:id="rId8" imgW="1297940" imgH="394335" progId="Equation.3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63825" y="4017963"/>
                        <a:ext cx="3208338" cy="898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957263" y="2357438"/>
            <a:ext cx="72294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44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第二章  整式的加减</a:t>
            </a:r>
            <a:endParaRPr lang="zh-CN" altLang="en-US" sz="44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48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sz="36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2.2  </a:t>
            </a:r>
            <a:r>
              <a:rPr lang="zh-CN" altLang="en-US" sz="36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整式的加减</a:t>
            </a:r>
            <a:endParaRPr lang="zh-CN" altLang="en-US" sz="36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22529" descr="water"/>
          <p:cNvSpPr/>
          <p:nvPr/>
        </p:nvSpPr>
        <p:spPr>
          <a:xfrm>
            <a:off x="342900" y="1141413"/>
            <a:ext cx="685800" cy="522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66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5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例3</a:t>
            </a:r>
            <a:endParaRPr lang="zh-CN" altLang="en-US" sz="3600" b="1">
              <a:ln w="9525" cap="flat" cmpd="sng">
                <a:solidFill>
                  <a:srgbClr val="0066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5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文本框 22530"/>
          <p:cNvSpPr txBox="1"/>
          <p:nvPr/>
        </p:nvSpPr>
        <p:spPr>
          <a:xfrm>
            <a:off x="792163" y="1511300"/>
            <a:ext cx="7593012" cy="140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（1）水库水位第一天连续下降了a h，每小时平均下降2 cm；第二天连续上升了a h，每小时平均上升0.5 cm，这两天水位总的变化情况如何？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文本框 22531"/>
          <p:cNvSpPr txBox="1"/>
          <p:nvPr/>
        </p:nvSpPr>
        <p:spPr>
          <a:xfrm>
            <a:off x="792163" y="3829050"/>
            <a:ext cx="7786687" cy="1408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（2）某商店原有5袋大米，每袋大米为x kg，上午卖出3袋，下午又购进同样包装的大米4袋，进货后这个商店有大米多少千克？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841375" y="3006725"/>
            <a:ext cx="7593013" cy="822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noProof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解：由题意得2a-0.5a=1.5a，所以这两天水位总的下降了1.5a</a:t>
            </a:r>
            <a:endParaRPr lang="zh-CN" altLang="en-US" sz="2400" noProof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936625" y="5335588"/>
            <a:ext cx="7497763" cy="8223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2400" noProof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解：由题意得：5x-3x+4x=6x，所以进货后这个商店有大米6x千克。</a:t>
            </a:r>
            <a:endParaRPr lang="zh-CN" altLang="en-US" sz="2400" noProof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/>
      <p:bldP spid="22534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25601"/>
          <p:cNvSpPr>
            <a:spLocks noGrp="1"/>
          </p:cNvSpPr>
          <p:nvPr>
            <p:ph type="title"/>
          </p:nvPr>
        </p:nvSpPr>
        <p:spPr>
          <a:xfrm>
            <a:off x="1811338" y="1023938"/>
            <a:ext cx="3652837" cy="1052512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b="1" dirty="0"/>
              <a:t>归纳小结</a:t>
            </a:r>
            <a:endParaRPr lang="zh-CN" altLang="en-US" b="1" dirty="0"/>
          </a:p>
        </p:txBody>
      </p:sp>
      <p:sp>
        <p:nvSpPr>
          <p:cNvPr id="28674" name="文本占位符 25602"/>
          <p:cNvSpPr>
            <a:spLocks noGrp="1"/>
          </p:cNvSpPr>
          <p:nvPr>
            <p:ph idx="1"/>
          </p:nvPr>
        </p:nvSpPr>
        <p:spPr>
          <a:xfrm>
            <a:off x="463550" y="1917700"/>
            <a:ext cx="7975600" cy="315595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endParaRPr lang="en-US" altLang="zh-CN" sz="2800"/>
          </a:p>
          <a:p>
            <a:pPr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2" charset="0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）本节课学了哪些主要内容？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2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）你能举例说明同类项的概念吗？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2" charset="0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）举例说明合并同类项的方法</a:t>
            </a:r>
            <a:r>
              <a:rPr lang="en-US" altLang="zh-CN" sz="2800" b="1">
                <a:latin typeface="宋体" panose="02010600030101010101" pitchFamily="2" charset="-122"/>
              </a:rPr>
              <a:t>.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2" charset="0"/>
              </a:rPr>
              <a:t>4</a:t>
            </a:r>
            <a:r>
              <a:rPr lang="zh-CN" altLang="en-US" sz="2800" b="1">
                <a:latin typeface="宋体" panose="02010600030101010101" pitchFamily="2" charset="-122"/>
              </a:rPr>
              <a:t>）本节课主要运用了什么思想方法研究问题？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28675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2997200" y="2184400"/>
            <a:ext cx="2782888" cy="701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zh-CN" altLang="en-US" sz="40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去括号</a:t>
            </a:r>
            <a:endParaRPr lang="zh-CN" altLang="en-US" sz="40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146" name="对象 6145"/>
          <p:cNvGraphicFramePr>
            <a:graphicFrameLocks noChangeAspect="1"/>
          </p:cNvGraphicFramePr>
          <p:nvPr/>
        </p:nvGraphicFramePr>
        <p:xfrm>
          <a:off x="1244600" y="1916113"/>
          <a:ext cx="3670300" cy="272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1" imgW="1068705" imgH="890270" progId="Equation.DSMT4">
                  <p:embed/>
                </p:oleObj>
              </mc:Choice>
              <mc:Fallback>
                <p:oleObj name="" r:id="rId1" imgW="1068705" imgH="890270" progId="Equation.DSMT4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44600" y="1916113"/>
                        <a:ext cx="3670300" cy="2724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对象 6146"/>
          <p:cNvGraphicFramePr>
            <a:graphicFrameLocks noChangeAspect="1"/>
          </p:cNvGraphicFramePr>
          <p:nvPr/>
        </p:nvGraphicFramePr>
        <p:xfrm>
          <a:off x="4914900" y="1990725"/>
          <a:ext cx="2927350" cy="264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3" imgW="877570" imgH="890270" progId="Equation.DSMT4">
                  <p:embed/>
                </p:oleObj>
              </mc:Choice>
              <mc:Fallback>
                <p:oleObj name="" r:id="rId3" imgW="877570" imgH="890270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14900" y="1990725"/>
                        <a:ext cx="2927350" cy="2649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3" name="TextBox 3"/>
          <p:cNvSpPr txBox="1"/>
          <p:nvPr/>
        </p:nvSpPr>
        <p:spPr>
          <a:xfrm>
            <a:off x="935038" y="955675"/>
            <a:ext cx="316865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用分配律计算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7169" descr="water"/>
          <p:cNvSpPr/>
          <p:nvPr/>
        </p:nvSpPr>
        <p:spPr>
          <a:xfrm>
            <a:off x="355600" y="1236663"/>
            <a:ext cx="9144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66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引入</a:t>
            </a:r>
            <a:endParaRPr lang="zh-CN" altLang="en-US" sz="3600" b="1">
              <a:ln w="9525" cap="flat" cmpd="sng">
                <a:solidFill>
                  <a:srgbClr val="0066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6" name="文本框 7170"/>
          <p:cNvSpPr txBox="1"/>
          <p:nvPr/>
        </p:nvSpPr>
        <p:spPr>
          <a:xfrm>
            <a:off x="762000" y="1757363"/>
            <a:ext cx="7756525" cy="2649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在格尔木到拉萨路段，如果列车通过冻土地段需要u h，那么通过非冻土地段的时间是（u-0.5）h.于是，冻土地段的路程是100u km，非冻土地段的路程是120（u-0.5）km. 因此，这段铁路的全长（单位：km）是100u+120(u-0.5)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1747" name="文本框 7171"/>
          <p:cNvSpPr txBox="1"/>
          <p:nvPr/>
        </p:nvSpPr>
        <p:spPr>
          <a:xfrm>
            <a:off x="876300" y="4567238"/>
            <a:ext cx="7526338" cy="603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冻土地段与非冻土地段相差：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100u-120(u-0.5)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8193"/>
          <p:cNvSpPr txBox="1"/>
          <p:nvPr/>
        </p:nvSpPr>
        <p:spPr>
          <a:xfrm>
            <a:off x="750888" y="1058863"/>
            <a:ext cx="7348537" cy="1498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上面的两个式子都带有括号，类比数的运算，它们应如何化简？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利用分配律，可以去括号，再合并同类项，得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0" name="文本框 8194"/>
          <p:cNvSpPr txBox="1"/>
          <p:nvPr/>
        </p:nvSpPr>
        <p:spPr>
          <a:xfrm>
            <a:off x="1006475" y="2720975"/>
            <a:ext cx="7056438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100u+120(u-0.5)=100u+120u-60=220u-60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2771" name="文本框 8195"/>
          <p:cNvSpPr txBox="1"/>
          <p:nvPr/>
        </p:nvSpPr>
        <p:spPr>
          <a:xfrm>
            <a:off x="1006475" y="3478213"/>
            <a:ext cx="71294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100u-120(u-0.5)=100u-120u+60=-20u+60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2772" name="文本框 8196"/>
          <p:cNvSpPr txBox="1"/>
          <p:nvPr/>
        </p:nvSpPr>
        <p:spPr>
          <a:xfrm>
            <a:off x="885825" y="4116388"/>
            <a:ext cx="7823200" cy="192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即：</a:t>
            </a: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+120(u-0.5)=+120u-60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-120(u-0.5)= -120u+60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比较上面两式，你能发现去括号时符号变化的规律嘛？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684213" y="962025"/>
            <a:ext cx="7775575" cy="1860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如果括号外的因数是正数，去括号后原括号内各项的符号与原来的符号相同</a:t>
            </a:r>
            <a:r>
              <a:rPr lang="en-US" altLang="x-none" sz="2800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x-none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x-none" sz="28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如果括号外的因数是负数，去括号后原括号内各项的符号与原来的符号相反</a:t>
            </a:r>
            <a:r>
              <a:rPr lang="en-US" altLang="x-none" sz="2800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x-none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Text Box 4"/>
          <p:cNvSpPr txBox="1"/>
          <p:nvPr/>
        </p:nvSpPr>
        <p:spPr>
          <a:xfrm>
            <a:off x="1566863" y="2822575"/>
            <a:ext cx="5834062" cy="3290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顺口溜：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去括号，看符号：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是“</a:t>
            </a: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+”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号，不变号；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是“</a:t>
            </a: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-”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号，全变号</a:t>
            </a: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x-none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原来的符号和括号都扔掉</a:t>
            </a:r>
            <a:r>
              <a:rPr lang="en-US" altLang="zh-CN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 b="1" dirty="0">
              <a:solidFill>
                <a:schemeClr val="tx2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Text Box 4"/>
          <p:cNvSpPr txBox="1"/>
          <p:nvPr/>
        </p:nvSpPr>
        <p:spPr>
          <a:xfrm>
            <a:off x="735013" y="8429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8" name="Rectangle 8"/>
          <p:cNvSpPr/>
          <p:nvPr/>
        </p:nvSpPr>
        <p:spPr>
          <a:xfrm>
            <a:off x="538163" y="1006475"/>
            <a:ext cx="554513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例：为下面的式子去括号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Text Box 11"/>
          <p:cNvSpPr txBox="1"/>
          <p:nvPr/>
        </p:nvSpPr>
        <p:spPr>
          <a:xfrm>
            <a:off x="592138" y="3546475"/>
            <a:ext cx="30940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x-none" sz="3200" dirty="0">
                <a:solidFill>
                  <a:srgbClr val="FD0F2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+（3a-3b+3c）</a:t>
            </a:r>
            <a:endParaRPr lang="en-US" altLang="x-none" sz="3200" dirty="0">
              <a:solidFill>
                <a:srgbClr val="FD0F2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5" name="Text Box 13"/>
          <p:cNvSpPr txBox="1"/>
          <p:nvPr/>
        </p:nvSpPr>
        <p:spPr>
          <a:xfrm>
            <a:off x="592138" y="4125913"/>
            <a:ext cx="29511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x-none" sz="3200" dirty="0">
                <a:solidFill>
                  <a:srgbClr val="FD0F2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3a-3b+3c</a:t>
            </a:r>
            <a:endParaRPr lang="en-US" altLang="x-none" sz="3200" dirty="0">
              <a:solidFill>
                <a:srgbClr val="FD0F2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6" name="Text Box 12"/>
          <p:cNvSpPr txBox="1"/>
          <p:nvPr/>
        </p:nvSpPr>
        <p:spPr>
          <a:xfrm>
            <a:off x="4968875" y="4125913"/>
            <a:ext cx="367188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x-none" sz="3200" dirty="0">
                <a:solidFill>
                  <a:srgbClr val="FD0F2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-3a+3b-3c</a:t>
            </a:r>
            <a:endParaRPr lang="en-US" altLang="x-none" sz="3200" dirty="0">
              <a:solidFill>
                <a:srgbClr val="FD0F2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7" name="Text Box 14"/>
          <p:cNvSpPr txBox="1"/>
          <p:nvPr/>
        </p:nvSpPr>
        <p:spPr>
          <a:xfrm>
            <a:off x="4968875" y="3492500"/>
            <a:ext cx="29987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x-none" sz="3200" dirty="0">
                <a:solidFill>
                  <a:srgbClr val="FD0F2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-（3a-3b+3c）</a:t>
            </a:r>
            <a:endParaRPr lang="en-US" altLang="x-none" sz="3200" dirty="0">
              <a:solidFill>
                <a:srgbClr val="FD0F2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48" name="Text Box 9"/>
          <p:cNvSpPr txBox="1"/>
          <p:nvPr/>
        </p:nvSpPr>
        <p:spPr>
          <a:xfrm>
            <a:off x="539750" y="2914650"/>
            <a:ext cx="3055938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D0F2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x-none" sz="3200" dirty="0">
                <a:solidFill>
                  <a:srgbClr val="FD0F2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+[3（a-b+c）]</a:t>
            </a:r>
            <a:endParaRPr lang="en-US" altLang="x-none" sz="3200" dirty="0">
              <a:solidFill>
                <a:srgbClr val="FD0F2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cxnSp>
        <p:nvCxnSpPr>
          <p:cNvPr id="34824" name="AutoShape 17"/>
          <p:cNvCxnSpPr/>
          <p:nvPr/>
        </p:nvCxnSpPr>
        <p:spPr>
          <a:xfrm>
            <a:off x="2487613" y="1916113"/>
            <a:ext cx="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4825" name="AutoShape 19"/>
          <p:cNvCxnSpPr/>
          <p:nvPr/>
        </p:nvCxnSpPr>
        <p:spPr>
          <a:xfrm>
            <a:off x="2487613" y="1916113"/>
            <a:ext cx="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10251" name="组合 10250"/>
          <p:cNvGrpSpPr/>
          <p:nvPr/>
        </p:nvGrpSpPr>
        <p:grpSpPr>
          <a:xfrm>
            <a:off x="1547813" y="2690813"/>
            <a:ext cx="598487" cy="215900"/>
            <a:chOff x="0" y="0"/>
            <a:chExt cx="590" cy="136"/>
          </a:xfrm>
        </p:grpSpPr>
        <p:sp>
          <p:nvSpPr>
            <p:cNvPr id="34827" name="Line 23"/>
            <p:cNvSpPr/>
            <p:nvPr/>
          </p:nvSpPr>
          <p:spPr>
            <a:xfrm>
              <a:off x="590" y="0"/>
              <a:ext cx="0" cy="136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4828" name="Line 21"/>
            <p:cNvSpPr/>
            <p:nvPr/>
          </p:nvSpPr>
          <p:spPr>
            <a:xfrm>
              <a:off x="0" y="0"/>
              <a:ext cx="0" cy="91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29" name="Line 22"/>
            <p:cNvSpPr/>
            <p:nvPr/>
          </p:nvSpPr>
          <p:spPr>
            <a:xfrm>
              <a:off x="0" y="0"/>
              <a:ext cx="590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0255" name="组合 10254"/>
          <p:cNvGrpSpPr/>
          <p:nvPr/>
        </p:nvGrpSpPr>
        <p:grpSpPr>
          <a:xfrm>
            <a:off x="1547813" y="2690813"/>
            <a:ext cx="1322387" cy="360362"/>
            <a:chOff x="0" y="0"/>
            <a:chExt cx="1178" cy="227"/>
          </a:xfrm>
        </p:grpSpPr>
        <p:sp>
          <p:nvSpPr>
            <p:cNvPr id="34831" name="Line 24"/>
            <p:cNvSpPr/>
            <p:nvPr/>
          </p:nvSpPr>
          <p:spPr>
            <a:xfrm>
              <a:off x="0" y="0"/>
              <a:ext cx="0" cy="91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32" name="Line 25"/>
            <p:cNvSpPr/>
            <p:nvPr/>
          </p:nvSpPr>
          <p:spPr>
            <a:xfrm>
              <a:off x="0" y="0"/>
              <a:ext cx="1178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33" name="Line 27"/>
            <p:cNvSpPr/>
            <p:nvPr/>
          </p:nvSpPr>
          <p:spPr>
            <a:xfrm>
              <a:off x="1178" y="0"/>
              <a:ext cx="0" cy="227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10259" name="组合 10258"/>
          <p:cNvGrpSpPr/>
          <p:nvPr/>
        </p:nvGrpSpPr>
        <p:grpSpPr>
          <a:xfrm>
            <a:off x="1547813" y="2690813"/>
            <a:ext cx="941387" cy="288925"/>
            <a:chOff x="0" y="0"/>
            <a:chExt cx="726" cy="182"/>
          </a:xfrm>
        </p:grpSpPr>
        <p:sp>
          <p:nvSpPr>
            <p:cNvPr id="34835" name="Line 26"/>
            <p:cNvSpPr/>
            <p:nvPr/>
          </p:nvSpPr>
          <p:spPr>
            <a:xfrm>
              <a:off x="0" y="0"/>
              <a:ext cx="726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36" name="Line 28"/>
            <p:cNvSpPr/>
            <p:nvPr/>
          </p:nvSpPr>
          <p:spPr>
            <a:xfrm>
              <a:off x="726" y="0"/>
              <a:ext cx="0" cy="182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0262" name="Text Box 10"/>
          <p:cNvSpPr txBox="1"/>
          <p:nvPr/>
        </p:nvSpPr>
        <p:spPr>
          <a:xfrm>
            <a:off x="4967288" y="2906713"/>
            <a:ext cx="28638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x-none" sz="3200" dirty="0">
                <a:solidFill>
                  <a:srgbClr val="FD0F2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-[3（a-b+c）]</a:t>
            </a:r>
            <a:endParaRPr lang="en-US" altLang="x-none" sz="3200" dirty="0">
              <a:solidFill>
                <a:srgbClr val="FD0F2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10263" name="组合 10262"/>
          <p:cNvGrpSpPr/>
          <p:nvPr/>
        </p:nvGrpSpPr>
        <p:grpSpPr>
          <a:xfrm>
            <a:off x="5740400" y="2511425"/>
            <a:ext cx="600075" cy="504825"/>
            <a:chOff x="0" y="0"/>
            <a:chExt cx="544" cy="318"/>
          </a:xfrm>
        </p:grpSpPr>
        <p:sp>
          <p:nvSpPr>
            <p:cNvPr id="34839" name="Line 30"/>
            <p:cNvSpPr/>
            <p:nvPr/>
          </p:nvSpPr>
          <p:spPr>
            <a:xfrm flipV="1">
              <a:off x="0" y="0"/>
              <a:ext cx="0" cy="273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40" name="Line 33"/>
            <p:cNvSpPr/>
            <p:nvPr/>
          </p:nvSpPr>
          <p:spPr>
            <a:xfrm>
              <a:off x="0" y="182"/>
              <a:ext cx="544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41" name="Line 36"/>
            <p:cNvSpPr/>
            <p:nvPr/>
          </p:nvSpPr>
          <p:spPr>
            <a:xfrm>
              <a:off x="544" y="182"/>
              <a:ext cx="0" cy="136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10267" name="组合 10266"/>
          <p:cNvGrpSpPr/>
          <p:nvPr/>
        </p:nvGrpSpPr>
        <p:grpSpPr>
          <a:xfrm>
            <a:off x="5753100" y="2692400"/>
            <a:ext cx="942975" cy="323850"/>
            <a:chOff x="0" y="0"/>
            <a:chExt cx="816" cy="272"/>
          </a:xfrm>
        </p:grpSpPr>
        <p:sp>
          <p:nvSpPr>
            <p:cNvPr id="34843" name="Line 34"/>
            <p:cNvSpPr/>
            <p:nvPr/>
          </p:nvSpPr>
          <p:spPr>
            <a:xfrm>
              <a:off x="0" y="0"/>
              <a:ext cx="816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44" name="Line 37"/>
            <p:cNvSpPr/>
            <p:nvPr/>
          </p:nvSpPr>
          <p:spPr>
            <a:xfrm>
              <a:off x="816" y="0"/>
              <a:ext cx="0" cy="272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10270" name="组合 10269"/>
          <p:cNvGrpSpPr/>
          <p:nvPr/>
        </p:nvGrpSpPr>
        <p:grpSpPr>
          <a:xfrm>
            <a:off x="5740400" y="2633663"/>
            <a:ext cx="1384300" cy="417512"/>
            <a:chOff x="0" y="0"/>
            <a:chExt cx="1225" cy="136"/>
          </a:xfrm>
        </p:grpSpPr>
        <p:sp>
          <p:nvSpPr>
            <p:cNvPr id="34846" name="Line 35"/>
            <p:cNvSpPr/>
            <p:nvPr/>
          </p:nvSpPr>
          <p:spPr>
            <a:xfrm>
              <a:off x="0" y="0"/>
              <a:ext cx="1225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47" name="Line 38"/>
            <p:cNvSpPr/>
            <p:nvPr/>
          </p:nvSpPr>
          <p:spPr>
            <a:xfrm>
              <a:off x="1225" y="0"/>
              <a:ext cx="0" cy="136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34848" name="Rectangle 62"/>
          <p:cNvSpPr/>
          <p:nvPr/>
        </p:nvSpPr>
        <p:spPr>
          <a:xfrm>
            <a:off x="592138" y="1841500"/>
            <a:ext cx="75168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x-none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(1) +3</a:t>
            </a: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x-none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a - b+c</a:t>
            </a: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）               </a:t>
            </a:r>
            <a:r>
              <a:rPr lang="en-US" altLang="x-none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(2)- 3</a:t>
            </a: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x-none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a - b+c</a:t>
            </a: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）</a:t>
            </a:r>
            <a:endParaRPr lang="zh-CN" altLang="en-US" sz="32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0274" name="Text Box 35"/>
          <p:cNvSpPr txBox="1"/>
          <p:nvPr/>
        </p:nvSpPr>
        <p:spPr>
          <a:xfrm>
            <a:off x="576263" y="4884738"/>
            <a:ext cx="7991475" cy="1585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D274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结论：</a:t>
            </a:r>
            <a:endParaRPr lang="zh-CN" altLang="en-US" sz="2800" b="1" dirty="0">
              <a:solidFill>
                <a:srgbClr val="FD274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括号外面的因数不是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或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-1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时，把符号留在外面，把因数的绝对值按分配率乘进去，最后再去括号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48" grpId="0"/>
      <p:bldP spid="1026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Rectangle 2"/>
          <p:cNvSpPr/>
          <p:nvPr/>
        </p:nvSpPr>
        <p:spPr>
          <a:xfrm>
            <a:off x="179388" y="1052513"/>
            <a:ext cx="2968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6" name="矩形 12290" descr="water"/>
          <p:cNvSpPr/>
          <p:nvPr/>
        </p:nvSpPr>
        <p:spPr>
          <a:xfrm>
            <a:off x="561340" y="1118235"/>
            <a:ext cx="4820285" cy="4394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fontAlgn="base"/>
            <a:r>
              <a:rPr lang="zh-CN" altLang="en-US" sz="36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去括号时应注意的事项：</a:t>
            </a:r>
            <a:endParaRPr lang="zh-CN" altLang="en-US" sz="36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376238" y="1917700"/>
            <a:ext cx="78708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）去括号时应先判断括号前面是“</a:t>
            </a:r>
            <a:r>
              <a:rPr lang="en-US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+”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号还是“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-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”号。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376238" y="2509838"/>
            <a:ext cx="7983537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）去括号后，括号内各项符号要么全变号，要么全不变。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376238" y="3162300"/>
            <a:ext cx="7981950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）括号前面是“－”号时，去掉括号后，括号内的各项符号都要变成相反，不能只改变第一项或前几项的符号。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Text Box 7"/>
          <p:cNvSpPr txBox="1"/>
          <p:nvPr/>
        </p:nvSpPr>
        <p:spPr>
          <a:xfrm>
            <a:off x="319088" y="4106863"/>
            <a:ext cx="8297862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）括号内原有几项，去掉括号后仍有几项，不能丢项。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319088" y="4711700"/>
            <a:ext cx="8505825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）去括号法则的依据是分配律，计算时不能出现有些项漏乘的情况。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/>
      <p:bldP spid="1229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5"/>
          <p:cNvSpPr txBox="1"/>
          <p:nvPr/>
        </p:nvSpPr>
        <p:spPr>
          <a:xfrm>
            <a:off x="1458913" y="1193800"/>
            <a:ext cx="345598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化简下列各式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3315" name="内容占位符 13314"/>
          <p:cNvGraphicFramePr>
            <a:graphicFrameLocks noChangeAspect="1"/>
          </p:cNvGraphicFramePr>
          <p:nvPr>
            <p:ph/>
          </p:nvPr>
        </p:nvGraphicFramePr>
        <p:xfrm>
          <a:off x="2589213" y="2006600"/>
          <a:ext cx="3768725" cy="152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1" imgW="1447800" imgH="584200" progId="Equation.DSMT4">
                  <p:embed/>
                </p:oleObj>
              </mc:Choice>
              <mc:Fallback>
                <p:oleObj name="" r:id="rId1" imgW="1447800" imgH="584200" progId="Equation.DSMT4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89213" y="2006600"/>
                        <a:ext cx="3768725" cy="1520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对象 13315"/>
          <p:cNvGraphicFramePr>
            <a:graphicFrameLocks noChangeAspect="1"/>
          </p:cNvGraphicFramePr>
          <p:nvPr/>
        </p:nvGraphicFramePr>
        <p:xfrm>
          <a:off x="873125" y="3856038"/>
          <a:ext cx="3251200" cy="201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3" imgW="1473200" imgH="914400" progId="Equation.3">
                  <p:embed/>
                </p:oleObj>
              </mc:Choice>
              <mc:Fallback>
                <p:oleObj name="" r:id="rId3" imgW="1473200" imgH="914400" progId="Equation.3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3125" y="3856038"/>
                        <a:ext cx="3251200" cy="2019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7" name="矩形 13316" descr="water"/>
          <p:cNvSpPr/>
          <p:nvPr/>
        </p:nvSpPr>
        <p:spPr>
          <a:xfrm>
            <a:off x="565150" y="1254125"/>
            <a:ext cx="6858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fontAlgn="base"/>
            <a:r>
              <a:rPr lang="zh-CN" altLang="en-US" sz="3600" b="1" strike="noStrike" noProof="1">
                <a:ln w="9525" cap="flat" cmpd="sng">
                  <a:solidFill>
                    <a:srgbClr val="0066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5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例4</a:t>
            </a:r>
            <a:endParaRPr lang="zh-CN" altLang="en-US" sz="3600" b="1" strike="noStrike" noProof="1">
              <a:ln w="9525" cap="flat" cmpd="sng">
                <a:solidFill>
                  <a:srgbClr val="0066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5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203825" y="3856038"/>
          <a:ext cx="3643313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6" imgW="1651000" imgH="698500" progId="Equation.3">
                  <p:embed/>
                </p:oleObj>
              </mc:Choice>
              <mc:Fallback>
                <p:oleObj name="" r:id="rId6" imgW="1651000" imgH="698500" progId="Equation.3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03825" y="3856038"/>
                        <a:ext cx="3643313" cy="1543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550863" y="1976438"/>
            <a:ext cx="8280400" cy="19192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44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2.2 整式的加减</a:t>
            </a:r>
            <a:endParaRPr lang="zh-CN" altLang="en-US" sz="44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 fontAlgn="base"/>
            <a:endParaRPr lang="zh-CN" altLang="en-US" sz="44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 fontAlgn="base"/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合并同类项</a:t>
            </a:r>
            <a:endParaRPr lang="zh-CN" altLang="en-US" sz="32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Text Box 5"/>
          <p:cNvSpPr txBox="1"/>
          <p:nvPr/>
        </p:nvSpPr>
        <p:spPr>
          <a:xfrm>
            <a:off x="454025" y="1216025"/>
            <a:ext cx="8389938" cy="2224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       两船从同一港口同时出发反向而行，甲船顺水，乙船逆水，两船在静水中的速度都是</a:t>
            </a:r>
            <a:r>
              <a:rPr lang="en-US" altLang="x-none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50   km/h</a:t>
            </a:r>
            <a:r>
              <a:rPr lang="zh-CN" altLang="en-US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，水流速度是</a:t>
            </a:r>
            <a:r>
              <a:rPr lang="en-US" altLang="x-none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a km/h.</a:t>
            </a:r>
            <a:endParaRPr lang="en-US" altLang="x-none" sz="2800" noProof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just">
              <a:spcBef>
                <a:spcPts val="0"/>
              </a:spcBef>
            </a:pPr>
            <a:r>
              <a:rPr lang="zh-CN" altLang="en-US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x-none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x-none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2h</a:t>
            </a:r>
            <a:r>
              <a:rPr lang="zh-CN" altLang="en-US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后两船相距多远？</a:t>
            </a:r>
            <a:endParaRPr lang="zh-CN" altLang="en-US" sz="2800" noProof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just">
              <a:spcBef>
                <a:spcPts val="0"/>
              </a:spcBef>
            </a:pPr>
            <a:r>
              <a:rPr lang="zh-CN" altLang="en-US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x-none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x-none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2h</a:t>
            </a:r>
            <a:r>
              <a:rPr lang="zh-CN" altLang="en-US" sz="2800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后甲船比乙船多航行多少千米？</a:t>
            </a:r>
            <a:endParaRPr lang="zh-CN" altLang="en-US" sz="2800" noProof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7890" name="矩形 14338" descr="water"/>
          <p:cNvSpPr/>
          <p:nvPr/>
        </p:nvSpPr>
        <p:spPr>
          <a:xfrm>
            <a:off x="336550" y="1062038"/>
            <a:ext cx="6858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66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例5</a:t>
            </a:r>
            <a:endParaRPr lang="zh-CN" altLang="en-US" sz="3600" b="1">
              <a:ln w="9525" cap="flat" cmpd="sng">
                <a:solidFill>
                  <a:srgbClr val="0066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5" name="文本框 14339"/>
          <p:cNvSpPr txBox="1"/>
          <p:nvPr/>
        </p:nvSpPr>
        <p:spPr>
          <a:xfrm>
            <a:off x="714375" y="3440113"/>
            <a:ext cx="7869238" cy="2835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解（1）由题意得：甲船2h行驶了2(50+a) km，乙船2 h行驶了2(50-a) km，所以两船相距 ： </a:t>
            </a:r>
            <a:endParaRPr lang="zh-CN" altLang="en-US" sz="2400" noProof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                          2(50+a)+2(50-a)=200 km。</a:t>
            </a:r>
            <a:endParaRPr lang="en-US" altLang="zh-CN" sz="2400" noProof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（2）由（1）可知，2h后甲船比乙船多航行了</a:t>
            </a:r>
            <a:endParaRPr lang="zh-CN" altLang="en-US" sz="2400" noProof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                             2(50+a)-2(50-a)=4a km。</a:t>
            </a:r>
            <a:endParaRPr lang="zh-CN" altLang="en-US" sz="2400" noProof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5121"/>
          <p:cNvSpPr/>
          <p:nvPr/>
        </p:nvSpPr>
        <p:spPr>
          <a:xfrm>
            <a:off x="1824038" y="2293938"/>
            <a:ext cx="5646738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zh-CN" altLang="en-US" sz="44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整式的加减</a:t>
            </a:r>
            <a:endParaRPr lang="zh-CN" altLang="en-US" sz="44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矩形 6146"/>
          <p:cNvSpPr/>
          <p:nvPr/>
        </p:nvSpPr>
        <p:spPr>
          <a:xfrm>
            <a:off x="316865" y="1131570"/>
            <a:ext cx="3668395" cy="4235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p>
            <a:pPr algn="ctr" fontAlgn="base"/>
            <a:r>
              <a:rPr lang="zh-CN" altLang="en-US" sz="36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合并同类项的步骤</a:t>
            </a:r>
            <a:endParaRPr lang="zh-CN" altLang="en-US" sz="36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8" name="矩形 6147"/>
          <p:cNvSpPr/>
          <p:nvPr/>
        </p:nvSpPr>
        <p:spPr>
          <a:xfrm>
            <a:off x="250825" y="1974850"/>
            <a:ext cx="8235950" cy="2762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归纳步骤：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）找出同类项并做标记；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）运用交换律、结合律将多项式的同类项结合；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）合并同类项；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）按同一个字母的降幂（或升幂排列）．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563245" y="1405255"/>
            <a:ext cx="2732405" cy="4108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p>
            <a:pPr algn="ctr" fontAlgn="base"/>
            <a:r>
              <a:rPr lang="zh-CN" altLang="en-US" sz="36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去括号的法则</a:t>
            </a:r>
            <a:endParaRPr lang="zh-CN" altLang="en-US" sz="36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1" name="Text Box 2"/>
          <p:cNvSpPr txBox="1"/>
          <p:nvPr/>
        </p:nvSpPr>
        <p:spPr>
          <a:xfrm>
            <a:off x="563563" y="2057400"/>
            <a:ext cx="7775575" cy="2743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如果括号外的因数是正数，去括号后原括号内各项的符号与原来的符号相同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如果括号外的因数是负数，去括号后原括号内各项的符号与原来的符号相反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矩形 8195" descr="water"/>
          <p:cNvSpPr/>
          <p:nvPr/>
        </p:nvSpPr>
        <p:spPr>
          <a:xfrm>
            <a:off x="539750" y="2205038"/>
            <a:ext cx="18288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fontAlgn="base"/>
            <a:endParaRPr lang="zh-CN" altLang="en-US" sz="3600" b="1" strike="noStrike" noProof="1">
              <a:ln w="9525" cap="flat" cmpd="sng">
                <a:solidFill>
                  <a:srgbClr val="0066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1986" name="对象 8196"/>
          <p:cNvGraphicFramePr>
            <a:graphicFrameLocks noChangeAspect="1"/>
          </p:cNvGraphicFramePr>
          <p:nvPr/>
        </p:nvGraphicFramePr>
        <p:xfrm>
          <a:off x="684213" y="3709988"/>
          <a:ext cx="373062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2" imgW="1449070" imgH="203200" progId="Equation.3">
                  <p:embed/>
                </p:oleObj>
              </mc:Choice>
              <mc:Fallback>
                <p:oleObj name="" r:id="rId2" imgW="1449070" imgH="203200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4213" y="3709988"/>
                        <a:ext cx="3730625" cy="527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对象 8197"/>
          <p:cNvGraphicFramePr>
            <a:graphicFrameLocks noChangeAspect="1"/>
          </p:cNvGraphicFramePr>
          <p:nvPr/>
        </p:nvGraphicFramePr>
        <p:xfrm>
          <a:off x="684213" y="4575175"/>
          <a:ext cx="359886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4" imgW="1449070" imgH="203200" progId="Equation.3">
                  <p:embed/>
                </p:oleObj>
              </mc:Choice>
              <mc:Fallback>
                <p:oleObj name="" r:id="rId4" imgW="1449070" imgH="2032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4213" y="4575175"/>
                        <a:ext cx="3598862" cy="49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8" name="文本框 1"/>
          <p:cNvSpPr txBox="1"/>
          <p:nvPr/>
        </p:nvSpPr>
        <p:spPr>
          <a:xfrm>
            <a:off x="477838" y="1557338"/>
            <a:ext cx="8188325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合并同类项、去括号都是进行整式加减运算的基础。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9" name="文本框 2"/>
          <p:cNvSpPr txBox="1"/>
          <p:nvPr/>
        </p:nvSpPr>
        <p:spPr>
          <a:xfrm>
            <a:off x="684213" y="2725738"/>
            <a:ext cx="1931987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 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计算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601663" y="1470025"/>
            <a:ext cx="7939087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分析：第（1）题是计算多项式与多项式的和，第（2）题是计算多项式与多项式的差。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9220" name="对象 9219"/>
          <p:cNvGraphicFramePr>
            <a:graphicFrameLocks noChangeAspect="1"/>
          </p:cNvGraphicFramePr>
          <p:nvPr/>
        </p:nvGraphicFramePr>
        <p:xfrm>
          <a:off x="1246188" y="3511550"/>
          <a:ext cx="3506787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" imgW="1449070" imgH="661035" progId="Equation.3">
                  <p:embed/>
                </p:oleObj>
              </mc:Choice>
              <mc:Fallback>
                <p:oleObj name="" r:id="rId1" imgW="1449070" imgH="661035" progId="Equation.3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46188" y="3511550"/>
                        <a:ext cx="3506787" cy="1571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对象 9220"/>
          <p:cNvGraphicFramePr>
            <a:graphicFrameLocks noChangeAspect="1"/>
          </p:cNvGraphicFramePr>
          <p:nvPr/>
        </p:nvGraphicFramePr>
        <p:xfrm>
          <a:off x="5178425" y="3511550"/>
          <a:ext cx="3502025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3" imgW="1449070" imgH="635635" progId="Equation.3">
                  <p:embed/>
                </p:oleObj>
              </mc:Choice>
              <mc:Fallback>
                <p:oleObj name="" r:id="rId3" imgW="1449070" imgH="635635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78425" y="3511550"/>
                        <a:ext cx="3502025" cy="1411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2" name="文本框 1"/>
          <p:cNvSpPr txBox="1"/>
          <p:nvPr/>
        </p:nvSpPr>
        <p:spPr>
          <a:xfrm>
            <a:off x="584200" y="3455988"/>
            <a:ext cx="661988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解：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 descr="water"/>
          <p:cNvSpPr/>
          <p:nvPr/>
        </p:nvSpPr>
        <p:spPr>
          <a:xfrm>
            <a:off x="341313" y="1239838"/>
            <a:ext cx="6858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66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例7</a:t>
            </a:r>
            <a:endParaRPr lang="zh-CN" altLang="en-US" sz="3600" b="1">
              <a:ln w="9525" cap="flat" cmpd="sng">
                <a:solidFill>
                  <a:srgbClr val="0066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1103313" y="1063625"/>
            <a:ext cx="7394575" cy="2138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笔记本的单价是x元，圆珠笔的单价是y元，小红买3本笔记本，2支圆珠笔，小明买4本笔记本，3支圆珠笔，买这些笔记本和圆珠笔，小红和小明一共花了多少钱？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1027113" y="3201988"/>
            <a:ext cx="7526338" cy="33829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解法1：小红买笔记本和圆珠笔共花费（3x+2y）元，小明买笔记本和圆柱笔共花费（4x+3y）元，小红和小明一共花费（单位：元）</a:t>
            </a:r>
            <a:endParaRPr lang="zh-CN" altLang="en-US" sz="2400" noProof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（3x+2y）+（4x+3y）</a:t>
            </a:r>
            <a:endParaRPr lang="zh-CN" altLang="en-US" sz="2400" noProof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=3x+2y+4x+3y</a:t>
            </a:r>
            <a:endParaRPr lang="zh-CN" altLang="en-US" sz="2400" noProof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=7x+5y</a:t>
            </a:r>
            <a:endParaRPr lang="zh-CN" altLang="en-US" sz="2400" noProof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/>
      <p:bldP spid="10244" grpId="0" bldLvl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11265"/>
          <p:cNvSpPr txBox="1"/>
          <p:nvPr/>
        </p:nvSpPr>
        <p:spPr>
          <a:xfrm>
            <a:off x="1103313" y="1601788"/>
            <a:ext cx="6673850" cy="2835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解法2：小红和小明买笔记本共花费（3x+4x）元，买圆珠笔共花费（2y+3y）元，小红和小明一共花费：（单位：元）</a:t>
            </a:r>
            <a:endParaRPr lang="zh-CN" altLang="en-US" sz="2400" noProof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（3x+4x）+（2y+3y）</a:t>
            </a:r>
            <a:endParaRPr lang="zh-CN" altLang="en-US" sz="2400" noProof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noProof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=7x+5y</a:t>
            </a:r>
            <a:endParaRPr lang="zh-CN" altLang="en-US" sz="2400" noProof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矩形 12289" descr="water"/>
          <p:cNvSpPr/>
          <p:nvPr/>
        </p:nvSpPr>
        <p:spPr>
          <a:xfrm>
            <a:off x="704850" y="1416050"/>
            <a:ext cx="6858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66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例8</a:t>
            </a:r>
            <a:endParaRPr lang="zh-CN" altLang="en-US" sz="3600" b="1">
              <a:ln w="9525" cap="flat" cmpd="sng">
                <a:solidFill>
                  <a:srgbClr val="0066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2" name="文本框 12290"/>
          <p:cNvSpPr txBox="1"/>
          <p:nvPr/>
        </p:nvSpPr>
        <p:spPr>
          <a:xfrm>
            <a:off x="1543050" y="1416050"/>
            <a:ext cx="5786438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做大小两个长方体纸盒，尺寸如下：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2292" name="表格占位符 12291"/>
          <p:cNvGraphicFramePr/>
          <p:nvPr>
            <p:ph type="tbl" idx="1"/>
          </p:nvPr>
        </p:nvGraphicFramePr>
        <p:xfrm>
          <a:off x="1504950" y="2613025"/>
          <a:ext cx="6134100" cy="1787525"/>
        </p:xfrm>
        <a:graphic>
          <a:graphicData uri="http://schemas.openxmlformats.org/drawingml/2006/table">
            <a:tbl>
              <a:tblPr/>
              <a:tblGrid>
                <a:gridCol w="1442720"/>
                <a:gridCol w="1452880"/>
                <a:gridCol w="1552575"/>
                <a:gridCol w="1685290"/>
              </a:tblGrid>
              <a:tr h="62928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长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宽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高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>
                        <a:alpha val="100000"/>
                      </a:srgbClr>
                    </a:solidFill>
                  </a:tcPr>
                </a:tc>
              </a:tr>
              <a:tr h="53276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小纸盒</a:t>
                      </a:r>
                      <a:endParaRPr lang="zh-CN" altLang="en-US" sz="2800" dirty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楷体" panose="02010609060101010101" charset="-122"/>
                        </a:rPr>
                        <a:t>a</a:t>
                      </a:r>
                      <a:endParaRPr lang="zh-CN" altLang="en-US" sz="28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楷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楷体" panose="02010609060101010101" charset="-122"/>
                        </a:rPr>
                        <a:t>b</a:t>
                      </a:r>
                      <a:endParaRPr lang="zh-CN" altLang="en-US" sz="28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楷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楷体" panose="02010609060101010101" charset="-122"/>
                        </a:rPr>
                        <a:t>c</a:t>
                      </a:r>
                      <a:endParaRPr lang="zh-CN" altLang="en-US" sz="28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楷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>
                        <a:alpha val="100000"/>
                      </a:srgbClr>
                    </a:solidFill>
                  </a:tcPr>
                </a:tc>
              </a:tr>
              <a:tr h="62611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大纸盒</a:t>
                      </a:r>
                      <a:endParaRPr lang="zh-CN" altLang="en-US" sz="2800" dirty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楷体" panose="02010609060101010101" charset="-122"/>
                        </a:rPr>
                        <a:t>1.5a</a:t>
                      </a:r>
                      <a:endParaRPr lang="zh-CN" altLang="en-US" sz="28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楷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楷体" panose="02010609060101010101" charset="-122"/>
                        </a:rPr>
                        <a:t>2b</a:t>
                      </a:r>
                      <a:endParaRPr lang="zh-CN" altLang="en-US" sz="28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楷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latin typeface="Times New Roman" panose="02020603050405020304" pitchFamily="2" charset="0"/>
                          <a:ea typeface="楷体" panose="02010609060101010101" charset="-122"/>
                        </a:rPr>
                        <a:t>2c</a:t>
                      </a:r>
                      <a:endParaRPr lang="zh-CN" altLang="en-US" sz="2800" dirty="0">
                        <a:solidFill>
                          <a:srgbClr val="000000"/>
                        </a:solidFill>
                        <a:latin typeface="Times New Roman" panose="02020603050405020304" pitchFamily="2" charset="0"/>
                        <a:ea typeface="楷体" panose="02010609060101010101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6105" name="文本框 12335"/>
          <p:cNvSpPr txBox="1"/>
          <p:nvPr/>
        </p:nvSpPr>
        <p:spPr>
          <a:xfrm>
            <a:off x="704850" y="4611688"/>
            <a:ext cx="65754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（1）做这两个纸盒共用料多少平方厘米？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106" name="文本框 12336"/>
          <p:cNvSpPr txBox="1"/>
          <p:nvPr/>
        </p:nvSpPr>
        <p:spPr>
          <a:xfrm>
            <a:off x="704850" y="5219700"/>
            <a:ext cx="746283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（2）做大纸盒比做小纸盒多用料多少平方厘米？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107" name="文本框 1"/>
          <p:cNvSpPr txBox="1"/>
          <p:nvPr/>
        </p:nvSpPr>
        <p:spPr>
          <a:xfrm>
            <a:off x="5927725" y="2247900"/>
            <a:ext cx="1711325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单位：</a:t>
            </a:r>
            <a:r>
              <a:rPr lang="zh-CN" altLang="en-US" b="1" dirty="0">
                <a:latin typeface="Times New Roman" panose="02020603050405020304" pitchFamily="2" charset="0"/>
                <a:ea typeface="宋体" panose="02010600030101010101" pitchFamily="2" charset="-122"/>
              </a:rPr>
              <a:t>cm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7105" name="对象 13314"/>
          <p:cNvGraphicFramePr>
            <a:graphicFrameLocks noChangeAspect="1"/>
          </p:cNvGraphicFramePr>
          <p:nvPr/>
        </p:nvGraphicFramePr>
        <p:xfrm>
          <a:off x="1225550" y="1490663"/>
          <a:ext cx="64008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2717800" imgH="203200" progId="Equation.3">
                  <p:embed/>
                </p:oleObj>
              </mc:Choice>
              <mc:Fallback>
                <p:oleObj name="" r:id="rId1" imgW="2717800" imgH="20320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25550" y="1490663"/>
                        <a:ext cx="6400800" cy="476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6" name="对象 13315"/>
          <p:cNvGraphicFramePr>
            <a:graphicFrameLocks noChangeAspect="1"/>
          </p:cNvGraphicFramePr>
          <p:nvPr/>
        </p:nvGraphicFramePr>
        <p:xfrm>
          <a:off x="1225550" y="2220913"/>
          <a:ext cx="631348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3" imgW="2705100" imgH="203200" progId="Equation.3">
                  <p:embed/>
                </p:oleObj>
              </mc:Choice>
              <mc:Fallback>
                <p:oleObj name="" r:id="rId3" imgW="2705100" imgH="2032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25550" y="2220913"/>
                        <a:ext cx="6313488" cy="460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7" name="对象 13316"/>
          <p:cNvGraphicFramePr>
            <a:graphicFrameLocks noChangeAspect="1"/>
          </p:cNvGraphicFramePr>
          <p:nvPr/>
        </p:nvGraphicFramePr>
        <p:xfrm>
          <a:off x="1225550" y="2909888"/>
          <a:ext cx="5395913" cy="210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5" imgW="2298700" imgH="889000" progId="Equation.3">
                  <p:embed/>
                </p:oleObj>
              </mc:Choice>
              <mc:Fallback>
                <p:oleObj name="" r:id="rId5" imgW="2298700" imgH="889000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25550" y="2909888"/>
                        <a:ext cx="5395913" cy="2103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8" name="文本框 1"/>
          <p:cNvSpPr txBox="1"/>
          <p:nvPr/>
        </p:nvSpPr>
        <p:spPr>
          <a:xfrm>
            <a:off x="563563" y="1490663"/>
            <a:ext cx="661987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解：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5121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2" name="矩形 512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矩形 512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矩形 512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矩形 5125"/>
          <p:cNvSpPr/>
          <p:nvPr/>
        </p:nvSpPr>
        <p:spPr>
          <a:xfrm>
            <a:off x="531813" y="1492250"/>
            <a:ext cx="7904162" cy="330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>
                <a:latin typeface="Times New Roman" panose="02020603050405020304" pitchFamily="2" charset="0"/>
                <a:ea typeface="宋体" panose="02010600030101010101" pitchFamily="2" charset="-122"/>
              </a:rPr>
              <a:t>学习目标</a:t>
            </a:r>
            <a:r>
              <a:rPr lang="en-US" altLang="zh-CN" sz="3600" b="1">
                <a:latin typeface="Times New Roman" panose="02020603050405020304" pitchFamily="2" charset="0"/>
                <a:ea typeface="宋体" panose="02010600030101010101" pitchFamily="2" charset="-122"/>
              </a:rPr>
              <a:t>:</a:t>
            </a:r>
            <a:endParaRPr lang="en-US" altLang="zh-CN" sz="36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理解同类项的概念；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掌握合并同类项的方法；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通过类比数的运算探究合并同类项的法则，从　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　  中体会数式通性和类比的数学思想．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14337"/>
          <p:cNvSpPr txBox="1"/>
          <p:nvPr/>
        </p:nvSpPr>
        <p:spPr>
          <a:xfrm>
            <a:off x="722313" y="614363"/>
            <a:ext cx="7378700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4339" name="对象 14338"/>
          <p:cNvGraphicFramePr>
            <a:graphicFrameLocks noChangeAspect="1"/>
          </p:cNvGraphicFramePr>
          <p:nvPr/>
        </p:nvGraphicFramePr>
        <p:xfrm>
          <a:off x="2157413" y="1316038"/>
          <a:ext cx="4829175" cy="183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2311400" imgH="889000" progId="Equation.3">
                  <p:embed/>
                </p:oleObj>
              </mc:Choice>
              <mc:Fallback>
                <p:oleObj name="" r:id="rId1" imgW="2311400" imgH="8890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57413" y="1316038"/>
                        <a:ext cx="4829175" cy="1838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1" name="文本框 14340"/>
          <p:cNvSpPr txBox="1"/>
          <p:nvPr/>
        </p:nvSpPr>
        <p:spPr>
          <a:xfrm>
            <a:off x="722313" y="3278188"/>
            <a:ext cx="7419975" cy="2652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通过上面的学习，我们可以得到证实加减的运算法则：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D274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一般地，几个整式相加减，如果有括号就先去括号，然后再合并同类项。</a:t>
            </a:r>
            <a:endParaRPr lang="zh-CN" altLang="en-US" sz="2800" b="1" dirty="0">
              <a:solidFill>
                <a:srgbClr val="FD274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2" name="文本框 1"/>
          <p:cNvSpPr txBox="1"/>
          <p:nvPr/>
        </p:nvSpPr>
        <p:spPr>
          <a:xfrm>
            <a:off x="1350963" y="1316038"/>
            <a:ext cx="661987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解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矩形 15361" descr="water"/>
          <p:cNvSpPr/>
          <p:nvPr/>
        </p:nvSpPr>
        <p:spPr>
          <a:xfrm>
            <a:off x="492125" y="1166813"/>
            <a:ext cx="723900" cy="534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</a:bodyPr>
          <a:p>
            <a:pPr algn="ctr" fontAlgn="base"/>
            <a:r>
              <a:rPr lang="zh-CN" altLang="en-US" sz="3600" b="1" strike="noStrike" noProof="1">
                <a:ln w="9525" cap="flat" cmpd="sng">
                  <a:solidFill>
                    <a:srgbClr val="0066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例9</a:t>
            </a:r>
            <a:endParaRPr lang="zh-CN" altLang="en-US" sz="3600" b="1" strike="noStrike" noProof="1">
              <a:ln w="9525" cap="flat" cmpd="sng">
                <a:solidFill>
                  <a:srgbClr val="0066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9154" name="对象 15362"/>
          <p:cNvGraphicFramePr>
            <a:graphicFrameLocks noChangeAspect="1"/>
          </p:cNvGraphicFramePr>
          <p:nvPr/>
        </p:nvGraphicFramePr>
        <p:xfrm>
          <a:off x="1482725" y="1041400"/>
          <a:ext cx="5627688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2" imgW="2552700" imgH="393700" progId="Equation.3">
                  <p:embed/>
                </p:oleObj>
              </mc:Choice>
              <mc:Fallback>
                <p:oleObj name="" r:id="rId2" imgW="2552700" imgH="3937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82725" y="1041400"/>
                        <a:ext cx="5627688" cy="819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5" name="对象 15363"/>
          <p:cNvGraphicFramePr>
            <a:graphicFrameLocks noChangeAspect="1"/>
          </p:cNvGraphicFramePr>
          <p:nvPr/>
        </p:nvGraphicFramePr>
        <p:xfrm>
          <a:off x="1547813" y="1992313"/>
          <a:ext cx="294640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4" imgW="1195070" imgH="393700" progId="Equation.3">
                  <p:embed/>
                </p:oleObj>
              </mc:Choice>
              <mc:Fallback>
                <p:oleObj name="" r:id="rId4" imgW="1195070" imgH="3937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47813" y="1992313"/>
                        <a:ext cx="2946400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6" name="对象 15365"/>
          <p:cNvGraphicFramePr>
            <a:graphicFrameLocks noChangeAspect="1"/>
          </p:cNvGraphicFramePr>
          <p:nvPr/>
        </p:nvGraphicFramePr>
        <p:xfrm>
          <a:off x="1482725" y="3140075"/>
          <a:ext cx="4578350" cy="231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6" imgW="2005965" imgH="1054100" progId="Equation.3">
                  <p:embed/>
                </p:oleObj>
              </mc:Choice>
              <mc:Fallback>
                <p:oleObj name="" r:id="rId6" imgW="2005965" imgH="10541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82725" y="3140075"/>
                        <a:ext cx="4578350" cy="2312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7" name="文本框 1"/>
          <p:cNvSpPr txBox="1"/>
          <p:nvPr/>
        </p:nvSpPr>
        <p:spPr>
          <a:xfrm>
            <a:off x="819150" y="3140075"/>
            <a:ext cx="663575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解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386" name="对象 16385"/>
          <p:cNvGraphicFramePr>
            <a:graphicFrameLocks noChangeAspect="1"/>
          </p:cNvGraphicFramePr>
          <p:nvPr/>
        </p:nvGraphicFramePr>
        <p:xfrm>
          <a:off x="1249363" y="1338263"/>
          <a:ext cx="5684837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2425700" imgH="812800" progId="Equation.3">
                  <p:embed/>
                </p:oleObj>
              </mc:Choice>
              <mc:Fallback>
                <p:oleObj name="" r:id="rId1" imgW="2425700" imgH="8128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49363" y="1338263"/>
                        <a:ext cx="5684837" cy="167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7" name="文本框 16386"/>
          <p:cNvSpPr txBox="1"/>
          <p:nvPr/>
        </p:nvSpPr>
        <p:spPr>
          <a:xfrm>
            <a:off x="866775" y="3233738"/>
            <a:ext cx="7629525" cy="2011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注意：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进行此类题的解答时，需先将式子化简，再代入数值进行计算，这样会使计算比较简便。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矩形 17409" descr="water"/>
          <p:cNvSpPr/>
          <p:nvPr/>
        </p:nvSpPr>
        <p:spPr>
          <a:xfrm>
            <a:off x="3705225" y="1119188"/>
            <a:ext cx="914400" cy="522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66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练习</a:t>
            </a:r>
            <a:endParaRPr lang="zh-CN" altLang="en-US" sz="3600" b="1">
              <a:ln w="9525" cap="flat" cmpd="sng">
                <a:solidFill>
                  <a:srgbClr val="0066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2226" name="对象 17410"/>
          <p:cNvGraphicFramePr>
            <a:graphicFrameLocks noChangeAspect="1"/>
          </p:cNvGraphicFramePr>
          <p:nvPr/>
        </p:nvGraphicFramePr>
        <p:xfrm>
          <a:off x="715963" y="1462088"/>
          <a:ext cx="3176587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2" imgW="1334770" imgH="457835" progId="Equation.3">
                  <p:embed/>
                </p:oleObj>
              </mc:Choice>
              <mc:Fallback>
                <p:oleObj name="" r:id="rId2" imgW="1334770" imgH="457835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15963" y="1462088"/>
                        <a:ext cx="3176587" cy="996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7" name="对象 17411"/>
          <p:cNvGraphicFramePr>
            <a:graphicFrameLocks noChangeAspect="1"/>
          </p:cNvGraphicFramePr>
          <p:nvPr/>
        </p:nvGraphicFramePr>
        <p:xfrm>
          <a:off x="4162425" y="1770063"/>
          <a:ext cx="432435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4" imgW="2044700" imgH="393700" progId="Equation.3">
                  <p:embed/>
                </p:oleObj>
              </mc:Choice>
              <mc:Fallback>
                <p:oleObj name="" r:id="rId4" imgW="2044700" imgH="3937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62425" y="1770063"/>
                        <a:ext cx="4324350" cy="815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8" name="对象 17412"/>
          <p:cNvGraphicFramePr>
            <a:graphicFrameLocks noChangeAspect="1"/>
          </p:cNvGraphicFramePr>
          <p:nvPr/>
        </p:nvGraphicFramePr>
        <p:xfrm>
          <a:off x="715963" y="2733675"/>
          <a:ext cx="4194175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6" imgW="1993900" imgH="457200" progId="Equation.3">
                  <p:embed/>
                </p:oleObj>
              </mc:Choice>
              <mc:Fallback>
                <p:oleObj name="" r:id="rId6" imgW="1993900" imgH="4572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5963" y="2733675"/>
                        <a:ext cx="4194175" cy="987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9" name="对象 17413"/>
          <p:cNvGraphicFramePr>
            <a:graphicFrameLocks noChangeAspect="1"/>
          </p:cNvGraphicFramePr>
          <p:nvPr/>
        </p:nvGraphicFramePr>
        <p:xfrm>
          <a:off x="715963" y="3819525"/>
          <a:ext cx="451802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8" imgW="2184400" imgH="228600" progId="Equation.3">
                  <p:embed/>
                </p:oleObj>
              </mc:Choice>
              <mc:Fallback>
                <p:oleObj name="" r:id="rId8" imgW="2184400" imgH="2286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5963" y="3819525"/>
                        <a:ext cx="4518025" cy="490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0" name="对象 17414"/>
          <p:cNvGraphicFramePr>
            <a:graphicFrameLocks noChangeAspect="1"/>
          </p:cNvGraphicFramePr>
          <p:nvPr/>
        </p:nvGraphicFramePr>
        <p:xfrm>
          <a:off x="715963" y="4475163"/>
          <a:ext cx="4270375" cy="188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0" imgW="1777365" imgH="889000" progId="Equation.3">
                  <p:embed/>
                </p:oleObj>
              </mc:Choice>
              <mc:Fallback>
                <p:oleObj name="" r:id="rId10" imgW="1777365" imgH="8890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5963" y="4475163"/>
                        <a:ext cx="4270375" cy="1881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3249" name="对象 18433"/>
          <p:cNvGraphicFramePr/>
          <p:nvPr/>
        </p:nvGraphicFramePr>
        <p:xfrm>
          <a:off x="1027113" y="1284288"/>
          <a:ext cx="4630737" cy="478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955800" imgH="2019300" progId="Equation.DSMT4">
                  <p:embed/>
                </p:oleObj>
              </mc:Choice>
              <mc:Fallback>
                <p:oleObj name="" r:id="rId1" imgW="1955800" imgH="20193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27113" y="1284288"/>
                        <a:ext cx="4630737" cy="4784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6145"/>
          <p:cNvSpPr>
            <a:spLocks noGrp="1"/>
          </p:cNvSpPr>
          <p:nvPr>
            <p:ph type="title"/>
          </p:nvPr>
        </p:nvSpPr>
        <p:spPr>
          <a:xfrm>
            <a:off x="623888" y="1303338"/>
            <a:ext cx="1674812" cy="617537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sz="4000" b="1">
                <a:latin typeface="宋体" panose="02010600030101010101" pitchFamily="2" charset="-122"/>
              </a:rPr>
              <a:t>引入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sp>
        <p:nvSpPr>
          <p:cNvPr id="11266" name="文本占位符 6146"/>
          <p:cNvSpPr>
            <a:spLocks noGrp="1"/>
          </p:cNvSpPr>
          <p:nvPr>
            <p:ph idx="1"/>
          </p:nvPr>
        </p:nvSpPr>
        <p:spPr>
          <a:xfrm>
            <a:off x="250825" y="2065338"/>
            <a:ext cx="8229600" cy="2727325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algn="just">
              <a:buNone/>
            </a:pPr>
            <a:r>
              <a:rPr lang="en-US" altLang="zh-CN" b="1">
                <a:latin typeface="宋体" panose="02010600030101010101" pitchFamily="2" charset="-122"/>
              </a:rPr>
              <a:t>     </a:t>
            </a:r>
            <a:r>
              <a:rPr lang="zh-CN" altLang="en-US" sz="2800" b="1">
                <a:latin typeface="宋体" panose="02010600030101010101" pitchFamily="2" charset="-122"/>
              </a:rPr>
              <a:t>问题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在西宁到拉萨路段，列车在冻土地段的行驶速度是</a:t>
            </a:r>
            <a:r>
              <a:rPr lang="en-US" altLang="zh-CN" sz="2800" b="1">
                <a:latin typeface="Times New Roman" panose="02020603050405020304" pitchFamily="2" charset="0"/>
              </a:rPr>
              <a:t>100 km/h</a:t>
            </a:r>
            <a:r>
              <a:rPr lang="zh-CN" altLang="en-US" sz="2800" b="1">
                <a:latin typeface="宋体" panose="02010600030101010101" pitchFamily="2" charset="-122"/>
              </a:rPr>
              <a:t>，在非冻土地段的行驶速度是</a:t>
            </a:r>
            <a:r>
              <a:rPr lang="en-US" altLang="zh-CN" sz="2800" b="1">
                <a:latin typeface="Times New Roman" panose="02020603050405020304" pitchFamily="2" charset="0"/>
              </a:rPr>
              <a:t>120 km/h</a:t>
            </a:r>
            <a:r>
              <a:rPr lang="zh-CN" altLang="en-US" sz="2800" b="1">
                <a:latin typeface="宋体" panose="02010600030101010101" pitchFamily="2" charset="-122"/>
              </a:rPr>
              <a:t>，列车通过非冻土地段所需时间是通过冻土地段所需时间的</a:t>
            </a:r>
            <a:r>
              <a:rPr lang="en-US" altLang="zh-CN" sz="2800" b="1">
                <a:latin typeface="Times New Roman" panose="02020603050405020304" pitchFamily="2" charset="0"/>
              </a:rPr>
              <a:t>2.1</a:t>
            </a:r>
            <a:r>
              <a:rPr lang="zh-CN" altLang="en-US" sz="2800" b="1"/>
              <a:t>倍</a:t>
            </a:r>
            <a:r>
              <a:rPr lang="zh-CN" altLang="en-US" sz="2800"/>
              <a:t> </a:t>
            </a:r>
            <a:r>
              <a:rPr lang="zh-CN" altLang="en-US" sz="2800" b="1">
                <a:latin typeface="宋体" panose="02010600030101010101" pitchFamily="2" charset="-122"/>
              </a:rPr>
              <a:t>，如果通过冻土地段需要</a:t>
            </a:r>
            <a:r>
              <a:rPr lang="en-US" altLang="zh-CN" sz="2800" b="1" i="1">
                <a:latin typeface="Times New Roman" panose="02020603050405020304" pitchFamily="2" charset="0"/>
              </a:rPr>
              <a:t>t </a:t>
            </a:r>
            <a:r>
              <a:rPr lang="en-US" altLang="zh-CN" sz="2800" b="1">
                <a:latin typeface="宋体" panose="02010600030101010101" pitchFamily="2" charset="-122"/>
              </a:rPr>
              <a:t>h</a:t>
            </a:r>
            <a:r>
              <a:rPr lang="zh-CN" altLang="en-US" sz="2800" b="1">
                <a:latin typeface="宋体" panose="02010600030101010101" pitchFamily="2" charset="-122"/>
              </a:rPr>
              <a:t>，你能用含</a:t>
            </a:r>
            <a:r>
              <a:rPr lang="en-US" altLang="zh-CN" sz="2800" b="1" i="1">
                <a:latin typeface="Times New Roman" panose="02020603050405020304" pitchFamily="2" charset="0"/>
              </a:rPr>
              <a:t>t </a:t>
            </a:r>
            <a:r>
              <a:rPr lang="zh-CN" altLang="en-US" sz="2800" b="1">
                <a:latin typeface="宋体" panose="02010600030101010101" pitchFamily="2" charset="-122"/>
              </a:rPr>
              <a:t>的式子表示这段铁路的全长吗？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1267" name="矩形 6147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68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  <p:sp>
        <p:nvSpPr>
          <p:cNvPr id="11269" name="文本占位符 7170"/>
          <p:cNvSpPr>
            <a:spLocks noGrp="1"/>
          </p:cNvSpPr>
          <p:nvPr/>
        </p:nvSpPr>
        <p:spPr>
          <a:xfrm>
            <a:off x="698500" y="5170488"/>
            <a:ext cx="5389563" cy="6746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100</a:t>
            </a:r>
            <a:r>
              <a:rPr lang="en-US" altLang="zh-CN" sz="3200" b="1" i="1"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＋</a:t>
            </a: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120×2.1</a:t>
            </a:r>
            <a:r>
              <a:rPr lang="en-US" altLang="zh-CN" sz="3200" b="1" i="1"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＝</a:t>
            </a: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100</a:t>
            </a:r>
            <a:r>
              <a:rPr lang="en-US" altLang="zh-CN" sz="3200" b="1" i="1"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＋</a:t>
            </a: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252</a:t>
            </a:r>
            <a:r>
              <a:rPr lang="en-US" altLang="zh-CN" sz="3200" b="1" i="1"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endParaRPr lang="en-US" altLang="zh-CN" sz="3200" b="1" i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占位符 8194"/>
          <p:cNvSpPr>
            <a:spLocks noGrp="1"/>
          </p:cNvSpPr>
          <p:nvPr>
            <p:ph idx="1"/>
          </p:nvPr>
        </p:nvSpPr>
        <p:spPr>
          <a:xfrm>
            <a:off x="569913" y="1616075"/>
            <a:ext cx="7789862" cy="210185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2" charset="0"/>
              </a:rPr>
              <a:t>100</a:t>
            </a:r>
            <a:r>
              <a:rPr lang="en-US" altLang="zh-CN" sz="2800" b="1" i="1">
                <a:solidFill>
                  <a:schemeClr val="tx2"/>
                </a:solidFill>
                <a:latin typeface="Times New Roman" panose="02020603050405020304" pitchFamily="2" charset="0"/>
              </a:rPr>
              <a:t>t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2" charset="0"/>
              </a:rPr>
              <a:t>＋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2" charset="0"/>
              </a:rPr>
              <a:t>120×2.1</a:t>
            </a:r>
            <a:r>
              <a:rPr lang="en-US" altLang="zh-CN" sz="2800" b="1" i="1">
                <a:solidFill>
                  <a:schemeClr val="tx2"/>
                </a:solidFill>
                <a:latin typeface="Times New Roman" panose="02020603050405020304" pitchFamily="2" charset="0"/>
              </a:rPr>
              <a:t>t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2" charset="0"/>
              </a:rPr>
              <a:t>＝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2" charset="0"/>
              </a:rPr>
              <a:t>100</a:t>
            </a:r>
            <a:r>
              <a:rPr lang="en-US" altLang="zh-CN" sz="2800" b="1" i="1">
                <a:solidFill>
                  <a:schemeClr val="tx2"/>
                </a:solidFill>
                <a:latin typeface="Times New Roman" panose="02020603050405020304" pitchFamily="2" charset="0"/>
              </a:rPr>
              <a:t>t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2" charset="0"/>
              </a:rPr>
              <a:t>＋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2" charset="0"/>
              </a:rPr>
              <a:t>252</a:t>
            </a:r>
            <a:r>
              <a:rPr lang="en-US" altLang="zh-CN" sz="2800" b="1" i="1">
                <a:solidFill>
                  <a:schemeClr val="tx2"/>
                </a:solidFill>
                <a:latin typeface="Times New Roman" panose="02020603050405020304" pitchFamily="2" charset="0"/>
              </a:rPr>
              <a:t>t</a:t>
            </a:r>
            <a:endParaRPr lang="en-US" altLang="zh-CN" sz="2800" b="1" i="1">
              <a:solidFill>
                <a:schemeClr val="tx2"/>
              </a:solidFill>
              <a:latin typeface="Times New Roman" panose="02020603050405020304" pitchFamily="2" charset="0"/>
            </a:endParaRPr>
          </a:p>
          <a:p>
            <a:pPr>
              <a:buNone/>
            </a:pPr>
            <a:endParaRPr lang="en-US" altLang="zh-CN" sz="2800" b="1" i="1">
              <a:solidFill>
                <a:schemeClr val="tx2"/>
              </a:solidFill>
              <a:latin typeface="Times New Roman" panose="02020603050405020304" pitchFamily="2" charset="0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这个式子的结果是多少？你是怎样得到的</a:t>
            </a:r>
            <a:r>
              <a:rPr lang="en-US" altLang="zh-CN" sz="2800" b="1">
                <a:latin typeface="宋体" panose="02010600030101010101" pitchFamily="2" charset="-122"/>
              </a:rPr>
              <a:t>?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2290" name="矩形 8195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1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9217"/>
          <p:cNvSpPr>
            <a:spLocks noGrp="1"/>
          </p:cNvSpPr>
          <p:nvPr>
            <p:ph type="title"/>
          </p:nvPr>
        </p:nvSpPr>
        <p:spPr>
          <a:xfrm>
            <a:off x="506413" y="941388"/>
            <a:ext cx="5338762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sz="3200" b="1"/>
              <a:t>类比探究，学习新知</a:t>
            </a:r>
            <a:endParaRPr lang="zh-CN" altLang="en-US" sz="3200" b="1"/>
          </a:p>
        </p:txBody>
      </p:sp>
      <p:sp>
        <p:nvSpPr>
          <p:cNvPr id="13314" name="文本占位符 9218"/>
          <p:cNvSpPr>
            <a:spLocks noGrp="1"/>
          </p:cNvSpPr>
          <p:nvPr>
            <p:ph idx="1"/>
          </p:nvPr>
        </p:nvSpPr>
        <p:spPr>
          <a:xfrm>
            <a:off x="593725" y="2178050"/>
            <a:ext cx="6969125" cy="330835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en-US" sz="2800" b="1" dirty="0">
                <a:latin typeface="Times New Roman" panose="02020603050405020304" pitchFamily="2" charset="0"/>
              </a:rPr>
              <a:t>（1）</a:t>
            </a:r>
            <a:r>
              <a:rPr lang="zh-CN" altLang="en-US" sz="2800" b="1" dirty="0"/>
              <a:t>运用有理数的运算律计算.</a:t>
            </a:r>
            <a:endParaRPr lang="zh-CN" altLang="en-US" sz="2800" b="1" dirty="0"/>
          </a:p>
          <a:p>
            <a:pPr>
              <a:buNone/>
            </a:pPr>
            <a:endParaRPr lang="zh-CN" altLang="en-US" sz="2800" b="1" u="sng" dirty="0"/>
          </a:p>
          <a:p>
            <a:pPr>
              <a:buNone/>
            </a:pPr>
            <a:r>
              <a:rPr lang="zh-CN" altLang="en-US" b="1" dirty="0">
                <a:latin typeface="Times New Roman" panose="02020603050405020304" pitchFamily="2" charset="0"/>
              </a:rPr>
              <a:t> </a:t>
            </a:r>
            <a:r>
              <a:rPr lang="zh-CN" altLang="en-US" sz="2800" b="1" dirty="0">
                <a:latin typeface="Times New Roman" panose="02020603050405020304" pitchFamily="2" charset="0"/>
              </a:rPr>
              <a:t>100</a:t>
            </a:r>
            <a:r>
              <a:rPr lang="en-US" altLang="x-none" sz="2800" b="1" dirty="0">
                <a:latin typeface="Times New Roman" panose="02020603050405020304" pitchFamily="2" charset="0"/>
              </a:rPr>
              <a:t>×</a:t>
            </a:r>
            <a:r>
              <a:rPr lang="zh-CN" altLang="en-US" sz="2800" b="1" dirty="0">
                <a:latin typeface="Times New Roman" panose="02020603050405020304" pitchFamily="2" charset="0"/>
              </a:rPr>
              <a:t>2+252</a:t>
            </a:r>
            <a:r>
              <a:rPr lang="en-US" altLang="x-none" sz="2800" b="1" dirty="0">
                <a:latin typeface="Times New Roman" panose="02020603050405020304" pitchFamily="2" charset="0"/>
              </a:rPr>
              <a:t>×</a:t>
            </a:r>
            <a:r>
              <a:rPr lang="zh-CN" altLang="en-US" sz="2800" b="1" dirty="0">
                <a:latin typeface="Times New Roman" panose="02020603050405020304" pitchFamily="2" charset="0"/>
              </a:rPr>
              <a:t>2=</a:t>
            </a:r>
            <a:r>
              <a:rPr lang="zh-CN" altLang="en-US" sz="3600" b="1" u="sng" dirty="0">
                <a:latin typeface="Times New Roman" panose="02020603050405020304" pitchFamily="2" charset="0"/>
              </a:rPr>
              <a:t>　　             </a:t>
            </a:r>
            <a:r>
              <a:rPr lang="zh-CN" altLang="en-US" sz="3600" b="1" dirty="0">
                <a:latin typeface="Times New Roman" panose="02020603050405020304" pitchFamily="2" charset="0"/>
              </a:rPr>
              <a:t>；</a:t>
            </a:r>
            <a:endParaRPr lang="zh-CN" altLang="en-US" sz="3600" b="1" dirty="0">
              <a:latin typeface="Times New Roman" panose="02020603050405020304" pitchFamily="2" charset="0"/>
            </a:endParaRPr>
          </a:p>
          <a:p>
            <a:pPr>
              <a:buNone/>
            </a:pPr>
            <a:endParaRPr lang="zh-CN" altLang="en-US" sz="4000" b="1" u="sng" dirty="0">
              <a:latin typeface="Times New Roman" panose="02020603050405020304" pitchFamily="2" charset="0"/>
            </a:endParaRPr>
          </a:p>
          <a:p>
            <a:pPr>
              <a:buNone/>
            </a:pPr>
            <a:r>
              <a:rPr lang="zh-CN" altLang="en-US" sz="3600" b="1" dirty="0">
                <a:latin typeface="Times New Roman" panose="02020603050405020304" pitchFamily="2" charset="0"/>
              </a:rPr>
              <a:t> </a:t>
            </a:r>
            <a:r>
              <a:rPr lang="zh-CN" altLang="en-US" sz="2800" b="1" dirty="0">
                <a:latin typeface="Times New Roman" panose="02020603050405020304" pitchFamily="2" charset="0"/>
              </a:rPr>
              <a:t>100</a:t>
            </a:r>
            <a:r>
              <a:rPr lang="en-US" altLang="x-none" sz="2800" b="1" dirty="0">
                <a:latin typeface="Times New Roman" panose="02020603050405020304" pitchFamily="2" charset="0"/>
              </a:rPr>
              <a:t>×</a:t>
            </a:r>
            <a:r>
              <a:rPr lang="zh-CN" altLang="en-US" sz="2800" b="1" dirty="0">
                <a:latin typeface="Times New Roman" panose="02020603050405020304" pitchFamily="2" charset="0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</a:rPr>
              <a:t>-</a:t>
            </a:r>
            <a:r>
              <a:rPr lang="zh-CN" altLang="en-US" sz="2800" b="1" dirty="0">
                <a:latin typeface="Times New Roman" panose="02020603050405020304" pitchFamily="2" charset="0"/>
              </a:rPr>
              <a:t>2)+252</a:t>
            </a:r>
            <a:r>
              <a:rPr lang="en-US" altLang="x-none" sz="2800" b="1" dirty="0">
                <a:latin typeface="Times New Roman" panose="02020603050405020304" pitchFamily="2" charset="0"/>
              </a:rPr>
              <a:t>×</a:t>
            </a:r>
            <a:r>
              <a:rPr lang="zh-CN" altLang="en-US" sz="2800" b="1" dirty="0">
                <a:latin typeface="Times New Roman" panose="02020603050405020304" pitchFamily="2" charset="0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</a:rPr>
              <a:t>-</a:t>
            </a:r>
            <a:r>
              <a:rPr lang="zh-CN" altLang="en-US" sz="2800" b="1" dirty="0">
                <a:latin typeface="Times New Roman" panose="02020603050405020304" pitchFamily="2" charset="0"/>
              </a:rPr>
              <a:t>2)=</a:t>
            </a:r>
            <a:r>
              <a:rPr lang="zh-CN" altLang="en-US" sz="3600" b="1" u="sng" dirty="0">
                <a:latin typeface="Times New Roman" panose="02020603050405020304" pitchFamily="2" charset="0"/>
              </a:rPr>
              <a:t>             　　</a:t>
            </a:r>
            <a:r>
              <a:rPr lang="zh-CN" altLang="en-US" sz="3600" b="1" dirty="0">
                <a:latin typeface="宋体" panose="02010600030101010101" pitchFamily="2" charset="-122"/>
              </a:rPr>
              <a:t>.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3315" name="矩形 9219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6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占位符 10242"/>
          <p:cNvSpPr>
            <a:spLocks noGrp="1"/>
          </p:cNvSpPr>
          <p:nvPr>
            <p:ph idx="1"/>
          </p:nvPr>
        </p:nvSpPr>
        <p:spPr>
          <a:xfrm>
            <a:off x="625475" y="1574800"/>
            <a:ext cx="8229600" cy="379095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en-US" sz="2800" b="1" dirty="0">
                <a:latin typeface="Times New Roman" panose="02020603050405020304" pitchFamily="2" charset="0"/>
              </a:rPr>
              <a:t>（1）</a:t>
            </a:r>
            <a:r>
              <a:rPr lang="zh-CN" altLang="en-US" sz="2800" b="1" dirty="0"/>
              <a:t>运用有理数的运算律计算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dirty="0">
                <a:latin typeface="Times New Roman" panose="02020603050405020304" pitchFamily="2" charset="0"/>
              </a:rPr>
              <a:t>100</a:t>
            </a:r>
            <a:r>
              <a:rPr lang="en-US" altLang="x-none" sz="2800" b="1" dirty="0">
                <a:latin typeface="Times New Roman" panose="02020603050405020304" pitchFamily="2" charset="0"/>
              </a:rPr>
              <a:t>×</a:t>
            </a:r>
            <a:r>
              <a:rPr lang="zh-CN" altLang="en-US" sz="2800" b="1" dirty="0">
                <a:latin typeface="Times New Roman" panose="02020603050405020304" pitchFamily="2" charset="0"/>
              </a:rPr>
              <a:t>2+252</a:t>
            </a:r>
            <a:r>
              <a:rPr lang="en-US" altLang="x-none" sz="2800" b="1" dirty="0">
                <a:latin typeface="Times New Roman" panose="02020603050405020304" pitchFamily="2" charset="0"/>
              </a:rPr>
              <a:t>×</a:t>
            </a:r>
            <a:r>
              <a:rPr lang="zh-CN" altLang="en-US" sz="2800" b="1" dirty="0">
                <a:latin typeface="Times New Roman" panose="02020603050405020304" pitchFamily="2" charset="0"/>
              </a:rPr>
              <a:t>2</a:t>
            </a:r>
            <a:endParaRPr lang="zh-CN" altLang="en-US" sz="2800" b="1" dirty="0">
              <a:latin typeface="Times New Roman" panose="02020603050405020304" pitchFamily="2" charset="0"/>
            </a:endParaRPr>
          </a:p>
          <a:p>
            <a:pPr>
              <a:buNone/>
            </a:pPr>
            <a:r>
              <a:rPr lang="zh-CN" altLang="en-US" sz="2800" b="1" dirty="0">
                <a:latin typeface="Times New Roman" panose="02020603050405020304" pitchFamily="2" charset="0"/>
              </a:rPr>
              <a:t>  =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100+252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r>
              <a:rPr lang="en-US" altLang="x-none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×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2=352</a:t>
            </a:r>
            <a:r>
              <a:rPr lang="en-US" altLang="x-none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×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2=704</a:t>
            </a:r>
            <a:r>
              <a:rPr lang="zh-CN" altLang="en-US" sz="2800" b="1" dirty="0">
                <a:latin typeface="Times New Roman" panose="02020603050405020304" pitchFamily="2" charset="0"/>
              </a:rPr>
              <a:t>；</a:t>
            </a:r>
            <a:endParaRPr lang="zh-CN" altLang="en-US" sz="2800" b="1" dirty="0">
              <a:latin typeface="Times New Roman" panose="02020603050405020304" pitchFamily="2" charset="0"/>
            </a:endParaRPr>
          </a:p>
          <a:p>
            <a:pPr>
              <a:buNone/>
            </a:pPr>
            <a:endParaRPr lang="zh-CN" altLang="en-US" sz="2800" b="1" u="sng" dirty="0">
              <a:latin typeface="Times New Roman" panose="02020603050405020304" pitchFamily="2" charset="0"/>
            </a:endParaRPr>
          </a:p>
          <a:p>
            <a:pPr>
              <a:buNone/>
            </a:pPr>
            <a:r>
              <a:rPr lang="zh-CN" altLang="en-US" sz="2800" b="1" dirty="0">
                <a:latin typeface="Times New Roman" panose="02020603050405020304" pitchFamily="2" charset="0"/>
              </a:rPr>
              <a:t> 100</a:t>
            </a:r>
            <a:r>
              <a:rPr lang="en-US" altLang="x-none" sz="2800" b="1" dirty="0">
                <a:latin typeface="Times New Roman" panose="02020603050405020304" pitchFamily="2" charset="0"/>
              </a:rPr>
              <a:t>×</a:t>
            </a:r>
            <a:r>
              <a:rPr lang="zh-CN" altLang="en-US" sz="2800" b="1" dirty="0">
                <a:latin typeface="Times New Roman" panose="02020603050405020304" pitchFamily="2" charset="0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</a:rPr>
              <a:t>-</a:t>
            </a:r>
            <a:r>
              <a:rPr lang="zh-CN" altLang="en-US" sz="2800" b="1" dirty="0">
                <a:latin typeface="Times New Roman" panose="02020603050405020304" pitchFamily="2" charset="0"/>
              </a:rPr>
              <a:t>2)+252</a:t>
            </a:r>
            <a:r>
              <a:rPr lang="en-US" altLang="x-none" sz="2800" b="1" dirty="0">
                <a:latin typeface="Times New Roman" panose="02020603050405020304" pitchFamily="2" charset="0"/>
              </a:rPr>
              <a:t>×</a:t>
            </a:r>
            <a:r>
              <a:rPr lang="zh-CN" altLang="en-US" sz="2800" b="1" dirty="0">
                <a:latin typeface="Times New Roman" panose="02020603050405020304" pitchFamily="2" charset="0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</a:rPr>
              <a:t>-</a:t>
            </a:r>
            <a:r>
              <a:rPr lang="zh-CN" altLang="en-US" sz="2800" b="1" dirty="0">
                <a:latin typeface="Times New Roman" panose="02020603050405020304" pitchFamily="2" charset="0"/>
              </a:rPr>
              <a:t>2)</a:t>
            </a:r>
            <a:endParaRPr lang="zh-CN" altLang="en-US" sz="2800" b="1" dirty="0">
              <a:latin typeface="Times New Roman" panose="02020603050405020304" pitchFamily="2" charset="0"/>
            </a:endParaRPr>
          </a:p>
          <a:p>
            <a:pPr>
              <a:buNone/>
            </a:pPr>
            <a:r>
              <a:rPr lang="zh-CN" altLang="en-US" sz="2800" b="1" dirty="0">
                <a:latin typeface="Times New Roman" panose="02020603050405020304" pitchFamily="2" charset="0"/>
              </a:rPr>
              <a:t>  =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100+252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r>
              <a:rPr lang="en-US" altLang="x-none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×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(-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2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=352</a:t>
            </a:r>
            <a:r>
              <a:rPr lang="en-US" altLang="x-none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×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(-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2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=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704</a:t>
            </a:r>
            <a:r>
              <a:rPr lang="zh-CN" altLang="en-US" sz="2800" b="1" dirty="0">
                <a:latin typeface="宋体" panose="02010600030101010101" pitchFamily="2" charset="-122"/>
              </a:rPr>
              <a:t>.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4338" name="矩形 1024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9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占位符 11266"/>
          <p:cNvSpPr>
            <a:spLocks noGrp="1"/>
          </p:cNvSpPr>
          <p:nvPr>
            <p:ph idx="1"/>
          </p:nvPr>
        </p:nvSpPr>
        <p:spPr>
          <a:xfrm>
            <a:off x="2616200" y="1933575"/>
            <a:ext cx="3116263" cy="237490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b="1">
                <a:latin typeface="Times New Roman" panose="02020603050405020304" pitchFamily="2" charset="0"/>
              </a:rPr>
              <a:t>100</a:t>
            </a:r>
            <a:r>
              <a:rPr lang="en-US" altLang="zh-CN" sz="4000" b="1" i="1">
                <a:latin typeface="Times New Roman" panose="02020603050405020304" pitchFamily="2" charset="0"/>
              </a:rPr>
              <a:t>t</a:t>
            </a:r>
            <a:r>
              <a:rPr lang="en-US" altLang="zh-CN" sz="4000" b="1">
                <a:latin typeface="Times New Roman" panose="02020603050405020304" pitchFamily="2" charset="0"/>
              </a:rPr>
              <a:t>+252</a:t>
            </a:r>
            <a:r>
              <a:rPr lang="en-US" altLang="zh-CN" sz="4000" b="1" i="1">
                <a:latin typeface="Times New Roman" panose="02020603050405020304" pitchFamily="2" charset="0"/>
              </a:rPr>
              <a:t>t</a:t>
            </a:r>
            <a:endParaRPr lang="en-US" altLang="zh-CN" sz="4000" b="1" i="1">
              <a:latin typeface="Times New Roman" panose="02020603050405020304" pitchFamily="2" charset="0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b="1">
                <a:latin typeface="Times New Roman" panose="02020603050405020304" pitchFamily="2" charset="0"/>
              </a:rPr>
              <a:t>=(100+252)</a:t>
            </a:r>
            <a:r>
              <a:rPr lang="en-US" altLang="zh-CN" sz="4000" b="1" i="1">
                <a:latin typeface="Times New Roman" panose="02020603050405020304" pitchFamily="2" charset="0"/>
              </a:rPr>
              <a:t>t</a:t>
            </a:r>
            <a:endParaRPr lang="en-US" altLang="zh-CN" sz="4000" b="1" i="1">
              <a:latin typeface="Times New Roman" panose="02020603050405020304" pitchFamily="2" charset="0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b="1" i="1">
                <a:latin typeface="Times New Roman" panose="02020603050405020304" pitchFamily="2" charset="0"/>
              </a:rPr>
              <a:t>=</a:t>
            </a:r>
            <a:r>
              <a:rPr lang="en-US" altLang="zh-CN" sz="4000" b="1">
                <a:latin typeface="Times New Roman" panose="02020603050405020304" pitchFamily="2" charset="0"/>
              </a:rPr>
              <a:t>352</a:t>
            </a:r>
            <a:r>
              <a:rPr lang="en-US" altLang="zh-CN" sz="4000" b="1" i="1">
                <a:latin typeface="Times New Roman" panose="02020603050405020304" pitchFamily="2" charset="0"/>
              </a:rPr>
              <a:t>t</a:t>
            </a:r>
            <a:endParaRPr lang="en-US" altLang="zh-CN" sz="4000" b="1" i="1">
              <a:latin typeface="Times New Roman" panose="02020603050405020304" pitchFamily="2" charset="0"/>
            </a:endParaRPr>
          </a:p>
        </p:txBody>
      </p:sp>
      <p:sp>
        <p:nvSpPr>
          <p:cNvPr id="15362" name="矩形 11267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3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3339</Words>
  <Application>WPS 演示</Application>
  <PresentationFormat>宽屏</PresentationFormat>
  <Paragraphs>313</Paragraphs>
  <Slides>45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45</vt:i4>
      </vt:variant>
      <vt:variant>
        <vt:lpstr>幻灯片标题</vt:lpstr>
      </vt:variant>
      <vt:variant>
        <vt:i4>45</vt:i4>
      </vt:variant>
    </vt:vector>
  </HeadingPairs>
  <TitlesOfParts>
    <vt:vector size="104" baseType="lpstr">
      <vt:lpstr>Arial</vt:lpstr>
      <vt:lpstr>宋体</vt:lpstr>
      <vt:lpstr>Wingdings</vt:lpstr>
      <vt:lpstr>华文新魏</vt:lpstr>
      <vt:lpstr>华文行楷</vt:lpstr>
      <vt:lpstr>华文楷体</vt:lpstr>
      <vt:lpstr>Calibri</vt:lpstr>
      <vt:lpstr>微软雅黑</vt:lpstr>
      <vt:lpstr>Calibri Light</vt:lpstr>
      <vt:lpstr>Times New Roman</vt:lpstr>
      <vt:lpstr>黑体</vt:lpstr>
      <vt:lpstr>楷体</vt:lpstr>
      <vt:lpstr>Office 主题</vt:lpstr>
      <vt:lpstr>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引入</vt:lpstr>
      <vt:lpstr>PowerPoint 演示文稿</vt:lpstr>
      <vt:lpstr>类比探究，学习新知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归纳小结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2017-04-26T08:23:00Z</dcterms:created>
  <dcterms:modified xsi:type="dcterms:W3CDTF">2017-07-28T02:10:50Z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