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sldIdLst>
    <p:sldId id="256" r:id="rId4"/>
    <p:sldId id="258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259" r:id="rId54"/>
  </p:sldIdLst>
  <p:sldSz cx="9144000" cy="6858000" type="screen4x3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7" Type="http://schemas.openxmlformats.org/officeDocument/2006/relationships/tableStyles" Target="tableStyles.xml"/><Relationship Id="rId56" Type="http://schemas.openxmlformats.org/officeDocument/2006/relationships/viewProps" Target="viewProps.xml"/><Relationship Id="rId55" Type="http://schemas.openxmlformats.org/officeDocument/2006/relationships/presProps" Target="presProps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10.vml.rels><?xml version="1.0" encoding="UTF-8" standalone="yes"?>
<Relationships xmlns="http://schemas.openxmlformats.org/package/2006/relationships"><Relationship Id="rId6" Type="http://schemas.openxmlformats.org/officeDocument/2006/relationships/image" Target="../media/image57.wmf"/><Relationship Id="rId5" Type="http://schemas.openxmlformats.org/officeDocument/2006/relationships/image" Target="../media/image56.wmf"/><Relationship Id="rId4" Type="http://schemas.openxmlformats.org/officeDocument/2006/relationships/image" Target="../media/image55.wmf"/><Relationship Id="rId3" Type="http://schemas.openxmlformats.org/officeDocument/2006/relationships/image" Target="../media/image54.wmf"/><Relationship Id="rId2" Type="http://schemas.openxmlformats.org/officeDocument/2006/relationships/image" Target="../media/image53.wmf"/><Relationship Id="rId1" Type="http://schemas.openxmlformats.org/officeDocument/2006/relationships/image" Target="../media/image52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9.wmf"/><Relationship Id="rId1" Type="http://schemas.openxmlformats.org/officeDocument/2006/relationships/image" Target="../media/image58.wmf"/></Relationships>
</file>

<file path=ppt/drawings/_rels/vmlDrawing12.vml.rels><?xml version="1.0" encoding="UTF-8" standalone="yes"?>
<Relationships xmlns="http://schemas.openxmlformats.org/package/2006/relationships"><Relationship Id="rId5" Type="http://schemas.openxmlformats.org/officeDocument/2006/relationships/image" Target="../media/image64.wmf"/><Relationship Id="rId4" Type="http://schemas.openxmlformats.org/officeDocument/2006/relationships/image" Target="../media/image63.wmf"/><Relationship Id="rId3" Type="http://schemas.openxmlformats.org/officeDocument/2006/relationships/image" Target="../media/image62.wmf"/><Relationship Id="rId2" Type="http://schemas.openxmlformats.org/officeDocument/2006/relationships/image" Target="../media/image61.wmf"/><Relationship Id="rId1" Type="http://schemas.openxmlformats.org/officeDocument/2006/relationships/image" Target="../media/image60.wmf"/></Relationships>
</file>

<file path=ppt/drawings/_rels/vmlDrawing13.vml.rels><?xml version="1.0" encoding="UTF-8" standalone="yes"?>
<Relationships xmlns="http://schemas.openxmlformats.org/package/2006/relationships"><Relationship Id="rId4" Type="http://schemas.openxmlformats.org/officeDocument/2006/relationships/image" Target="../media/image68.wmf"/><Relationship Id="rId3" Type="http://schemas.openxmlformats.org/officeDocument/2006/relationships/image" Target="../media/image67.wmf"/><Relationship Id="rId2" Type="http://schemas.openxmlformats.org/officeDocument/2006/relationships/image" Target="../media/image66.wmf"/><Relationship Id="rId1" Type="http://schemas.openxmlformats.org/officeDocument/2006/relationships/image" Target="../media/image65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71.wmf"/><Relationship Id="rId2" Type="http://schemas.openxmlformats.org/officeDocument/2006/relationships/image" Target="../media/image70.wmf"/><Relationship Id="rId1" Type="http://schemas.openxmlformats.org/officeDocument/2006/relationships/image" Target="../media/image69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73.wmf"/><Relationship Id="rId1" Type="http://schemas.openxmlformats.org/officeDocument/2006/relationships/image" Target="../media/image72.wmf"/></Relationships>
</file>

<file path=ppt/drawings/_rels/vmlDrawing16.vml.rels><?xml version="1.0" encoding="UTF-8" standalone="yes"?>
<Relationships xmlns="http://schemas.openxmlformats.org/package/2006/relationships"><Relationship Id="rId4" Type="http://schemas.openxmlformats.org/officeDocument/2006/relationships/image" Target="../media/image77.wmf"/><Relationship Id="rId3" Type="http://schemas.openxmlformats.org/officeDocument/2006/relationships/image" Target="../media/image76.wmf"/><Relationship Id="rId2" Type="http://schemas.openxmlformats.org/officeDocument/2006/relationships/image" Target="../media/image75.wmf"/><Relationship Id="rId1" Type="http://schemas.openxmlformats.org/officeDocument/2006/relationships/image" Target="../media/image74.wmf"/></Relationships>
</file>

<file path=ppt/drawings/_rels/vmlDrawing17.vml.rels><?xml version="1.0" encoding="UTF-8" standalone="yes"?>
<Relationships xmlns="http://schemas.openxmlformats.org/package/2006/relationships"><Relationship Id="rId6" Type="http://schemas.openxmlformats.org/officeDocument/2006/relationships/image" Target="../media/image84.wmf"/><Relationship Id="rId5" Type="http://schemas.openxmlformats.org/officeDocument/2006/relationships/image" Target="../media/image83.wmf"/><Relationship Id="rId4" Type="http://schemas.openxmlformats.org/officeDocument/2006/relationships/image" Target="../media/image82.wmf"/><Relationship Id="rId3" Type="http://schemas.openxmlformats.org/officeDocument/2006/relationships/image" Target="../media/image81.wmf"/><Relationship Id="rId2" Type="http://schemas.openxmlformats.org/officeDocument/2006/relationships/image" Target="../media/image80.wmf"/><Relationship Id="rId1" Type="http://schemas.openxmlformats.org/officeDocument/2006/relationships/image" Target="../media/image79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wmf"/></Relationships>
</file>

<file path=ppt/drawings/_rels/vmlDrawing19.vml.rels><?xml version="1.0" encoding="UTF-8" standalone="yes"?>
<Relationships xmlns="http://schemas.openxmlformats.org/package/2006/relationships"><Relationship Id="rId6" Type="http://schemas.openxmlformats.org/officeDocument/2006/relationships/image" Target="../media/image91.wmf"/><Relationship Id="rId5" Type="http://schemas.openxmlformats.org/officeDocument/2006/relationships/image" Target="../media/image90.wmf"/><Relationship Id="rId4" Type="http://schemas.openxmlformats.org/officeDocument/2006/relationships/image" Target="../media/image89.wmf"/><Relationship Id="rId3" Type="http://schemas.openxmlformats.org/officeDocument/2006/relationships/image" Target="../media/image88.wmf"/><Relationship Id="rId2" Type="http://schemas.openxmlformats.org/officeDocument/2006/relationships/image" Target="../media/image87.wmf"/><Relationship Id="rId1" Type="http://schemas.openxmlformats.org/officeDocument/2006/relationships/image" Target="../media/image86.emf"/></Relationships>
</file>

<file path=ppt/drawings/_rels/vmlDrawing2.vml.rels><?xml version="1.0" encoding="UTF-8" standalone="yes"?>
<Relationships xmlns="http://schemas.openxmlformats.org/package/2006/relationships"><Relationship Id="rId5" Type="http://schemas.openxmlformats.org/officeDocument/2006/relationships/image" Target="../media/image17.wmf"/><Relationship Id="rId4" Type="http://schemas.openxmlformats.org/officeDocument/2006/relationships/image" Target="../media/image16.wmf"/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20.vml.rels><?xml version="1.0" encoding="UTF-8" standalone="yes"?>
<Relationships xmlns="http://schemas.openxmlformats.org/package/2006/relationships"><Relationship Id="rId7" Type="http://schemas.openxmlformats.org/officeDocument/2006/relationships/image" Target="../media/image98.wmf"/><Relationship Id="rId6" Type="http://schemas.openxmlformats.org/officeDocument/2006/relationships/image" Target="../media/image97.wmf"/><Relationship Id="rId5" Type="http://schemas.openxmlformats.org/officeDocument/2006/relationships/image" Target="../media/image96.wmf"/><Relationship Id="rId4" Type="http://schemas.openxmlformats.org/officeDocument/2006/relationships/image" Target="../media/image95.wmf"/><Relationship Id="rId3" Type="http://schemas.openxmlformats.org/officeDocument/2006/relationships/image" Target="../media/image94.wmf"/><Relationship Id="rId2" Type="http://schemas.openxmlformats.org/officeDocument/2006/relationships/image" Target="../media/image93.wmf"/><Relationship Id="rId1" Type="http://schemas.openxmlformats.org/officeDocument/2006/relationships/image" Target="../media/image92.emf"/></Relationships>
</file>

<file path=ppt/drawings/_rels/vmlDrawing21.vml.rels><?xml version="1.0" encoding="UTF-8" standalone="yes"?>
<Relationships xmlns="http://schemas.openxmlformats.org/package/2006/relationships"><Relationship Id="rId9" Type="http://schemas.openxmlformats.org/officeDocument/2006/relationships/image" Target="../media/image107.wmf"/><Relationship Id="rId8" Type="http://schemas.openxmlformats.org/officeDocument/2006/relationships/image" Target="../media/image106.wmf"/><Relationship Id="rId7" Type="http://schemas.openxmlformats.org/officeDocument/2006/relationships/image" Target="../media/image105.wmf"/><Relationship Id="rId6" Type="http://schemas.openxmlformats.org/officeDocument/2006/relationships/image" Target="../media/image104.wmf"/><Relationship Id="rId5" Type="http://schemas.openxmlformats.org/officeDocument/2006/relationships/image" Target="../media/image103.wmf"/><Relationship Id="rId4" Type="http://schemas.openxmlformats.org/officeDocument/2006/relationships/image" Target="../media/image102.wmf"/><Relationship Id="rId3" Type="http://schemas.openxmlformats.org/officeDocument/2006/relationships/image" Target="../media/image101.wmf"/><Relationship Id="rId22" Type="http://schemas.openxmlformats.org/officeDocument/2006/relationships/image" Target="../media/image120.wmf"/><Relationship Id="rId21" Type="http://schemas.openxmlformats.org/officeDocument/2006/relationships/image" Target="../media/image119.wmf"/><Relationship Id="rId20" Type="http://schemas.openxmlformats.org/officeDocument/2006/relationships/image" Target="../media/image118.wmf"/><Relationship Id="rId2" Type="http://schemas.openxmlformats.org/officeDocument/2006/relationships/image" Target="../media/image100.wmf"/><Relationship Id="rId19" Type="http://schemas.openxmlformats.org/officeDocument/2006/relationships/image" Target="../media/image117.wmf"/><Relationship Id="rId18" Type="http://schemas.openxmlformats.org/officeDocument/2006/relationships/image" Target="../media/image116.wmf"/><Relationship Id="rId17" Type="http://schemas.openxmlformats.org/officeDocument/2006/relationships/image" Target="../media/image115.wmf"/><Relationship Id="rId16" Type="http://schemas.openxmlformats.org/officeDocument/2006/relationships/image" Target="../media/image114.wmf"/><Relationship Id="rId15" Type="http://schemas.openxmlformats.org/officeDocument/2006/relationships/image" Target="../media/image113.wmf"/><Relationship Id="rId14" Type="http://schemas.openxmlformats.org/officeDocument/2006/relationships/image" Target="../media/image112.wmf"/><Relationship Id="rId13" Type="http://schemas.openxmlformats.org/officeDocument/2006/relationships/image" Target="../media/image111.wmf"/><Relationship Id="rId12" Type="http://schemas.openxmlformats.org/officeDocument/2006/relationships/image" Target="../media/image110.wmf"/><Relationship Id="rId11" Type="http://schemas.openxmlformats.org/officeDocument/2006/relationships/image" Target="../media/image109.wmf"/><Relationship Id="rId10" Type="http://schemas.openxmlformats.org/officeDocument/2006/relationships/image" Target="../media/image108.wmf"/><Relationship Id="rId1" Type="http://schemas.openxmlformats.org/officeDocument/2006/relationships/image" Target="../media/image99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1.wmf"/></Relationships>
</file>

<file path=ppt/drawings/_rels/vmlDrawing3.vml.rels><?xml version="1.0" encoding="UTF-8" standalone="yes"?>
<Relationships xmlns="http://schemas.openxmlformats.org/package/2006/relationships"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5.vml.rels><?xml version="1.0" encoding="UTF-8" standalone="yes"?>
<Relationships xmlns="http://schemas.openxmlformats.org/package/2006/relationships"><Relationship Id="rId4" Type="http://schemas.openxmlformats.org/officeDocument/2006/relationships/image" Target="../media/image28.wmf"/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7" Type="http://schemas.openxmlformats.org/officeDocument/2006/relationships/image" Target="../media/image38.wmf"/><Relationship Id="rId6" Type="http://schemas.openxmlformats.org/officeDocument/2006/relationships/image" Target="../media/image37.wmf"/><Relationship Id="rId5" Type="http://schemas.openxmlformats.org/officeDocument/2006/relationships/image" Target="../media/image36.wmf"/><Relationship Id="rId4" Type="http://schemas.openxmlformats.org/officeDocument/2006/relationships/image" Target="../media/image35.wmf"/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drawings/_rels/vmlDrawing9.vml.rels><?xml version="1.0" encoding="UTF-8" standalone="yes"?>
<Relationships xmlns="http://schemas.openxmlformats.org/package/2006/relationships"><Relationship Id="rId9" Type="http://schemas.openxmlformats.org/officeDocument/2006/relationships/image" Target="../media/image50.wmf"/><Relationship Id="rId8" Type="http://schemas.openxmlformats.org/officeDocument/2006/relationships/image" Target="../media/image49.wmf"/><Relationship Id="rId7" Type="http://schemas.openxmlformats.org/officeDocument/2006/relationships/image" Target="../media/image48.wmf"/><Relationship Id="rId6" Type="http://schemas.openxmlformats.org/officeDocument/2006/relationships/image" Target="../media/image47.wmf"/><Relationship Id="rId5" Type="http://schemas.openxmlformats.org/officeDocument/2006/relationships/image" Target="../media/image46.wmf"/><Relationship Id="rId4" Type="http://schemas.openxmlformats.org/officeDocument/2006/relationships/image" Target="../media/image45.wmf"/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0" Type="http://schemas.openxmlformats.org/officeDocument/2006/relationships/image" Target="../media/image51.wmf"/><Relationship Id="rId1" Type="http://schemas.openxmlformats.org/officeDocument/2006/relationships/image" Target="../media/image4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3.png"/><Relationship Id="rId12" Type="http://schemas.openxmlformats.org/officeDocument/2006/relationships/image" Target="../media/image2.png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5" Type="http://schemas.openxmlformats.org/officeDocument/2006/relationships/theme" Target="../theme/theme2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 rot="5400000">
            <a:off x="7614285" y="161290"/>
            <a:ext cx="601980" cy="421640"/>
          </a:xfrm>
          <a:prstGeom prst="rect">
            <a:avLst/>
          </a:prstGeom>
          <a:effectLst>
            <a:glow rad="139700">
              <a:schemeClr val="tx1">
                <a:lumMod val="75000"/>
                <a:lumOff val="25000"/>
                <a:alpha val="27000"/>
              </a:schemeClr>
            </a:glow>
            <a:outerShdw dir="5400000" sx="50000" sy="50000" algn="ctr" rotWithShape="0">
              <a:srgbClr val="000000">
                <a:alpha val="43000"/>
              </a:srgbClr>
            </a:outerShdw>
          </a:effectLst>
        </p:spPr>
      </p:pic>
      <p:sp>
        <p:nvSpPr>
          <p:cNvPr id="9" name="矩形 8"/>
          <p:cNvSpPr/>
          <p:nvPr userDrawn="1"/>
        </p:nvSpPr>
        <p:spPr>
          <a:xfrm>
            <a:off x="-10160" y="720725"/>
            <a:ext cx="9159240" cy="11239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8328025" y="71120"/>
            <a:ext cx="601345" cy="581025"/>
          </a:xfrm>
          <a:prstGeom prst="rect">
            <a:avLst/>
          </a:prstGeom>
        </p:spPr>
      </p:pic>
      <p:pic>
        <p:nvPicPr>
          <p:cNvPr id="11" name="图片 10" descr="万向logo-02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581660" y="71755"/>
            <a:ext cx="890270" cy="648970"/>
          </a:xfrm>
          <a:prstGeom prst="rect">
            <a:avLst/>
          </a:prstGeom>
        </p:spPr>
      </p:pic>
      <p:sp>
        <p:nvSpPr>
          <p:cNvPr id="12" name="文本框 11"/>
          <p:cNvSpPr txBox="1"/>
          <p:nvPr userDrawn="1"/>
        </p:nvSpPr>
        <p:spPr>
          <a:xfrm>
            <a:off x="5383530" y="263525"/>
            <a:ext cx="2320925" cy="45720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《高效课时通》</a:t>
            </a:r>
            <a:endParaRPr lang="zh-CN" altLang="en-US" sz="2400" b="1">
              <a:solidFill>
                <a:srgbClr val="00B050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-10795" y="5066665"/>
            <a:ext cx="9166225" cy="11239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-10795" y="1757680"/>
            <a:ext cx="9159875" cy="322516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 rot="5400000">
            <a:off x="7614285" y="161290"/>
            <a:ext cx="601980" cy="421640"/>
          </a:xfrm>
          <a:prstGeom prst="rect">
            <a:avLst/>
          </a:prstGeom>
          <a:effectLst>
            <a:glow rad="139700">
              <a:schemeClr val="tx1">
                <a:lumMod val="75000"/>
                <a:lumOff val="25000"/>
                <a:alpha val="27000"/>
              </a:schemeClr>
            </a:glow>
            <a:outerShdw dir="5400000" sx="50000" sy="50000" algn="ctr" rotWithShape="0">
              <a:srgbClr val="000000">
                <a:alpha val="43000"/>
              </a:srgbClr>
            </a:outerShdw>
          </a:effectLst>
        </p:spPr>
      </p:pic>
      <p:sp>
        <p:nvSpPr>
          <p:cNvPr id="9" name="矩形 8"/>
          <p:cNvSpPr/>
          <p:nvPr userDrawn="1"/>
        </p:nvSpPr>
        <p:spPr>
          <a:xfrm>
            <a:off x="-10795" y="720725"/>
            <a:ext cx="9166225" cy="11239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8328025" y="71120"/>
            <a:ext cx="601345" cy="581025"/>
          </a:xfrm>
          <a:prstGeom prst="rect">
            <a:avLst/>
          </a:prstGeom>
        </p:spPr>
      </p:pic>
      <p:pic>
        <p:nvPicPr>
          <p:cNvPr id="14" name="图片 13" descr="万向logo-02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581660" y="71755"/>
            <a:ext cx="890270" cy="648970"/>
          </a:xfrm>
          <a:prstGeom prst="rect">
            <a:avLst/>
          </a:prstGeom>
        </p:spPr>
      </p:pic>
      <p:sp>
        <p:nvSpPr>
          <p:cNvPr id="15" name="文本框 14"/>
          <p:cNvSpPr txBox="1"/>
          <p:nvPr userDrawn="1"/>
        </p:nvSpPr>
        <p:spPr>
          <a:xfrm>
            <a:off x="5383530" y="263525"/>
            <a:ext cx="2320925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《高效课时通》</a:t>
            </a:r>
            <a:endParaRPr lang="zh-CN" altLang="en-US" sz="2400" b="1">
              <a:solidFill>
                <a:srgbClr val="00B050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12.png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8.bin"/><Relationship Id="rId8" Type="http://schemas.openxmlformats.org/officeDocument/2006/relationships/image" Target="../media/image16.wmf"/><Relationship Id="rId7" Type="http://schemas.openxmlformats.org/officeDocument/2006/relationships/oleObject" Target="../embeddings/oleObject7.bin"/><Relationship Id="rId6" Type="http://schemas.openxmlformats.org/officeDocument/2006/relationships/image" Target="../media/image15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4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13.wmf"/><Relationship Id="rId13" Type="http://schemas.openxmlformats.org/officeDocument/2006/relationships/vmlDrawing" Target="../drawings/vmlDrawing2.vml"/><Relationship Id="rId12" Type="http://schemas.openxmlformats.org/officeDocument/2006/relationships/slideLayout" Target="../slideLayouts/slideLayout17.xml"/><Relationship Id="rId11" Type="http://schemas.openxmlformats.org/officeDocument/2006/relationships/image" Target="../media/image8.png"/><Relationship Id="rId10" Type="http://schemas.openxmlformats.org/officeDocument/2006/relationships/image" Target="../media/image17.wmf"/><Relationship Id="rId1" Type="http://schemas.openxmlformats.org/officeDocument/2006/relationships/oleObject" Target="../embeddings/oleObject4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3.bin"/><Relationship Id="rId8" Type="http://schemas.openxmlformats.org/officeDocument/2006/relationships/image" Target="../media/image21.wmf"/><Relationship Id="rId7" Type="http://schemas.openxmlformats.org/officeDocument/2006/relationships/oleObject" Target="../embeddings/oleObject12.bin"/><Relationship Id="rId6" Type="http://schemas.openxmlformats.org/officeDocument/2006/relationships/image" Target="../media/image20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9.wmf"/><Relationship Id="rId3" Type="http://schemas.openxmlformats.org/officeDocument/2006/relationships/oleObject" Target="../embeddings/oleObject10.bin"/><Relationship Id="rId2" Type="http://schemas.openxmlformats.org/officeDocument/2006/relationships/image" Target="../media/image18.wmf"/><Relationship Id="rId15" Type="http://schemas.openxmlformats.org/officeDocument/2006/relationships/vmlDrawing" Target="../drawings/vmlDrawing3.vml"/><Relationship Id="rId14" Type="http://schemas.openxmlformats.org/officeDocument/2006/relationships/slideLayout" Target="../slideLayouts/slideLayout17.xml"/><Relationship Id="rId13" Type="http://schemas.openxmlformats.org/officeDocument/2006/relationships/image" Target="../media/image23.wmf"/><Relationship Id="rId12" Type="http://schemas.openxmlformats.org/officeDocument/2006/relationships/oleObject" Target="../embeddings/oleObject14.bin"/><Relationship Id="rId11" Type="http://schemas.openxmlformats.org/officeDocument/2006/relationships/image" Target="../media/image8.png"/><Relationship Id="rId10" Type="http://schemas.openxmlformats.org/officeDocument/2006/relationships/image" Target="../media/image22.wmf"/><Relationship Id="rId1" Type="http://schemas.openxmlformats.org/officeDocument/2006/relationships/oleObject" Target="../embeddings/oleObject9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8.png"/><Relationship Id="rId2" Type="http://schemas.openxmlformats.org/officeDocument/2006/relationships/image" Target="../media/image24.wmf"/><Relationship Id="rId1" Type="http://schemas.openxmlformats.org/officeDocument/2006/relationships/oleObject" Target="../embeddings/oleObject15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28.wmf"/><Relationship Id="rId7" Type="http://schemas.openxmlformats.org/officeDocument/2006/relationships/oleObject" Target="../embeddings/oleObject19.bin"/><Relationship Id="rId6" Type="http://schemas.openxmlformats.org/officeDocument/2006/relationships/image" Target="../media/image27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26.wmf"/><Relationship Id="rId3" Type="http://schemas.openxmlformats.org/officeDocument/2006/relationships/oleObject" Target="../embeddings/oleObject17.bin"/><Relationship Id="rId2" Type="http://schemas.openxmlformats.org/officeDocument/2006/relationships/image" Target="../media/image25.wmf"/><Relationship Id="rId11" Type="http://schemas.openxmlformats.org/officeDocument/2006/relationships/vmlDrawing" Target="../drawings/vmlDrawing5.vml"/><Relationship Id="rId10" Type="http://schemas.openxmlformats.org/officeDocument/2006/relationships/slideLayout" Target="../slideLayouts/slideLayout17.xml"/><Relationship Id="rId1" Type="http://schemas.openxmlformats.org/officeDocument/2006/relationships/oleObject" Target="../embeddings/oleObject16.bin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6.vml"/><Relationship Id="rId8" Type="http://schemas.openxmlformats.org/officeDocument/2006/relationships/slideLayout" Target="../slideLayouts/slideLayout17.xml"/><Relationship Id="rId7" Type="http://schemas.openxmlformats.org/officeDocument/2006/relationships/image" Target="../media/image8.png"/><Relationship Id="rId6" Type="http://schemas.openxmlformats.org/officeDocument/2006/relationships/image" Target="../media/image31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30.wmf"/><Relationship Id="rId3" Type="http://schemas.openxmlformats.org/officeDocument/2006/relationships/oleObject" Target="../embeddings/oleObject21.bin"/><Relationship Id="rId2" Type="http://schemas.openxmlformats.org/officeDocument/2006/relationships/image" Target="../media/image29.wmf"/><Relationship Id="rId1" Type="http://schemas.openxmlformats.org/officeDocument/2006/relationships/oleObject" Target="../embeddings/oleObject20.bin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7.bin"/><Relationship Id="rId8" Type="http://schemas.openxmlformats.org/officeDocument/2006/relationships/image" Target="../media/image35.wmf"/><Relationship Id="rId7" Type="http://schemas.openxmlformats.org/officeDocument/2006/relationships/oleObject" Target="../embeddings/oleObject26.bin"/><Relationship Id="rId6" Type="http://schemas.openxmlformats.org/officeDocument/2006/relationships/image" Target="../media/image34.w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33.wmf"/><Relationship Id="rId3" Type="http://schemas.openxmlformats.org/officeDocument/2006/relationships/oleObject" Target="../embeddings/oleObject24.bin"/><Relationship Id="rId2" Type="http://schemas.openxmlformats.org/officeDocument/2006/relationships/image" Target="../media/image32.wmf"/><Relationship Id="rId19" Type="http://schemas.openxmlformats.org/officeDocument/2006/relationships/vmlDrawing" Target="../drawings/vmlDrawing7.vml"/><Relationship Id="rId18" Type="http://schemas.openxmlformats.org/officeDocument/2006/relationships/slideLayout" Target="../slideLayouts/slideLayout17.xml"/><Relationship Id="rId17" Type="http://schemas.openxmlformats.org/officeDocument/2006/relationships/image" Target="../media/image8.png"/><Relationship Id="rId16" Type="http://schemas.openxmlformats.org/officeDocument/2006/relationships/image" Target="../media/image39.wmf"/><Relationship Id="rId15" Type="http://schemas.openxmlformats.org/officeDocument/2006/relationships/oleObject" Target="../embeddings/oleObject30.bin"/><Relationship Id="rId14" Type="http://schemas.openxmlformats.org/officeDocument/2006/relationships/image" Target="../media/image38.wmf"/><Relationship Id="rId13" Type="http://schemas.openxmlformats.org/officeDocument/2006/relationships/oleObject" Target="../embeddings/oleObject29.bin"/><Relationship Id="rId12" Type="http://schemas.openxmlformats.org/officeDocument/2006/relationships/image" Target="../media/image37.wmf"/><Relationship Id="rId11" Type="http://schemas.openxmlformats.org/officeDocument/2006/relationships/oleObject" Target="../embeddings/oleObject28.bin"/><Relationship Id="rId10" Type="http://schemas.openxmlformats.org/officeDocument/2006/relationships/image" Target="../media/image36.wmf"/><Relationship Id="rId1" Type="http://schemas.openxmlformats.org/officeDocument/2006/relationships/oleObject" Target="../embeddings/oleObject23.bin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8.vml"/><Relationship Id="rId6" Type="http://schemas.openxmlformats.org/officeDocument/2006/relationships/slideLayout" Target="../slideLayouts/slideLayout17.xml"/><Relationship Id="rId5" Type="http://schemas.openxmlformats.org/officeDocument/2006/relationships/image" Target="../media/image41.wmf"/><Relationship Id="rId4" Type="http://schemas.openxmlformats.org/officeDocument/2006/relationships/oleObject" Target="../embeddings/oleObject32.bin"/><Relationship Id="rId3" Type="http://schemas.openxmlformats.org/officeDocument/2006/relationships/image" Target="../media/image40.wmf"/><Relationship Id="rId2" Type="http://schemas.openxmlformats.org/officeDocument/2006/relationships/oleObject" Target="../embeddings/oleObject31.bin"/><Relationship Id="rId1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7.bin"/><Relationship Id="rId8" Type="http://schemas.openxmlformats.org/officeDocument/2006/relationships/image" Target="../media/image45.wmf"/><Relationship Id="rId7" Type="http://schemas.openxmlformats.org/officeDocument/2006/relationships/oleObject" Target="../embeddings/oleObject36.bin"/><Relationship Id="rId6" Type="http://schemas.openxmlformats.org/officeDocument/2006/relationships/image" Target="../media/image44.wmf"/><Relationship Id="rId5" Type="http://schemas.openxmlformats.org/officeDocument/2006/relationships/oleObject" Target="../embeddings/oleObject35.bin"/><Relationship Id="rId4" Type="http://schemas.openxmlformats.org/officeDocument/2006/relationships/image" Target="../media/image43.wmf"/><Relationship Id="rId3" Type="http://schemas.openxmlformats.org/officeDocument/2006/relationships/oleObject" Target="../embeddings/oleObject34.bin"/><Relationship Id="rId23" Type="http://schemas.openxmlformats.org/officeDocument/2006/relationships/vmlDrawing" Target="../drawings/vmlDrawing9.vml"/><Relationship Id="rId22" Type="http://schemas.openxmlformats.org/officeDocument/2006/relationships/slideLayout" Target="../slideLayouts/slideLayout17.xml"/><Relationship Id="rId21" Type="http://schemas.openxmlformats.org/officeDocument/2006/relationships/image" Target="../media/image8.png"/><Relationship Id="rId20" Type="http://schemas.openxmlformats.org/officeDocument/2006/relationships/image" Target="../media/image51.wmf"/><Relationship Id="rId2" Type="http://schemas.openxmlformats.org/officeDocument/2006/relationships/image" Target="../media/image42.wmf"/><Relationship Id="rId19" Type="http://schemas.openxmlformats.org/officeDocument/2006/relationships/oleObject" Target="../embeddings/oleObject42.bin"/><Relationship Id="rId18" Type="http://schemas.openxmlformats.org/officeDocument/2006/relationships/image" Target="../media/image50.wmf"/><Relationship Id="rId17" Type="http://schemas.openxmlformats.org/officeDocument/2006/relationships/oleObject" Target="../embeddings/oleObject41.bin"/><Relationship Id="rId16" Type="http://schemas.openxmlformats.org/officeDocument/2006/relationships/image" Target="../media/image49.wmf"/><Relationship Id="rId15" Type="http://schemas.openxmlformats.org/officeDocument/2006/relationships/oleObject" Target="../embeddings/oleObject40.bin"/><Relationship Id="rId14" Type="http://schemas.openxmlformats.org/officeDocument/2006/relationships/image" Target="../media/image48.wmf"/><Relationship Id="rId13" Type="http://schemas.openxmlformats.org/officeDocument/2006/relationships/oleObject" Target="../embeddings/oleObject39.bin"/><Relationship Id="rId12" Type="http://schemas.openxmlformats.org/officeDocument/2006/relationships/image" Target="../media/image47.wmf"/><Relationship Id="rId11" Type="http://schemas.openxmlformats.org/officeDocument/2006/relationships/oleObject" Target="../embeddings/oleObject38.bin"/><Relationship Id="rId10" Type="http://schemas.openxmlformats.org/officeDocument/2006/relationships/image" Target="../media/image46.wmf"/><Relationship Id="rId1" Type="http://schemas.openxmlformats.org/officeDocument/2006/relationships/oleObject" Target="../embeddings/oleObject33.bin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7.bin"/><Relationship Id="rId8" Type="http://schemas.openxmlformats.org/officeDocument/2006/relationships/image" Target="../media/image55.wmf"/><Relationship Id="rId7" Type="http://schemas.openxmlformats.org/officeDocument/2006/relationships/oleObject" Target="../embeddings/oleObject46.bin"/><Relationship Id="rId6" Type="http://schemas.openxmlformats.org/officeDocument/2006/relationships/image" Target="../media/image54.wmf"/><Relationship Id="rId5" Type="http://schemas.openxmlformats.org/officeDocument/2006/relationships/oleObject" Target="../embeddings/oleObject45.bin"/><Relationship Id="rId4" Type="http://schemas.openxmlformats.org/officeDocument/2006/relationships/image" Target="../media/image53.wmf"/><Relationship Id="rId3" Type="http://schemas.openxmlformats.org/officeDocument/2006/relationships/oleObject" Target="../embeddings/oleObject44.bin"/><Relationship Id="rId2" Type="http://schemas.openxmlformats.org/officeDocument/2006/relationships/image" Target="../media/image52.wmf"/><Relationship Id="rId15" Type="http://schemas.openxmlformats.org/officeDocument/2006/relationships/vmlDrawing" Target="../drawings/vmlDrawing10.vml"/><Relationship Id="rId14" Type="http://schemas.openxmlformats.org/officeDocument/2006/relationships/slideLayout" Target="../slideLayouts/slideLayout17.xml"/><Relationship Id="rId13" Type="http://schemas.openxmlformats.org/officeDocument/2006/relationships/image" Target="../media/image8.png"/><Relationship Id="rId12" Type="http://schemas.openxmlformats.org/officeDocument/2006/relationships/image" Target="../media/image57.wmf"/><Relationship Id="rId11" Type="http://schemas.openxmlformats.org/officeDocument/2006/relationships/oleObject" Target="../embeddings/oleObject48.bin"/><Relationship Id="rId10" Type="http://schemas.openxmlformats.org/officeDocument/2006/relationships/image" Target="../media/image56.wmf"/><Relationship Id="rId1" Type="http://schemas.openxmlformats.org/officeDocument/2006/relationships/oleObject" Target="../embeddings/oleObject43.bin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8.png"/></Relationships>
</file>

<file path=ppt/slides/_rels/slide33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1.vml"/><Relationship Id="rId6" Type="http://schemas.openxmlformats.org/officeDocument/2006/relationships/slideLayout" Target="../slideLayouts/slideLayout17.xml"/><Relationship Id="rId5" Type="http://schemas.openxmlformats.org/officeDocument/2006/relationships/image" Target="../media/image8.png"/><Relationship Id="rId4" Type="http://schemas.openxmlformats.org/officeDocument/2006/relationships/image" Target="../media/image59.wmf"/><Relationship Id="rId3" Type="http://schemas.openxmlformats.org/officeDocument/2006/relationships/oleObject" Target="../embeddings/oleObject50.bin"/><Relationship Id="rId2" Type="http://schemas.openxmlformats.org/officeDocument/2006/relationships/image" Target="../media/image58.wmf"/><Relationship Id="rId1" Type="http://schemas.openxmlformats.org/officeDocument/2006/relationships/oleObject" Target="../embeddings/oleObject49.bin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8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8.png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5.bin"/><Relationship Id="rId8" Type="http://schemas.openxmlformats.org/officeDocument/2006/relationships/image" Target="../media/image63.wmf"/><Relationship Id="rId7" Type="http://schemas.openxmlformats.org/officeDocument/2006/relationships/oleObject" Target="../embeddings/oleObject54.bin"/><Relationship Id="rId6" Type="http://schemas.openxmlformats.org/officeDocument/2006/relationships/image" Target="../media/image62.wmf"/><Relationship Id="rId5" Type="http://schemas.openxmlformats.org/officeDocument/2006/relationships/oleObject" Target="../embeddings/oleObject53.bin"/><Relationship Id="rId4" Type="http://schemas.openxmlformats.org/officeDocument/2006/relationships/image" Target="../media/image61.wmf"/><Relationship Id="rId3" Type="http://schemas.openxmlformats.org/officeDocument/2006/relationships/oleObject" Target="../embeddings/oleObject52.bin"/><Relationship Id="rId2" Type="http://schemas.openxmlformats.org/officeDocument/2006/relationships/image" Target="../media/image60.wmf"/><Relationship Id="rId13" Type="http://schemas.openxmlformats.org/officeDocument/2006/relationships/vmlDrawing" Target="../drawings/vmlDrawing12.vml"/><Relationship Id="rId12" Type="http://schemas.openxmlformats.org/officeDocument/2006/relationships/slideLayout" Target="../slideLayouts/slideLayout17.xml"/><Relationship Id="rId11" Type="http://schemas.openxmlformats.org/officeDocument/2006/relationships/image" Target="../media/image8.png"/><Relationship Id="rId10" Type="http://schemas.openxmlformats.org/officeDocument/2006/relationships/image" Target="../media/image64.wmf"/><Relationship Id="rId1" Type="http://schemas.openxmlformats.org/officeDocument/2006/relationships/oleObject" Target="../embeddings/oleObject51.bin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68.wmf"/><Relationship Id="rId7" Type="http://schemas.openxmlformats.org/officeDocument/2006/relationships/oleObject" Target="../embeddings/oleObject59.bin"/><Relationship Id="rId6" Type="http://schemas.openxmlformats.org/officeDocument/2006/relationships/image" Target="../media/image67.wmf"/><Relationship Id="rId5" Type="http://schemas.openxmlformats.org/officeDocument/2006/relationships/oleObject" Target="../embeddings/oleObject58.bin"/><Relationship Id="rId4" Type="http://schemas.openxmlformats.org/officeDocument/2006/relationships/image" Target="../media/image66.wmf"/><Relationship Id="rId3" Type="http://schemas.openxmlformats.org/officeDocument/2006/relationships/oleObject" Target="../embeddings/oleObject57.bin"/><Relationship Id="rId2" Type="http://schemas.openxmlformats.org/officeDocument/2006/relationships/image" Target="../media/image65.wmf"/><Relationship Id="rId11" Type="http://schemas.openxmlformats.org/officeDocument/2006/relationships/vmlDrawing" Target="../drawings/vmlDrawing13.vml"/><Relationship Id="rId10" Type="http://schemas.openxmlformats.org/officeDocument/2006/relationships/slideLayout" Target="../slideLayouts/slideLayout17.xml"/><Relationship Id="rId1" Type="http://schemas.openxmlformats.org/officeDocument/2006/relationships/oleObject" Target="../embeddings/oleObject56.bin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4.vml"/><Relationship Id="rId8" Type="http://schemas.openxmlformats.org/officeDocument/2006/relationships/slideLayout" Target="../slideLayouts/slideLayout17.xml"/><Relationship Id="rId7" Type="http://schemas.openxmlformats.org/officeDocument/2006/relationships/image" Target="../media/image8.png"/><Relationship Id="rId6" Type="http://schemas.openxmlformats.org/officeDocument/2006/relationships/image" Target="../media/image71.wmf"/><Relationship Id="rId5" Type="http://schemas.openxmlformats.org/officeDocument/2006/relationships/oleObject" Target="../embeddings/oleObject62.bin"/><Relationship Id="rId4" Type="http://schemas.openxmlformats.org/officeDocument/2006/relationships/image" Target="../media/image70.wmf"/><Relationship Id="rId3" Type="http://schemas.openxmlformats.org/officeDocument/2006/relationships/oleObject" Target="../embeddings/oleObject61.bin"/><Relationship Id="rId2" Type="http://schemas.openxmlformats.org/officeDocument/2006/relationships/image" Target="../media/image69.wmf"/><Relationship Id="rId1" Type="http://schemas.openxmlformats.org/officeDocument/2006/relationships/oleObject" Target="../embeddings/oleObject60.bin"/></Relationships>
</file>

<file path=ppt/slides/_rels/slide4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5.vml"/><Relationship Id="rId6" Type="http://schemas.openxmlformats.org/officeDocument/2006/relationships/slideLayout" Target="../slideLayouts/slideLayout17.xml"/><Relationship Id="rId5" Type="http://schemas.openxmlformats.org/officeDocument/2006/relationships/image" Target="../media/image73.wmf"/><Relationship Id="rId4" Type="http://schemas.openxmlformats.org/officeDocument/2006/relationships/oleObject" Target="../embeddings/oleObject64.bin"/><Relationship Id="rId3" Type="http://schemas.openxmlformats.org/officeDocument/2006/relationships/image" Target="../media/image72.wmf"/><Relationship Id="rId2" Type="http://schemas.openxmlformats.org/officeDocument/2006/relationships/oleObject" Target="../embeddings/oleObject63.bin"/><Relationship Id="rId1" Type="http://schemas.openxmlformats.org/officeDocument/2006/relationships/image" Target="../media/image8.png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7.wmf"/><Relationship Id="rId7" Type="http://schemas.openxmlformats.org/officeDocument/2006/relationships/oleObject" Target="../embeddings/oleObject68.bin"/><Relationship Id="rId6" Type="http://schemas.openxmlformats.org/officeDocument/2006/relationships/image" Target="../media/image76.wmf"/><Relationship Id="rId5" Type="http://schemas.openxmlformats.org/officeDocument/2006/relationships/oleObject" Target="../embeddings/oleObject67.bin"/><Relationship Id="rId4" Type="http://schemas.openxmlformats.org/officeDocument/2006/relationships/image" Target="../media/image75.wmf"/><Relationship Id="rId3" Type="http://schemas.openxmlformats.org/officeDocument/2006/relationships/oleObject" Target="../embeddings/oleObject66.bin"/><Relationship Id="rId2" Type="http://schemas.openxmlformats.org/officeDocument/2006/relationships/image" Target="../media/image74.wmf"/><Relationship Id="rId12" Type="http://schemas.openxmlformats.org/officeDocument/2006/relationships/vmlDrawing" Target="../drawings/vmlDrawing16.vml"/><Relationship Id="rId11" Type="http://schemas.openxmlformats.org/officeDocument/2006/relationships/slideLayout" Target="../slideLayouts/slideLayout17.xml"/><Relationship Id="rId10" Type="http://schemas.openxmlformats.org/officeDocument/2006/relationships/image" Target="../media/image78.png"/><Relationship Id="rId1" Type="http://schemas.openxmlformats.org/officeDocument/2006/relationships/oleObject" Target="../embeddings/oleObject65.bin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3.bin"/><Relationship Id="rId8" Type="http://schemas.openxmlformats.org/officeDocument/2006/relationships/image" Target="../media/image82.wmf"/><Relationship Id="rId7" Type="http://schemas.openxmlformats.org/officeDocument/2006/relationships/oleObject" Target="../embeddings/oleObject72.bin"/><Relationship Id="rId6" Type="http://schemas.openxmlformats.org/officeDocument/2006/relationships/image" Target="../media/image81.wmf"/><Relationship Id="rId5" Type="http://schemas.openxmlformats.org/officeDocument/2006/relationships/oleObject" Target="../embeddings/oleObject71.bin"/><Relationship Id="rId4" Type="http://schemas.openxmlformats.org/officeDocument/2006/relationships/image" Target="../media/image80.wmf"/><Relationship Id="rId3" Type="http://schemas.openxmlformats.org/officeDocument/2006/relationships/oleObject" Target="../embeddings/oleObject70.bin"/><Relationship Id="rId2" Type="http://schemas.openxmlformats.org/officeDocument/2006/relationships/image" Target="../media/image79.wmf"/><Relationship Id="rId16" Type="http://schemas.openxmlformats.org/officeDocument/2006/relationships/vmlDrawing" Target="../drawings/vmlDrawing17.vml"/><Relationship Id="rId15" Type="http://schemas.openxmlformats.org/officeDocument/2006/relationships/slideLayout" Target="../slideLayouts/slideLayout17.xml"/><Relationship Id="rId14" Type="http://schemas.openxmlformats.org/officeDocument/2006/relationships/image" Target="../media/image78.png"/><Relationship Id="rId13" Type="http://schemas.openxmlformats.org/officeDocument/2006/relationships/image" Target="../media/image8.png"/><Relationship Id="rId12" Type="http://schemas.openxmlformats.org/officeDocument/2006/relationships/image" Target="../media/image84.wmf"/><Relationship Id="rId11" Type="http://schemas.openxmlformats.org/officeDocument/2006/relationships/oleObject" Target="../embeddings/oleObject74.bin"/><Relationship Id="rId10" Type="http://schemas.openxmlformats.org/officeDocument/2006/relationships/image" Target="../media/image83.wmf"/><Relationship Id="rId1" Type="http://schemas.openxmlformats.org/officeDocument/2006/relationships/oleObject" Target="../embeddings/oleObject69.bin"/></Relationships>
</file>

<file path=ppt/slides/_rels/slide4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8.vml"/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85.wmf"/><Relationship Id="rId2" Type="http://schemas.openxmlformats.org/officeDocument/2006/relationships/oleObject" Target="../embeddings/oleObject75.bin"/><Relationship Id="rId1" Type="http://schemas.openxmlformats.org/officeDocument/2006/relationships/image" Target="../media/image8.png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image" Target="../media/image89.wmf"/><Relationship Id="rId8" Type="http://schemas.openxmlformats.org/officeDocument/2006/relationships/oleObject" Target="../embeddings/oleObject79.bin"/><Relationship Id="rId7" Type="http://schemas.openxmlformats.org/officeDocument/2006/relationships/image" Target="../media/image88.wmf"/><Relationship Id="rId6" Type="http://schemas.openxmlformats.org/officeDocument/2006/relationships/oleObject" Target="../embeddings/oleObject78.bin"/><Relationship Id="rId5" Type="http://schemas.openxmlformats.org/officeDocument/2006/relationships/image" Target="../media/image87.wmf"/><Relationship Id="rId4" Type="http://schemas.openxmlformats.org/officeDocument/2006/relationships/oleObject" Target="../embeddings/oleObject77.bin"/><Relationship Id="rId3" Type="http://schemas.openxmlformats.org/officeDocument/2006/relationships/image" Target="../media/image8.png"/><Relationship Id="rId2" Type="http://schemas.openxmlformats.org/officeDocument/2006/relationships/image" Target="../media/image86.emf"/><Relationship Id="rId15" Type="http://schemas.openxmlformats.org/officeDocument/2006/relationships/vmlDrawing" Target="../drawings/vmlDrawing19.vml"/><Relationship Id="rId14" Type="http://schemas.openxmlformats.org/officeDocument/2006/relationships/slideLayout" Target="../slideLayouts/slideLayout17.xml"/><Relationship Id="rId13" Type="http://schemas.openxmlformats.org/officeDocument/2006/relationships/image" Target="../media/image91.wmf"/><Relationship Id="rId12" Type="http://schemas.openxmlformats.org/officeDocument/2006/relationships/oleObject" Target="../embeddings/oleObject81.bin"/><Relationship Id="rId11" Type="http://schemas.openxmlformats.org/officeDocument/2006/relationships/image" Target="../media/image90.wmf"/><Relationship Id="rId10" Type="http://schemas.openxmlformats.org/officeDocument/2006/relationships/oleObject" Target="../embeddings/oleObject80.bin"/><Relationship Id="rId1" Type="http://schemas.openxmlformats.org/officeDocument/2006/relationships/oleObject" Target="../embeddings/oleObject76.bin"/></Relationships>
</file>

<file path=ppt/slides/_rels/slide47.xml.rels><?xml version="1.0" encoding="UTF-8" standalone="yes"?>
<Relationships xmlns="http://schemas.openxmlformats.org/package/2006/relationships"><Relationship Id="rId9" Type="http://schemas.openxmlformats.org/officeDocument/2006/relationships/image" Target="../media/image95.wmf"/><Relationship Id="rId8" Type="http://schemas.openxmlformats.org/officeDocument/2006/relationships/oleObject" Target="../embeddings/oleObject85.bin"/><Relationship Id="rId7" Type="http://schemas.openxmlformats.org/officeDocument/2006/relationships/image" Target="../media/image94.wmf"/><Relationship Id="rId6" Type="http://schemas.openxmlformats.org/officeDocument/2006/relationships/oleObject" Target="../embeddings/oleObject84.bin"/><Relationship Id="rId5" Type="http://schemas.openxmlformats.org/officeDocument/2006/relationships/image" Target="../media/image93.wmf"/><Relationship Id="rId4" Type="http://schemas.openxmlformats.org/officeDocument/2006/relationships/oleObject" Target="../embeddings/oleObject83.bin"/><Relationship Id="rId3" Type="http://schemas.openxmlformats.org/officeDocument/2006/relationships/image" Target="../media/image8.png"/><Relationship Id="rId2" Type="http://schemas.openxmlformats.org/officeDocument/2006/relationships/image" Target="../media/image92.emf"/><Relationship Id="rId17" Type="http://schemas.openxmlformats.org/officeDocument/2006/relationships/vmlDrawing" Target="../drawings/vmlDrawing20.vml"/><Relationship Id="rId16" Type="http://schemas.openxmlformats.org/officeDocument/2006/relationships/slideLayout" Target="../slideLayouts/slideLayout17.xml"/><Relationship Id="rId15" Type="http://schemas.openxmlformats.org/officeDocument/2006/relationships/image" Target="../media/image98.wmf"/><Relationship Id="rId14" Type="http://schemas.openxmlformats.org/officeDocument/2006/relationships/oleObject" Target="../embeddings/oleObject88.bin"/><Relationship Id="rId13" Type="http://schemas.openxmlformats.org/officeDocument/2006/relationships/image" Target="../media/image97.wmf"/><Relationship Id="rId12" Type="http://schemas.openxmlformats.org/officeDocument/2006/relationships/oleObject" Target="../embeddings/oleObject87.bin"/><Relationship Id="rId11" Type="http://schemas.openxmlformats.org/officeDocument/2006/relationships/image" Target="../media/image96.wmf"/><Relationship Id="rId10" Type="http://schemas.openxmlformats.org/officeDocument/2006/relationships/oleObject" Target="../embeddings/oleObject86.bin"/><Relationship Id="rId1" Type="http://schemas.openxmlformats.org/officeDocument/2006/relationships/oleObject" Target="../embeddings/oleObject82.bin"/></Relationships>
</file>

<file path=ppt/slides/_rels/slide4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93.bin"/><Relationship Id="rId8" Type="http://schemas.openxmlformats.org/officeDocument/2006/relationships/image" Target="../media/image102.wmf"/><Relationship Id="rId7" Type="http://schemas.openxmlformats.org/officeDocument/2006/relationships/oleObject" Target="../embeddings/oleObject92.bin"/><Relationship Id="rId6" Type="http://schemas.openxmlformats.org/officeDocument/2006/relationships/image" Target="../media/image101.wmf"/><Relationship Id="rId5" Type="http://schemas.openxmlformats.org/officeDocument/2006/relationships/oleObject" Target="../embeddings/oleObject91.bin"/><Relationship Id="rId47" Type="http://schemas.openxmlformats.org/officeDocument/2006/relationships/vmlDrawing" Target="../drawings/vmlDrawing21.vml"/><Relationship Id="rId46" Type="http://schemas.openxmlformats.org/officeDocument/2006/relationships/slideLayout" Target="../slideLayouts/slideLayout17.xml"/><Relationship Id="rId45" Type="http://schemas.openxmlformats.org/officeDocument/2006/relationships/image" Target="../media/image8.png"/><Relationship Id="rId44" Type="http://schemas.openxmlformats.org/officeDocument/2006/relationships/image" Target="../media/image120.wmf"/><Relationship Id="rId43" Type="http://schemas.openxmlformats.org/officeDocument/2006/relationships/oleObject" Target="../embeddings/oleObject110.bin"/><Relationship Id="rId42" Type="http://schemas.openxmlformats.org/officeDocument/2006/relationships/image" Target="../media/image119.wmf"/><Relationship Id="rId41" Type="http://schemas.openxmlformats.org/officeDocument/2006/relationships/oleObject" Target="../embeddings/oleObject109.bin"/><Relationship Id="rId40" Type="http://schemas.openxmlformats.org/officeDocument/2006/relationships/image" Target="../media/image118.wmf"/><Relationship Id="rId4" Type="http://schemas.openxmlformats.org/officeDocument/2006/relationships/image" Target="../media/image100.wmf"/><Relationship Id="rId39" Type="http://schemas.openxmlformats.org/officeDocument/2006/relationships/oleObject" Target="../embeddings/oleObject108.bin"/><Relationship Id="rId38" Type="http://schemas.openxmlformats.org/officeDocument/2006/relationships/image" Target="../media/image117.wmf"/><Relationship Id="rId37" Type="http://schemas.openxmlformats.org/officeDocument/2006/relationships/oleObject" Target="../embeddings/oleObject107.bin"/><Relationship Id="rId36" Type="http://schemas.openxmlformats.org/officeDocument/2006/relationships/image" Target="../media/image116.wmf"/><Relationship Id="rId35" Type="http://schemas.openxmlformats.org/officeDocument/2006/relationships/oleObject" Target="../embeddings/oleObject106.bin"/><Relationship Id="rId34" Type="http://schemas.openxmlformats.org/officeDocument/2006/relationships/image" Target="../media/image115.wmf"/><Relationship Id="rId33" Type="http://schemas.openxmlformats.org/officeDocument/2006/relationships/oleObject" Target="../embeddings/oleObject105.bin"/><Relationship Id="rId32" Type="http://schemas.openxmlformats.org/officeDocument/2006/relationships/image" Target="../media/image114.wmf"/><Relationship Id="rId31" Type="http://schemas.openxmlformats.org/officeDocument/2006/relationships/oleObject" Target="../embeddings/oleObject104.bin"/><Relationship Id="rId30" Type="http://schemas.openxmlformats.org/officeDocument/2006/relationships/image" Target="../media/image113.wmf"/><Relationship Id="rId3" Type="http://schemas.openxmlformats.org/officeDocument/2006/relationships/oleObject" Target="../embeddings/oleObject90.bin"/><Relationship Id="rId29" Type="http://schemas.openxmlformats.org/officeDocument/2006/relationships/oleObject" Target="../embeddings/oleObject103.bin"/><Relationship Id="rId28" Type="http://schemas.openxmlformats.org/officeDocument/2006/relationships/image" Target="../media/image112.wmf"/><Relationship Id="rId27" Type="http://schemas.openxmlformats.org/officeDocument/2006/relationships/oleObject" Target="../embeddings/oleObject102.bin"/><Relationship Id="rId26" Type="http://schemas.openxmlformats.org/officeDocument/2006/relationships/image" Target="../media/image111.wmf"/><Relationship Id="rId25" Type="http://schemas.openxmlformats.org/officeDocument/2006/relationships/oleObject" Target="../embeddings/oleObject101.bin"/><Relationship Id="rId24" Type="http://schemas.openxmlformats.org/officeDocument/2006/relationships/image" Target="../media/image110.wmf"/><Relationship Id="rId23" Type="http://schemas.openxmlformats.org/officeDocument/2006/relationships/oleObject" Target="../embeddings/oleObject100.bin"/><Relationship Id="rId22" Type="http://schemas.openxmlformats.org/officeDocument/2006/relationships/image" Target="../media/image109.wmf"/><Relationship Id="rId21" Type="http://schemas.openxmlformats.org/officeDocument/2006/relationships/oleObject" Target="../embeddings/oleObject99.bin"/><Relationship Id="rId20" Type="http://schemas.openxmlformats.org/officeDocument/2006/relationships/image" Target="../media/image108.wmf"/><Relationship Id="rId2" Type="http://schemas.openxmlformats.org/officeDocument/2006/relationships/image" Target="../media/image99.wmf"/><Relationship Id="rId19" Type="http://schemas.openxmlformats.org/officeDocument/2006/relationships/oleObject" Target="../embeddings/oleObject98.bin"/><Relationship Id="rId18" Type="http://schemas.openxmlformats.org/officeDocument/2006/relationships/image" Target="../media/image107.wmf"/><Relationship Id="rId17" Type="http://schemas.openxmlformats.org/officeDocument/2006/relationships/oleObject" Target="../embeddings/oleObject97.bin"/><Relationship Id="rId16" Type="http://schemas.openxmlformats.org/officeDocument/2006/relationships/image" Target="../media/image106.wmf"/><Relationship Id="rId15" Type="http://schemas.openxmlformats.org/officeDocument/2006/relationships/oleObject" Target="../embeddings/oleObject96.bin"/><Relationship Id="rId14" Type="http://schemas.openxmlformats.org/officeDocument/2006/relationships/image" Target="../media/image105.wmf"/><Relationship Id="rId13" Type="http://schemas.openxmlformats.org/officeDocument/2006/relationships/oleObject" Target="../embeddings/oleObject95.bin"/><Relationship Id="rId12" Type="http://schemas.openxmlformats.org/officeDocument/2006/relationships/image" Target="../media/image104.wmf"/><Relationship Id="rId11" Type="http://schemas.openxmlformats.org/officeDocument/2006/relationships/oleObject" Target="../embeddings/oleObject94.bin"/><Relationship Id="rId10" Type="http://schemas.openxmlformats.org/officeDocument/2006/relationships/image" Target="../media/image103.wmf"/><Relationship Id="rId1" Type="http://schemas.openxmlformats.org/officeDocument/2006/relationships/oleObject" Target="../embeddings/oleObject89.bin"/></Relationships>
</file>

<file path=ppt/slides/_rels/slide4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2.vml"/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8.png"/><Relationship Id="rId2" Type="http://schemas.openxmlformats.org/officeDocument/2006/relationships/image" Target="../media/image121.wmf"/><Relationship Id="rId1" Type="http://schemas.openxmlformats.org/officeDocument/2006/relationships/oleObject" Target="../embeddings/oleObject111.bin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7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8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17.xml"/><Relationship Id="rId7" Type="http://schemas.openxmlformats.org/officeDocument/2006/relationships/image" Target="../media/image8.png"/><Relationship Id="rId6" Type="http://schemas.openxmlformats.org/officeDocument/2006/relationships/image" Target="../media/image11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0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9.wmf"/><Relationship Id="rId1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矩形 5121"/>
          <p:cNvSpPr/>
          <p:nvPr/>
        </p:nvSpPr>
        <p:spPr>
          <a:xfrm>
            <a:off x="1619250" y="2027873"/>
            <a:ext cx="5905500" cy="12239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 algn="ctr">
              <a:buClrTx/>
            </a:pPr>
            <a:r>
              <a:rPr lang="zh-CN" altLang="en-US" sz="6000" b="1" dirty="0">
                <a:solidFill>
                  <a:schemeClr val="bg1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教学课件</a:t>
            </a:r>
            <a:endParaRPr lang="zh-CN" altLang="en-US" sz="6000" b="1" dirty="0">
              <a:solidFill>
                <a:schemeClr val="bg1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5362" name="文本框 5122"/>
          <p:cNvSpPr txBox="1"/>
          <p:nvPr/>
        </p:nvSpPr>
        <p:spPr>
          <a:xfrm>
            <a:off x="1386523" y="2605405"/>
            <a:ext cx="6370637" cy="21837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endParaRPr lang="en-US" altLang="zh-CN" sz="600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r>
              <a:rPr lang="zh-CN" altLang="en-US" sz="40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sz="36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数学  七年级上册  </a:t>
            </a:r>
            <a:r>
              <a:rPr lang="zh-CN" sz="36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人教版</a:t>
            </a:r>
            <a:endParaRPr lang="zh-CN" sz="3600" b="1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indent="0" algn="ctr"/>
            <a:endParaRPr lang="zh-CN" altLang="zh-CN" sz="3600" b="1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矩形 12289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6" name="矩形 12290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7" name="文本框 12291"/>
          <p:cNvSpPr txBox="1"/>
          <p:nvPr/>
        </p:nvSpPr>
        <p:spPr>
          <a:xfrm>
            <a:off x="395288" y="630238"/>
            <a:ext cx="8424862" cy="2654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536575"/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536575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x-none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如左下图（图中长度单位：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cm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），用式子表示三角尺的面积；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536575"/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536575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x-none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右 下图是一所住宅的建筑平面图（图中长度单位：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m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），用式子表示这所住宅的建筑面积</a:t>
            </a:r>
            <a:r>
              <a:rPr lang="en-US" altLang="x-none" sz="2800" b="1" dirty="0">
                <a:latin typeface="Arial" panose="020B0604020202020204" pitchFamily="34" charset="0"/>
                <a:ea typeface="宋体" panose="02010600030101010101" pitchFamily="2" charset="-122"/>
              </a:rPr>
              <a:t>.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8" name="文本框 12293"/>
          <p:cNvSpPr txBox="1"/>
          <p:nvPr/>
        </p:nvSpPr>
        <p:spPr>
          <a:xfrm>
            <a:off x="3059113" y="1341438"/>
            <a:ext cx="1584325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9" name="文本框 12294"/>
          <p:cNvSpPr txBox="1"/>
          <p:nvPr/>
        </p:nvSpPr>
        <p:spPr>
          <a:xfrm>
            <a:off x="7164388" y="3284538"/>
            <a:ext cx="2447925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sz="2800" b="1" dirty="0">
              <a:solidFill>
                <a:srgbClr val="00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0" name="文本框 12295"/>
          <p:cNvSpPr txBox="1"/>
          <p:nvPr/>
        </p:nvSpPr>
        <p:spPr>
          <a:xfrm>
            <a:off x="971550" y="5661025"/>
            <a:ext cx="792163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6391" name="图片 6" descr="tb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9775" y="155575"/>
            <a:ext cx="595313" cy="595313"/>
          </a:xfrm>
          <a:prstGeom prst="rect">
            <a:avLst/>
          </a:prstGeom>
          <a:noFill/>
          <a:ln w="9525">
            <a:noFill/>
          </a:ln>
          <a:effectLst>
            <a:outerShdw dist="38100" dir="2699999" algn="ctr" rotWithShape="0">
              <a:srgbClr val="000000">
                <a:alpha val="34998"/>
              </a:srgbClr>
            </a:outerShdw>
          </a:effectLst>
        </p:spPr>
      </p:pic>
      <p:pic>
        <p:nvPicPr>
          <p:cNvPr id="16392" name="图片 1229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088" y="3213100"/>
            <a:ext cx="7777162" cy="3238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文本框 13313"/>
          <p:cNvSpPr txBox="1"/>
          <p:nvPr/>
        </p:nvSpPr>
        <p:spPr>
          <a:xfrm>
            <a:off x="468313" y="882650"/>
            <a:ext cx="1008062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解：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3315" name="组合 13314"/>
          <p:cNvGrpSpPr/>
          <p:nvPr/>
        </p:nvGrpSpPr>
        <p:grpSpPr>
          <a:xfrm>
            <a:off x="573088" y="3797300"/>
            <a:ext cx="8424862" cy="947738"/>
            <a:chOff x="0" y="0"/>
            <a:chExt cx="5307" cy="597"/>
          </a:xfrm>
        </p:grpSpPr>
        <p:graphicFrame>
          <p:nvGraphicFramePr>
            <p:cNvPr id="17411" name="对象 13315"/>
            <p:cNvGraphicFramePr>
              <a:graphicFrameLocks noChangeAspect="1"/>
            </p:cNvGraphicFramePr>
            <p:nvPr/>
          </p:nvGraphicFramePr>
          <p:xfrm>
            <a:off x="3849" y="0"/>
            <a:ext cx="972" cy="59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9" name="" r:id="rId1" imgW="661035" imgH="407035" progId="Equation.DSMT4">
                    <p:embed/>
                  </p:oleObj>
                </mc:Choice>
                <mc:Fallback>
                  <p:oleObj name="" r:id="rId1" imgW="661035" imgH="407035" progId="Equation.DSMT4">
                    <p:embed/>
                    <p:pic>
                      <p:nvPicPr>
                        <p:cNvPr id="0" name="图片 3078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849" y="0"/>
                          <a:ext cx="972" cy="59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412" name="文本框 13316"/>
            <p:cNvSpPr txBox="1"/>
            <p:nvPr/>
          </p:nvSpPr>
          <p:spPr>
            <a:xfrm>
              <a:off x="0" y="161"/>
              <a:ext cx="530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（</a:t>
              </a:r>
              <a:r>
                <a:rPr lang="en-US" altLang="x-none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）</a:t>
              </a:r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三角尺的面积（单位：</a:t>
              </a:r>
              <a:r>
                <a:rPr lang="en-US" altLang="x-none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cm</a:t>
              </a:r>
              <a:r>
                <a:rPr lang="en-US" altLang="x-none" sz="2800" b="1" baseline="300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2</a:t>
              </a:r>
              <a:r>
                <a:rPr lang="en-US" altLang="x-none" sz="2800" b="1" baseline="30000" dirty="0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）是                  ．</a:t>
              </a:r>
              <a:endPara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3318" name="组合 13317"/>
          <p:cNvGrpSpPr/>
          <p:nvPr/>
        </p:nvGrpSpPr>
        <p:grpSpPr>
          <a:xfrm>
            <a:off x="244475" y="2595563"/>
            <a:ext cx="8353425" cy="1201737"/>
            <a:chOff x="0" y="0"/>
            <a:chExt cx="5262" cy="757"/>
          </a:xfrm>
        </p:grpSpPr>
        <p:sp>
          <p:nvSpPr>
            <p:cNvPr id="17414" name="文本框 13318"/>
            <p:cNvSpPr txBox="1"/>
            <p:nvPr/>
          </p:nvSpPr>
          <p:spPr>
            <a:xfrm>
              <a:off x="0" y="0"/>
              <a:ext cx="5262" cy="7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    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（</a:t>
              </a:r>
              <a:r>
                <a:rPr lang="en-US" altLang="x-none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）</a:t>
              </a:r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买</a:t>
              </a:r>
              <a:r>
                <a:rPr lang="en-US" altLang="x-none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个篮球、</a:t>
              </a:r>
              <a:r>
                <a:rPr lang="en-US" altLang="x-none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5</a:t>
              </a:r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个排球、</a:t>
              </a:r>
              <a:r>
                <a:rPr lang="en-US" altLang="x-none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个足球共需要</a:t>
              </a:r>
              <a:endPara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                          元．</a:t>
              </a:r>
              <a:endPara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17415" name="对象 13319"/>
            <p:cNvGraphicFramePr>
              <a:graphicFrameLocks noChangeAspect="1"/>
            </p:cNvGraphicFramePr>
            <p:nvPr/>
          </p:nvGraphicFramePr>
          <p:xfrm>
            <a:off x="91" y="437"/>
            <a:ext cx="1520" cy="3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1" name="" r:id="rId3" imgW="890270" imgH="203200" progId="Equation.3">
                    <p:embed/>
                  </p:oleObj>
                </mc:Choice>
                <mc:Fallback>
                  <p:oleObj name="" r:id="rId3" imgW="890270" imgH="203200" progId="Equation.3">
                    <p:embed/>
                    <p:pic>
                      <p:nvPicPr>
                        <p:cNvPr id="0" name="图片 3080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91" y="437"/>
                          <a:ext cx="1520" cy="32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3321" name="组合 13320"/>
          <p:cNvGrpSpPr/>
          <p:nvPr/>
        </p:nvGrpSpPr>
        <p:grpSpPr>
          <a:xfrm>
            <a:off x="468313" y="1282700"/>
            <a:ext cx="8675687" cy="1230313"/>
            <a:chOff x="0" y="0"/>
            <a:chExt cx="5465" cy="775"/>
          </a:xfrm>
        </p:grpSpPr>
        <p:sp>
          <p:nvSpPr>
            <p:cNvPr id="17417" name="文本框 13321"/>
            <p:cNvSpPr txBox="1"/>
            <p:nvPr/>
          </p:nvSpPr>
          <p:spPr>
            <a:xfrm>
              <a:off x="0" y="8"/>
              <a:ext cx="5465" cy="7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  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（</a:t>
              </a:r>
              <a:r>
                <a:rPr lang="en-US" altLang="x-none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）</a:t>
              </a:r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船在这条河中顺水行驶的速度是             </a:t>
              </a:r>
              <a:endPara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>
                <a:spcBef>
                  <a:spcPct val="50000"/>
                </a:spcBef>
              </a:pPr>
              <a:r>
                <a:rPr lang="en-US" altLang="x-none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km/h</a:t>
              </a:r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，逆水行驶的速度是                </a:t>
              </a:r>
              <a:r>
                <a:rPr lang="en-US" altLang="x-none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km/h</a:t>
              </a:r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．</a:t>
              </a:r>
              <a:endPara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17418" name="对象 13322"/>
            <p:cNvGraphicFramePr>
              <a:graphicFrameLocks noChangeAspect="1"/>
            </p:cNvGraphicFramePr>
            <p:nvPr/>
          </p:nvGraphicFramePr>
          <p:xfrm>
            <a:off x="3900" y="0"/>
            <a:ext cx="943" cy="35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2" name="" r:id="rId5" imgW="546735" imgH="203200" progId="Equation.3">
                    <p:embed/>
                  </p:oleObj>
                </mc:Choice>
                <mc:Fallback>
                  <p:oleObj name="" r:id="rId5" imgW="546735" imgH="203200" progId="Equation.3">
                    <p:embed/>
                    <p:pic>
                      <p:nvPicPr>
                        <p:cNvPr id="0" name="图片 3081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900" y="0"/>
                          <a:ext cx="943" cy="35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419" name="对象 13323"/>
            <p:cNvGraphicFramePr>
              <a:graphicFrameLocks noChangeAspect="1"/>
            </p:cNvGraphicFramePr>
            <p:nvPr/>
          </p:nvGraphicFramePr>
          <p:xfrm>
            <a:off x="2630" y="424"/>
            <a:ext cx="943" cy="35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3" name="" r:id="rId7" imgW="546735" imgH="203200" progId="Equation.3">
                    <p:embed/>
                  </p:oleObj>
                </mc:Choice>
                <mc:Fallback>
                  <p:oleObj name="" r:id="rId7" imgW="546735" imgH="203200" progId="Equation.3">
                    <p:embed/>
                    <p:pic>
                      <p:nvPicPr>
                        <p:cNvPr id="0" name="图片 3082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630" y="424"/>
                          <a:ext cx="943" cy="35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3325" name="组合 13324"/>
          <p:cNvGrpSpPr/>
          <p:nvPr/>
        </p:nvGrpSpPr>
        <p:grpSpPr>
          <a:xfrm>
            <a:off x="539750" y="4746625"/>
            <a:ext cx="7497763" cy="1157288"/>
            <a:chOff x="0" y="0"/>
            <a:chExt cx="5428" cy="730"/>
          </a:xfrm>
        </p:grpSpPr>
        <p:sp>
          <p:nvSpPr>
            <p:cNvPr id="17421" name="文本框 13325"/>
            <p:cNvSpPr txBox="1"/>
            <p:nvPr/>
          </p:nvSpPr>
          <p:spPr>
            <a:xfrm>
              <a:off x="0" y="0"/>
              <a:ext cx="5428" cy="7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（</a:t>
              </a:r>
              <a:r>
                <a:rPr lang="en-US" altLang="x-none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）</a:t>
              </a:r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这所住宅的建筑面积（单位：</a:t>
              </a:r>
              <a:r>
                <a:rPr lang="en-US" altLang="x-none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m</a:t>
              </a:r>
              <a:r>
                <a:rPr lang="en-US" altLang="x-none" sz="2800" b="1" baseline="300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2</a:t>
              </a:r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）是</a:t>
              </a:r>
              <a:endPara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                     ．</a:t>
              </a:r>
              <a:endPara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17422" name="对象 13326"/>
            <p:cNvGraphicFramePr>
              <a:graphicFrameLocks noChangeAspect="1"/>
            </p:cNvGraphicFramePr>
            <p:nvPr/>
          </p:nvGraphicFramePr>
          <p:xfrm>
            <a:off x="24" y="355"/>
            <a:ext cx="1361" cy="36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0" name="" r:id="rId9" imgW="750570" imgH="203200" progId="Equation.3">
                    <p:embed/>
                  </p:oleObj>
                </mc:Choice>
                <mc:Fallback>
                  <p:oleObj name="" r:id="rId9" imgW="750570" imgH="203200" progId="Equation.3">
                    <p:embed/>
                    <p:pic>
                      <p:nvPicPr>
                        <p:cNvPr id="0" name="图片 3079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24" y="355"/>
                          <a:ext cx="1361" cy="36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17423" name="图片 6" descr="tb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359775" y="155575"/>
            <a:ext cx="595313" cy="595313"/>
          </a:xfrm>
          <a:prstGeom prst="rect">
            <a:avLst/>
          </a:prstGeom>
          <a:noFill/>
          <a:ln w="9525">
            <a:noFill/>
          </a:ln>
          <a:effectLst>
            <a:outerShdw dist="38100" dir="2699999" algn="ctr" rotWithShape="0">
              <a:srgbClr val="000000">
                <a:alpha val="34998"/>
              </a:srgbClr>
            </a:outerShdw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文本框 14337"/>
          <p:cNvSpPr txBox="1"/>
          <p:nvPr/>
        </p:nvSpPr>
        <p:spPr>
          <a:xfrm>
            <a:off x="395288" y="1728788"/>
            <a:ext cx="7921625" cy="45799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536575" algn="just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列式就是把实际问题中与数量有关的语句，用含有数、字母和运算符号的式子表示出来，也就是把文字语言转化为符号语言．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536575" algn="just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①要抓住关键词语，明确它们的意义以及它们   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536575" algn="just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之间的关系，如和、差、积、商及大、小、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536575" algn="just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多、少、倍、分、倒数、相反数等；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536575" algn="just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②理清语句层次明确运算顺序；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536575" algn="just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③牢记一些概念和公式．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4" name="文本框 14338"/>
          <p:cNvSpPr txBox="1"/>
          <p:nvPr/>
        </p:nvSpPr>
        <p:spPr>
          <a:xfrm>
            <a:off x="588963" y="1063625"/>
            <a:ext cx="2881312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归纳：</a:t>
            </a:r>
            <a:endParaRPr lang="zh-CN" altLang="en-US" sz="3200" b="1" dirty="0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8435" name="图片 6" descr="tb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9775" y="155575"/>
            <a:ext cx="595313" cy="595313"/>
          </a:xfrm>
          <a:prstGeom prst="rect">
            <a:avLst/>
          </a:prstGeom>
          <a:noFill/>
          <a:ln w="9525">
            <a:noFill/>
          </a:ln>
          <a:effectLst>
            <a:outerShdw dist="38100" dir="2699999" algn="ctr" rotWithShape="0">
              <a:srgbClr val="000000">
                <a:alpha val="34998"/>
              </a:srgbClr>
            </a:outerShdw>
          </a:effectLst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文本框 15361"/>
          <p:cNvSpPr txBox="1"/>
          <p:nvPr/>
        </p:nvSpPr>
        <p:spPr>
          <a:xfrm>
            <a:off x="334963" y="1803400"/>
            <a:ext cx="8474075" cy="37195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536575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列式时：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536575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①数与字母、字母与字母相乘省略乘号；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536575">
              <a:spcBef>
                <a:spcPct val="50000"/>
              </a:spcBef>
            </a:pPr>
            <a:r>
              <a:rPr lang="en-US" altLang="x-none" sz="2800" b="1" dirty="0">
                <a:latin typeface="Arial" panose="020B0604020202020204" pitchFamily="34" charset="0"/>
                <a:ea typeface="宋体" panose="02010600030101010101" pitchFamily="2" charset="-122"/>
              </a:rPr>
              <a:t>②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数与字母相乘时数字在前；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536575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③式子中出现除法运算时，一般按分数形式来写；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536575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④带分数与字母相乘时，把带分数化成假分数；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536575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⑤带单位时，适当加括号</a:t>
            </a:r>
            <a:r>
              <a:rPr lang="en-US" altLang="x-none" sz="2800" b="1" dirty="0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58" name="文本框 15362"/>
          <p:cNvSpPr txBox="1"/>
          <p:nvPr/>
        </p:nvSpPr>
        <p:spPr>
          <a:xfrm>
            <a:off x="555625" y="1223963"/>
            <a:ext cx="2592388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归纳：</a:t>
            </a:r>
            <a:endParaRPr lang="zh-CN" altLang="en-US" sz="3200" b="1" dirty="0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9459" name="图片 6" descr="tb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9775" y="155575"/>
            <a:ext cx="595313" cy="595313"/>
          </a:xfrm>
          <a:prstGeom prst="rect">
            <a:avLst/>
          </a:prstGeom>
          <a:noFill/>
          <a:ln w="9525">
            <a:noFill/>
          </a:ln>
          <a:effectLst>
            <a:outerShdw dist="38100" dir="2699999" algn="ctr" rotWithShape="0">
              <a:srgbClr val="000000">
                <a:alpha val="34998"/>
              </a:srgbClr>
            </a:outerShdw>
          </a:effectLst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481" name="组合 16385"/>
          <p:cNvGrpSpPr/>
          <p:nvPr/>
        </p:nvGrpSpPr>
        <p:grpSpPr>
          <a:xfrm>
            <a:off x="261938" y="1949450"/>
            <a:ext cx="8510587" cy="1235075"/>
            <a:chOff x="-14" y="52"/>
            <a:chExt cx="5432" cy="778"/>
          </a:xfrm>
        </p:grpSpPr>
        <p:sp>
          <p:nvSpPr>
            <p:cNvPr id="20482" name="文本框 16386"/>
            <p:cNvSpPr txBox="1"/>
            <p:nvPr/>
          </p:nvSpPr>
          <p:spPr>
            <a:xfrm>
              <a:off x="-14" y="101"/>
              <a:ext cx="5432" cy="7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indent="536575">
                <a:spcBef>
                  <a:spcPct val="50000"/>
                </a:spcBef>
              </a:pP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（</a:t>
              </a:r>
              <a:r>
                <a:rPr lang="en-US" altLang="x-none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）</a:t>
              </a:r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观察下列各式：   ，      ，      ，      ，</a:t>
              </a:r>
              <a:r>
                <a:rPr lang="en-US" altLang="x-none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… </a:t>
              </a:r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，</a:t>
              </a:r>
              <a:endPara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indent="536575">
                <a:spcBef>
                  <a:spcPct val="50000"/>
                </a:spcBef>
              </a:pPr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按此规律，第     个式子是</a:t>
              </a:r>
              <a:r>
                <a:rPr lang="zh-CN" altLang="en-US" sz="2800" b="1" u="sng" dirty="0">
                  <a:latin typeface="Arial" panose="020B0604020202020204" pitchFamily="34" charset="0"/>
                  <a:ea typeface="宋体" panose="02010600030101010101" pitchFamily="2" charset="-122"/>
                </a:rPr>
                <a:t>              </a:t>
              </a:r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。</a:t>
              </a:r>
              <a:endPara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20483" name="组合 16387"/>
            <p:cNvGrpSpPr>
              <a:grpSpLocks noChangeAspect="1"/>
            </p:cNvGrpSpPr>
            <p:nvPr/>
          </p:nvGrpSpPr>
          <p:grpSpPr>
            <a:xfrm>
              <a:off x="2447" y="52"/>
              <a:ext cx="2041" cy="374"/>
              <a:chOff x="-259" y="52"/>
              <a:chExt cx="2041" cy="374"/>
            </a:xfrm>
          </p:grpSpPr>
          <p:graphicFrame>
            <p:nvGraphicFramePr>
              <p:cNvPr id="20484" name="对象 16388"/>
              <p:cNvGraphicFramePr>
                <a:graphicFrameLocks noChangeAspect="1"/>
              </p:cNvGraphicFramePr>
              <p:nvPr/>
            </p:nvGraphicFramePr>
            <p:xfrm>
              <a:off x="774" y="52"/>
              <a:ext cx="401" cy="37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76" name="" r:id="rId1" imgW="242570" imgH="204470" progId="Equation.3">
                      <p:embed/>
                    </p:oleObj>
                  </mc:Choice>
                  <mc:Fallback>
                    <p:oleObj name="" r:id="rId1" imgW="242570" imgH="204470" progId="Equation.3">
                      <p:embed/>
                      <p:pic>
                        <p:nvPicPr>
                          <p:cNvPr id="0" name="图片 3075"/>
                          <p:cNvPicPr/>
                          <p:nvPr/>
                        </p:nvPicPr>
                        <p:blipFill>
                          <a:blip r:embed="rId2"/>
                          <a:stretch>
                            <a:fillRect/>
                          </a:stretch>
                        </p:blipFill>
                        <p:spPr>
                          <a:xfrm>
                            <a:off x="774" y="52"/>
                            <a:ext cx="401" cy="372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0485" name="对象 16389"/>
              <p:cNvGraphicFramePr>
                <a:graphicFrameLocks noChangeAspect="1"/>
              </p:cNvGraphicFramePr>
              <p:nvPr/>
            </p:nvGraphicFramePr>
            <p:xfrm>
              <a:off x="-259" y="170"/>
              <a:ext cx="241" cy="25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77" name="" r:id="rId3" imgW="128270" imgH="140970" progId="Equation.3">
                      <p:embed/>
                    </p:oleObj>
                  </mc:Choice>
                  <mc:Fallback>
                    <p:oleObj name="" r:id="rId3" imgW="128270" imgH="140970" progId="Equation.3">
                      <p:embed/>
                      <p:pic>
                        <p:nvPicPr>
                          <p:cNvPr id="0" name="图片 3076"/>
                          <p:cNvPicPr/>
                          <p:nvPr/>
                        </p:nvPicPr>
                        <p:blipFill>
                          <a:blip r:embed="rId4"/>
                          <a:stretch>
                            <a:fillRect/>
                          </a:stretch>
                        </p:blipFill>
                        <p:spPr>
                          <a:xfrm>
                            <a:off x="-259" y="170"/>
                            <a:ext cx="241" cy="256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0486" name="对象 16390"/>
              <p:cNvGraphicFramePr>
                <a:graphicFrameLocks noChangeAspect="1"/>
              </p:cNvGraphicFramePr>
              <p:nvPr/>
            </p:nvGraphicFramePr>
            <p:xfrm>
              <a:off x="149" y="52"/>
              <a:ext cx="447" cy="37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78" name="" r:id="rId5" imgW="255270" imgH="204470" progId="Equation.3">
                      <p:embed/>
                    </p:oleObj>
                  </mc:Choice>
                  <mc:Fallback>
                    <p:oleObj name="" r:id="rId5" imgW="255270" imgH="204470" progId="Equation.3">
                      <p:embed/>
                      <p:pic>
                        <p:nvPicPr>
                          <p:cNvPr id="0" name="图片 3077"/>
                          <p:cNvPicPr/>
                          <p:nvPr/>
                        </p:nvPicPr>
                        <p:blipFill>
                          <a:blip r:embed="rId6"/>
                          <a:stretch>
                            <a:fillRect/>
                          </a:stretch>
                        </p:blipFill>
                        <p:spPr>
                          <a:xfrm>
                            <a:off x="149" y="52"/>
                            <a:ext cx="447" cy="374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0487" name="对象 16391"/>
              <p:cNvGraphicFramePr>
                <a:graphicFrameLocks noChangeAspect="1"/>
              </p:cNvGraphicFramePr>
              <p:nvPr/>
            </p:nvGraphicFramePr>
            <p:xfrm>
              <a:off x="1381" y="63"/>
              <a:ext cx="401" cy="36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79" name="" r:id="rId7" imgW="255270" imgH="204470" progId="Equation.3">
                      <p:embed/>
                    </p:oleObj>
                  </mc:Choice>
                  <mc:Fallback>
                    <p:oleObj name="" r:id="rId7" imgW="255270" imgH="204470" progId="Equation.3">
                      <p:embed/>
                      <p:pic>
                        <p:nvPicPr>
                          <p:cNvPr id="0" name="图片 3078"/>
                          <p:cNvPicPr/>
                          <p:nvPr/>
                        </p:nvPicPr>
                        <p:blipFill>
                          <a:blip r:embed="rId8"/>
                          <a:stretch>
                            <a:fillRect/>
                          </a:stretch>
                        </p:blipFill>
                        <p:spPr>
                          <a:xfrm>
                            <a:off x="1381" y="63"/>
                            <a:ext cx="401" cy="363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20488" name="矩形 16393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9" name="文本框 16394"/>
          <p:cNvSpPr txBox="1"/>
          <p:nvPr/>
        </p:nvSpPr>
        <p:spPr>
          <a:xfrm>
            <a:off x="755650" y="1052513"/>
            <a:ext cx="1152525" cy="579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拓展</a:t>
            </a:r>
            <a:endParaRPr lang="zh-CN" altLang="en-US" sz="3200" b="1" dirty="0">
              <a:solidFill>
                <a:srgbClr val="0000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90" name="矩形 16395"/>
          <p:cNvSpPr/>
          <p:nvPr/>
        </p:nvSpPr>
        <p:spPr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6397" name="对象 16396"/>
          <p:cNvGraphicFramePr>
            <a:graphicFrameLocks noChangeAspect="1"/>
          </p:cNvGraphicFramePr>
          <p:nvPr/>
        </p:nvGraphicFramePr>
        <p:xfrm>
          <a:off x="5238750" y="2540000"/>
          <a:ext cx="779463" cy="639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9" imgW="267335" imgH="203835" progId="Equation.DSMT4">
                  <p:embed/>
                </p:oleObj>
              </mc:Choice>
              <mc:Fallback>
                <p:oleObj name="" r:id="rId9" imgW="267335" imgH="203835" progId="Equation.DSMT4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238750" y="2540000"/>
                        <a:ext cx="779463" cy="6397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492" name="图片 6" descr="tb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359775" y="155575"/>
            <a:ext cx="595313" cy="595313"/>
          </a:xfrm>
          <a:prstGeom prst="rect">
            <a:avLst/>
          </a:prstGeom>
          <a:noFill/>
          <a:ln w="9525">
            <a:noFill/>
          </a:ln>
          <a:effectLst>
            <a:outerShdw dist="38100" dir="2699999" algn="ctr" rotWithShape="0">
              <a:srgbClr val="000000">
                <a:alpha val="34998"/>
              </a:srgbClr>
            </a:outerShdw>
          </a:effectLst>
        </p:spPr>
      </p:pic>
      <p:graphicFrame>
        <p:nvGraphicFramePr>
          <p:cNvPr id="20493" name="对象 1"/>
          <p:cNvGraphicFramePr>
            <a:graphicFrameLocks noChangeAspect="1"/>
          </p:cNvGraphicFramePr>
          <p:nvPr/>
        </p:nvGraphicFramePr>
        <p:xfrm>
          <a:off x="3068638" y="2747963"/>
          <a:ext cx="384175" cy="43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2" imgW="128270" imgH="140970" progId="Equation.3">
                  <p:embed/>
                </p:oleObj>
              </mc:Choice>
              <mc:Fallback>
                <p:oleObj name="" r:id="rId12" imgW="128270" imgH="140970" progId="Equation.3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068638" y="2747963"/>
                        <a:ext cx="384175" cy="4365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文本框 17409"/>
          <p:cNvSpPr txBox="1"/>
          <p:nvPr/>
        </p:nvSpPr>
        <p:spPr>
          <a:xfrm>
            <a:off x="395288" y="911225"/>
            <a:ext cx="8137525" cy="13731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536575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x-none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测得一种树苗的高度与树苗生长的年数的有关数据如下表（树苗原高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100cm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），根据表格思考下面问题：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7411" name="内容占位符 17410"/>
          <p:cNvGraphicFramePr/>
          <p:nvPr>
            <p:ph/>
          </p:nvPr>
        </p:nvGraphicFramePr>
        <p:xfrm>
          <a:off x="942975" y="2284413"/>
          <a:ext cx="4537075" cy="2743200"/>
        </p:xfrm>
        <a:graphic>
          <a:graphicData uri="http://schemas.openxmlformats.org/drawingml/2006/table">
            <a:tbl>
              <a:tblPr/>
              <a:tblGrid>
                <a:gridCol w="2027555"/>
                <a:gridCol w="2510155"/>
              </a:tblGrid>
              <a:tr h="413385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>
                          <a:latin typeface="楷体" panose="02010609060101010101" charset="-122"/>
                          <a:ea typeface="楷体" panose="02010609060101010101" charset="-122"/>
                        </a:rPr>
                        <a:t>年数</a:t>
                      </a: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vert="horz" anchor="t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latin typeface="楷体" panose="02010609060101010101" charset="-122"/>
                          <a:ea typeface="楷体" panose="02010609060101010101" charset="-122"/>
                        </a:rPr>
                        <a:t>高度</a:t>
                      </a:r>
                      <a:r>
                        <a:rPr lang="en-US" altLang="x-none" sz="2400" b="1" dirty="0">
                          <a:latin typeface="楷体" panose="02010609060101010101" charset="-122"/>
                          <a:ea typeface="楷体" panose="02010609060101010101" charset="-122"/>
                        </a:rPr>
                        <a:t>/cm</a:t>
                      </a:r>
                      <a:endParaRPr lang="en-US" altLang="x-none" sz="2400" b="1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91795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x-none" sz="2400" dirty="0">
                          <a:latin typeface="楷体" panose="02010609060101010101" charset="-122"/>
                          <a:ea typeface="楷体" panose="02010609060101010101" charset="-122"/>
                        </a:rPr>
                        <a:t>1</a:t>
                      </a:r>
                      <a:endParaRPr lang="en-US" altLang="x-none" sz="2400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vert="horz" anchor="t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x-none" sz="2400" dirty="0">
                          <a:latin typeface="楷体" panose="02010609060101010101" charset="-122"/>
                          <a:ea typeface="楷体" panose="02010609060101010101" charset="-122"/>
                        </a:rPr>
                        <a:t>100+5</a:t>
                      </a:r>
                      <a:endParaRPr lang="en-US" altLang="x-none" sz="2400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14325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x-none" sz="2400" dirty="0">
                          <a:latin typeface="楷体" panose="02010609060101010101" charset="-122"/>
                          <a:ea typeface="楷体" panose="02010609060101010101" charset="-122"/>
                        </a:rPr>
                        <a:t>2</a:t>
                      </a:r>
                      <a:endParaRPr lang="en-US" altLang="x-none" sz="2400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vert="horz" anchor="t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x-none" sz="2400" dirty="0">
                          <a:latin typeface="楷体" panose="02010609060101010101" charset="-122"/>
                          <a:ea typeface="楷体" panose="02010609060101010101" charset="-122"/>
                        </a:rPr>
                        <a:t>100+10</a:t>
                      </a:r>
                      <a:endParaRPr lang="en-US" altLang="x-none" sz="2400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87020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x-none" sz="2400" dirty="0">
                          <a:latin typeface="楷体" panose="02010609060101010101" charset="-122"/>
                          <a:ea typeface="楷体" panose="02010609060101010101" charset="-122"/>
                        </a:rPr>
                        <a:t>3</a:t>
                      </a:r>
                      <a:endParaRPr lang="en-US" altLang="x-none" sz="2400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vert="horz" anchor="t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x-none" sz="2400" dirty="0">
                          <a:latin typeface="楷体" panose="02010609060101010101" charset="-122"/>
                          <a:ea typeface="楷体" panose="02010609060101010101" charset="-122"/>
                        </a:rPr>
                        <a:t>100+15</a:t>
                      </a:r>
                      <a:endParaRPr lang="en-US" altLang="x-none" sz="2400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45440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x-none" sz="2400" dirty="0">
                          <a:latin typeface="楷体" panose="02010609060101010101" charset="-122"/>
                          <a:ea typeface="楷体" panose="02010609060101010101" charset="-122"/>
                        </a:rPr>
                        <a:t>4</a:t>
                      </a:r>
                      <a:endParaRPr lang="en-US" altLang="x-none" sz="2400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vert="horz" anchor="t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x-none" sz="2400" dirty="0">
                          <a:latin typeface="楷体" panose="02010609060101010101" charset="-122"/>
                          <a:ea typeface="楷体" panose="02010609060101010101" charset="-122"/>
                        </a:rPr>
                        <a:t>100+20</a:t>
                      </a:r>
                      <a:endParaRPr lang="en-US" altLang="x-none" sz="2400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69570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x-none" sz="2400" dirty="0">
                          <a:latin typeface="楷体" panose="02010609060101010101" charset="-122"/>
                          <a:ea typeface="楷体" panose="02010609060101010101" charset="-122"/>
                        </a:rPr>
                        <a:t>……</a:t>
                      </a:r>
                      <a:endParaRPr lang="en-US" altLang="x-none" sz="2400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vert="horz" anchor="t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x-none" sz="2400" dirty="0">
                          <a:latin typeface="楷体" panose="02010609060101010101" charset="-122"/>
                          <a:ea typeface="楷体" panose="02010609060101010101" charset="-122"/>
                        </a:rPr>
                        <a:t>……</a:t>
                      </a:r>
                      <a:endParaRPr lang="en-US" altLang="x-none" sz="2400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1529" name="文本框 17433"/>
          <p:cNvSpPr txBox="1"/>
          <p:nvPr/>
        </p:nvSpPr>
        <p:spPr>
          <a:xfrm>
            <a:off x="595313" y="5226050"/>
            <a:ext cx="7953375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536575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前四年树苗高度的变化与年数有什么关系？假设以后各年树苗高度的变化与年数保持上述关系，用式子表示生长了</a:t>
            </a:r>
            <a:r>
              <a:rPr lang="en-US" altLang="x-none" sz="28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n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年的树苗的高度</a:t>
            </a:r>
            <a:r>
              <a:rPr lang="en-US" altLang="x-none" sz="2800" b="1" dirty="0">
                <a:latin typeface="Arial" panose="020B0604020202020204" pitchFamily="34" charset="0"/>
                <a:ea typeface="宋体" panose="02010600030101010101" pitchFamily="2" charset="-122"/>
              </a:rPr>
              <a:t>.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7436" name="组合 17435"/>
          <p:cNvGrpSpPr/>
          <p:nvPr/>
        </p:nvGrpSpPr>
        <p:grpSpPr>
          <a:xfrm>
            <a:off x="5480050" y="2773363"/>
            <a:ext cx="2279650" cy="1876425"/>
            <a:chOff x="0" y="0"/>
            <a:chExt cx="1436" cy="1182"/>
          </a:xfrm>
        </p:grpSpPr>
        <p:sp>
          <p:nvSpPr>
            <p:cNvPr id="21531" name="文本框 17436"/>
            <p:cNvSpPr txBox="1"/>
            <p:nvPr/>
          </p:nvSpPr>
          <p:spPr>
            <a:xfrm>
              <a:off x="0" y="0"/>
              <a:ext cx="142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x-none" sz="2400" b="1" dirty="0">
                  <a:solidFill>
                    <a:srgbClr val="0033CC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100+5×1</a:t>
              </a:r>
              <a:endParaRPr lang="en-US" altLang="x-none" sz="2400" b="1" dirty="0">
                <a:solidFill>
                  <a:srgbClr val="0033CC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1532" name="文本框 17437"/>
            <p:cNvSpPr txBox="1"/>
            <p:nvPr/>
          </p:nvSpPr>
          <p:spPr>
            <a:xfrm>
              <a:off x="8" y="606"/>
              <a:ext cx="142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x-none" sz="2400" b="1" dirty="0">
                  <a:solidFill>
                    <a:srgbClr val="0033CC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100+5×3</a:t>
              </a:r>
              <a:endParaRPr lang="en-US" altLang="x-none" sz="2400" b="1" dirty="0">
                <a:solidFill>
                  <a:srgbClr val="0033CC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1533" name="文本框 17438"/>
            <p:cNvSpPr txBox="1"/>
            <p:nvPr/>
          </p:nvSpPr>
          <p:spPr>
            <a:xfrm>
              <a:off x="8" y="318"/>
              <a:ext cx="142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x-none" sz="2400" b="1" dirty="0">
                  <a:solidFill>
                    <a:srgbClr val="0033CC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100+5×2</a:t>
              </a:r>
              <a:endParaRPr lang="en-US" altLang="x-none" sz="2400" b="1" dirty="0">
                <a:solidFill>
                  <a:srgbClr val="0033CC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1534" name="文本框 17439"/>
            <p:cNvSpPr txBox="1"/>
            <p:nvPr/>
          </p:nvSpPr>
          <p:spPr>
            <a:xfrm>
              <a:off x="8" y="894"/>
              <a:ext cx="142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x-none" sz="2400" b="1" dirty="0">
                  <a:solidFill>
                    <a:srgbClr val="0033CC"/>
                  </a:solidFill>
                  <a:latin typeface="Times New Roman" panose="02020603050405020304" pitchFamily="2" charset="0"/>
                  <a:ea typeface="宋体" panose="02010600030101010101" pitchFamily="2" charset="-122"/>
                </a:rPr>
                <a:t>100+5×4</a:t>
              </a:r>
              <a:endParaRPr lang="en-US" altLang="x-none" sz="2400" b="1" dirty="0">
                <a:solidFill>
                  <a:srgbClr val="0033CC"/>
                </a:solidFill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7441" name="文本框 17440"/>
          <p:cNvSpPr txBox="1"/>
          <p:nvPr/>
        </p:nvSpPr>
        <p:spPr>
          <a:xfrm>
            <a:off x="6469063" y="6140450"/>
            <a:ext cx="226695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x-none" sz="2400" b="1" dirty="0">
                <a:solidFill>
                  <a:srgbClr val="0033CC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100+5×</a:t>
            </a:r>
            <a:r>
              <a:rPr lang="en-US" altLang="x-none" sz="2400" b="1" i="1" dirty="0">
                <a:solidFill>
                  <a:srgbClr val="0033CC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n</a:t>
            </a:r>
            <a:endParaRPr lang="en-US" altLang="x-none" sz="2400" b="1" i="1" dirty="0">
              <a:solidFill>
                <a:srgbClr val="0033CC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pic>
        <p:nvPicPr>
          <p:cNvPr id="21536" name="图片 6" descr="tb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9775" y="155575"/>
            <a:ext cx="595313" cy="595313"/>
          </a:xfrm>
          <a:prstGeom prst="rect">
            <a:avLst/>
          </a:prstGeom>
          <a:noFill/>
          <a:ln w="9525">
            <a:noFill/>
          </a:ln>
          <a:effectLst>
            <a:outerShdw dist="38100" dir="2699999" algn="ctr" rotWithShape="0">
              <a:srgbClr val="000000">
                <a:alpha val="34998"/>
              </a:srgbClr>
            </a:outerShdw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4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文本框 18434"/>
          <p:cNvSpPr txBox="1"/>
          <p:nvPr/>
        </p:nvSpPr>
        <p:spPr>
          <a:xfrm>
            <a:off x="546100" y="982663"/>
            <a:ext cx="7981950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x-none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礼堂第</a:t>
            </a:r>
            <a:r>
              <a:rPr lang="en-US" altLang="x-none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排有</a:t>
            </a:r>
            <a:r>
              <a:rPr lang="en-US" altLang="x-none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20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个座位，后面每排都比前一排多一个座位．用式子表示第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r>
              <a:rPr lang="en-US" altLang="x-none" sz="28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n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排的座位数</a:t>
            </a:r>
            <a:r>
              <a:rPr lang="en-US" altLang="x-none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6" name="文本框 18435"/>
          <p:cNvSpPr txBox="1"/>
          <p:nvPr/>
        </p:nvSpPr>
        <p:spPr>
          <a:xfrm>
            <a:off x="760413" y="3208338"/>
            <a:ext cx="7551737" cy="2224087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 wrap="square" anchor="t">
            <a:spAutoFit/>
          </a:bodyPr>
          <a:p>
            <a:pPr indent="536575" algn="just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用整式表示实际问题中的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 pitchFamily="34" charset="0"/>
                <a:ea typeface="华文楷体" panose="02010600040101010101" pitchFamily="2" charset="-122"/>
              </a:rPr>
              <a:t>数量关系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 pitchFamily="34" charset="0"/>
                <a:ea typeface="华文楷体" panose="02010600040101010101" pitchFamily="2" charset="-122"/>
              </a:rPr>
              <a:t>变化规律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，可以从特殊值入手，借助表格等分析，由特殊到一般，由个体到整体地观察、分析问题，发现规律，并用含有字母的式子表示一般的结论，这体现了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 pitchFamily="34" charset="0"/>
                <a:ea typeface="华文楷体" panose="02010600040101010101" pitchFamily="2" charset="-122"/>
              </a:rPr>
              <a:t>抽象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的数学思想．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1" name="矩形 18436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8438" name="对象 18437"/>
          <p:cNvGraphicFramePr>
            <a:graphicFrameLocks noChangeAspect="1"/>
          </p:cNvGraphicFramePr>
          <p:nvPr/>
        </p:nvGraphicFramePr>
        <p:xfrm>
          <a:off x="3527425" y="2354263"/>
          <a:ext cx="2087563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1" imgW="725170" imgH="203835" progId="Equation.3">
                  <p:embed/>
                </p:oleObj>
              </mc:Choice>
              <mc:Fallback>
                <p:oleObj name="" r:id="rId1" imgW="725170" imgH="203835" progId="Equation.3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527425" y="2354263"/>
                        <a:ext cx="2087563" cy="5762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533" name="图片 6" descr="tb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9775" y="155575"/>
            <a:ext cx="595313" cy="595313"/>
          </a:xfrm>
          <a:prstGeom prst="rect">
            <a:avLst/>
          </a:prstGeom>
          <a:noFill/>
          <a:ln w="9525">
            <a:noFill/>
          </a:ln>
          <a:effectLst>
            <a:outerShdw dist="38100" dir="2699999" algn="ctr" rotWithShape="0">
              <a:srgbClr val="000000">
                <a:alpha val="34998"/>
              </a:srgbClr>
            </a:outerShdw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Text Box 6"/>
          <p:cNvSpPr txBox="1"/>
          <p:nvPr/>
        </p:nvSpPr>
        <p:spPr>
          <a:xfrm>
            <a:off x="766763" y="1063625"/>
            <a:ext cx="7848600" cy="2197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en-US" altLang="x-none" sz="3200" b="1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【</a:t>
            </a:r>
            <a:r>
              <a:rPr lang="zh-CN" altLang="en-US" sz="3200" b="1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问题</a:t>
            </a:r>
            <a:r>
              <a:rPr lang="en-US" altLang="x-none" sz="3200" b="1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3】</a:t>
            </a:r>
            <a:r>
              <a:rPr lang="zh-CN" altLang="en-US" sz="28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上面的问题中，既有已知数，又有</a:t>
            </a:r>
            <a:endParaRPr lang="zh-CN" altLang="en-US" sz="2800" b="1" noProof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zh-CN" altLang="en-US" sz="28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用字母表示的未知数，字母表示数有什么意义？</a:t>
            </a:r>
            <a:endParaRPr lang="zh-CN" altLang="en-US" sz="2800" b="1" noProof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zh-CN" altLang="en-US" sz="28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用含有字母的式子表示数量关系有什么意义？</a:t>
            </a:r>
            <a:endParaRPr lang="zh-CN" altLang="en-US" sz="2800" b="1" noProof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59" name="矩形 19458"/>
          <p:cNvSpPr/>
          <p:nvPr/>
        </p:nvSpPr>
        <p:spPr>
          <a:xfrm>
            <a:off x="836613" y="3573463"/>
            <a:ext cx="7364413" cy="1371600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 wrap="square">
            <a:spAutoFit/>
          </a:bodyPr>
          <a:p>
            <a:pPr lvl="0" algn="l" fontAlgn="base">
              <a:lnSpc>
                <a:spcPct val="150000"/>
              </a:lnSpc>
            </a:pPr>
            <a:r>
              <a:rPr lang="zh-CN" altLang="en-US" sz="2800" b="1" strike="noStrike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      用字母表示数，字母和数一样可以参与运算，可以用式子把数量关系简明地表示出来</a:t>
            </a:r>
            <a:r>
              <a:rPr lang="en-US" altLang="x-none" sz="2800" b="1" strike="noStrike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.</a:t>
            </a:r>
            <a:endParaRPr lang="en-US" altLang="x-none" sz="2800" b="1" strike="noStrike" noProof="1" dirty="0">
              <a:solidFill>
                <a:srgbClr val="0000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3555" name="图片 6" descr="tb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9775" y="155575"/>
            <a:ext cx="595313" cy="595313"/>
          </a:xfrm>
          <a:prstGeom prst="rect">
            <a:avLst/>
          </a:prstGeom>
          <a:noFill/>
          <a:ln w="9525">
            <a:noFill/>
          </a:ln>
          <a:effectLst>
            <a:outerShdw dist="38100" dir="2699999" algn="ctr" rotWithShape="0">
              <a:srgbClr val="000000">
                <a:alpha val="34998"/>
              </a:srgbClr>
            </a:outerShdw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文本框 20481"/>
          <p:cNvSpPr txBox="1"/>
          <p:nvPr/>
        </p:nvSpPr>
        <p:spPr>
          <a:xfrm>
            <a:off x="723900" y="889000"/>
            <a:ext cx="2220913" cy="579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536575">
              <a:spcBef>
                <a:spcPct val="50000"/>
              </a:spcBef>
            </a:pPr>
            <a:r>
              <a:rPr lang="zh-CN" altLang="en-US" sz="32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练习</a:t>
            </a:r>
            <a:endParaRPr lang="zh-CN" altLang="en-US" sz="3200" b="1" dirty="0">
              <a:solidFill>
                <a:srgbClr val="00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78" name="矩形 20482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79" name="矩形 20483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0" name="矩形 20484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1" name="文本框 20485"/>
          <p:cNvSpPr txBox="1"/>
          <p:nvPr/>
        </p:nvSpPr>
        <p:spPr>
          <a:xfrm>
            <a:off x="352425" y="1468438"/>
            <a:ext cx="8439150" cy="48466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536575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x-none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）某种商品每袋</a:t>
            </a:r>
            <a:r>
              <a:rPr lang="en-US" altLang="x-none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4.8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元，在一个月内的销售量是</a:t>
            </a:r>
            <a:r>
              <a:rPr lang="en-US" altLang="x-none" sz="24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m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袋，用式子表示在这个月内销售这种商品的收入</a:t>
            </a:r>
            <a:r>
              <a:rPr lang="en-US" altLang="x-none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x-none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536575"/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536575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x-none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）圆柱体的底面半径、高分别是 </a:t>
            </a:r>
            <a:r>
              <a:rPr lang="en-US" altLang="x-none" sz="24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r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x-none" sz="24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h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，用式子表示圆柱体的体积</a:t>
            </a:r>
            <a:r>
              <a:rPr lang="en-US" altLang="x-none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x-none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536575"/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536575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x-none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）有两片棉田，一片有</a:t>
            </a:r>
            <a:r>
              <a:rPr lang="en-US" altLang="x-none" sz="24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m </a:t>
            </a:r>
            <a:r>
              <a:rPr lang="en-US" altLang="x-none" sz="2400" b="1" dirty="0">
                <a:latin typeface="Times New Roman" panose="02020603050405020304" pitchFamily="2" charset="0"/>
                <a:ea typeface="宋体" panose="02010600030101010101" pitchFamily="2" charset="-122"/>
              </a:rPr>
              <a:t>hm</a:t>
            </a:r>
            <a:r>
              <a:rPr lang="en-US" altLang="x-none" sz="2400" b="1" baseline="30000" dirty="0">
                <a:latin typeface="Times New Roman" panose="02020603050405020304" pitchFamily="2" charset="0"/>
                <a:ea typeface="宋体" panose="02010600030101010101" pitchFamily="2" charset="-122"/>
              </a:rPr>
              <a:t>2 </a:t>
            </a:r>
            <a:r>
              <a:rPr lang="en-US" altLang="x-none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公顷，</a:t>
            </a:r>
            <a:r>
              <a:rPr lang="en-US" altLang="x-none" sz="2400" b="1" dirty="0">
                <a:latin typeface="Times New Roman" panose="02020603050405020304" pitchFamily="2" charset="0"/>
                <a:ea typeface="宋体" panose="02010600030101010101" pitchFamily="2" charset="-122"/>
              </a:rPr>
              <a:t>1 hm</a:t>
            </a:r>
            <a:r>
              <a:rPr lang="en-US" altLang="x-none" sz="2400" b="1" baseline="30000" dirty="0">
                <a:latin typeface="Times New Roman" panose="02020603050405020304" pitchFamily="2" charset="0"/>
                <a:ea typeface="宋体" panose="02010600030101010101" pitchFamily="2" charset="-122"/>
              </a:rPr>
              <a:t>2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x-none" sz="2400" b="1" dirty="0">
                <a:latin typeface="Times New Roman" panose="02020603050405020304" pitchFamily="2" charset="0"/>
                <a:ea typeface="宋体" panose="02010600030101010101" pitchFamily="2" charset="-122"/>
              </a:rPr>
              <a:t>10</a:t>
            </a:r>
            <a:r>
              <a:rPr lang="en-US" altLang="x-none" sz="2400" b="1" baseline="30000" dirty="0">
                <a:latin typeface="Times New Roman" panose="02020603050405020304" pitchFamily="2" charset="0"/>
                <a:ea typeface="宋体" panose="02010600030101010101" pitchFamily="2" charset="-122"/>
              </a:rPr>
              <a:t>4 </a:t>
            </a:r>
            <a:r>
              <a:rPr lang="en-US" altLang="x-none" sz="2400" b="1" dirty="0">
                <a:latin typeface="Times New Roman" panose="02020603050405020304" pitchFamily="2" charset="0"/>
                <a:ea typeface="宋体" panose="02010600030101010101" pitchFamily="2" charset="-122"/>
              </a:rPr>
              <a:t>m</a:t>
            </a:r>
            <a:r>
              <a:rPr lang="en-US" altLang="x-none" sz="2400" b="1" baseline="30000" dirty="0">
                <a:latin typeface="Times New Roman" panose="02020603050405020304" pitchFamily="2" charset="0"/>
                <a:ea typeface="宋体" panose="02010600030101010101" pitchFamily="2" charset="-122"/>
              </a:rPr>
              <a:t>2 </a:t>
            </a:r>
            <a:r>
              <a:rPr lang="en-US" altLang="x-none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，平均每公顷产棉花</a:t>
            </a:r>
            <a:r>
              <a:rPr lang="en-US" altLang="x-none" sz="24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a </a:t>
            </a:r>
            <a:r>
              <a:rPr lang="en-US" altLang="x-none" sz="2400" b="1" dirty="0">
                <a:latin typeface="Times New Roman" panose="02020603050405020304" pitchFamily="2" charset="0"/>
                <a:ea typeface="宋体" panose="02010600030101010101" pitchFamily="2" charset="-122"/>
              </a:rPr>
              <a:t>kg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；另一片有</a:t>
            </a:r>
            <a:r>
              <a:rPr lang="en-US" altLang="x-none" sz="24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n </a:t>
            </a:r>
            <a:r>
              <a:rPr lang="en-US" altLang="x-none" sz="2400" b="1" dirty="0">
                <a:latin typeface="Times New Roman" panose="02020603050405020304" pitchFamily="2" charset="0"/>
                <a:ea typeface="宋体" panose="02010600030101010101" pitchFamily="2" charset="-122"/>
              </a:rPr>
              <a:t>hm</a:t>
            </a:r>
            <a:r>
              <a:rPr lang="en-US" altLang="x-none" sz="2400" b="1" baseline="30000" dirty="0">
                <a:latin typeface="Times New Roman" panose="02020603050405020304" pitchFamily="2" charset="0"/>
                <a:ea typeface="宋体" panose="02010600030101010101" pitchFamily="2" charset="-122"/>
              </a:rPr>
              <a:t>2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，平均每公顷产棉花</a:t>
            </a:r>
            <a:r>
              <a:rPr lang="en-US" altLang="x-none" sz="24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b </a:t>
            </a:r>
            <a:r>
              <a:rPr lang="en-US" altLang="x-none" sz="2400" b="1" dirty="0">
                <a:latin typeface="Times New Roman" panose="02020603050405020304" pitchFamily="2" charset="0"/>
                <a:ea typeface="宋体" panose="02010600030101010101" pitchFamily="2" charset="-122"/>
              </a:rPr>
              <a:t>kg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，用式子表示两片棉田上棉花的总产量</a:t>
            </a:r>
            <a:r>
              <a:rPr lang="en-US" altLang="x-none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536575"/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536575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x-none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）在一个大正方形铁片中挖去一个小正方形铁片，大正方形的边长是</a:t>
            </a:r>
            <a:r>
              <a:rPr lang="en-US" altLang="x-none" sz="24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a </a:t>
            </a:r>
            <a:r>
              <a:rPr lang="en-US" altLang="x-none" sz="2400" b="1" dirty="0">
                <a:latin typeface="Times New Roman" panose="02020603050405020304" pitchFamily="2" charset="0"/>
                <a:ea typeface="宋体" panose="02010600030101010101" pitchFamily="2" charset="-122"/>
              </a:rPr>
              <a:t>mm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，小正方形的边长是</a:t>
            </a:r>
            <a:r>
              <a:rPr lang="en-US" altLang="x-none" sz="24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b </a:t>
            </a:r>
            <a:r>
              <a:rPr lang="en-US" altLang="x-none" sz="2400" b="1" dirty="0">
                <a:latin typeface="Times New Roman" panose="02020603050405020304" pitchFamily="2" charset="0"/>
                <a:ea typeface="宋体" panose="02010600030101010101" pitchFamily="2" charset="-122"/>
              </a:rPr>
              <a:t>mm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，用式子表示剩余部分的面积</a:t>
            </a:r>
            <a:r>
              <a:rPr lang="en-US" altLang="x-none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82" name="文本框 20486"/>
          <p:cNvSpPr txBox="1"/>
          <p:nvPr/>
        </p:nvSpPr>
        <p:spPr>
          <a:xfrm>
            <a:off x="6877050" y="1557338"/>
            <a:ext cx="1511300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0488" name="对象 20487"/>
          <p:cNvGraphicFramePr>
            <a:graphicFrameLocks noChangeAspect="1"/>
          </p:cNvGraphicFramePr>
          <p:nvPr/>
        </p:nvGraphicFramePr>
        <p:xfrm>
          <a:off x="6567488" y="2001838"/>
          <a:ext cx="1266825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1" imgW="508635" imgH="203200" progId="Equation.DSMT4">
                  <p:embed/>
                </p:oleObj>
              </mc:Choice>
              <mc:Fallback>
                <p:oleObj name="" r:id="rId1" imgW="508635" imgH="203200" progId="Equation.DSMT4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567488" y="2001838"/>
                        <a:ext cx="1266825" cy="508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9" name="对象 20488"/>
          <p:cNvGraphicFramePr>
            <a:graphicFrameLocks noChangeAspect="1"/>
          </p:cNvGraphicFramePr>
          <p:nvPr/>
        </p:nvGraphicFramePr>
        <p:xfrm>
          <a:off x="6659563" y="3176588"/>
          <a:ext cx="85407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3" imgW="343535" imgH="203200" progId="Equation.DSMT4">
                  <p:embed/>
                </p:oleObj>
              </mc:Choice>
              <mc:Fallback>
                <p:oleObj name="" r:id="rId3" imgW="343535" imgH="203200" progId="Equation.DSMT4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659563" y="3176588"/>
                        <a:ext cx="854075" cy="504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0" name="对象 20489"/>
          <p:cNvGraphicFramePr>
            <a:graphicFrameLocks noChangeAspect="1"/>
          </p:cNvGraphicFramePr>
          <p:nvPr/>
        </p:nvGraphicFramePr>
        <p:xfrm>
          <a:off x="6207125" y="4510088"/>
          <a:ext cx="2152650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5" imgW="864235" imgH="203200" progId="Equation.DSMT4">
                  <p:embed/>
                </p:oleObj>
              </mc:Choice>
              <mc:Fallback>
                <p:oleObj name="" r:id="rId5" imgW="864235" imgH="203200" progId="Equation.DSMT4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207125" y="4510088"/>
                        <a:ext cx="2152650" cy="5064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1" name="对象 20490"/>
          <p:cNvGraphicFramePr>
            <a:graphicFrameLocks noChangeAspect="1"/>
          </p:cNvGraphicFramePr>
          <p:nvPr/>
        </p:nvGraphicFramePr>
        <p:xfrm>
          <a:off x="6013450" y="5889625"/>
          <a:ext cx="2374900" cy="56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7" imgW="953135" imgH="228600" progId="Equation.DSMT4">
                  <p:embed/>
                </p:oleObj>
              </mc:Choice>
              <mc:Fallback>
                <p:oleObj name="" r:id="rId7" imgW="953135" imgH="228600" progId="Equation.DSMT4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013450" y="5889625"/>
                        <a:ext cx="2374900" cy="5699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587" name="图片 6" descr="tb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59775" y="155575"/>
            <a:ext cx="595313" cy="595313"/>
          </a:xfrm>
          <a:prstGeom prst="rect">
            <a:avLst/>
          </a:prstGeom>
          <a:noFill/>
          <a:ln w="9525">
            <a:noFill/>
          </a:ln>
          <a:effectLst>
            <a:outerShdw dist="38100" dir="2699999" algn="ctr" rotWithShape="0">
              <a:srgbClr val="000000">
                <a:alpha val="34998"/>
              </a:srgbClr>
            </a:outerShdw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1" name="文本框 22530"/>
          <p:cNvSpPr txBox="1"/>
          <p:nvPr/>
        </p:nvSpPr>
        <p:spPr>
          <a:xfrm>
            <a:off x="539750" y="908050"/>
            <a:ext cx="7993063" cy="4789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x-none" sz="2800" b="1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【</a:t>
            </a:r>
            <a:r>
              <a:rPr lang="zh-CN" altLang="en-US" sz="2800" b="1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课堂小结</a:t>
            </a:r>
            <a:r>
              <a:rPr lang="en-US" altLang="x-none" sz="2800" b="1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】</a:t>
            </a:r>
            <a:endParaRPr lang="en-US" altLang="x-none" sz="2800" b="1" noProof="1" dirty="0">
              <a:solidFill>
                <a:srgbClr val="0000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      </a:t>
            </a:r>
            <a:endParaRPr lang="zh-CN" altLang="en-US" sz="2800" b="1" noProof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      </a:t>
            </a:r>
            <a:r>
              <a:rPr lang="zh-CN" altLang="en-US" sz="28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x-none" sz="28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sz="28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</a:t>
            </a:r>
            <a:r>
              <a:rPr lang="zh-CN" altLang="en-US" sz="28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本节课学了哪些主要内容？   </a:t>
            </a:r>
            <a:endParaRPr lang="zh-CN" altLang="en-US" sz="2800" b="1" noProof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      </a:t>
            </a:r>
            <a:endParaRPr lang="zh-CN" altLang="en-US" sz="2800" b="1" noProof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      </a:t>
            </a:r>
            <a:r>
              <a:rPr lang="zh-CN" altLang="en-US" sz="28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x-none" sz="28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sz="28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</a:t>
            </a:r>
            <a:r>
              <a:rPr lang="zh-CN" altLang="en-US" sz="28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用字母表示数有什么意义？用含有字母</a:t>
            </a:r>
            <a:endParaRPr lang="zh-CN" altLang="en-US" sz="2800" b="1" noProof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               </a:t>
            </a:r>
            <a:endParaRPr lang="zh-CN" altLang="en-US" sz="2800" b="1" noProof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               的式子表示数量关系有什么意义</a:t>
            </a:r>
            <a:r>
              <a:rPr lang="en-US" altLang="x-none" sz="28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?</a:t>
            </a:r>
            <a:endParaRPr lang="en-US" altLang="x-none" sz="2800" b="1" noProof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x-none" sz="2800" b="1" noProof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      </a:t>
            </a:r>
            <a:r>
              <a:rPr lang="zh-CN" altLang="en-US" sz="28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x-none" sz="28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</a:t>
            </a:r>
            <a:r>
              <a:rPr lang="zh-CN" altLang="en-US" sz="28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</a:t>
            </a:r>
            <a:r>
              <a:rPr lang="zh-CN" altLang="en-US" sz="28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用含有字母的式子表示数量关系时要注</a:t>
            </a:r>
            <a:endParaRPr lang="zh-CN" altLang="en-US" sz="2800" b="1" noProof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              </a:t>
            </a:r>
            <a:endParaRPr lang="zh-CN" altLang="en-US" sz="2800" b="1" noProof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               意什么？</a:t>
            </a:r>
            <a:endParaRPr lang="zh-CN" altLang="en-US" sz="2800" b="1" noProof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5602" name="图片 6" descr="tb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9775" y="155575"/>
            <a:ext cx="595313" cy="595313"/>
          </a:xfrm>
          <a:prstGeom prst="rect">
            <a:avLst/>
          </a:prstGeom>
          <a:noFill/>
          <a:ln w="9525">
            <a:noFill/>
          </a:ln>
          <a:effectLst>
            <a:outerShdw dist="38100" dir="2699999" algn="ctr" rotWithShape="0">
              <a:srgbClr val="000000">
                <a:alpha val="34998"/>
              </a:srgbClr>
            </a:outerShdw>
          </a:effectLst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"/>
          <p:cNvSpPr txBox="1"/>
          <p:nvPr/>
        </p:nvSpPr>
        <p:spPr>
          <a:xfrm>
            <a:off x="957263" y="2357438"/>
            <a:ext cx="7229475" cy="18764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r>
              <a:rPr lang="zh-CN" altLang="en-US" sz="400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第二章  整式的加减</a:t>
            </a:r>
            <a:endParaRPr lang="zh-CN" altLang="en-US" sz="400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endParaRPr lang="zh-CN" altLang="en-US" sz="440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r>
              <a:rPr lang="en-US" sz="320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2.1  </a:t>
            </a:r>
            <a:r>
              <a:rPr lang="zh-CN" sz="320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整式</a:t>
            </a:r>
            <a:endParaRPr lang="zh-CN" sz="320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643313" y="2578100"/>
            <a:ext cx="1858963" cy="7016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单项式</a:t>
            </a:r>
            <a:endParaRPr lang="zh-CN" altLang="en-US" sz="4000" b="1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矩形 5121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0" name="矩形 5122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1" name="矩形 5123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2" name="矩形 5124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3" name="文本框 5125"/>
          <p:cNvSpPr txBox="1"/>
          <p:nvPr/>
        </p:nvSpPr>
        <p:spPr>
          <a:xfrm>
            <a:off x="406400" y="1454150"/>
            <a:ext cx="8064500" cy="3575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学习目标：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endParaRPr lang="en-US" altLang="x-none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x-none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理解单项式、单项式的系数和次数的概念．</a:t>
            </a:r>
            <a:endParaRPr lang="zh-CN" altLang="en-US" sz="28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x-none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会用单项式表示简单的数量关系．</a:t>
            </a:r>
            <a:endParaRPr lang="zh-CN" altLang="en-US" sz="28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x-none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经历单项式概念的形成过程，从中体会抽象的  </a:t>
            </a:r>
            <a:endParaRPr lang="zh-CN" altLang="en-US" sz="28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数学思想，提高观察、分析、归纳、概括能力</a:t>
            </a:r>
            <a:r>
              <a:rPr lang="en-US" altLang="x-none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endParaRPr lang="zh-CN" altLang="en-US" sz="28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文本框 6145"/>
          <p:cNvSpPr txBox="1"/>
          <p:nvPr/>
        </p:nvSpPr>
        <p:spPr>
          <a:xfrm>
            <a:off x="969963" y="1470025"/>
            <a:ext cx="5616575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字母表示数有什么意义？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7" name="矩形 6146"/>
          <p:cNvSpPr/>
          <p:nvPr/>
        </p:nvSpPr>
        <p:spPr>
          <a:xfrm>
            <a:off x="877888" y="2422525"/>
            <a:ext cx="7388225" cy="2012950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 wrap="square">
            <a:spAutoFit/>
          </a:bodyPr>
          <a:p>
            <a:pPr lvl="0" algn="l" fontAlgn="base">
              <a:lnSpc>
                <a:spcPct val="150000"/>
              </a:lnSpc>
            </a:pPr>
            <a:r>
              <a:rPr lang="zh-CN" altLang="en-US" sz="2800" b="1" strike="noStrike" noProof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      用字母表示数，字母和数一样可以参与运算，可以用式子把数量关系简明地表示出来，更适合于一般规律的表达</a:t>
            </a:r>
            <a:r>
              <a:rPr lang="en-US" altLang="x-none" sz="2800" b="1" strike="noStrike" noProof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.</a:t>
            </a:r>
            <a:r>
              <a:rPr lang="en-US" altLang="x-none" sz="2800" b="1" strike="noStrike" noProof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</a:t>
            </a:r>
            <a:endParaRPr lang="en-US" altLang="x-none" sz="2800" b="1" strike="noStrike" noProof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8675" name="图片 6" descr="tb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9775" y="155575"/>
            <a:ext cx="595313" cy="595313"/>
          </a:xfrm>
          <a:prstGeom prst="rect">
            <a:avLst/>
          </a:prstGeom>
          <a:noFill/>
          <a:ln w="9525">
            <a:noFill/>
          </a:ln>
          <a:effectLst>
            <a:outerShdw dist="38100" dir="2699999" algn="ctr" rotWithShape="0">
              <a:srgbClr val="000000">
                <a:alpha val="35999"/>
              </a:srgbClr>
            </a:outerShdw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矩形 7169"/>
          <p:cNvSpPr/>
          <p:nvPr/>
        </p:nvSpPr>
        <p:spPr>
          <a:xfrm>
            <a:off x="717550" y="1327150"/>
            <a:ext cx="1792288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fontAlgn="base" hangingPunct="1"/>
            <a:r>
              <a:rPr lang="en-US" altLang="x-none" sz="2800" b="1" strike="noStrike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【</a:t>
            </a:r>
            <a:r>
              <a:rPr lang="zh-CN" altLang="en-US" sz="2800" b="1" strike="noStrike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问题</a:t>
            </a:r>
            <a:r>
              <a:rPr lang="en-US" altLang="x-none" sz="2800" b="1" strike="noStrike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1】</a:t>
            </a:r>
            <a:endParaRPr lang="en-US" altLang="x-none" sz="2800" b="1" strike="noStrike" noProof="1" dirty="0">
              <a:solidFill>
                <a:srgbClr val="0000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698" name="文本框 7170"/>
          <p:cNvSpPr txBox="1"/>
          <p:nvPr/>
        </p:nvSpPr>
        <p:spPr>
          <a:xfrm>
            <a:off x="1004888" y="2433638"/>
            <a:ext cx="7561262" cy="1157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</a:t>
            </a:r>
            <a:r>
              <a:rPr lang="en-US" altLang="x-none" sz="2800" b="1" dirty="0">
                <a:latin typeface="Arial" panose="020B0604020202020204" pitchFamily="34" charset="0"/>
                <a:ea typeface="宋体" panose="02010600030101010101" pitchFamily="2" charset="-122"/>
              </a:rPr>
              <a:t>,     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和         这三个式子的运算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含义是什么？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9699" name="对象 7171"/>
          <p:cNvGraphicFramePr>
            <a:graphicFrameLocks noChangeAspect="1"/>
          </p:cNvGraphicFramePr>
          <p:nvPr/>
        </p:nvGraphicFramePr>
        <p:xfrm>
          <a:off x="2778125" y="2433638"/>
          <a:ext cx="896938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1" imgW="343535" imgH="203835" progId="Equation.DSMT4">
                  <p:embed/>
                </p:oleObj>
              </mc:Choice>
              <mc:Fallback>
                <p:oleObj name="" r:id="rId1" imgW="343535" imgH="203835" progId="Equation.DSMT4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8125" y="2433638"/>
                        <a:ext cx="896938" cy="5175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00" name="对象 7172"/>
          <p:cNvGraphicFramePr>
            <a:graphicFrameLocks noChangeAspect="1"/>
          </p:cNvGraphicFramePr>
          <p:nvPr/>
        </p:nvGraphicFramePr>
        <p:xfrm>
          <a:off x="4033838" y="2327275"/>
          <a:ext cx="831850" cy="623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" r:id="rId3" imgW="267970" imgH="203835" progId="Equation.DSMT4">
                  <p:embed/>
                </p:oleObj>
              </mc:Choice>
              <mc:Fallback>
                <p:oleObj name="" r:id="rId3" imgW="267970" imgH="203835" progId="Equation.DSMT4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33838" y="2327275"/>
                        <a:ext cx="831850" cy="6238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01" name="对象 7173"/>
          <p:cNvGraphicFramePr>
            <a:graphicFrameLocks noChangeAspect="1"/>
          </p:cNvGraphicFramePr>
          <p:nvPr/>
        </p:nvGraphicFramePr>
        <p:xfrm>
          <a:off x="1801813" y="2433638"/>
          <a:ext cx="830262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" r:id="rId5" imgW="318135" imgH="177800" progId="Equation.DSMT4">
                  <p:embed/>
                </p:oleObj>
              </mc:Choice>
              <mc:Fallback>
                <p:oleObj name="" r:id="rId5" imgW="318135" imgH="177800" progId="Equation.DSMT4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01813" y="2433638"/>
                        <a:ext cx="830262" cy="4524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9702" name="图片 6" descr="tb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59775" y="155575"/>
            <a:ext cx="595313" cy="595313"/>
          </a:xfrm>
          <a:prstGeom prst="rect">
            <a:avLst/>
          </a:prstGeom>
          <a:noFill/>
          <a:ln w="9525">
            <a:noFill/>
          </a:ln>
          <a:effectLst>
            <a:outerShdw dist="38100" dir="2699999" algn="ctr" rotWithShape="0">
              <a:srgbClr val="000000">
                <a:alpha val="35999"/>
              </a:srgbClr>
            </a:outerShdw>
          </a:effectLst>
        </p:spPr>
      </p:pic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矩形 8193"/>
          <p:cNvSpPr/>
          <p:nvPr/>
        </p:nvSpPr>
        <p:spPr>
          <a:xfrm>
            <a:off x="179388" y="947738"/>
            <a:ext cx="1792288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fontAlgn="base" hangingPunct="1"/>
            <a:r>
              <a:rPr lang="en-US" altLang="x-none" sz="2800" b="1" strike="noStrike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【</a:t>
            </a:r>
            <a:r>
              <a:rPr lang="zh-CN" altLang="en-US" sz="2800" b="1" strike="noStrike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问题</a:t>
            </a:r>
            <a:r>
              <a:rPr lang="en-US" altLang="x-none" sz="2800" b="1" strike="noStrike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2】</a:t>
            </a:r>
            <a:endParaRPr lang="en-US" altLang="x-none" sz="2800" b="1" strike="noStrike" noProof="1" dirty="0">
              <a:solidFill>
                <a:srgbClr val="0000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5" name="矩形 8194"/>
          <p:cNvSpPr/>
          <p:nvPr/>
        </p:nvSpPr>
        <p:spPr>
          <a:xfrm>
            <a:off x="446088" y="2651125"/>
            <a:ext cx="795655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fontAlgn="base" hangingPunct="1"/>
            <a:r>
              <a:rPr lang="zh-CN" altLang="en-US" sz="2800" b="1" strike="noStrike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</a:t>
            </a:r>
            <a:r>
              <a:rPr lang="zh-CN" altLang="en-US" sz="2800" b="1" strike="noStrike" noProof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单项式定义：表示数或字母的积的式子叫做</a:t>
            </a:r>
            <a:endParaRPr lang="zh-CN" altLang="en-US" sz="2800" b="1" strike="noStrike" noProof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l" eaLnBrk="1" fontAlgn="base" hangingPunct="1"/>
            <a:r>
              <a:rPr lang="zh-CN" altLang="en-US" sz="2800" b="1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单项式</a:t>
            </a:r>
            <a:r>
              <a:rPr lang="zh-CN" altLang="en-US" sz="2800" b="1" strike="noStrike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．</a:t>
            </a:r>
            <a:endParaRPr lang="zh-CN" altLang="en-US" sz="2800" b="1" strike="noStrike" noProof="1" dirty="0">
              <a:solidFill>
                <a:srgbClr val="0000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6" name="矩形 8195"/>
          <p:cNvSpPr/>
          <p:nvPr/>
        </p:nvSpPr>
        <p:spPr>
          <a:xfrm>
            <a:off x="1835150" y="3078163"/>
            <a:ext cx="65674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fontAlgn="base" hangingPunct="1"/>
            <a:r>
              <a:rPr lang="zh-CN" altLang="en-US" sz="2800" b="1" strike="noStrike" noProof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单独的</a:t>
            </a:r>
            <a:r>
              <a:rPr lang="zh-CN" altLang="en-US" sz="2800" b="1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一个数或一个字母</a:t>
            </a:r>
            <a:r>
              <a:rPr lang="zh-CN" altLang="en-US" sz="2800" b="1" strike="noStrike" noProof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也是单项式</a:t>
            </a:r>
            <a:r>
              <a:rPr lang="zh-CN" altLang="en-US" sz="2800" b="1" strike="noStrike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．</a:t>
            </a:r>
            <a:endParaRPr lang="zh-CN" altLang="en-US" sz="2800" b="1" strike="noStrike" noProof="1" dirty="0">
              <a:solidFill>
                <a:srgbClr val="000099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4" name="文本框 8196"/>
          <p:cNvSpPr txBox="1"/>
          <p:nvPr/>
        </p:nvSpPr>
        <p:spPr>
          <a:xfrm>
            <a:off x="576263" y="1479550"/>
            <a:ext cx="7991475" cy="1158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观察式子        ，       ，      ，      ，     ，</a:t>
            </a:r>
            <a:endParaRPr lang="en-US" altLang="x-none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这些式子有什么特点？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30725" name="对象 8197"/>
          <p:cNvGraphicFramePr>
            <a:graphicFrameLocks noChangeAspect="1"/>
          </p:cNvGraphicFramePr>
          <p:nvPr/>
        </p:nvGraphicFramePr>
        <p:xfrm>
          <a:off x="4429125" y="1557338"/>
          <a:ext cx="895350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" r:id="rId1" imgW="343535" imgH="203835" progId="Equation.DSMT4">
                  <p:embed/>
                </p:oleObj>
              </mc:Choice>
              <mc:Fallback>
                <p:oleObj name="" r:id="rId1" imgW="343535" imgH="203835" progId="Equation.DSMT4">
                  <p:embed/>
                  <p:pic>
                    <p:nvPicPr>
                      <p:cNvPr id="0" name="图片 309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429125" y="1557338"/>
                        <a:ext cx="895350" cy="5175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6" name="对象 8198"/>
          <p:cNvGraphicFramePr>
            <a:graphicFrameLocks noChangeAspect="1"/>
          </p:cNvGraphicFramePr>
          <p:nvPr/>
        </p:nvGraphicFramePr>
        <p:xfrm>
          <a:off x="5500688" y="1536700"/>
          <a:ext cx="758825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" r:id="rId3" imgW="255270" imgH="140335" progId="Equation.DSMT4">
                  <p:embed/>
                </p:oleObj>
              </mc:Choice>
              <mc:Fallback>
                <p:oleObj name="" r:id="rId3" imgW="255270" imgH="140335" progId="Equation.DSMT4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00688" y="1536700"/>
                        <a:ext cx="758825" cy="431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7" name="对象 8199"/>
          <p:cNvGraphicFramePr>
            <a:graphicFrameLocks noChangeAspect="1"/>
          </p:cNvGraphicFramePr>
          <p:nvPr/>
        </p:nvGraphicFramePr>
        <p:xfrm>
          <a:off x="6300788" y="1339850"/>
          <a:ext cx="865187" cy="649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" r:id="rId5" imgW="267970" imgH="203835" progId="Equation.DSMT4">
                  <p:embed/>
                </p:oleObj>
              </mc:Choice>
              <mc:Fallback>
                <p:oleObj name="" r:id="rId5" imgW="267970" imgH="203835" progId="Equation.DSMT4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300788" y="1339850"/>
                        <a:ext cx="865187" cy="6492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8" name="对象 8200"/>
          <p:cNvGraphicFramePr>
            <a:graphicFrameLocks noChangeAspect="1"/>
          </p:cNvGraphicFramePr>
          <p:nvPr/>
        </p:nvGraphicFramePr>
        <p:xfrm>
          <a:off x="7427913" y="1536700"/>
          <a:ext cx="682625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" r:id="rId7" imgW="229870" imgH="140335" progId="Equation.DSMT4">
                  <p:embed/>
                </p:oleObj>
              </mc:Choice>
              <mc:Fallback>
                <p:oleObj name="" r:id="rId7" imgW="229870" imgH="140335" progId="Equation.DSMT4">
                  <p:embed/>
                  <p:pic>
                    <p:nvPicPr>
                      <p:cNvPr id="0" name="图片 309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427913" y="1536700"/>
                        <a:ext cx="682625" cy="4333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9" name="对象 8201"/>
          <p:cNvGraphicFramePr>
            <a:graphicFrameLocks noChangeAspect="1"/>
          </p:cNvGraphicFramePr>
          <p:nvPr/>
        </p:nvGraphicFramePr>
        <p:xfrm>
          <a:off x="3378200" y="1508125"/>
          <a:ext cx="830263" cy="45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" r:id="rId9" imgW="318135" imgH="177800" progId="Equation.DSMT4">
                  <p:embed/>
                </p:oleObj>
              </mc:Choice>
              <mc:Fallback>
                <p:oleObj name="" r:id="rId9" imgW="318135" imgH="177800" progId="Equation.DSMT4">
                  <p:embed/>
                  <p:pic>
                    <p:nvPicPr>
                      <p:cNvPr id="0" name="图片 309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378200" y="1508125"/>
                        <a:ext cx="830263" cy="4524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03" name="矩形 8202"/>
          <p:cNvSpPr/>
          <p:nvPr/>
        </p:nvSpPr>
        <p:spPr>
          <a:xfrm>
            <a:off x="431800" y="3803650"/>
            <a:ext cx="8280400" cy="9461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algn="l" fontAlgn="base"/>
            <a:r>
              <a:rPr lang="zh-CN" altLang="en-US" sz="2800" b="1" strike="noStrike" noProof="1" dirty="0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</a:t>
            </a:r>
            <a:r>
              <a:rPr lang="zh-CN" altLang="en-US" sz="2800" b="1" strike="noStrike" noProof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</a:t>
            </a:r>
            <a:r>
              <a:rPr lang="zh-CN" altLang="en-US" sz="2800" b="1" strike="noStrike" noProof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单项式</a:t>
            </a:r>
            <a:r>
              <a:rPr lang="zh-CN" altLang="en-US" sz="2800" b="1" strike="noStrike" noProof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的系数：单项式中的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数字因数</a:t>
            </a:r>
            <a:r>
              <a:rPr lang="zh-CN" altLang="en-US" sz="2800" b="1" strike="noStrike" noProof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叫做这个单项式的系数</a:t>
            </a:r>
            <a:r>
              <a:rPr lang="en-US" altLang="x-none" sz="2800" b="1" strike="noStrike" noProof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. </a:t>
            </a:r>
            <a:endParaRPr lang="en-US" altLang="x-none" sz="2800" b="1" strike="noStrike" noProof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8204" name="组合 8203"/>
          <p:cNvGrpSpPr/>
          <p:nvPr/>
        </p:nvGrpSpPr>
        <p:grpSpPr>
          <a:xfrm>
            <a:off x="431800" y="4749800"/>
            <a:ext cx="8280400" cy="1035050"/>
            <a:chOff x="0" y="0"/>
            <a:chExt cx="5216" cy="652"/>
          </a:xfrm>
        </p:grpSpPr>
        <p:sp>
          <p:nvSpPr>
            <p:cNvPr id="8205" name="矩形 8204"/>
            <p:cNvSpPr/>
            <p:nvPr/>
          </p:nvSpPr>
          <p:spPr>
            <a:xfrm>
              <a:off x="0" y="56"/>
              <a:ext cx="5216" cy="59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p>
              <a:pPr lvl="0" algn="l" fontAlgn="base"/>
              <a:r>
                <a:rPr lang="zh-CN" altLang="en-US" sz="2800" b="1" strike="noStrike" noProof="1" dirty="0">
                  <a:latin typeface="宋体" panose="02010600030101010101" pitchFamily="2" charset="-122"/>
                  <a:ea typeface="宋体" panose="02010600030101010101" pitchFamily="2" charset="-122"/>
                  <a:cs typeface="+mn-ea"/>
                </a:rPr>
                <a:t>    如</a:t>
              </a:r>
              <a:r>
                <a:rPr lang="zh-CN" altLang="en-US" sz="2800" b="1" strike="noStrike" noProof="1" dirty="0">
                  <a:effectLst>
                    <a:outerShdw blurRad="38100" dist="38100" dir="2700000">
                      <a:srgbClr val="FFFFFF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ea"/>
                </a:rPr>
                <a:t>单项式     ，    ，    </a:t>
              </a:r>
              <a:r>
                <a:rPr lang="zh-CN" altLang="en-US" sz="2800" b="1" strike="noStrike" noProof="1" dirty="0">
                  <a:latin typeface="宋体" panose="02010600030101010101" pitchFamily="2" charset="-122"/>
                  <a:ea typeface="宋体" panose="02010600030101010101" pitchFamily="2" charset="-122"/>
                  <a:cs typeface="+mn-ea"/>
                </a:rPr>
                <a:t>的系数分别是</a:t>
              </a:r>
              <a:endParaRPr lang="zh-CN" altLang="en-US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 algn="l" fontAlgn="base"/>
              <a:r>
                <a:rPr lang="en-US" altLang="x-none" sz="2800" b="1" strike="noStrike" noProof="1" dirty="0">
                  <a:latin typeface="宋体" panose="02010600030101010101" pitchFamily="2" charset="-122"/>
                  <a:ea typeface="宋体" panose="02010600030101010101" pitchFamily="2" charset="-122"/>
                  <a:cs typeface="+mn-ea"/>
                </a:rPr>
                <a:t>100</a:t>
              </a:r>
              <a:r>
                <a:rPr lang="zh-CN" altLang="en-US" sz="2800" b="1" strike="noStrike" noProof="1" dirty="0">
                  <a:latin typeface="宋体" panose="02010600030101010101" pitchFamily="2" charset="-122"/>
                  <a:ea typeface="宋体" panose="02010600030101010101" pitchFamily="2" charset="-122"/>
                  <a:cs typeface="+mn-ea"/>
                </a:rPr>
                <a:t>，</a:t>
              </a:r>
              <a:r>
                <a:rPr lang="en-US" altLang="x-none" sz="2800" b="1" strike="noStrike" noProof="1" dirty="0">
                  <a:latin typeface="宋体" panose="02010600030101010101" pitchFamily="2" charset="-122"/>
                  <a:ea typeface="宋体" panose="02010600030101010101" pitchFamily="2" charset="-122"/>
                  <a:cs typeface="+mn-ea"/>
                </a:rPr>
                <a:t>1</a:t>
              </a:r>
              <a:r>
                <a:rPr lang="zh-CN" altLang="en-US" sz="2800" b="1" strike="noStrike" noProof="1" dirty="0">
                  <a:latin typeface="宋体" panose="02010600030101010101" pitchFamily="2" charset="-122"/>
                  <a:ea typeface="宋体" panose="02010600030101010101" pitchFamily="2" charset="-122"/>
                  <a:cs typeface="+mn-ea"/>
                </a:rPr>
                <a:t>，</a:t>
              </a:r>
              <a:r>
                <a:rPr lang="en-US" altLang="x-none" sz="2800" b="1" strike="noStrike" noProof="1" dirty="0">
                  <a:latin typeface="宋体" panose="02010600030101010101" pitchFamily="2" charset="-122"/>
                  <a:ea typeface="宋体" panose="02010600030101010101" pitchFamily="2" charset="-122"/>
                  <a:cs typeface="+mn-ea"/>
                </a:rPr>
                <a:t>-1</a:t>
              </a:r>
              <a:r>
                <a:rPr lang="zh-CN" altLang="en-US" sz="2800" b="1" strike="noStrike" noProof="1" dirty="0">
                  <a:latin typeface="宋体" panose="02010600030101010101" pitchFamily="2" charset="-122"/>
                  <a:ea typeface="宋体" panose="02010600030101010101" pitchFamily="2" charset="-122"/>
                  <a:cs typeface="+mn-ea"/>
                </a:rPr>
                <a:t>．                </a:t>
              </a:r>
              <a:endParaRPr lang="en-US" altLang="x-none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aphicFrame>
          <p:nvGraphicFramePr>
            <p:cNvPr id="30733" name="对象 8205"/>
            <p:cNvGraphicFramePr>
              <a:graphicFrameLocks noChangeAspect="1"/>
            </p:cNvGraphicFramePr>
            <p:nvPr/>
          </p:nvGraphicFramePr>
          <p:xfrm>
            <a:off x="2116" y="0"/>
            <a:ext cx="545" cy="40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0" name="" r:id="rId11" imgW="267970" imgH="203835" progId="Equation.DSMT4">
                    <p:embed/>
                  </p:oleObj>
                </mc:Choice>
                <mc:Fallback>
                  <p:oleObj name="" r:id="rId11" imgW="267970" imgH="203835" progId="Equation.DSMT4">
                    <p:embed/>
                    <p:pic>
                      <p:nvPicPr>
                        <p:cNvPr id="0" name="图片 3089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2116" y="0"/>
                          <a:ext cx="545" cy="40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734" name="对象 8206"/>
            <p:cNvGraphicFramePr>
              <a:graphicFrameLocks noChangeAspect="1"/>
            </p:cNvGraphicFramePr>
            <p:nvPr/>
          </p:nvGraphicFramePr>
          <p:xfrm>
            <a:off x="2824" y="123"/>
            <a:ext cx="430" cy="2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6" name="" r:id="rId13" imgW="229870" imgH="140335" progId="Equation.DSMT4">
                    <p:embed/>
                  </p:oleObj>
                </mc:Choice>
                <mc:Fallback>
                  <p:oleObj name="" r:id="rId13" imgW="229870" imgH="140335" progId="Equation.DSMT4">
                    <p:embed/>
                    <p:pic>
                      <p:nvPicPr>
                        <p:cNvPr id="0" name="图片 3095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2824" y="123"/>
                          <a:ext cx="430" cy="27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735" name="对象 8207"/>
            <p:cNvGraphicFramePr>
              <a:graphicFrameLocks noChangeAspect="1"/>
            </p:cNvGraphicFramePr>
            <p:nvPr/>
          </p:nvGraphicFramePr>
          <p:xfrm>
            <a:off x="1466" y="115"/>
            <a:ext cx="523" cy="28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7" name="" r:id="rId15" imgW="318135" imgH="177800" progId="Equation.DSMT4">
                    <p:embed/>
                  </p:oleObj>
                </mc:Choice>
                <mc:Fallback>
                  <p:oleObj name="" r:id="rId15" imgW="318135" imgH="177800" progId="Equation.DSMT4">
                    <p:embed/>
                    <p:pic>
                      <p:nvPicPr>
                        <p:cNvPr id="0" name="图片 3096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1466" y="115"/>
                          <a:ext cx="523" cy="28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0736" name="文本框 8208"/>
          <p:cNvSpPr txBox="1"/>
          <p:nvPr/>
        </p:nvSpPr>
        <p:spPr>
          <a:xfrm>
            <a:off x="1619250" y="6670675"/>
            <a:ext cx="4465638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0737" name="图片 6" descr="tb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359775" y="155575"/>
            <a:ext cx="595313" cy="595313"/>
          </a:xfrm>
          <a:prstGeom prst="rect">
            <a:avLst/>
          </a:prstGeom>
          <a:noFill/>
          <a:ln w="9525">
            <a:noFill/>
          </a:ln>
          <a:effectLst>
            <a:outerShdw dist="38100" dir="2699999" algn="ctr" rotWithShape="0">
              <a:srgbClr val="000000">
                <a:alpha val="35999"/>
              </a:srgbClr>
            </a:outerShdw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6" grpId="0"/>
      <p:bldP spid="820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9217"/>
          <p:cNvSpPr txBox="1"/>
          <p:nvPr/>
        </p:nvSpPr>
        <p:spPr>
          <a:xfrm>
            <a:off x="215900" y="1989138"/>
            <a:ext cx="8604250" cy="1798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</a:t>
            </a:r>
            <a:r>
              <a:rPr lang="zh-CN" altLang="en-US" sz="2800" b="1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注意</a:t>
            </a:r>
            <a:r>
              <a:rPr lang="zh-CN" altLang="en-US" sz="2800" b="1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Wingdings" panose="05000000000000000000" pitchFamily="2" charset="2"/>
              </a:rPr>
              <a:t>：</a:t>
            </a:r>
            <a:endParaRPr lang="zh-CN" altLang="en-US" sz="2800" b="1" noProof="1" dirty="0">
              <a:solidFill>
                <a:srgbClr val="0000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Wingdings" panose="05000000000000000000" pitchFamily="2" charset="2"/>
              </a:rPr>
              <a:t>（</a:t>
            </a:r>
            <a:r>
              <a:rPr lang="en-US" altLang="x-none" sz="2800" b="1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Wingdings" panose="05000000000000000000" pitchFamily="2" charset="2"/>
              </a:rPr>
              <a:t>1</a:t>
            </a:r>
            <a:r>
              <a:rPr lang="zh-CN" altLang="en-US" sz="2800" b="1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Wingdings" panose="05000000000000000000" pitchFamily="2" charset="2"/>
              </a:rPr>
              <a:t>）</a:t>
            </a:r>
            <a:r>
              <a:rPr lang="zh-CN" altLang="en-US" sz="2800" b="1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单项式表示数与字母相乘时，通常数写在前面．</a:t>
            </a:r>
            <a:endParaRPr lang="zh-CN" altLang="en-US" sz="2800" b="1" noProof="1" dirty="0">
              <a:solidFill>
                <a:srgbClr val="0000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x-none" sz="2800" b="1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sz="2800" b="1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）当系数为</a:t>
            </a:r>
            <a:r>
              <a:rPr lang="en-US" altLang="x-none" sz="2800" b="1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sz="2800" b="1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或－</a:t>
            </a:r>
            <a:r>
              <a:rPr lang="en-US" altLang="x-none" sz="2800" b="1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sz="2800" b="1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时，这个“</a:t>
            </a:r>
            <a:r>
              <a:rPr lang="en-US" altLang="x-none" sz="2800" b="1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1”</a:t>
            </a:r>
            <a:r>
              <a:rPr lang="zh-CN" altLang="en-US" sz="2800" b="1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省略不写</a:t>
            </a:r>
            <a:r>
              <a:rPr lang="en-US" altLang="x-none" sz="2800" b="1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.</a:t>
            </a:r>
            <a:endParaRPr lang="en-US" altLang="x-none" sz="2800" b="1" noProof="1" dirty="0">
              <a:solidFill>
                <a:srgbClr val="0000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文本框 10241"/>
          <p:cNvSpPr txBox="1"/>
          <p:nvPr/>
        </p:nvSpPr>
        <p:spPr>
          <a:xfrm>
            <a:off x="846138" y="1911350"/>
            <a:ext cx="7632700" cy="1371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x-none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）你能举出一个单项式的例子，并说出它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的系数和次数吗？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3" name="矩形 10242"/>
          <p:cNvSpPr/>
          <p:nvPr/>
        </p:nvSpPr>
        <p:spPr>
          <a:xfrm>
            <a:off x="585788" y="1195388"/>
            <a:ext cx="1792288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fontAlgn="base" hangingPunct="1"/>
            <a:r>
              <a:rPr lang="en-US" altLang="x-none" sz="2800" b="1" strike="noStrike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【</a:t>
            </a:r>
            <a:r>
              <a:rPr lang="zh-CN" altLang="en-US" sz="2800" b="1" strike="noStrike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问题</a:t>
            </a:r>
            <a:r>
              <a:rPr lang="en-US" altLang="x-none" sz="2800" b="1" strike="noStrike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3】</a:t>
            </a:r>
            <a:endParaRPr lang="en-US" altLang="x-none" sz="2800" b="1" strike="noStrike" noProof="1" dirty="0">
              <a:solidFill>
                <a:srgbClr val="0000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4" name="文本框 10243"/>
          <p:cNvSpPr txBox="1"/>
          <p:nvPr/>
        </p:nvSpPr>
        <p:spPr>
          <a:xfrm>
            <a:off x="846138" y="3360738"/>
            <a:ext cx="7364412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x-none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）请你写出一个单项式，并使它的系数是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，次数是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4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，那么该单项式可以是 </a:t>
            </a:r>
            <a:r>
              <a:rPr lang="zh-CN" altLang="en-US" sz="28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x-none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2772" name="图片 6" descr="tb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9775" y="155575"/>
            <a:ext cx="595313" cy="595313"/>
          </a:xfrm>
          <a:prstGeom prst="rect">
            <a:avLst/>
          </a:prstGeom>
          <a:noFill/>
          <a:ln w="9525">
            <a:noFill/>
          </a:ln>
          <a:effectLst>
            <a:outerShdw dist="38100" dir="2699999" algn="ctr" rotWithShape="0">
              <a:srgbClr val="000000">
                <a:alpha val="35999"/>
              </a:srgbClr>
            </a:outerShdw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文本框 11265"/>
          <p:cNvSpPr txBox="1"/>
          <p:nvPr/>
        </p:nvSpPr>
        <p:spPr>
          <a:xfrm>
            <a:off x="825500" y="1903413"/>
            <a:ext cx="65532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练习</a:t>
            </a:r>
            <a:r>
              <a:rPr lang="en-US" altLang="x-none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下列各式中哪些是单项式？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4" name="矩形 11266"/>
          <p:cNvSpPr/>
          <p:nvPr/>
        </p:nvSpPr>
        <p:spPr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5" name="矩形 11267"/>
          <p:cNvSpPr/>
          <p:nvPr/>
        </p:nvSpPr>
        <p:spPr>
          <a:xfrm>
            <a:off x="0" y="335756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6" name="矩形 11269"/>
          <p:cNvSpPr/>
          <p:nvPr/>
        </p:nvSpPr>
        <p:spPr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1" name="文本框 11270"/>
          <p:cNvSpPr txBox="1"/>
          <p:nvPr/>
        </p:nvSpPr>
        <p:spPr>
          <a:xfrm>
            <a:off x="755650" y="4724400"/>
            <a:ext cx="1152525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答案：　　　　　　　　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3798" name="图片 6" descr="tb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9775" y="155575"/>
            <a:ext cx="595313" cy="595313"/>
          </a:xfrm>
          <a:prstGeom prst="rect">
            <a:avLst/>
          </a:prstGeom>
          <a:noFill/>
          <a:ln w="9525">
            <a:noFill/>
          </a:ln>
          <a:effectLst>
            <a:outerShdw dist="38100" dir="2699999" algn="ctr" rotWithShape="0">
              <a:srgbClr val="000000">
                <a:alpha val="35999"/>
              </a:srgbClr>
            </a:outerShdw>
          </a:effectLst>
        </p:spPr>
      </p:pic>
      <p:graphicFrame>
        <p:nvGraphicFramePr>
          <p:cNvPr id="33799" name="对象 11272"/>
          <p:cNvGraphicFramePr>
            <a:graphicFrameLocks noChangeAspect="1"/>
          </p:cNvGraphicFramePr>
          <p:nvPr/>
        </p:nvGraphicFramePr>
        <p:xfrm>
          <a:off x="1065213" y="2824163"/>
          <a:ext cx="5970587" cy="1030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0" name="" r:id="rId2" imgW="2347595" imgH="405765" progId="Equation.DSMT4">
                  <p:embed/>
                </p:oleObj>
              </mc:Choice>
              <mc:Fallback>
                <p:oleObj name="" r:id="rId2" imgW="2347595" imgH="405765" progId="Equation.DSMT4">
                  <p:embed/>
                  <p:pic>
                    <p:nvPicPr>
                      <p:cNvPr id="0" name="图片 3099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65213" y="2824163"/>
                        <a:ext cx="5970587" cy="10302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4" name="对象 11273"/>
          <p:cNvGraphicFramePr>
            <a:graphicFrameLocks noChangeAspect="1"/>
          </p:cNvGraphicFramePr>
          <p:nvPr/>
        </p:nvGraphicFramePr>
        <p:xfrm>
          <a:off x="2051050" y="4508500"/>
          <a:ext cx="5327650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name="" r:id="rId4" imgW="2095500" imgH="405765" progId="Equation.DSMT4">
                  <p:embed/>
                </p:oleObj>
              </mc:Choice>
              <mc:Fallback>
                <p:oleObj name="" r:id="rId4" imgW="2095500" imgH="405765" progId="Equation.DSMT4">
                  <p:embed/>
                  <p:pic>
                    <p:nvPicPr>
                      <p:cNvPr id="0" name="图片 309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51050" y="4508500"/>
                        <a:ext cx="5327650" cy="1028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文本框 12289"/>
          <p:cNvSpPr txBox="1"/>
          <p:nvPr/>
        </p:nvSpPr>
        <p:spPr>
          <a:xfrm>
            <a:off x="614363" y="1211263"/>
            <a:ext cx="338455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练习</a:t>
            </a:r>
            <a:r>
              <a:rPr lang="en-US" altLang="x-none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填表：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2291" name="表格 12290"/>
          <p:cNvGraphicFramePr/>
          <p:nvPr/>
        </p:nvGraphicFramePr>
        <p:xfrm>
          <a:off x="287338" y="2039938"/>
          <a:ext cx="8569325" cy="3311525"/>
        </p:xfrm>
        <a:graphic>
          <a:graphicData uri="http://schemas.openxmlformats.org/drawingml/2006/table">
            <a:tbl>
              <a:tblPr/>
              <a:tblGrid>
                <a:gridCol w="1403350"/>
                <a:gridCol w="1035050"/>
                <a:gridCol w="1033463"/>
                <a:gridCol w="1033462"/>
                <a:gridCol w="1035050"/>
                <a:gridCol w="1033463"/>
                <a:gridCol w="960437"/>
                <a:gridCol w="1035050"/>
              </a:tblGrid>
              <a:tr h="1103313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>
                          <a:latin typeface="Times New Roman" panose="02020603050405020304" pitchFamily="2" charset="0"/>
                        </a:rPr>
                        <a:t>单项式</a:t>
                      </a:r>
                      <a:endParaRPr lang="zh-CN" altLang="en-US" b="1">
                        <a:latin typeface="Times New Roman" panose="02020603050405020304" pitchFamily="2" charset="0"/>
                      </a:endParaRPr>
                    </a:p>
                  </a:txBody>
                  <a:tcPr vert="horz" anchor="t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>
                        <a:latin typeface="Times New Roman" panose="02020603050405020304" pitchFamily="2" charset="0"/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>
                        <a:latin typeface="Times New Roman" panose="02020603050405020304" pitchFamily="2" charset="0"/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>
                        <a:latin typeface="Times New Roman" panose="02020603050405020304" pitchFamily="2" charset="0"/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>
                        <a:latin typeface="Times New Roman" panose="02020603050405020304" pitchFamily="2" charset="0"/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>
                        <a:latin typeface="Times New Roman" panose="02020603050405020304" pitchFamily="2" charset="0"/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>
                        <a:latin typeface="Times New Roman" panose="02020603050405020304" pitchFamily="2" charset="0"/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>
                        <a:latin typeface="Times New Roman" panose="02020603050405020304" pitchFamily="2" charset="0"/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4900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>
                          <a:latin typeface="Times New Roman" panose="02020603050405020304" pitchFamily="2" charset="0"/>
                        </a:rPr>
                        <a:t>系数</a:t>
                      </a:r>
                      <a:endParaRPr lang="zh-CN" altLang="en-US" b="1">
                        <a:latin typeface="Times New Roman" panose="02020603050405020304" pitchFamily="2" charset="0"/>
                      </a:endParaRPr>
                    </a:p>
                  </a:txBody>
                  <a:tcPr vert="horz" anchor="t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>
                        <a:latin typeface="Times New Roman" panose="02020603050405020304" pitchFamily="2" charset="0"/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>
                        <a:latin typeface="Times New Roman" panose="02020603050405020304" pitchFamily="2" charset="0"/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>
                        <a:latin typeface="Times New Roman" panose="02020603050405020304" pitchFamily="2" charset="0"/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>
                        <a:latin typeface="Times New Roman" panose="02020603050405020304" pitchFamily="2" charset="0"/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>
                        <a:latin typeface="Times New Roman" panose="02020603050405020304" pitchFamily="2" charset="0"/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>
                        <a:latin typeface="Times New Roman" panose="02020603050405020304" pitchFamily="2" charset="0"/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>
                        <a:latin typeface="Times New Roman" panose="02020603050405020304" pitchFamily="2" charset="0"/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2995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>
                          <a:latin typeface="Times New Roman" panose="02020603050405020304" pitchFamily="2" charset="0"/>
                        </a:rPr>
                        <a:t>次数</a:t>
                      </a:r>
                      <a:endParaRPr lang="zh-CN" altLang="en-US" b="1">
                        <a:latin typeface="Times New Roman" panose="02020603050405020304" pitchFamily="2" charset="0"/>
                      </a:endParaRPr>
                    </a:p>
                  </a:txBody>
                  <a:tcPr vert="horz" anchor="t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>
                        <a:latin typeface="Times New Roman" panose="02020603050405020304" pitchFamily="2" charset="0"/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>
                        <a:latin typeface="Times New Roman" panose="02020603050405020304" pitchFamily="2" charset="0"/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>
                        <a:latin typeface="Times New Roman" panose="02020603050405020304" pitchFamily="2" charset="0"/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>
                        <a:latin typeface="Times New Roman" panose="02020603050405020304" pitchFamily="2" charset="0"/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>
                        <a:latin typeface="Times New Roman" panose="02020603050405020304" pitchFamily="2" charset="0"/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>
                        <a:latin typeface="Times New Roman" panose="02020603050405020304" pitchFamily="2" charset="0"/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>
                        <a:latin typeface="Times New Roman" panose="02020603050405020304" pitchFamily="2" charset="0"/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4856" name="矩形 12328"/>
          <p:cNvSpPr/>
          <p:nvPr/>
        </p:nvSpPr>
        <p:spPr>
          <a:xfrm>
            <a:off x="0" y="33147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57" name="矩形 12329"/>
          <p:cNvSpPr/>
          <p:nvPr/>
        </p:nvSpPr>
        <p:spPr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4858" name="组合 12330"/>
          <p:cNvGrpSpPr>
            <a:grpSpLocks noChangeAspect="1"/>
          </p:cNvGrpSpPr>
          <p:nvPr/>
        </p:nvGrpSpPr>
        <p:grpSpPr>
          <a:xfrm>
            <a:off x="1908175" y="2136775"/>
            <a:ext cx="6989763" cy="966788"/>
            <a:chOff x="-45" y="462"/>
            <a:chExt cx="4403" cy="609"/>
          </a:xfrm>
        </p:grpSpPr>
        <p:graphicFrame>
          <p:nvGraphicFramePr>
            <p:cNvPr id="34859" name="对象 12331"/>
            <p:cNvGraphicFramePr>
              <a:graphicFrameLocks noChangeAspect="1"/>
            </p:cNvGraphicFramePr>
            <p:nvPr/>
          </p:nvGraphicFramePr>
          <p:xfrm>
            <a:off x="-45" y="609"/>
            <a:ext cx="408" cy="31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3" name="" r:id="rId1" imgW="255270" imgH="203835" progId="Equation.DSMT4">
                    <p:embed/>
                  </p:oleObj>
                </mc:Choice>
                <mc:Fallback>
                  <p:oleObj name="" r:id="rId1" imgW="255270" imgH="203835" progId="Equation.DSMT4">
                    <p:embed/>
                    <p:pic>
                      <p:nvPicPr>
                        <p:cNvPr id="0" name="图片 310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-45" y="609"/>
                          <a:ext cx="408" cy="31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860" name="对象 12332"/>
            <p:cNvGraphicFramePr>
              <a:graphicFrameLocks noChangeAspect="1"/>
            </p:cNvGraphicFramePr>
            <p:nvPr/>
          </p:nvGraphicFramePr>
          <p:xfrm>
            <a:off x="457" y="627"/>
            <a:ext cx="635" cy="2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1" name="" r:id="rId3" imgW="407035" imgH="177800" progId="Equation.DSMT4">
                    <p:embed/>
                  </p:oleObj>
                </mc:Choice>
                <mc:Fallback>
                  <p:oleObj name="" r:id="rId3" imgW="407035" imgH="177800" progId="Equation.DSMT4">
                    <p:embed/>
                    <p:pic>
                      <p:nvPicPr>
                        <p:cNvPr id="0" name="图片 3100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57" y="627"/>
                          <a:ext cx="635" cy="28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861" name="对象 12333"/>
            <p:cNvGraphicFramePr>
              <a:graphicFrameLocks noChangeAspect="1"/>
            </p:cNvGraphicFramePr>
            <p:nvPr/>
          </p:nvGraphicFramePr>
          <p:xfrm>
            <a:off x="1217" y="535"/>
            <a:ext cx="429" cy="3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4" name="" r:id="rId5" imgW="255270" imgH="229870" progId="Equation.DSMT4">
                    <p:embed/>
                  </p:oleObj>
                </mc:Choice>
                <mc:Fallback>
                  <p:oleObj name="" r:id="rId5" imgW="255270" imgH="229870" progId="Equation.DSMT4">
                    <p:embed/>
                    <p:pic>
                      <p:nvPicPr>
                        <p:cNvPr id="0" name="图片 3103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217" y="535"/>
                          <a:ext cx="429" cy="39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862" name="对象 12334"/>
            <p:cNvGraphicFramePr>
              <a:graphicFrameLocks noChangeAspect="1"/>
            </p:cNvGraphicFramePr>
            <p:nvPr/>
          </p:nvGraphicFramePr>
          <p:xfrm>
            <a:off x="1872" y="588"/>
            <a:ext cx="431" cy="35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8" name="" r:id="rId7" imgW="242570" imgH="203835" progId="Equation.DSMT4">
                    <p:embed/>
                  </p:oleObj>
                </mc:Choice>
                <mc:Fallback>
                  <p:oleObj name="" r:id="rId7" imgW="242570" imgH="203835" progId="Equation.DSMT4">
                    <p:embed/>
                    <p:pic>
                      <p:nvPicPr>
                        <p:cNvPr id="0" name="图片 3097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872" y="588"/>
                          <a:ext cx="431" cy="35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863" name="对象 12335"/>
            <p:cNvGraphicFramePr>
              <a:graphicFrameLocks noChangeAspect="1"/>
            </p:cNvGraphicFramePr>
            <p:nvPr/>
          </p:nvGraphicFramePr>
          <p:xfrm>
            <a:off x="2470" y="462"/>
            <a:ext cx="581" cy="60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2" name="" r:id="rId9" imgW="382270" imgH="407670" progId="Equation.DSMT4">
                    <p:embed/>
                  </p:oleObj>
                </mc:Choice>
                <mc:Fallback>
                  <p:oleObj name="" r:id="rId9" imgW="382270" imgH="407670" progId="Equation.DSMT4">
                    <p:embed/>
                    <p:pic>
                      <p:nvPicPr>
                        <p:cNvPr id="0" name="图片 3101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2470" y="462"/>
                          <a:ext cx="581" cy="60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864" name="对象 12336"/>
            <p:cNvGraphicFramePr>
              <a:graphicFrameLocks noChangeAspect="1"/>
            </p:cNvGraphicFramePr>
            <p:nvPr/>
          </p:nvGraphicFramePr>
          <p:xfrm>
            <a:off x="3076" y="627"/>
            <a:ext cx="571" cy="35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5" name="" r:id="rId11" imgW="433070" imgH="229235" progId="Equation.DSMT4">
                    <p:embed/>
                  </p:oleObj>
                </mc:Choice>
                <mc:Fallback>
                  <p:oleObj name="" r:id="rId11" imgW="433070" imgH="229235" progId="Equation.DSMT4">
                    <p:embed/>
                    <p:pic>
                      <p:nvPicPr>
                        <p:cNvPr id="0" name="图片 3104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3076" y="627"/>
                          <a:ext cx="571" cy="35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865" name="对象 12337"/>
            <p:cNvGraphicFramePr>
              <a:graphicFrameLocks noChangeAspect="1"/>
            </p:cNvGraphicFramePr>
            <p:nvPr/>
          </p:nvGraphicFramePr>
          <p:xfrm>
            <a:off x="3677" y="643"/>
            <a:ext cx="681" cy="34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6" name="" r:id="rId13" imgW="407670" imgH="203835" progId="Equation.DSMT4">
                    <p:embed/>
                  </p:oleObj>
                </mc:Choice>
                <mc:Fallback>
                  <p:oleObj name="" r:id="rId13" imgW="407670" imgH="203835" progId="Equation.DSMT4">
                    <p:embed/>
                    <p:pic>
                      <p:nvPicPr>
                        <p:cNvPr id="0" name="图片 3105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3677" y="643"/>
                          <a:ext cx="681" cy="34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2339" name="文本框 12338"/>
          <p:cNvSpPr txBox="1"/>
          <p:nvPr/>
        </p:nvSpPr>
        <p:spPr>
          <a:xfrm>
            <a:off x="1979613" y="3436938"/>
            <a:ext cx="504825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x-none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2340" name="文本框 12339"/>
          <p:cNvSpPr txBox="1"/>
          <p:nvPr/>
        </p:nvSpPr>
        <p:spPr>
          <a:xfrm>
            <a:off x="1979613" y="4508500"/>
            <a:ext cx="504825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x-none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2341" name="文本框 12340"/>
          <p:cNvSpPr txBox="1"/>
          <p:nvPr/>
        </p:nvSpPr>
        <p:spPr>
          <a:xfrm>
            <a:off x="2703513" y="3436938"/>
            <a:ext cx="129540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－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1.2</a:t>
            </a:r>
            <a:endParaRPr lang="zh-CN" altLang="en-US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2342" name="文本框 12341"/>
          <p:cNvSpPr txBox="1"/>
          <p:nvPr/>
        </p:nvSpPr>
        <p:spPr>
          <a:xfrm>
            <a:off x="3003550" y="4508500"/>
            <a:ext cx="504825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endParaRPr lang="en-US" altLang="x-none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2343" name="文本框 12342"/>
          <p:cNvSpPr txBox="1"/>
          <p:nvPr/>
        </p:nvSpPr>
        <p:spPr>
          <a:xfrm>
            <a:off x="4000500" y="3436938"/>
            <a:ext cx="504825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endParaRPr lang="en-US" altLang="x-none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2344" name="文本框 12343"/>
          <p:cNvSpPr txBox="1"/>
          <p:nvPr/>
        </p:nvSpPr>
        <p:spPr>
          <a:xfrm>
            <a:off x="4111625" y="4508500"/>
            <a:ext cx="504825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endParaRPr lang="en-US" altLang="x-none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2345" name="文本框 12344"/>
          <p:cNvSpPr txBox="1"/>
          <p:nvPr/>
        </p:nvSpPr>
        <p:spPr>
          <a:xfrm>
            <a:off x="4986338" y="3436938"/>
            <a:ext cx="792162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－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endParaRPr lang="en-US" altLang="x-none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2346" name="文本框 12345"/>
          <p:cNvSpPr txBox="1"/>
          <p:nvPr/>
        </p:nvSpPr>
        <p:spPr>
          <a:xfrm>
            <a:off x="5130800" y="4508500"/>
            <a:ext cx="504825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x-none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2347" name="文本框 12346"/>
          <p:cNvSpPr txBox="1"/>
          <p:nvPr/>
        </p:nvSpPr>
        <p:spPr>
          <a:xfrm>
            <a:off x="6108700" y="4508500"/>
            <a:ext cx="504825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x-none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aphicFrame>
        <p:nvGraphicFramePr>
          <p:cNvPr id="12348" name="对象 12347"/>
          <p:cNvGraphicFramePr>
            <a:graphicFrameLocks noChangeAspect="1"/>
          </p:cNvGraphicFramePr>
          <p:nvPr/>
        </p:nvGraphicFramePr>
        <p:xfrm>
          <a:off x="6056313" y="3314700"/>
          <a:ext cx="557212" cy="890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7" name="" r:id="rId15" imgW="254635" imgH="407670" progId="Equation.DSMT4">
                  <p:embed/>
                </p:oleObj>
              </mc:Choice>
              <mc:Fallback>
                <p:oleObj name="" r:id="rId15" imgW="254635" imgH="407670" progId="Equation.DSMT4">
                  <p:embed/>
                  <p:pic>
                    <p:nvPicPr>
                      <p:cNvPr id="0" name="图片 310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056313" y="3314700"/>
                        <a:ext cx="557212" cy="8905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49" name="对象 12348"/>
          <p:cNvGraphicFramePr>
            <a:graphicFrameLocks noChangeAspect="1"/>
          </p:cNvGraphicFramePr>
          <p:nvPr/>
        </p:nvGraphicFramePr>
        <p:xfrm>
          <a:off x="7099300" y="3436938"/>
          <a:ext cx="471488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8" name="" r:id="rId17" imgW="178435" imgH="191770" progId="Equation.DSMT4">
                  <p:embed/>
                </p:oleObj>
              </mc:Choice>
              <mc:Fallback>
                <p:oleObj name="" r:id="rId17" imgW="178435" imgH="191770" progId="Equation.DSMT4">
                  <p:embed/>
                  <p:pic>
                    <p:nvPicPr>
                      <p:cNvPr id="0" name="图片 310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099300" y="3436938"/>
                        <a:ext cx="471488" cy="504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50" name="文本框 12349"/>
          <p:cNvSpPr txBox="1"/>
          <p:nvPr/>
        </p:nvSpPr>
        <p:spPr>
          <a:xfrm>
            <a:off x="7186613" y="4508500"/>
            <a:ext cx="504825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endParaRPr lang="en-US" altLang="x-none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aphicFrame>
        <p:nvGraphicFramePr>
          <p:cNvPr id="12351" name="对象 12350"/>
          <p:cNvGraphicFramePr>
            <a:graphicFrameLocks noChangeAspect="1"/>
          </p:cNvGraphicFramePr>
          <p:nvPr/>
        </p:nvGraphicFramePr>
        <p:xfrm>
          <a:off x="8070850" y="3524250"/>
          <a:ext cx="573088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9" name="" r:id="rId19" imgW="216535" imgH="178435" progId="Equation.DSMT4">
                  <p:embed/>
                </p:oleObj>
              </mc:Choice>
              <mc:Fallback>
                <p:oleObj name="" r:id="rId19" imgW="216535" imgH="178435" progId="Equation.DSMT4">
                  <p:embed/>
                  <p:pic>
                    <p:nvPicPr>
                      <p:cNvPr id="0" name="图片 310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070850" y="3524250"/>
                        <a:ext cx="573088" cy="4714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52" name="文本框 12351"/>
          <p:cNvSpPr txBox="1"/>
          <p:nvPr/>
        </p:nvSpPr>
        <p:spPr>
          <a:xfrm>
            <a:off x="8139113" y="4508500"/>
            <a:ext cx="504825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endParaRPr lang="en-US" altLang="x-none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pic>
        <p:nvPicPr>
          <p:cNvPr id="34880" name="图片 6" descr="tb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8359775" y="155575"/>
            <a:ext cx="595313" cy="595313"/>
          </a:xfrm>
          <a:prstGeom prst="rect">
            <a:avLst/>
          </a:prstGeom>
          <a:noFill/>
          <a:ln w="9525">
            <a:noFill/>
          </a:ln>
          <a:effectLst>
            <a:outerShdw dist="38100" dir="2699999" algn="ctr" rotWithShape="0">
              <a:srgbClr val="000000">
                <a:alpha val="35999"/>
              </a:srgbClr>
            </a:outerShdw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39" grpId="0"/>
      <p:bldP spid="12340" grpId="0"/>
      <p:bldP spid="12341" grpId="0"/>
      <p:bldP spid="12342" grpId="0"/>
      <p:bldP spid="12343" grpId="0"/>
      <p:bldP spid="12344" grpId="0"/>
      <p:bldP spid="12345" grpId="0"/>
      <p:bldP spid="12346" grpId="0"/>
      <p:bldP spid="12347" grpId="0"/>
      <p:bldP spid="12350" grpId="0"/>
      <p:bldP spid="1235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文本框 13313"/>
          <p:cNvSpPr txBox="1"/>
          <p:nvPr/>
        </p:nvSpPr>
        <p:spPr>
          <a:xfrm>
            <a:off x="287338" y="2208213"/>
            <a:ext cx="8569325" cy="3505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x-none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 每包书有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12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册，</a:t>
            </a:r>
            <a:r>
              <a:rPr lang="en-US" altLang="x-none" sz="28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n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包书有</a:t>
            </a:r>
            <a:r>
              <a:rPr lang="zh-CN" altLang="en-US" sz="28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册；</a:t>
            </a:r>
            <a:endParaRPr lang="en-US" altLang="x-none" sz="2800" b="1" i="1" dirty="0">
              <a:solidFill>
                <a:srgbClr val="000099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x-none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 底边长为 </a:t>
            </a:r>
            <a:r>
              <a:rPr lang="en-US" altLang="x-none" sz="28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a 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cm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，高为 </a:t>
            </a:r>
            <a:r>
              <a:rPr lang="en-US" altLang="x-none" sz="28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h 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cm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的三角形的面积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  是</a:t>
            </a:r>
            <a:r>
              <a:rPr lang="zh-CN" altLang="en-US" sz="28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cm</a:t>
            </a:r>
            <a:r>
              <a:rPr lang="en-US" altLang="x-none" sz="2800" b="1" baseline="30000" dirty="0"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；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x-none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 棱长为 </a:t>
            </a:r>
            <a:r>
              <a:rPr lang="en-US" altLang="x-none" sz="28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a 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cm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的正方体的体积是</a:t>
            </a:r>
            <a:r>
              <a:rPr lang="zh-CN" altLang="en-US" sz="28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cm</a:t>
            </a:r>
            <a:r>
              <a:rPr lang="en-US" altLang="x-none" sz="2800" b="1" baseline="30000" dirty="0"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；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x-none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）一台电视机原价 </a:t>
            </a:r>
            <a:r>
              <a:rPr lang="en-US" altLang="x-none" sz="28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a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元，现按原价的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9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折出售，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 这台电视机现在的售价是</a:t>
            </a:r>
            <a:r>
              <a:rPr lang="zh-CN" altLang="en-US" sz="28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元；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x-none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）一个长方形的长是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0.9 m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，宽是</a:t>
            </a:r>
            <a:r>
              <a:rPr lang="en-US" altLang="x-none" sz="28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a 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m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，这个长方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 形的面积是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r>
              <a:rPr lang="zh-CN" altLang="en-US" sz="2800" b="1" u="sng" dirty="0">
                <a:latin typeface="Times New Roman" panose="02020603050405020304" pitchFamily="2" charset="0"/>
                <a:ea typeface="宋体" panose="02010600030101010101" pitchFamily="2" charset="-122"/>
              </a:rPr>
              <a:t>          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m</a:t>
            </a:r>
            <a:r>
              <a:rPr lang="en-US" altLang="x-none" sz="2800" b="1" baseline="30000" dirty="0"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en-US" altLang="x-none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42" name="矩形 13314"/>
          <p:cNvSpPr/>
          <p:nvPr/>
        </p:nvSpPr>
        <p:spPr>
          <a:xfrm>
            <a:off x="400050" y="1336675"/>
            <a:ext cx="726916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用单项式填空，并指出它们的系数和次数</a:t>
            </a:r>
            <a:r>
              <a:rPr lang="en-US" altLang="x-none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5843" name="图片 6" descr="tb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9775" y="155575"/>
            <a:ext cx="595313" cy="595313"/>
          </a:xfrm>
          <a:prstGeom prst="rect">
            <a:avLst/>
          </a:prstGeom>
          <a:noFill/>
          <a:ln w="9525">
            <a:noFill/>
          </a:ln>
          <a:effectLst>
            <a:outerShdw dist="38100" dir="2699999" algn="ctr" rotWithShape="0">
              <a:srgbClr val="000000">
                <a:alpha val="35999"/>
              </a:srgbClr>
            </a:outerShdw>
          </a:effectLst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矩形 5121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18" name="矩形 5122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19" name="矩形 5123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0" name="矩形 5124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21990" y="2051685"/>
            <a:ext cx="3068954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 b="1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2.1   </a:t>
            </a:r>
            <a:r>
              <a:rPr lang="zh-CN" altLang="en-US" sz="4800" b="1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整式</a:t>
            </a:r>
            <a:endParaRPr lang="zh-CN" altLang="en-US" sz="4800" b="1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42919" y="3204210"/>
            <a:ext cx="342709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用字母表示数</a:t>
            </a:r>
            <a:endParaRPr lang="zh-CN" altLang="en-US" sz="4000" b="1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338" name="组合 14337"/>
          <p:cNvGrpSpPr/>
          <p:nvPr/>
        </p:nvGrpSpPr>
        <p:grpSpPr>
          <a:xfrm>
            <a:off x="1301750" y="1089025"/>
            <a:ext cx="6769100" cy="519113"/>
            <a:chOff x="0" y="0"/>
            <a:chExt cx="4264" cy="327"/>
          </a:xfrm>
        </p:grpSpPr>
        <p:graphicFrame>
          <p:nvGraphicFramePr>
            <p:cNvPr id="36866" name="对象 14338"/>
            <p:cNvGraphicFramePr>
              <a:graphicFrameLocks noChangeAspect="1"/>
            </p:cNvGraphicFramePr>
            <p:nvPr/>
          </p:nvGraphicFramePr>
          <p:xfrm>
            <a:off x="590" y="21"/>
            <a:ext cx="454" cy="30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0" name="" r:id="rId1" imgW="267335" imgH="178435" progId="Equation.3">
                    <p:embed/>
                  </p:oleObj>
                </mc:Choice>
                <mc:Fallback>
                  <p:oleObj name="" r:id="rId1" imgW="267335" imgH="178435" progId="Equation.3">
                    <p:embed/>
                    <p:pic>
                      <p:nvPicPr>
                        <p:cNvPr id="0" name="图片 3109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590" y="21"/>
                          <a:ext cx="454" cy="30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6867" name="文本框 14339"/>
            <p:cNvSpPr txBox="1"/>
            <p:nvPr/>
          </p:nvSpPr>
          <p:spPr>
            <a:xfrm>
              <a:off x="0" y="0"/>
              <a:ext cx="426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（</a:t>
              </a:r>
              <a:r>
                <a:rPr lang="en-US" altLang="x-none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1</a:t>
              </a:r>
              <a:r>
                <a:rPr lang="zh-CN" altLang="en-US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）         ，它的系数是</a:t>
              </a:r>
              <a:r>
                <a:rPr lang="en-US" altLang="x-none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12</a:t>
              </a:r>
              <a:r>
                <a:rPr lang="zh-CN" altLang="en-US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，次数是</a:t>
              </a:r>
              <a:r>
                <a:rPr lang="en-US" altLang="x-none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1</a:t>
              </a:r>
              <a:r>
                <a:rPr lang="zh-CN" altLang="en-US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；</a:t>
              </a:r>
              <a:endPara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36868" name="文本框 14340"/>
          <p:cNvSpPr txBox="1"/>
          <p:nvPr/>
        </p:nvSpPr>
        <p:spPr>
          <a:xfrm>
            <a:off x="661988" y="1089025"/>
            <a:ext cx="792162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解：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4342" name="组合 14341"/>
          <p:cNvGrpSpPr/>
          <p:nvPr/>
        </p:nvGrpSpPr>
        <p:grpSpPr>
          <a:xfrm>
            <a:off x="971550" y="1700213"/>
            <a:ext cx="6769100" cy="1152525"/>
            <a:chOff x="0" y="0"/>
            <a:chExt cx="4264" cy="726"/>
          </a:xfrm>
        </p:grpSpPr>
        <p:graphicFrame>
          <p:nvGraphicFramePr>
            <p:cNvPr id="36870" name="对象 14342"/>
            <p:cNvGraphicFramePr>
              <a:graphicFrameLocks noChangeAspect="1"/>
            </p:cNvGraphicFramePr>
            <p:nvPr/>
          </p:nvGraphicFramePr>
          <p:xfrm>
            <a:off x="499" y="37"/>
            <a:ext cx="558" cy="68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1" name="" r:id="rId3" imgW="318135" imgH="394970" progId="Equation.3">
                    <p:embed/>
                  </p:oleObj>
                </mc:Choice>
                <mc:Fallback>
                  <p:oleObj name="" r:id="rId3" imgW="318135" imgH="394970" progId="Equation.3">
                    <p:embed/>
                    <p:pic>
                      <p:nvPicPr>
                        <p:cNvPr id="0" name="图片 3110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99" y="37"/>
                          <a:ext cx="558" cy="68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6871" name="文本框 14343"/>
            <p:cNvSpPr txBox="1"/>
            <p:nvPr/>
          </p:nvSpPr>
          <p:spPr>
            <a:xfrm>
              <a:off x="0" y="182"/>
              <a:ext cx="426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（</a:t>
              </a:r>
              <a:r>
                <a:rPr lang="en-US" altLang="x-none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）    ，它的系数是   ，次数是</a:t>
              </a:r>
              <a:r>
                <a:rPr lang="en-US" altLang="x-none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2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；</a:t>
              </a: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aphicFrame>
          <p:nvGraphicFramePr>
            <p:cNvPr id="36872" name="对象 14344"/>
            <p:cNvGraphicFramePr>
              <a:graphicFrameLocks noChangeAspect="1"/>
            </p:cNvGraphicFramePr>
            <p:nvPr/>
          </p:nvGraphicFramePr>
          <p:xfrm>
            <a:off x="2450" y="0"/>
            <a:ext cx="268" cy="68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3" name="" r:id="rId5" imgW="153035" imgH="394970" progId="Equation.3">
                    <p:embed/>
                  </p:oleObj>
                </mc:Choice>
                <mc:Fallback>
                  <p:oleObj name="" r:id="rId5" imgW="153035" imgH="394970" progId="Equation.3">
                    <p:embed/>
                    <p:pic>
                      <p:nvPicPr>
                        <p:cNvPr id="0" name="图片 3112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450" y="0"/>
                          <a:ext cx="268" cy="68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4346" name="组合 14345"/>
          <p:cNvGrpSpPr/>
          <p:nvPr/>
        </p:nvGrpSpPr>
        <p:grpSpPr>
          <a:xfrm>
            <a:off x="971550" y="2997200"/>
            <a:ext cx="6769100" cy="595313"/>
            <a:chOff x="0" y="0"/>
            <a:chExt cx="4264" cy="375"/>
          </a:xfrm>
        </p:grpSpPr>
        <p:graphicFrame>
          <p:nvGraphicFramePr>
            <p:cNvPr id="36874" name="对象 14346"/>
            <p:cNvGraphicFramePr>
              <a:graphicFrameLocks noChangeAspect="1"/>
            </p:cNvGraphicFramePr>
            <p:nvPr/>
          </p:nvGraphicFramePr>
          <p:xfrm>
            <a:off x="584" y="0"/>
            <a:ext cx="324" cy="36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2" name="" r:id="rId7" imgW="178435" imgH="204470" progId="Equation.3">
                    <p:embed/>
                  </p:oleObj>
                </mc:Choice>
                <mc:Fallback>
                  <p:oleObj name="" r:id="rId7" imgW="178435" imgH="204470" progId="Equation.3">
                    <p:embed/>
                    <p:pic>
                      <p:nvPicPr>
                        <p:cNvPr id="0" name="图片 3111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584" y="0"/>
                          <a:ext cx="324" cy="36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6875" name="文本框 14347"/>
            <p:cNvSpPr txBox="1"/>
            <p:nvPr/>
          </p:nvSpPr>
          <p:spPr>
            <a:xfrm>
              <a:off x="0" y="48"/>
              <a:ext cx="426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（</a:t>
              </a:r>
              <a:r>
                <a:rPr lang="en-US" altLang="x-none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）  ，它的</a:t>
              </a:r>
              <a:r>
                <a:rPr lang="zh-CN" altLang="en-US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系数是</a:t>
              </a:r>
              <a:r>
                <a:rPr lang="en-US" altLang="x-none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1</a:t>
              </a:r>
              <a:r>
                <a:rPr lang="zh-CN" altLang="en-US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，次数是</a:t>
              </a:r>
              <a:r>
                <a:rPr lang="en-US" altLang="x-none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3</a:t>
              </a:r>
              <a:r>
                <a:rPr lang="zh-CN" altLang="en-US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；</a:t>
              </a:r>
              <a:endPara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4349" name="组合 14348"/>
          <p:cNvGrpSpPr/>
          <p:nvPr/>
        </p:nvGrpSpPr>
        <p:grpSpPr>
          <a:xfrm>
            <a:off x="971550" y="3933825"/>
            <a:ext cx="6985000" cy="520700"/>
            <a:chOff x="0" y="0"/>
            <a:chExt cx="4400" cy="328"/>
          </a:xfrm>
        </p:grpSpPr>
        <p:graphicFrame>
          <p:nvGraphicFramePr>
            <p:cNvPr id="36877" name="对象 14349"/>
            <p:cNvGraphicFramePr>
              <a:graphicFrameLocks noChangeAspect="1"/>
            </p:cNvGraphicFramePr>
            <p:nvPr/>
          </p:nvGraphicFramePr>
          <p:xfrm>
            <a:off x="913" y="56"/>
            <a:ext cx="247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4" name="" r:id="rId9" imgW="127635" imgH="140335" progId="Equation.3">
                    <p:embed/>
                  </p:oleObj>
                </mc:Choice>
                <mc:Fallback>
                  <p:oleObj name="" r:id="rId9" imgW="127635" imgH="140335" progId="Equation.3">
                    <p:embed/>
                    <p:pic>
                      <p:nvPicPr>
                        <p:cNvPr id="0" name="图片 3113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913" y="56"/>
                          <a:ext cx="247" cy="27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6878" name="文本框 14350"/>
            <p:cNvSpPr txBox="1"/>
            <p:nvPr/>
          </p:nvSpPr>
          <p:spPr>
            <a:xfrm>
              <a:off x="0" y="0"/>
              <a:ext cx="440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（</a:t>
              </a:r>
              <a:r>
                <a:rPr lang="en-US" altLang="x-none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）</a:t>
              </a:r>
              <a:r>
                <a:rPr lang="en-US" altLang="x-none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0.9  </a:t>
              </a:r>
              <a:r>
                <a:rPr lang="zh-CN" altLang="en-US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  ，它的系数是</a:t>
              </a:r>
              <a:r>
                <a:rPr lang="en-US" altLang="x-none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0.9</a:t>
              </a:r>
              <a:r>
                <a:rPr lang="zh-CN" altLang="en-US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，次数是１；</a:t>
              </a:r>
              <a:endPara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4352" name="组合 14351"/>
          <p:cNvGrpSpPr/>
          <p:nvPr/>
        </p:nvGrpSpPr>
        <p:grpSpPr>
          <a:xfrm>
            <a:off x="971550" y="4724400"/>
            <a:ext cx="6985000" cy="520700"/>
            <a:chOff x="0" y="0"/>
            <a:chExt cx="4400" cy="328"/>
          </a:xfrm>
        </p:grpSpPr>
        <p:graphicFrame>
          <p:nvGraphicFramePr>
            <p:cNvPr id="36880" name="对象 14352"/>
            <p:cNvGraphicFramePr>
              <a:graphicFrameLocks noChangeAspect="1"/>
            </p:cNvGraphicFramePr>
            <p:nvPr/>
          </p:nvGraphicFramePr>
          <p:xfrm>
            <a:off x="913" y="56"/>
            <a:ext cx="247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5" name="" r:id="rId11" imgW="127635" imgH="140335" progId="Equation.3">
                    <p:embed/>
                  </p:oleObj>
                </mc:Choice>
                <mc:Fallback>
                  <p:oleObj name="" r:id="rId11" imgW="127635" imgH="140335" progId="Equation.3">
                    <p:embed/>
                    <p:pic>
                      <p:nvPicPr>
                        <p:cNvPr id="0" name="图片 3114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913" y="56"/>
                          <a:ext cx="247" cy="27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6881" name="文本框 14353"/>
            <p:cNvSpPr txBox="1"/>
            <p:nvPr/>
          </p:nvSpPr>
          <p:spPr>
            <a:xfrm>
              <a:off x="0" y="0"/>
              <a:ext cx="440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（</a:t>
              </a:r>
              <a:r>
                <a:rPr lang="en-US" altLang="x-none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5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）</a:t>
              </a:r>
              <a:r>
                <a:rPr lang="en-US" altLang="x-none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0.9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 ，</a:t>
              </a:r>
              <a:r>
                <a:rPr lang="zh-CN" altLang="en-US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它的系数是</a:t>
              </a:r>
              <a:r>
                <a:rPr lang="en-US" altLang="x-none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0.9</a:t>
              </a:r>
              <a:r>
                <a:rPr lang="zh-CN" altLang="en-US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，次数是１．</a:t>
              </a:r>
              <a:endPara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36882" name="图片 6" descr="tb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359775" y="155575"/>
            <a:ext cx="595313" cy="595313"/>
          </a:xfrm>
          <a:prstGeom prst="rect">
            <a:avLst/>
          </a:prstGeom>
          <a:noFill/>
          <a:ln w="9525">
            <a:noFill/>
          </a:ln>
          <a:effectLst>
            <a:outerShdw dist="38100" dir="2699999" algn="ctr" rotWithShape="0">
              <a:srgbClr val="000000">
                <a:alpha val="35999"/>
              </a:srgbClr>
            </a:outerShdw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文本框 15361"/>
          <p:cNvSpPr txBox="1"/>
          <p:nvPr/>
        </p:nvSpPr>
        <p:spPr>
          <a:xfrm>
            <a:off x="2700338" y="1773238"/>
            <a:ext cx="935037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3" name="矩形 15362"/>
          <p:cNvSpPr/>
          <p:nvPr/>
        </p:nvSpPr>
        <p:spPr>
          <a:xfrm>
            <a:off x="615950" y="1254125"/>
            <a:ext cx="1784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fontAlgn="base" hangingPunct="1"/>
            <a:r>
              <a:rPr lang="en-US" altLang="x-none" sz="2800" b="1" strike="noStrike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【</a:t>
            </a:r>
            <a:r>
              <a:rPr lang="zh-CN" altLang="en-US" sz="2800" b="1" strike="noStrike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问题</a:t>
            </a:r>
            <a:r>
              <a:rPr lang="en-US" altLang="x-none" sz="2800" b="1" strike="noStrike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5】</a:t>
            </a:r>
            <a:endParaRPr lang="en-US" altLang="x-none" sz="2800" b="1" strike="noStrike" noProof="1" dirty="0">
              <a:solidFill>
                <a:srgbClr val="0000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891" name="文本框 15363"/>
          <p:cNvSpPr txBox="1"/>
          <p:nvPr/>
        </p:nvSpPr>
        <p:spPr>
          <a:xfrm>
            <a:off x="1908175" y="1773238"/>
            <a:ext cx="467995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你能赋予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0.9</a:t>
            </a:r>
            <a:r>
              <a:rPr lang="en-US" altLang="x-none" sz="28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一个含义吗？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5" name="文本框 15364"/>
          <p:cNvSpPr txBox="1"/>
          <p:nvPr/>
        </p:nvSpPr>
        <p:spPr>
          <a:xfrm>
            <a:off x="1187450" y="2781300"/>
            <a:ext cx="6624638" cy="11604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用字母表示数后，同一个式子可以</a:t>
            </a:r>
            <a:endParaRPr lang="zh-CN" altLang="en-US" sz="2800" b="1" dirty="0">
              <a:solidFill>
                <a:srgbClr val="0000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表示不同的含义．</a:t>
            </a:r>
            <a:endParaRPr lang="zh-CN" altLang="en-US" sz="2800" b="1" dirty="0">
              <a:solidFill>
                <a:srgbClr val="0000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7893" name="图片 6" descr="tb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9775" y="155575"/>
            <a:ext cx="595313" cy="595313"/>
          </a:xfrm>
          <a:prstGeom prst="rect">
            <a:avLst/>
          </a:prstGeom>
          <a:noFill/>
          <a:ln w="9525">
            <a:noFill/>
          </a:ln>
          <a:effectLst>
            <a:outerShdw dist="38100" dir="2699999" algn="ctr" rotWithShape="0">
              <a:srgbClr val="000000">
                <a:alpha val="35999"/>
              </a:srgbClr>
            </a:outerShdw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文本框 16385"/>
          <p:cNvSpPr txBox="1"/>
          <p:nvPr/>
        </p:nvSpPr>
        <p:spPr>
          <a:xfrm>
            <a:off x="595313" y="1311275"/>
            <a:ext cx="4105275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活动：“人人来当老师”</a:t>
            </a:r>
            <a:endParaRPr lang="zh-CN" altLang="en-US" sz="2800" b="1" dirty="0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4" name="文本框 16386"/>
          <p:cNvSpPr txBox="1"/>
          <p:nvPr/>
        </p:nvSpPr>
        <p:spPr>
          <a:xfrm>
            <a:off x="1547813" y="1989138"/>
            <a:ext cx="6840537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5" name="文本框 16387"/>
          <p:cNvSpPr txBox="1"/>
          <p:nvPr/>
        </p:nvSpPr>
        <p:spPr>
          <a:xfrm>
            <a:off x="817563" y="1989138"/>
            <a:ext cx="7669212" cy="26527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以小组为单位，每个小组学生说出一个单项式，然后请另一个小组的学生回答出所说单项式的系数和次数，看哪一组题目出得正确，看哪一组回答得快而准</a:t>
            </a:r>
            <a:r>
              <a:rPr lang="en-US" altLang="x-none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x-none" sz="2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x-none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8916" name="图片 6" descr="tb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9775" y="155575"/>
            <a:ext cx="595313" cy="595313"/>
          </a:xfrm>
          <a:prstGeom prst="rect">
            <a:avLst/>
          </a:prstGeom>
          <a:noFill/>
          <a:ln w="9525">
            <a:noFill/>
          </a:ln>
          <a:effectLst>
            <a:outerShdw dist="38100" dir="2699999" algn="ctr" rotWithShape="0">
              <a:srgbClr val="000000">
                <a:alpha val="35999"/>
              </a:srgbClr>
            </a:outerShdw>
          </a:effectLst>
        </p:spPr>
      </p:pic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矩形 17409"/>
          <p:cNvSpPr/>
          <p:nvPr/>
        </p:nvSpPr>
        <p:spPr>
          <a:xfrm>
            <a:off x="0" y="33147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9938" name="组合 17410"/>
          <p:cNvGrpSpPr/>
          <p:nvPr/>
        </p:nvGrpSpPr>
        <p:grpSpPr>
          <a:xfrm>
            <a:off x="1187450" y="1763713"/>
            <a:ext cx="6913563" cy="1233487"/>
            <a:chOff x="0" y="0"/>
            <a:chExt cx="4355" cy="777"/>
          </a:xfrm>
        </p:grpSpPr>
        <p:sp>
          <p:nvSpPr>
            <p:cNvPr id="39939" name="文本框 17411"/>
            <p:cNvSpPr txBox="1"/>
            <p:nvPr/>
          </p:nvSpPr>
          <p:spPr>
            <a:xfrm>
              <a:off x="0" y="46"/>
              <a:ext cx="4355" cy="7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　　若 　　　　　是关于 </a:t>
              </a:r>
              <a:r>
                <a:rPr lang="en-US" altLang="x-none" sz="2800" b="1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x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，</a:t>
              </a:r>
              <a:r>
                <a:rPr lang="en-US" altLang="x-none" sz="2800" b="1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y 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的一个</a:t>
              </a: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四次单项式，求</a:t>
              </a:r>
              <a:r>
                <a:rPr lang="en-US" altLang="x-none" sz="2800" b="1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m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，</a:t>
              </a:r>
              <a:r>
                <a:rPr lang="en-US" altLang="x-none" sz="2800" b="1" i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n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应满足的条件？　</a:t>
              </a: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aphicFrame>
          <p:nvGraphicFramePr>
            <p:cNvPr id="39940" name="对象 17412"/>
            <p:cNvGraphicFramePr>
              <a:graphicFrameLocks noChangeAspect="1"/>
            </p:cNvGraphicFramePr>
            <p:nvPr/>
          </p:nvGraphicFramePr>
          <p:xfrm>
            <a:off x="774" y="0"/>
            <a:ext cx="1227" cy="3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6" name="" r:id="rId1" imgW="750570" imgH="229235" progId="Equation.DSMT4">
                    <p:embed/>
                  </p:oleObj>
                </mc:Choice>
                <mc:Fallback>
                  <p:oleObj name="" r:id="rId1" imgW="750570" imgH="229235" progId="Equation.DSMT4">
                    <p:embed/>
                    <p:pic>
                      <p:nvPicPr>
                        <p:cNvPr id="0" name="图片 3115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774" y="0"/>
                          <a:ext cx="1227" cy="37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9941" name="矩形 17413"/>
          <p:cNvSpPr/>
          <p:nvPr/>
        </p:nvSpPr>
        <p:spPr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7415" name="组合 17414"/>
          <p:cNvGrpSpPr/>
          <p:nvPr/>
        </p:nvGrpSpPr>
        <p:grpSpPr>
          <a:xfrm>
            <a:off x="1979613" y="3562350"/>
            <a:ext cx="3168650" cy="946150"/>
            <a:chOff x="0" y="0"/>
            <a:chExt cx="1996" cy="596"/>
          </a:xfrm>
        </p:grpSpPr>
        <p:graphicFrame>
          <p:nvGraphicFramePr>
            <p:cNvPr id="39943" name="对象 17415"/>
            <p:cNvGraphicFramePr>
              <a:graphicFrameLocks noChangeAspect="1"/>
            </p:cNvGraphicFramePr>
            <p:nvPr/>
          </p:nvGraphicFramePr>
          <p:xfrm>
            <a:off x="681" y="0"/>
            <a:ext cx="1315" cy="3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7" name="" r:id="rId3" imgW="750570" imgH="203200" progId="Equation.DSMT4">
                    <p:embed/>
                  </p:oleObj>
                </mc:Choice>
                <mc:Fallback>
                  <p:oleObj name="" r:id="rId3" imgW="750570" imgH="203200" progId="Equation.DSMT4">
                    <p:embed/>
                    <p:pic>
                      <p:nvPicPr>
                        <p:cNvPr id="0" name="图片 3116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681" y="0"/>
                          <a:ext cx="1315" cy="34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9944" name="文本框 17416"/>
            <p:cNvSpPr txBox="1"/>
            <p:nvPr/>
          </p:nvSpPr>
          <p:spPr>
            <a:xfrm>
              <a:off x="0" y="0"/>
              <a:ext cx="681" cy="59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答案：</a:t>
              </a:r>
              <a:endPara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7418" name="矩形 17417"/>
          <p:cNvSpPr/>
          <p:nvPr/>
        </p:nvSpPr>
        <p:spPr>
          <a:xfrm>
            <a:off x="695325" y="1146175"/>
            <a:ext cx="20875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fontAlgn="base" hangingPunct="1"/>
            <a:r>
              <a:rPr lang="zh-CN" altLang="en-US" sz="2800" b="1" strike="noStrike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拓展提高</a:t>
            </a:r>
            <a:endParaRPr lang="zh-CN" altLang="en-US" sz="2800" b="1" strike="noStrike" noProof="1" dirty="0">
              <a:solidFill>
                <a:srgbClr val="000099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9946" name="图片 6" descr="tb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59775" y="155575"/>
            <a:ext cx="595313" cy="595313"/>
          </a:xfrm>
          <a:prstGeom prst="rect">
            <a:avLst/>
          </a:prstGeom>
          <a:noFill/>
          <a:ln w="9525">
            <a:noFill/>
          </a:ln>
          <a:effectLst>
            <a:outerShdw dist="38100" dir="2699999" algn="ctr" rotWithShape="0">
              <a:srgbClr val="000000">
                <a:alpha val="35999"/>
              </a:srgbClr>
            </a:outerShdw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文本框 18433"/>
          <p:cNvSpPr txBox="1"/>
          <p:nvPr/>
        </p:nvSpPr>
        <p:spPr>
          <a:xfrm>
            <a:off x="539750" y="2138363"/>
            <a:ext cx="7272338" cy="2227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x-none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）本节课学了哪些主要内容？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x-none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）请你举例说明单项式的概念、单项式的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 系数和次数的概念</a:t>
            </a:r>
            <a:r>
              <a:rPr lang="en-US" altLang="x-none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. 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5" name="矩形 18434"/>
          <p:cNvSpPr/>
          <p:nvPr/>
        </p:nvSpPr>
        <p:spPr>
          <a:xfrm>
            <a:off x="684213" y="1308100"/>
            <a:ext cx="2317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fontAlgn="base" hangingPunct="1"/>
            <a:r>
              <a:rPr lang="en-US" altLang="x-none" sz="2800" b="1" strike="noStrike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【</a:t>
            </a:r>
            <a:r>
              <a:rPr lang="zh-CN" altLang="en-US" sz="2800" b="1" strike="noStrike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课堂小结</a:t>
            </a:r>
            <a:r>
              <a:rPr lang="en-US" altLang="x-none" sz="2800" b="1" strike="noStrike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】</a:t>
            </a:r>
            <a:endParaRPr lang="en-US" altLang="x-none" sz="2800" b="1" strike="noStrike" noProof="1" dirty="0">
              <a:solidFill>
                <a:srgbClr val="000099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0963" name="图片 6" descr="tb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9775" y="155575"/>
            <a:ext cx="595313" cy="595313"/>
          </a:xfrm>
          <a:prstGeom prst="rect">
            <a:avLst/>
          </a:prstGeom>
          <a:noFill/>
          <a:ln w="9525">
            <a:noFill/>
          </a:ln>
          <a:effectLst>
            <a:outerShdw dist="38100" dir="2699999" algn="ctr" rotWithShape="0">
              <a:srgbClr val="000000">
                <a:alpha val="35999"/>
              </a:srgbClr>
            </a:outerShdw>
          </a:effectLst>
        </p:spPr>
      </p:pic>
    </p:spTree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矩形 4097"/>
          <p:cNvSpPr/>
          <p:nvPr/>
        </p:nvSpPr>
        <p:spPr>
          <a:xfrm>
            <a:off x="1812290" y="2623185"/>
            <a:ext cx="5274310" cy="762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ctr" fontAlgn="base"/>
            <a:r>
              <a:rPr lang="zh-CN" altLang="en-US" sz="4400" b="1" strike="noStrike" noProof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多项式</a:t>
            </a:r>
            <a:endParaRPr lang="zh-CN" altLang="en-US" sz="4400" b="1" strike="noStrike" noProof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矩形 5121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010" name="矩形 5122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011" name="矩形 5123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012" name="矩形 5124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013" name="文本框 5126"/>
          <p:cNvSpPr txBox="1"/>
          <p:nvPr/>
        </p:nvSpPr>
        <p:spPr>
          <a:xfrm>
            <a:off x="755650" y="1989138"/>
            <a:ext cx="6480175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014" name="文本框 5127"/>
          <p:cNvSpPr txBox="1"/>
          <p:nvPr/>
        </p:nvSpPr>
        <p:spPr>
          <a:xfrm>
            <a:off x="577850" y="1735138"/>
            <a:ext cx="8293100" cy="27733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学习目标：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x-none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x-none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理解多项式、多项式的项和次数、整式的概念．</a:t>
            </a:r>
            <a:endParaRPr lang="zh-CN" altLang="en-US" sz="28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x-none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会用多项式表示简单的数量关系，并根据多项式中字母的值求多项式的值．</a:t>
            </a:r>
            <a:endParaRPr lang="zh-CN" altLang="en-US" sz="28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文本框 6145"/>
          <p:cNvSpPr txBox="1"/>
          <p:nvPr/>
        </p:nvSpPr>
        <p:spPr>
          <a:xfrm>
            <a:off x="755650" y="1196975"/>
            <a:ext cx="6408738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34" name="文本框 6146"/>
          <p:cNvSpPr txBox="1"/>
          <p:nvPr/>
        </p:nvSpPr>
        <p:spPr>
          <a:xfrm>
            <a:off x="517525" y="1782763"/>
            <a:ext cx="7561263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（</a:t>
            </a:r>
            <a:r>
              <a:rPr lang="en-US" altLang="x-none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）对于单项式，我们学习了哪些内容？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8" name="文本框 6147"/>
          <p:cNvSpPr txBox="1"/>
          <p:nvPr/>
        </p:nvSpPr>
        <p:spPr>
          <a:xfrm>
            <a:off x="1027113" y="2644775"/>
            <a:ext cx="6697662" cy="11604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（</a:t>
            </a:r>
            <a:r>
              <a:rPr lang="en-US" altLang="x-none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）请举例说明单项式、单项式的系数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和次数的概念．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4036" name="图片 6" descr="tb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9775" y="155575"/>
            <a:ext cx="595313" cy="595313"/>
          </a:xfrm>
          <a:prstGeom prst="rect">
            <a:avLst/>
          </a:prstGeom>
          <a:noFill/>
          <a:ln w="9525">
            <a:noFill/>
          </a:ln>
          <a:effectLst>
            <a:outerShdw dist="38100" dir="2699999" algn="ctr" rotWithShape="0">
              <a:srgbClr val="000000">
                <a:alpha val="34998"/>
              </a:srgbClr>
            </a:outerShdw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5057" name="对象 7169"/>
          <p:cNvGraphicFramePr>
            <a:graphicFrameLocks noChangeAspect="1"/>
          </p:cNvGraphicFramePr>
          <p:nvPr/>
        </p:nvGraphicFramePr>
        <p:xfrm>
          <a:off x="1870075" y="3900488"/>
          <a:ext cx="1687513" cy="103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1" name="" r:id="rId1" imgW="661035" imgH="407035" progId="Equation.DSMT4">
                  <p:embed/>
                </p:oleObj>
              </mc:Choice>
              <mc:Fallback>
                <p:oleObj name="" r:id="rId1" imgW="661035" imgH="407035" progId="Equation.DSMT4">
                  <p:embed/>
                  <p:pic>
                    <p:nvPicPr>
                      <p:cNvPr id="0" name="图片 3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70075" y="3900488"/>
                        <a:ext cx="1687513" cy="1038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58" name="对象 7170"/>
          <p:cNvGraphicFramePr>
            <a:graphicFrameLocks noChangeAspect="1"/>
          </p:cNvGraphicFramePr>
          <p:nvPr/>
        </p:nvGraphicFramePr>
        <p:xfrm>
          <a:off x="1817688" y="3338513"/>
          <a:ext cx="13335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9" name="" r:id="rId3" imgW="458470" imgH="178435" progId="Equation.DSMT4">
                  <p:embed/>
                </p:oleObj>
              </mc:Choice>
              <mc:Fallback>
                <p:oleObj name="" r:id="rId3" imgW="458470" imgH="178435" progId="Equation.DSMT4">
                  <p:embed/>
                  <p:pic>
                    <p:nvPicPr>
                      <p:cNvPr id="0" name="图片 311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17688" y="3338513"/>
                        <a:ext cx="1333500" cy="520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59" name="对象 7171"/>
          <p:cNvGraphicFramePr>
            <a:graphicFrameLocks noChangeAspect="1"/>
          </p:cNvGraphicFramePr>
          <p:nvPr/>
        </p:nvGraphicFramePr>
        <p:xfrm>
          <a:off x="3328988" y="3338513"/>
          <a:ext cx="1320800" cy="528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8" name="" r:id="rId5" imgW="445770" imgH="178435" progId="Equation.DSMT4">
                  <p:embed/>
                </p:oleObj>
              </mc:Choice>
              <mc:Fallback>
                <p:oleObj name="" r:id="rId5" imgW="445770" imgH="178435" progId="Equation.DSMT4">
                  <p:embed/>
                  <p:pic>
                    <p:nvPicPr>
                      <p:cNvPr id="0" name="图片 311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28988" y="3338513"/>
                        <a:ext cx="1320800" cy="5286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0" name="对象 7172"/>
          <p:cNvGraphicFramePr>
            <a:graphicFrameLocks noChangeAspect="1"/>
          </p:cNvGraphicFramePr>
          <p:nvPr/>
        </p:nvGraphicFramePr>
        <p:xfrm>
          <a:off x="4784725" y="3338513"/>
          <a:ext cx="2454275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0" name="" r:id="rId7" imgW="826770" imgH="203200" progId="Equation.DSMT4">
                  <p:embed/>
                </p:oleObj>
              </mc:Choice>
              <mc:Fallback>
                <p:oleObj name="" r:id="rId7" imgW="826770" imgH="203200" progId="Equation.DSMT4">
                  <p:embed/>
                  <p:pic>
                    <p:nvPicPr>
                      <p:cNvPr id="0" name="图片 311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784725" y="3338513"/>
                        <a:ext cx="2454275" cy="6032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1" name="对象 7173"/>
          <p:cNvGraphicFramePr>
            <a:graphicFrameLocks noChangeAspect="1"/>
          </p:cNvGraphicFramePr>
          <p:nvPr/>
        </p:nvGraphicFramePr>
        <p:xfrm>
          <a:off x="4043363" y="4132263"/>
          <a:ext cx="2379662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2" name="" r:id="rId9" imgW="801370" imgH="203200" progId="Equation.DSMT4">
                  <p:embed/>
                </p:oleObj>
              </mc:Choice>
              <mc:Fallback>
                <p:oleObj name="" r:id="rId9" imgW="801370" imgH="203200" progId="Equation.DSMT4">
                  <p:embed/>
                  <p:pic>
                    <p:nvPicPr>
                      <p:cNvPr id="0" name="图片 312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043363" y="4132263"/>
                        <a:ext cx="2379662" cy="6032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062" name="文本框 7174"/>
          <p:cNvSpPr txBox="1"/>
          <p:nvPr/>
        </p:nvSpPr>
        <p:spPr>
          <a:xfrm>
            <a:off x="3013075" y="3338513"/>
            <a:ext cx="504825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3" name="文本框 7175"/>
          <p:cNvSpPr txBox="1"/>
          <p:nvPr/>
        </p:nvSpPr>
        <p:spPr>
          <a:xfrm>
            <a:off x="4524375" y="3338513"/>
            <a:ext cx="504825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4" name="文本框 7176"/>
          <p:cNvSpPr txBox="1"/>
          <p:nvPr/>
        </p:nvSpPr>
        <p:spPr>
          <a:xfrm>
            <a:off x="7070725" y="3268663"/>
            <a:ext cx="504825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5" name="文本框 7177"/>
          <p:cNvSpPr txBox="1"/>
          <p:nvPr/>
        </p:nvSpPr>
        <p:spPr>
          <a:xfrm>
            <a:off x="3592513" y="4203700"/>
            <a:ext cx="504825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6" name="文本框 7178"/>
          <p:cNvSpPr txBox="1"/>
          <p:nvPr/>
        </p:nvSpPr>
        <p:spPr>
          <a:xfrm>
            <a:off x="6350000" y="4216400"/>
            <a:ext cx="504825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7" name="文本框 7179"/>
          <p:cNvSpPr txBox="1"/>
          <p:nvPr/>
        </p:nvSpPr>
        <p:spPr>
          <a:xfrm>
            <a:off x="534988" y="2109788"/>
            <a:ext cx="3167062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x-none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观察式子</a:t>
            </a:r>
            <a:endParaRPr lang="en-US" altLang="x-none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8" name="文本框 7180"/>
          <p:cNvSpPr txBox="1"/>
          <p:nvPr/>
        </p:nvSpPr>
        <p:spPr>
          <a:xfrm>
            <a:off x="827088" y="5286375"/>
            <a:ext cx="76327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它们有什么共同特点？与单项式有什么联系？</a:t>
            </a:r>
            <a:r>
              <a:rPr lang="en-US" altLang="x-none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           </a:t>
            </a:r>
            <a:endParaRPr lang="en-US" altLang="x-none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5069" name="图片 6" descr="tb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359775" y="155575"/>
            <a:ext cx="595313" cy="595313"/>
          </a:xfrm>
          <a:prstGeom prst="rect">
            <a:avLst/>
          </a:prstGeom>
          <a:noFill/>
          <a:ln w="9525">
            <a:noFill/>
          </a:ln>
          <a:effectLst>
            <a:outerShdw dist="38100" dir="2699999" algn="ctr" rotWithShape="0">
              <a:srgbClr val="000000">
                <a:alpha val="34998"/>
              </a:srgbClr>
            </a:outerShdw>
          </a:effectLst>
        </p:spPr>
      </p:pic>
    </p:spTree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框 8193"/>
          <p:cNvSpPr txBox="1"/>
          <p:nvPr/>
        </p:nvSpPr>
        <p:spPr>
          <a:xfrm>
            <a:off x="485775" y="5070475"/>
            <a:ext cx="8066088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        多项式</a:t>
            </a:r>
            <a:r>
              <a:rPr lang="en-US" altLang="x-none" sz="28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r>
              <a:rPr lang="en-US" altLang="x-none" sz="2800" b="1" baseline="30000" dirty="0"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+2</a:t>
            </a:r>
            <a:r>
              <a:rPr lang="en-US" altLang="x-none" sz="28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+18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的项是</a:t>
            </a:r>
            <a:r>
              <a:rPr lang="en-US" altLang="x-none" sz="28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r>
              <a:rPr lang="en-US" altLang="x-none" sz="2800" b="1" baseline="30000" dirty="0"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，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en-US" altLang="x-none" sz="28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与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18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，其中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18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是常数项．</a:t>
            </a:r>
            <a:r>
              <a:rPr lang="en-US" altLang="x-none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　　　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5" name="矩形 8194"/>
          <p:cNvSpPr/>
          <p:nvPr/>
        </p:nvSpPr>
        <p:spPr>
          <a:xfrm>
            <a:off x="652463" y="1112838"/>
            <a:ext cx="1152525" cy="517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eaLnBrk="1" fontAlgn="base" hangingPunct="1"/>
            <a:r>
              <a:rPr lang="zh-CN" altLang="en-US" sz="2800" b="1" strike="noStrike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归纳：</a:t>
            </a:r>
            <a:endParaRPr lang="zh-CN" altLang="en-US" sz="2800" b="1" strike="noStrike" noProof="1" dirty="0">
              <a:solidFill>
                <a:srgbClr val="000099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6" name="矩形 8195"/>
          <p:cNvSpPr/>
          <p:nvPr/>
        </p:nvSpPr>
        <p:spPr>
          <a:xfrm>
            <a:off x="539750" y="1757363"/>
            <a:ext cx="79565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fontAlgn="base" hangingPunct="1"/>
            <a:r>
              <a:rPr lang="zh-CN" altLang="en-US" sz="2800" b="1" strike="noStrike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　　多项式定义：几个单项式的和叫做多项式</a:t>
            </a:r>
            <a:r>
              <a:rPr lang="en-US" altLang="x-none" sz="2800" b="1" strike="noStrike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.</a:t>
            </a:r>
            <a:r>
              <a:rPr lang="en-US" altLang="x-none" sz="2800" b="1" strike="noStrike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  </a:t>
            </a:r>
            <a:endParaRPr lang="en-US" altLang="x-none" sz="2800" b="1" strike="noStrike" noProof="1" dirty="0">
              <a:solidFill>
                <a:srgbClr val="000099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7" name="文本框 8196"/>
          <p:cNvSpPr txBox="1"/>
          <p:nvPr/>
        </p:nvSpPr>
        <p:spPr>
          <a:xfrm>
            <a:off x="539750" y="2620963"/>
            <a:ext cx="7921625" cy="116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　　每个单项式叫做多项式的项，不含字母的项</a:t>
            </a:r>
            <a:endParaRPr lang="zh-CN" altLang="en-US" sz="2800" b="1" noProof="1" dirty="0">
              <a:solidFill>
                <a:srgbClr val="000099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叫做常数项．</a:t>
            </a:r>
            <a:endParaRPr lang="zh-CN" altLang="en-US" sz="2800" b="1" noProof="1" dirty="0">
              <a:solidFill>
                <a:srgbClr val="000099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6085" name="图片 6" descr="tb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9775" y="155575"/>
            <a:ext cx="595313" cy="595313"/>
          </a:xfrm>
          <a:prstGeom prst="rect">
            <a:avLst/>
          </a:prstGeom>
          <a:noFill/>
          <a:ln w="9525">
            <a:noFill/>
          </a:ln>
          <a:effectLst>
            <a:outerShdw dist="38100" dir="2699999" algn="ctr" rotWithShape="0">
              <a:srgbClr val="000000">
                <a:alpha val="34998"/>
              </a:srgbClr>
            </a:outerShdw>
          </a:effectLst>
        </p:spPr>
      </p:pic>
      <p:sp>
        <p:nvSpPr>
          <p:cNvPr id="8199" name="文本框 8198"/>
          <p:cNvSpPr txBox="1"/>
          <p:nvPr/>
        </p:nvSpPr>
        <p:spPr>
          <a:xfrm>
            <a:off x="466725" y="3995738"/>
            <a:ext cx="7921625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        多项式</a:t>
            </a:r>
            <a:r>
              <a:rPr lang="en-US" altLang="x-none" sz="28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v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－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2.5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的项是</a:t>
            </a:r>
            <a:r>
              <a:rPr lang="en-US" altLang="x-none" sz="28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v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与－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2.5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，其中－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2.5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是常数项．</a:t>
            </a:r>
            <a:r>
              <a:rPr lang="en-US" altLang="x-none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　　　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6" grpId="0"/>
      <p:bldP spid="8197" grpId="0"/>
      <p:bldP spid="819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文本框 5126"/>
          <p:cNvSpPr txBox="1"/>
          <p:nvPr/>
        </p:nvSpPr>
        <p:spPr>
          <a:xfrm>
            <a:off x="461963" y="1525588"/>
            <a:ext cx="8220075" cy="34178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本节课学习是在学习了用字母表示数、简单的列式表示实际问题中的数量关系和简易方程的基础上，进一步研究用含有字母的式子</a:t>
            </a:r>
            <a:r>
              <a:rPr lang="en-US" altLang="x-none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整式</a:t>
            </a:r>
            <a:r>
              <a:rPr lang="en-US" altLang="x-none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表示实际问题中的数量关系</a:t>
            </a:r>
            <a:r>
              <a:rPr lang="en-US" altLang="x-none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理解字母表示数的意义，正确分析实际问题中的数量关系，并用整式表示出来，是后续学习一元一次方程的直接基础</a:t>
            </a:r>
            <a:r>
              <a:rPr lang="en-US" altLang="x-none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x-none" sz="28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800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矩形 9217"/>
          <p:cNvSpPr/>
          <p:nvPr/>
        </p:nvSpPr>
        <p:spPr>
          <a:xfrm>
            <a:off x="611188" y="979488"/>
            <a:ext cx="1152525" cy="51911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eaLnBrk="1" fontAlgn="base" hangingPunct="1"/>
            <a:r>
              <a:rPr lang="zh-CN" altLang="en-US" sz="2800" b="1" strike="noStrike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归纳：</a:t>
            </a:r>
            <a:endParaRPr lang="zh-CN" altLang="en-US" sz="2800" b="1" strike="noStrike" noProof="1" dirty="0">
              <a:solidFill>
                <a:srgbClr val="000099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19" name="文本框 9218"/>
          <p:cNvSpPr txBox="1"/>
          <p:nvPr/>
        </p:nvSpPr>
        <p:spPr>
          <a:xfrm>
            <a:off x="539750" y="1620838"/>
            <a:ext cx="7921625" cy="116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　　多项式里，次数最高项的次数，叫做这个多</a:t>
            </a:r>
            <a:endParaRPr lang="zh-CN" altLang="en-US" sz="2800" b="1" noProof="1" dirty="0">
              <a:solidFill>
                <a:srgbClr val="000099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项式的次数．</a:t>
            </a:r>
            <a:endParaRPr lang="zh-CN" altLang="en-US" sz="2800" b="1" noProof="1" dirty="0">
              <a:solidFill>
                <a:srgbClr val="000099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9220" name="组合 9219"/>
          <p:cNvGrpSpPr/>
          <p:nvPr/>
        </p:nvGrpSpPr>
        <p:grpSpPr>
          <a:xfrm>
            <a:off x="585788" y="2997200"/>
            <a:ext cx="8066087" cy="1160463"/>
            <a:chOff x="0" y="0"/>
            <a:chExt cx="5081" cy="731"/>
          </a:xfrm>
        </p:grpSpPr>
        <p:graphicFrame>
          <p:nvGraphicFramePr>
            <p:cNvPr id="47108" name="对象 9220"/>
            <p:cNvGraphicFramePr>
              <a:graphicFrameLocks noChangeAspect="1"/>
            </p:cNvGraphicFramePr>
            <p:nvPr/>
          </p:nvGraphicFramePr>
          <p:xfrm>
            <a:off x="1383" y="17"/>
            <a:ext cx="749" cy="30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4" name="" r:id="rId1" imgW="433070" imgH="178435" progId="Equation.3">
                    <p:embed/>
                  </p:oleObj>
                </mc:Choice>
                <mc:Fallback>
                  <p:oleObj name="" r:id="rId1" imgW="433070" imgH="178435" progId="Equation.3">
                    <p:embed/>
                    <p:pic>
                      <p:nvPicPr>
                        <p:cNvPr id="0" name="图片 312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383" y="17"/>
                          <a:ext cx="749" cy="30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7109" name="对象 9221"/>
            <p:cNvGraphicFramePr>
              <a:graphicFrameLocks noChangeAspect="1"/>
            </p:cNvGraphicFramePr>
            <p:nvPr/>
          </p:nvGraphicFramePr>
          <p:xfrm>
            <a:off x="4408" y="63"/>
            <a:ext cx="277" cy="2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6" name="" r:id="rId3" imgW="115570" imgH="140970" progId="Equation.3">
                    <p:embed/>
                  </p:oleObj>
                </mc:Choice>
                <mc:Fallback>
                  <p:oleObj name="" r:id="rId3" imgW="115570" imgH="140970" progId="Equation.3">
                    <p:embed/>
                    <p:pic>
                      <p:nvPicPr>
                        <p:cNvPr id="0" name="图片 3125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408" y="63"/>
                          <a:ext cx="277" cy="26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7110" name="文本框 9222"/>
            <p:cNvSpPr txBox="1"/>
            <p:nvPr/>
          </p:nvSpPr>
          <p:spPr>
            <a:xfrm>
              <a:off x="0" y="0"/>
              <a:ext cx="5081" cy="7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　　如多项式            中次数最高项是一次项　，</a:t>
              </a:r>
              <a:endPara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这个多项式的次数是１．</a:t>
              </a:r>
              <a:endPara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224" name="组合 9223"/>
          <p:cNvGrpSpPr/>
          <p:nvPr/>
        </p:nvGrpSpPr>
        <p:grpSpPr>
          <a:xfrm>
            <a:off x="611188" y="4365625"/>
            <a:ext cx="8066087" cy="1231900"/>
            <a:chOff x="0" y="0"/>
            <a:chExt cx="5081" cy="776"/>
          </a:xfrm>
        </p:grpSpPr>
        <p:sp>
          <p:nvSpPr>
            <p:cNvPr id="47112" name="文本框 9224"/>
            <p:cNvSpPr txBox="1"/>
            <p:nvPr/>
          </p:nvSpPr>
          <p:spPr>
            <a:xfrm>
              <a:off x="0" y="45"/>
              <a:ext cx="5081" cy="7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　　多项式            　　　中次数最高项是二次</a:t>
              </a:r>
              <a:endPara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项　，这个多项式的次数是２．</a:t>
              </a:r>
              <a:endPara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47113" name="对象 9225"/>
            <p:cNvGraphicFramePr>
              <a:graphicFrameLocks noChangeAspect="1"/>
            </p:cNvGraphicFramePr>
            <p:nvPr/>
          </p:nvGraphicFramePr>
          <p:xfrm>
            <a:off x="1219" y="0"/>
            <a:ext cx="1316" cy="35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5" name="" r:id="rId5" imgW="750570" imgH="203200" progId="Equation.DSMT4">
                    <p:embed/>
                  </p:oleObj>
                </mc:Choice>
                <mc:Fallback>
                  <p:oleObj name="" r:id="rId5" imgW="750570" imgH="203200" progId="Equation.DSMT4">
                    <p:embed/>
                    <p:pic>
                      <p:nvPicPr>
                        <p:cNvPr id="0" name="图片 3124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219" y="0"/>
                          <a:ext cx="1316" cy="35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7114" name="对象 9226"/>
            <p:cNvGraphicFramePr>
              <a:graphicFrameLocks noChangeAspect="1"/>
            </p:cNvGraphicFramePr>
            <p:nvPr/>
          </p:nvGraphicFramePr>
          <p:xfrm>
            <a:off x="268" y="387"/>
            <a:ext cx="322" cy="37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8" name="" r:id="rId7" imgW="179070" imgH="204470" progId="Equation.3">
                    <p:embed/>
                  </p:oleObj>
                </mc:Choice>
                <mc:Fallback>
                  <p:oleObj name="" r:id="rId7" imgW="179070" imgH="204470" progId="Equation.3">
                    <p:embed/>
                    <p:pic>
                      <p:nvPicPr>
                        <p:cNvPr id="0" name="图片 3127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68" y="387"/>
                          <a:ext cx="322" cy="37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47115" name="图片 6" descr="tb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59775" y="155575"/>
            <a:ext cx="595313" cy="595313"/>
          </a:xfrm>
          <a:prstGeom prst="rect">
            <a:avLst/>
          </a:prstGeom>
          <a:noFill/>
          <a:ln w="9525">
            <a:noFill/>
          </a:ln>
          <a:effectLst>
            <a:outerShdw dist="38100" dir="2699999" algn="ctr" rotWithShape="0">
              <a:srgbClr val="000000">
                <a:alpha val="34998"/>
              </a:srgbClr>
            </a:outerShdw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8129" name="组合 10241"/>
          <p:cNvGrpSpPr/>
          <p:nvPr/>
        </p:nvGrpSpPr>
        <p:grpSpPr>
          <a:xfrm>
            <a:off x="755650" y="1614488"/>
            <a:ext cx="7416800" cy="1039812"/>
            <a:chOff x="0" y="0"/>
            <a:chExt cx="4672" cy="655"/>
          </a:xfrm>
        </p:grpSpPr>
        <p:graphicFrame>
          <p:nvGraphicFramePr>
            <p:cNvPr id="48130" name="对象 10242"/>
            <p:cNvGraphicFramePr>
              <a:graphicFrameLocks noChangeAspect="1"/>
            </p:cNvGraphicFramePr>
            <p:nvPr/>
          </p:nvGraphicFramePr>
          <p:xfrm>
            <a:off x="3322" y="0"/>
            <a:ext cx="1063" cy="6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3" name="" r:id="rId1" imgW="661035" imgH="407035" progId="Equation.DSMT4">
                    <p:embed/>
                  </p:oleObj>
                </mc:Choice>
                <mc:Fallback>
                  <p:oleObj name="" r:id="rId1" imgW="661035" imgH="407035" progId="Equation.DSMT4">
                    <p:embed/>
                    <p:pic>
                      <p:nvPicPr>
                        <p:cNvPr id="0" name="图片 312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322" y="0"/>
                          <a:ext cx="1063" cy="65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8131" name="对象 10243"/>
            <p:cNvGraphicFramePr>
              <a:graphicFrameLocks noChangeAspect="1"/>
            </p:cNvGraphicFramePr>
            <p:nvPr/>
          </p:nvGraphicFramePr>
          <p:xfrm>
            <a:off x="760" y="146"/>
            <a:ext cx="840" cy="3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7" name="" r:id="rId3" imgW="458470" imgH="178435" progId="Equation.DSMT4">
                    <p:embed/>
                  </p:oleObj>
                </mc:Choice>
                <mc:Fallback>
                  <p:oleObj name="" r:id="rId3" imgW="458470" imgH="178435" progId="Equation.DSMT4">
                    <p:embed/>
                    <p:pic>
                      <p:nvPicPr>
                        <p:cNvPr id="0" name="图片 3126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760" y="146"/>
                          <a:ext cx="840" cy="32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8132" name="对象 10244"/>
            <p:cNvGraphicFramePr>
              <a:graphicFrameLocks noChangeAspect="1"/>
            </p:cNvGraphicFramePr>
            <p:nvPr/>
          </p:nvGraphicFramePr>
          <p:xfrm>
            <a:off x="1710" y="133"/>
            <a:ext cx="1547" cy="3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9" name="" r:id="rId5" imgW="826770" imgH="203200" progId="Equation.DSMT4">
                    <p:embed/>
                  </p:oleObj>
                </mc:Choice>
                <mc:Fallback>
                  <p:oleObj name="" r:id="rId5" imgW="826770" imgH="203200" progId="Equation.DSMT4">
                    <p:embed/>
                    <p:pic>
                      <p:nvPicPr>
                        <p:cNvPr id="0" name="图片 3128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710" y="133"/>
                          <a:ext cx="1547" cy="38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8133" name="文本框 10245"/>
            <p:cNvSpPr txBox="1"/>
            <p:nvPr/>
          </p:nvSpPr>
          <p:spPr>
            <a:xfrm>
              <a:off x="1532" y="152"/>
              <a:ext cx="31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dirty="0">
                  <a:latin typeface="Arial" panose="020B0604020202020204" pitchFamily="34" charset="0"/>
                  <a:ea typeface="宋体" panose="02010600030101010101" pitchFamily="2" charset="-122"/>
                </a:rPr>
                <a:t>，</a:t>
              </a:r>
              <a:endParaRPr lang="zh-CN" altLang="en-US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8134" name="文本框 10246"/>
            <p:cNvSpPr txBox="1"/>
            <p:nvPr/>
          </p:nvSpPr>
          <p:spPr>
            <a:xfrm>
              <a:off x="3148" y="146"/>
              <a:ext cx="31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dirty="0">
                  <a:latin typeface="Arial" panose="020B0604020202020204" pitchFamily="34" charset="0"/>
                  <a:ea typeface="宋体" panose="02010600030101010101" pitchFamily="2" charset="-122"/>
                </a:rPr>
                <a:t>，</a:t>
              </a:r>
              <a:endParaRPr lang="zh-CN" altLang="en-US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8135" name="文本框 10247"/>
            <p:cNvSpPr txBox="1"/>
            <p:nvPr/>
          </p:nvSpPr>
          <p:spPr>
            <a:xfrm>
              <a:off x="0" y="146"/>
              <a:ext cx="467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    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（</a:t>
              </a:r>
              <a:r>
                <a:rPr lang="en-US" altLang="x-none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）</a:t>
              </a:r>
              <a:endParaRPr lang="en-US" altLang="x-none" sz="2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8136" name="文本框 10248"/>
          <p:cNvSpPr txBox="1"/>
          <p:nvPr/>
        </p:nvSpPr>
        <p:spPr>
          <a:xfrm>
            <a:off x="827088" y="2852738"/>
            <a:ext cx="6624637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的项分别是什么？次数分别是多少？</a:t>
            </a:r>
            <a:r>
              <a:rPr lang="en-US" altLang="x-none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           </a:t>
            </a:r>
            <a:endParaRPr lang="en-US" altLang="x-none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0" name="矩形 10249"/>
          <p:cNvSpPr/>
          <p:nvPr/>
        </p:nvSpPr>
        <p:spPr>
          <a:xfrm>
            <a:off x="1547813" y="4076700"/>
            <a:ext cx="60483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fontAlgn="base" hangingPunct="1">
              <a:spcBef>
                <a:spcPct val="50000"/>
              </a:spcBef>
            </a:pPr>
            <a:r>
              <a:rPr lang="zh-CN" altLang="en-US" sz="2800" b="1" strike="noStrike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定义：单项式与多项式统称整式． </a:t>
            </a:r>
            <a:endParaRPr lang="zh-CN" altLang="en-US" sz="2800" b="1" strike="noStrike" noProof="1" dirty="0">
              <a:solidFill>
                <a:srgbClr val="000099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8138" name="图片 6" descr="tb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59775" y="155575"/>
            <a:ext cx="595313" cy="595313"/>
          </a:xfrm>
          <a:prstGeom prst="rect">
            <a:avLst/>
          </a:prstGeom>
          <a:noFill/>
          <a:ln w="9525">
            <a:noFill/>
          </a:ln>
          <a:effectLst>
            <a:outerShdw dist="38100" dir="2699999" algn="ctr" rotWithShape="0">
              <a:srgbClr val="000000">
                <a:alpha val="34998"/>
              </a:srgbClr>
            </a:outerShdw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文本框 11265"/>
          <p:cNvSpPr txBox="1"/>
          <p:nvPr/>
        </p:nvSpPr>
        <p:spPr>
          <a:xfrm>
            <a:off x="727075" y="958850"/>
            <a:ext cx="7632700" cy="1371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x-none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）你能举出一个多项式的例子，并说出它的项和次数吗？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7" name="文本框 11266"/>
          <p:cNvSpPr txBox="1"/>
          <p:nvPr/>
        </p:nvSpPr>
        <p:spPr>
          <a:xfrm>
            <a:off x="701675" y="3130550"/>
            <a:ext cx="7658100" cy="20113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x-none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）请你写出一个二次三项式，并使它的二次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项系数是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－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，一次项系数是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，常数项是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5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，那么这个多项式可以是</a:t>
            </a:r>
            <a:r>
              <a:rPr lang="zh-CN" altLang="en-US" sz="28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　        </a:t>
            </a:r>
            <a:r>
              <a:rPr lang="en-US" altLang="x-none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9155" name="图片 6" descr="tb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9775" y="155575"/>
            <a:ext cx="595313" cy="595313"/>
          </a:xfrm>
          <a:prstGeom prst="rect">
            <a:avLst/>
          </a:prstGeom>
          <a:noFill/>
          <a:ln w="9525">
            <a:noFill/>
          </a:ln>
          <a:effectLst>
            <a:outerShdw dist="38100" dir="2699999" algn="ctr" rotWithShape="0">
              <a:srgbClr val="000000">
                <a:alpha val="34998"/>
              </a:srgbClr>
            </a:outerShdw>
          </a:effectLst>
        </p:spPr>
      </p:pic>
      <p:graphicFrame>
        <p:nvGraphicFramePr>
          <p:cNvPr id="11269" name="对象 11268"/>
          <p:cNvGraphicFramePr>
            <a:graphicFrameLocks noChangeAspect="1"/>
          </p:cNvGraphicFramePr>
          <p:nvPr/>
        </p:nvGraphicFramePr>
        <p:xfrm>
          <a:off x="3851275" y="1924050"/>
          <a:ext cx="419735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4" name="" r:id="rId2" imgW="1777365" imgH="457200" progId="Equation.3">
                  <p:embed/>
                </p:oleObj>
              </mc:Choice>
              <mc:Fallback>
                <p:oleObj name="" r:id="rId2" imgW="1777365" imgH="457200" progId="Equation.3">
                  <p:embed/>
                  <p:pic>
                    <p:nvPicPr>
                      <p:cNvPr id="0" name="图片 3133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51275" y="1924050"/>
                        <a:ext cx="4197350" cy="1079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157" name="对象 11269"/>
          <p:cNvGraphicFramePr/>
          <p:nvPr/>
        </p:nvGraphicFramePr>
        <p:xfrm>
          <a:off x="3956050" y="4524375"/>
          <a:ext cx="2087563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3" name="" r:id="rId4" imgW="864235" imgH="203200" progId="Equation.DSMT4">
                  <p:embed/>
                </p:oleObj>
              </mc:Choice>
              <mc:Fallback>
                <p:oleObj name="" r:id="rId4" imgW="864235" imgH="203200" progId="Equation.DSMT4">
                  <p:embed/>
                  <p:pic>
                    <p:nvPicPr>
                      <p:cNvPr id="0" name="图片 313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56050" y="4524375"/>
                        <a:ext cx="2087563" cy="504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矩形 12289"/>
          <p:cNvSpPr/>
          <p:nvPr/>
        </p:nvSpPr>
        <p:spPr>
          <a:xfrm>
            <a:off x="517525" y="1484313"/>
            <a:ext cx="715963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fontAlgn="base" hangingPunct="1"/>
            <a:r>
              <a:rPr lang="zh-CN" altLang="en-US" sz="2800" b="1" strike="noStrike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例4</a:t>
            </a:r>
            <a:endParaRPr lang="zh-CN" altLang="en-US" sz="2800" b="1" strike="noStrike" noProof="1" dirty="0">
              <a:solidFill>
                <a:srgbClr val="000099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50178" name="文本框 12290"/>
          <p:cNvSpPr txBox="1"/>
          <p:nvPr/>
        </p:nvSpPr>
        <p:spPr>
          <a:xfrm>
            <a:off x="684213" y="1484313"/>
            <a:ext cx="7064375" cy="17986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如图所示，用式子表示圆环的面积．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当           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cm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，         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cm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时，求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圆环的面积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     取        ）．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50179" name="对象 12291"/>
          <p:cNvGraphicFramePr>
            <a:graphicFrameLocks noChangeAspect="1"/>
          </p:cNvGraphicFramePr>
          <p:nvPr/>
        </p:nvGraphicFramePr>
        <p:xfrm>
          <a:off x="1069975" y="2182813"/>
          <a:ext cx="1122363" cy="43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5" name="" r:id="rId1" imgW="458470" imgH="178435" progId="Equation.DSMT4">
                  <p:embed/>
                </p:oleObj>
              </mc:Choice>
              <mc:Fallback>
                <p:oleObj name="" r:id="rId1" imgW="458470" imgH="178435" progId="Equation.DSMT4">
                  <p:embed/>
                  <p:pic>
                    <p:nvPicPr>
                      <p:cNvPr id="0" name="图片 313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69975" y="2182813"/>
                        <a:ext cx="1122363" cy="4365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80" name="对象 12292"/>
          <p:cNvGraphicFramePr>
            <a:graphicFrameLocks noChangeAspect="1"/>
          </p:cNvGraphicFramePr>
          <p:nvPr/>
        </p:nvGraphicFramePr>
        <p:xfrm>
          <a:off x="2805113" y="2170113"/>
          <a:ext cx="1028700" cy="43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0" name="" r:id="rId3" imgW="420370" imgH="178435" progId="Equation.DSMT4">
                  <p:embed/>
                </p:oleObj>
              </mc:Choice>
              <mc:Fallback>
                <p:oleObj name="" r:id="rId3" imgW="420370" imgH="178435" progId="Equation.DSMT4">
                  <p:embed/>
                  <p:pic>
                    <p:nvPicPr>
                      <p:cNvPr id="0" name="图片 312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05113" y="2170113"/>
                        <a:ext cx="1028700" cy="4365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81" name="对象 12293"/>
          <p:cNvGraphicFramePr>
            <a:graphicFrameLocks noChangeAspect="1"/>
          </p:cNvGraphicFramePr>
          <p:nvPr/>
        </p:nvGraphicFramePr>
        <p:xfrm>
          <a:off x="1116013" y="2779713"/>
          <a:ext cx="503237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1" name="" r:id="rId5" imgW="140970" imgH="140970" progId="Equation.DSMT4">
                  <p:embed/>
                </p:oleObj>
              </mc:Choice>
              <mc:Fallback>
                <p:oleObj name="" r:id="rId5" imgW="140970" imgH="140970" progId="Equation.DSMT4">
                  <p:embed/>
                  <p:pic>
                    <p:nvPicPr>
                      <p:cNvPr id="0" name="图片 313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16013" y="2779713"/>
                        <a:ext cx="503237" cy="5032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82" name="对象 12294"/>
          <p:cNvGraphicFramePr>
            <a:graphicFrameLocks noChangeAspect="1"/>
          </p:cNvGraphicFramePr>
          <p:nvPr/>
        </p:nvGraphicFramePr>
        <p:xfrm>
          <a:off x="1916113" y="2767013"/>
          <a:ext cx="900112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2" name="" r:id="rId7" imgW="318135" imgH="178435" progId="Equation.DSMT4">
                  <p:embed/>
                </p:oleObj>
              </mc:Choice>
              <mc:Fallback>
                <p:oleObj name="" r:id="rId7" imgW="318135" imgH="178435" progId="Equation.DSMT4">
                  <p:embed/>
                  <p:pic>
                    <p:nvPicPr>
                      <p:cNvPr id="0" name="图片 313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16113" y="2767013"/>
                        <a:ext cx="900112" cy="504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0183" name="图片 6" descr="tb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59775" y="155575"/>
            <a:ext cx="595313" cy="595313"/>
          </a:xfrm>
          <a:prstGeom prst="rect">
            <a:avLst/>
          </a:prstGeom>
          <a:noFill/>
          <a:ln w="9525">
            <a:noFill/>
          </a:ln>
          <a:effectLst>
            <a:outerShdw dist="38100" dir="2699999" algn="ctr" rotWithShape="0">
              <a:srgbClr val="000000">
                <a:alpha val="34998"/>
              </a:srgbClr>
            </a:outerShdw>
          </a:effectLst>
        </p:spPr>
      </p:pic>
      <p:pic>
        <p:nvPicPr>
          <p:cNvPr id="50184" name="图片 1229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89238" y="3271838"/>
            <a:ext cx="2854325" cy="2730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314" name="组合 13313"/>
          <p:cNvGrpSpPr/>
          <p:nvPr/>
        </p:nvGrpSpPr>
        <p:grpSpPr>
          <a:xfrm>
            <a:off x="539750" y="1052513"/>
            <a:ext cx="7993063" cy="1160462"/>
            <a:chOff x="0" y="0"/>
            <a:chExt cx="5035" cy="731"/>
          </a:xfrm>
        </p:grpSpPr>
        <p:sp>
          <p:nvSpPr>
            <p:cNvPr id="51202" name="文本框 13314"/>
            <p:cNvSpPr txBox="1"/>
            <p:nvPr/>
          </p:nvSpPr>
          <p:spPr>
            <a:xfrm>
              <a:off x="0" y="0"/>
              <a:ext cx="5035" cy="7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   解：外圆的面积减去内圆的面积就是圆环</a:t>
              </a: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的面积，所以圆环的面积是</a:t>
              </a:r>
              <a:r>
                <a:rPr lang="zh-CN" altLang="en-US" sz="2800" b="1" dirty="0">
                  <a:solidFill>
                    <a:schemeClr val="folHlin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zh-CN" altLang="en-US" sz="2800" b="1" dirty="0">
                  <a:solidFill>
                    <a:schemeClr val="hlin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     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．</a:t>
              </a:r>
              <a:endParaRPr lang="en-US" altLang="x-none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aphicFrame>
          <p:nvGraphicFramePr>
            <p:cNvPr id="51203" name="对象 13315"/>
            <p:cNvGraphicFramePr>
              <a:graphicFrameLocks noChangeAspect="1"/>
            </p:cNvGraphicFramePr>
            <p:nvPr/>
          </p:nvGraphicFramePr>
          <p:xfrm>
            <a:off x="2730" y="371"/>
            <a:ext cx="1253" cy="34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36" name="" r:id="rId1" imgW="648335" imgH="203200" progId="Equation.DSMT4">
                    <p:embed/>
                  </p:oleObj>
                </mc:Choice>
                <mc:Fallback>
                  <p:oleObj name="" r:id="rId1" imgW="648335" imgH="203200" progId="Equation.DSMT4">
                    <p:embed/>
                    <p:pic>
                      <p:nvPicPr>
                        <p:cNvPr id="0" name="图片 3135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730" y="371"/>
                          <a:ext cx="1253" cy="34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3317" name="组合 13316"/>
          <p:cNvGrpSpPr>
            <a:grpSpLocks noChangeAspect="1"/>
          </p:cNvGrpSpPr>
          <p:nvPr/>
        </p:nvGrpSpPr>
        <p:grpSpPr>
          <a:xfrm>
            <a:off x="1660525" y="3644900"/>
            <a:ext cx="5795963" cy="1235075"/>
            <a:chOff x="0" y="0"/>
            <a:chExt cx="3651" cy="778"/>
          </a:xfrm>
        </p:grpSpPr>
        <p:graphicFrame>
          <p:nvGraphicFramePr>
            <p:cNvPr id="51205" name="对象 13317"/>
            <p:cNvGraphicFramePr>
              <a:graphicFrameLocks noChangeAspect="1"/>
            </p:cNvGraphicFramePr>
            <p:nvPr/>
          </p:nvGraphicFramePr>
          <p:xfrm>
            <a:off x="0" y="0"/>
            <a:ext cx="3651" cy="3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39" name="" r:id="rId3" imgW="2131695" imgH="203200" progId="Equation.DSMT4">
                    <p:embed/>
                  </p:oleObj>
                </mc:Choice>
                <mc:Fallback>
                  <p:oleObj name="" r:id="rId3" imgW="2131695" imgH="203200" progId="Equation.DSMT4">
                    <p:embed/>
                    <p:pic>
                      <p:nvPicPr>
                        <p:cNvPr id="0" name="图片 3138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0" y="0"/>
                          <a:ext cx="3651" cy="3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1206" name="对象 13318"/>
            <p:cNvGraphicFramePr>
              <a:graphicFrameLocks noChangeAspect="1"/>
            </p:cNvGraphicFramePr>
            <p:nvPr/>
          </p:nvGraphicFramePr>
          <p:xfrm>
            <a:off x="1109" y="474"/>
            <a:ext cx="869" cy="3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38" name="" r:id="rId5" imgW="508000" imgH="177800" progId="Equation.DSMT4">
                    <p:embed/>
                  </p:oleObj>
                </mc:Choice>
                <mc:Fallback>
                  <p:oleObj name="" r:id="rId5" imgW="508000" imgH="177800" progId="Equation.DSMT4">
                    <p:embed/>
                    <p:pic>
                      <p:nvPicPr>
                        <p:cNvPr id="0" name="图片 3137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109" y="474"/>
                          <a:ext cx="869" cy="30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3320" name="组合 13319"/>
          <p:cNvGrpSpPr/>
          <p:nvPr/>
        </p:nvGrpSpPr>
        <p:grpSpPr>
          <a:xfrm>
            <a:off x="1374775" y="5013325"/>
            <a:ext cx="5472113" cy="557213"/>
            <a:chOff x="0" y="0"/>
            <a:chExt cx="3447" cy="351"/>
          </a:xfrm>
        </p:grpSpPr>
        <p:sp>
          <p:nvSpPr>
            <p:cNvPr id="51208" name="矩形 13320"/>
            <p:cNvSpPr/>
            <p:nvPr/>
          </p:nvSpPr>
          <p:spPr>
            <a:xfrm>
              <a:off x="0" y="0"/>
              <a:ext cx="1995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这个圆环的面积是</a:t>
              </a:r>
              <a:endPara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51209" name="对象 13321"/>
            <p:cNvGraphicFramePr>
              <a:graphicFrameLocks noChangeAspect="1"/>
            </p:cNvGraphicFramePr>
            <p:nvPr/>
          </p:nvGraphicFramePr>
          <p:xfrm>
            <a:off x="1830" y="41"/>
            <a:ext cx="710" cy="31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40" name="" r:id="rId7" imgW="394970" imgH="178435" progId="Equation.DSMT4">
                    <p:embed/>
                  </p:oleObj>
                </mc:Choice>
                <mc:Fallback>
                  <p:oleObj name="" r:id="rId7" imgW="394970" imgH="178435" progId="Equation.DSMT4">
                    <p:embed/>
                    <p:pic>
                      <p:nvPicPr>
                        <p:cNvPr id="0" name="图片 3139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830" y="41"/>
                          <a:ext cx="710" cy="31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1210" name="矩形 13322"/>
            <p:cNvSpPr/>
            <p:nvPr/>
          </p:nvSpPr>
          <p:spPr>
            <a:xfrm>
              <a:off x="2540" y="24"/>
              <a:ext cx="90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x-none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cm</a:t>
              </a:r>
              <a:r>
                <a:rPr lang="en-US" altLang="x-none" sz="2800" b="1" baseline="300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2 </a:t>
              </a:r>
              <a:r>
                <a:rPr lang="zh-CN" altLang="en-US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．</a:t>
              </a:r>
              <a:endPara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3324" name="组合 13323"/>
          <p:cNvGrpSpPr/>
          <p:nvPr/>
        </p:nvGrpSpPr>
        <p:grpSpPr>
          <a:xfrm>
            <a:off x="655638" y="2424113"/>
            <a:ext cx="7777162" cy="1160462"/>
            <a:chOff x="0" y="0"/>
            <a:chExt cx="4899" cy="731"/>
          </a:xfrm>
        </p:grpSpPr>
        <p:sp>
          <p:nvSpPr>
            <p:cNvPr id="51212" name="文本框 13324"/>
            <p:cNvSpPr txBox="1"/>
            <p:nvPr/>
          </p:nvSpPr>
          <p:spPr>
            <a:xfrm>
              <a:off x="0" y="0"/>
              <a:ext cx="4899" cy="7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　</a:t>
              </a:r>
              <a:r>
                <a:rPr lang="zh-CN" altLang="en-US" sz="2800" b="1" dirty="0">
                  <a:solidFill>
                    <a:schemeClr val="folHlink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　</a:t>
              </a:r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当　　　</a:t>
              </a:r>
              <a:r>
                <a:rPr lang="en-US" altLang="x-none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cm </a:t>
              </a:r>
              <a:r>
                <a:rPr lang="zh-CN" altLang="en-US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，</a:t>
              </a:r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　　  </a:t>
              </a:r>
              <a:r>
                <a:rPr lang="en-US" altLang="x-none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cm </a:t>
              </a:r>
              <a:r>
                <a:rPr lang="zh-CN" altLang="en-US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时，圆环的面积</a:t>
              </a:r>
              <a:endPara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（单位：</a:t>
              </a:r>
              <a:r>
                <a:rPr lang="en-US" altLang="x-none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cm</a:t>
              </a:r>
              <a:r>
                <a:rPr lang="en-US" altLang="x-none" sz="2800" b="1" baseline="30000" dirty="0">
                  <a:latin typeface="Times New Roman" panose="02020603050405020304" pitchFamily="2" charset="0"/>
                  <a:ea typeface="宋体" panose="02010600030101010101" pitchFamily="2" charset="-122"/>
                </a:rPr>
                <a:t>2</a:t>
              </a:r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）是</a:t>
              </a:r>
              <a:endPara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51213" name="对象 13325"/>
            <p:cNvGraphicFramePr>
              <a:graphicFrameLocks noChangeAspect="1"/>
            </p:cNvGraphicFramePr>
            <p:nvPr/>
          </p:nvGraphicFramePr>
          <p:xfrm>
            <a:off x="721" y="45"/>
            <a:ext cx="707" cy="2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37" name="" r:id="rId9" imgW="458470" imgH="178435" progId="Equation.DSMT4">
                    <p:embed/>
                  </p:oleObj>
                </mc:Choice>
                <mc:Fallback>
                  <p:oleObj name="" r:id="rId9" imgW="458470" imgH="178435" progId="Equation.DSMT4">
                    <p:embed/>
                    <p:pic>
                      <p:nvPicPr>
                        <p:cNvPr id="0" name="图片 3136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721" y="45"/>
                          <a:ext cx="707" cy="27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1214" name="对象 13326"/>
            <p:cNvGraphicFramePr>
              <a:graphicFrameLocks noChangeAspect="1"/>
            </p:cNvGraphicFramePr>
            <p:nvPr/>
          </p:nvGraphicFramePr>
          <p:xfrm>
            <a:off x="1825" y="16"/>
            <a:ext cx="703" cy="2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41" name="" r:id="rId11" imgW="420370" imgH="178435" progId="Equation.DSMT4">
                    <p:embed/>
                  </p:oleObj>
                </mc:Choice>
                <mc:Fallback>
                  <p:oleObj name="" r:id="rId11" imgW="420370" imgH="178435" progId="Equation.DSMT4">
                    <p:embed/>
                    <p:pic>
                      <p:nvPicPr>
                        <p:cNvPr id="0" name="图片 3140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1825" y="16"/>
                          <a:ext cx="703" cy="29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51215" name="图片 6" descr="tb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359775" y="155575"/>
            <a:ext cx="595313" cy="595313"/>
          </a:xfrm>
          <a:prstGeom prst="rect">
            <a:avLst/>
          </a:prstGeom>
          <a:noFill/>
          <a:ln w="9525">
            <a:noFill/>
          </a:ln>
          <a:effectLst>
            <a:outerShdw dist="38100" dir="2699999" algn="ctr" rotWithShape="0">
              <a:srgbClr val="000000">
                <a:alpha val="34998"/>
              </a:srgbClr>
            </a:outerShdw>
          </a:effectLst>
        </p:spPr>
      </p:pic>
      <p:pic>
        <p:nvPicPr>
          <p:cNvPr id="13329" name="图片 1332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659563" y="4395788"/>
            <a:ext cx="1943100" cy="19129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矩形 14337"/>
          <p:cNvSpPr/>
          <p:nvPr/>
        </p:nvSpPr>
        <p:spPr>
          <a:xfrm>
            <a:off x="869950" y="1365250"/>
            <a:ext cx="7704138" cy="137318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　　下列整式中哪些是单项式？哪些是多项式？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是单项式的指出系数和次数，是多项式的指出项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和次数：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26" name="文本框 14338"/>
          <p:cNvSpPr txBox="1"/>
          <p:nvPr/>
        </p:nvSpPr>
        <p:spPr>
          <a:xfrm>
            <a:off x="644525" y="1090613"/>
            <a:ext cx="1109663" cy="579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练习</a:t>
            </a:r>
            <a:endParaRPr lang="zh-CN" altLang="en-US" sz="3200" b="1" dirty="0">
              <a:solidFill>
                <a:srgbClr val="0000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2227" name="图片 6" descr="tb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9775" y="155575"/>
            <a:ext cx="595313" cy="595313"/>
          </a:xfrm>
          <a:prstGeom prst="rect">
            <a:avLst/>
          </a:prstGeom>
          <a:noFill/>
          <a:ln w="9525">
            <a:noFill/>
          </a:ln>
          <a:effectLst>
            <a:outerShdw dist="38100" dir="2699999" algn="ctr" rotWithShape="0">
              <a:srgbClr val="000000">
                <a:alpha val="34998"/>
              </a:srgbClr>
            </a:outerShdw>
          </a:effectLst>
        </p:spPr>
      </p:pic>
      <p:graphicFrame>
        <p:nvGraphicFramePr>
          <p:cNvPr id="52228" name="对象 14340"/>
          <p:cNvGraphicFramePr>
            <a:graphicFrameLocks noChangeAspect="1"/>
          </p:cNvGraphicFramePr>
          <p:nvPr/>
        </p:nvGraphicFramePr>
        <p:xfrm>
          <a:off x="1193800" y="3011488"/>
          <a:ext cx="7058025" cy="2454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2" name="" r:id="rId2" imgW="2374900" imgH="825500" progId="Equation.DSMT4">
                  <p:embed/>
                </p:oleObj>
              </mc:Choice>
              <mc:Fallback>
                <p:oleObj name="" r:id="rId2" imgW="2374900" imgH="825500" progId="Equation.DSMT4">
                  <p:embed/>
                  <p:pic>
                    <p:nvPicPr>
                      <p:cNvPr id="0" name="图片 314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193800" y="3011488"/>
                        <a:ext cx="7058025" cy="2454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3249" name="Object 2"/>
          <p:cNvGraphicFramePr>
            <a:graphicFrameLocks noChangeAspect="1"/>
          </p:cNvGraphicFramePr>
          <p:nvPr>
            <p:ph sz="quarter"/>
          </p:nvPr>
        </p:nvGraphicFramePr>
        <p:xfrm>
          <a:off x="182563" y="1089025"/>
          <a:ext cx="8459787" cy="403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3" name="" r:id="rId1" imgW="3693160" imgH="1739265" progId="Word.Document.8">
                  <p:embed/>
                </p:oleObj>
              </mc:Choice>
              <mc:Fallback>
                <p:oleObj name="" r:id="rId1" imgW="3693160" imgH="1739265" progId="Word.Document.8">
                  <p:embed/>
                  <p:pic>
                    <p:nvPicPr>
                      <p:cNvPr id="0" name="图片 3142"/>
                      <p:cNvPicPr/>
                      <p:nvPr/>
                    </p:nvPicPr>
                    <p:blipFill>
                      <a:blip r:embed="rId2"/>
                      <a:srcRect r="2965" b="13094"/>
                      <a:stretch>
                        <a:fillRect/>
                      </a:stretch>
                    </p:blipFill>
                    <p:spPr>
                      <a:xfrm>
                        <a:off x="182563" y="1089025"/>
                        <a:ext cx="8459787" cy="40322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3250" name="图片 6" descr="tb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9775" y="155575"/>
            <a:ext cx="595313" cy="595313"/>
          </a:xfrm>
          <a:prstGeom prst="rect">
            <a:avLst/>
          </a:prstGeom>
          <a:noFill/>
          <a:ln w="9525">
            <a:noFill/>
          </a:ln>
          <a:effectLst>
            <a:outerShdw dist="38100" dir="2699999" algn="ctr" rotWithShape="0">
              <a:srgbClr val="000000">
                <a:alpha val="34998"/>
              </a:srgbClr>
            </a:outerShdw>
          </a:effectLst>
        </p:spPr>
      </p:pic>
      <p:graphicFrame>
        <p:nvGraphicFramePr>
          <p:cNvPr id="15364" name="对象 15363"/>
          <p:cNvGraphicFramePr>
            <a:graphicFrameLocks noChangeAspect="1"/>
          </p:cNvGraphicFramePr>
          <p:nvPr/>
        </p:nvGraphicFramePr>
        <p:xfrm>
          <a:off x="2413000" y="1268413"/>
          <a:ext cx="1366838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4" name="" r:id="rId4" imgW="521335" imgH="407035" progId="Equation.DSMT4">
                  <p:embed/>
                </p:oleObj>
              </mc:Choice>
              <mc:Fallback>
                <p:oleObj name="" r:id="rId4" imgW="521335" imgH="407035" progId="Equation.DSMT4">
                  <p:embed/>
                  <p:pic>
                    <p:nvPicPr>
                      <p:cNvPr id="0" name="图片 314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13000" y="1268413"/>
                        <a:ext cx="1366838" cy="1066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5" name="对象 15364"/>
          <p:cNvGraphicFramePr>
            <a:graphicFrameLocks noChangeAspect="1"/>
          </p:cNvGraphicFramePr>
          <p:nvPr/>
        </p:nvGraphicFramePr>
        <p:xfrm>
          <a:off x="3937000" y="1249363"/>
          <a:ext cx="1066800" cy="1100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5" name="" r:id="rId6" imgW="407670" imgH="420370" progId="Equation.DSMT4">
                  <p:embed/>
                </p:oleObj>
              </mc:Choice>
              <mc:Fallback>
                <p:oleObj name="" r:id="rId6" imgW="407670" imgH="420370" progId="Equation.DSMT4">
                  <p:embed/>
                  <p:pic>
                    <p:nvPicPr>
                      <p:cNvPr id="0" name="图片 314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37000" y="1249363"/>
                        <a:ext cx="1066800" cy="11001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6" name="文本框 15365"/>
          <p:cNvSpPr txBox="1"/>
          <p:nvPr/>
        </p:nvSpPr>
        <p:spPr>
          <a:xfrm>
            <a:off x="5362575" y="1557338"/>
            <a:ext cx="433388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x-none" sz="28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endParaRPr lang="en-US" altLang="x-none" sz="2800" b="1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5367" name="文本框 15366"/>
          <p:cNvSpPr txBox="1"/>
          <p:nvPr/>
        </p:nvSpPr>
        <p:spPr>
          <a:xfrm>
            <a:off x="6300788" y="1557338"/>
            <a:ext cx="792162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32</a:t>
            </a:r>
            <a:r>
              <a:rPr lang="en-US" altLang="x-none" sz="28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t</a:t>
            </a:r>
            <a:r>
              <a:rPr lang="en-US" altLang="x-none" sz="2800" b="1" baseline="30000" dirty="0"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endParaRPr lang="en-US" altLang="x-none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aphicFrame>
        <p:nvGraphicFramePr>
          <p:cNvPr id="15368" name="对象 15367"/>
          <p:cNvGraphicFramePr>
            <a:graphicFrameLocks noChangeAspect="1"/>
          </p:cNvGraphicFramePr>
          <p:nvPr/>
        </p:nvGraphicFramePr>
        <p:xfrm>
          <a:off x="7667625" y="1341438"/>
          <a:ext cx="433388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9" name="" r:id="rId8" imgW="165735" imgH="407670" progId="Equation.DSMT4">
                  <p:embed/>
                </p:oleObj>
              </mc:Choice>
              <mc:Fallback>
                <p:oleObj name="" r:id="rId8" imgW="165735" imgH="407670" progId="Equation.DSMT4">
                  <p:embed/>
                  <p:pic>
                    <p:nvPicPr>
                      <p:cNvPr id="0" name="图片 314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667625" y="1341438"/>
                        <a:ext cx="433388" cy="1066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9" name="对象 15368"/>
          <p:cNvGraphicFramePr>
            <a:graphicFrameLocks noChangeAspect="1"/>
          </p:cNvGraphicFramePr>
          <p:nvPr/>
        </p:nvGraphicFramePr>
        <p:xfrm>
          <a:off x="2627313" y="2649538"/>
          <a:ext cx="766762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7" name="" r:id="rId10" imgW="293370" imgH="407670" progId="Equation.DSMT4">
                  <p:embed/>
                </p:oleObj>
              </mc:Choice>
              <mc:Fallback>
                <p:oleObj name="" r:id="rId10" imgW="293370" imgH="407670" progId="Equation.DSMT4">
                  <p:embed/>
                  <p:pic>
                    <p:nvPicPr>
                      <p:cNvPr id="0" name="图片 314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627313" y="2649538"/>
                        <a:ext cx="766762" cy="1066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70" name="对象 15369"/>
          <p:cNvGraphicFramePr>
            <a:graphicFrameLocks noChangeAspect="1"/>
          </p:cNvGraphicFramePr>
          <p:nvPr/>
        </p:nvGraphicFramePr>
        <p:xfrm>
          <a:off x="4211638" y="2636838"/>
          <a:ext cx="40005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2" name="" r:id="rId12" imgW="153035" imgH="407670" progId="Equation.DSMT4">
                  <p:embed/>
                </p:oleObj>
              </mc:Choice>
              <mc:Fallback>
                <p:oleObj name="" r:id="rId12" imgW="153035" imgH="407670" progId="Equation.DSMT4">
                  <p:embed/>
                  <p:pic>
                    <p:nvPicPr>
                      <p:cNvPr id="0" name="图片 315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211638" y="2636838"/>
                        <a:ext cx="400050" cy="1066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71" name="文本框 15370"/>
          <p:cNvSpPr txBox="1"/>
          <p:nvPr/>
        </p:nvSpPr>
        <p:spPr>
          <a:xfrm>
            <a:off x="5362575" y="2909888"/>
            <a:ext cx="433388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endParaRPr lang="en-US" altLang="x-none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5372" name="文本框 15371"/>
          <p:cNvSpPr txBox="1"/>
          <p:nvPr/>
        </p:nvSpPr>
        <p:spPr>
          <a:xfrm>
            <a:off x="6372225" y="2924175"/>
            <a:ext cx="6477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32</a:t>
            </a:r>
            <a:endParaRPr lang="en-US" altLang="x-none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5373" name="文本框 15372"/>
          <p:cNvSpPr txBox="1"/>
          <p:nvPr/>
        </p:nvSpPr>
        <p:spPr>
          <a:xfrm>
            <a:off x="5360988" y="4062413"/>
            <a:ext cx="433387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endParaRPr lang="en-US" altLang="x-none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5374" name="文本框 15373"/>
          <p:cNvSpPr txBox="1"/>
          <p:nvPr/>
        </p:nvSpPr>
        <p:spPr>
          <a:xfrm>
            <a:off x="6370638" y="4062413"/>
            <a:ext cx="433387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endParaRPr lang="en-US" altLang="x-none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5375" name="文本框 15374"/>
          <p:cNvSpPr txBox="1"/>
          <p:nvPr/>
        </p:nvSpPr>
        <p:spPr>
          <a:xfrm>
            <a:off x="7667625" y="4062413"/>
            <a:ext cx="433388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0</a:t>
            </a:r>
            <a:endParaRPr lang="en-US" altLang="x-none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5376" name="文本框 15375"/>
          <p:cNvSpPr txBox="1"/>
          <p:nvPr/>
        </p:nvSpPr>
        <p:spPr>
          <a:xfrm>
            <a:off x="4211638" y="4062413"/>
            <a:ext cx="433387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6</a:t>
            </a:r>
            <a:endParaRPr lang="en-US" altLang="x-none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5377" name="文本框 15376"/>
          <p:cNvSpPr txBox="1"/>
          <p:nvPr/>
        </p:nvSpPr>
        <p:spPr>
          <a:xfrm>
            <a:off x="2843213" y="4076700"/>
            <a:ext cx="433387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endParaRPr lang="en-US" altLang="x-none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5378" name="直接连接符 15377"/>
          <p:cNvSpPr/>
          <p:nvPr/>
        </p:nvSpPr>
        <p:spPr>
          <a:xfrm flipV="1">
            <a:off x="7380288" y="2565400"/>
            <a:ext cx="936625" cy="10795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/>
      <p:bldP spid="15367" grpId="0"/>
      <p:bldP spid="15371" grpId="0"/>
      <p:bldP spid="15372" grpId="0"/>
      <p:bldP spid="15373" grpId="0"/>
      <p:bldP spid="15374" grpId="0"/>
      <p:bldP spid="15375" grpId="0"/>
      <p:bldP spid="15376" grpId="0"/>
      <p:bldP spid="15377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4273" name="Object 2"/>
          <p:cNvGraphicFramePr>
            <a:graphicFrameLocks noChangeAspect="1"/>
          </p:cNvGraphicFramePr>
          <p:nvPr>
            <p:ph sz="quarter"/>
          </p:nvPr>
        </p:nvGraphicFramePr>
        <p:xfrm>
          <a:off x="219075" y="1219200"/>
          <a:ext cx="8670925" cy="360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6" name="" r:id="rId1" imgW="3774440" imgH="1569085" progId="Word.Document.8">
                  <p:embed/>
                </p:oleObj>
              </mc:Choice>
              <mc:Fallback>
                <p:oleObj name="" r:id="rId1" imgW="3774440" imgH="1569085" progId="Word.Document.8">
                  <p:embed/>
                  <p:pic>
                    <p:nvPicPr>
                      <p:cNvPr id="0" name="图片 3145"/>
                      <p:cNvPicPr/>
                      <p:nvPr/>
                    </p:nvPicPr>
                    <p:blipFill>
                      <a:blip r:embed="rId2"/>
                      <a:srcRect l="-5093" b="10709"/>
                      <a:stretch>
                        <a:fillRect/>
                      </a:stretch>
                    </p:blipFill>
                    <p:spPr>
                      <a:xfrm>
                        <a:off x="219075" y="1219200"/>
                        <a:ext cx="8670925" cy="3600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4274" name="图片 6" descr="tb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9775" y="155575"/>
            <a:ext cx="595313" cy="595313"/>
          </a:xfrm>
          <a:prstGeom prst="rect">
            <a:avLst/>
          </a:prstGeom>
          <a:noFill/>
          <a:ln w="9525">
            <a:noFill/>
          </a:ln>
          <a:effectLst>
            <a:outerShdw dist="38100" dir="2699999" algn="ctr" rotWithShape="0">
              <a:srgbClr val="000000">
                <a:alpha val="34998"/>
              </a:srgbClr>
            </a:outerShdw>
          </a:effectLst>
        </p:spPr>
      </p:pic>
      <p:graphicFrame>
        <p:nvGraphicFramePr>
          <p:cNvPr id="16388" name="对象 16387"/>
          <p:cNvGraphicFramePr>
            <a:graphicFrameLocks noChangeAspect="1"/>
          </p:cNvGraphicFramePr>
          <p:nvPr/>
        </p:nvGraphicFramePr>
        <p:xfrm>
          <a:off x="1987550" y="1636713"/>
          <a:ext cx="1641475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1" name="" r:id="rId4" imgW="661670" imgH="229235" progId="Equation.DSMT4">
                  <p:embed/>
                </p:oleObj>
              </mc:Choice>
              <mc:Fallback>
                <p:oleObj name="" r:id="rId4" imgW="661670" imgH="229235" progId="Equation.DSMT4">
                  <p:embed/>
                  <p:pic>
                    <p:nvPicPr>
                      <p:cNvPr id="0" name="图片 315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87550" y="1636713"/>
                        <a:ext cx="1641475" cy="5683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9" name="对象 16388"/>
          <p:cNvGraphicFramePr>
            <a:graphicFrameLocks noChangeAspect="1"/>
          </p:cNvGraphicFramePr>
          <p:nvPr/>
        </p:nvGraphicFramePr>
        <p:xfrm>
          <a:off x="3895725" y="1628775"/>
          <a:ext cx="3224213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8" name="" r:id="rId6" imgW="1400175" imgH="229235" progId="Equation.DSMT4">
                  <p:embed/>
                </p:oleObj>
              </mc:Choice>
              <mc:Fallback>
                <p:oleObj name="" r:id="rId6" imgW="1400175" imgH="229235" progId="Equation.DSMT4">
                  <p:embed/>
                  <p:pic>
                    <p:nvPicPr>
                      <p:cNvPr id="0" name="图片 314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895725" y="1628775"/>
                        <a:ext cx="3224213" cy="527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0" name="对象 16389"/>
          <p:cNvGraphicFramePr>
            <a:graphicFrameLocks noChangeAspect="1"/>
          </p:cNvGraphicFramePr>
          <p:nvPr/>
        </p:nvGraphicFramePr>
        <p:xfrm>
          <a:off x="7432675" y="1633538"/>
          <a:ext cx="1100138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5" name="" r:id="rId8" imgW="421005" imgH="191135" progId="Equation.DSMT4">
                  <p:embed/>
                </p:oleObj>
              </mc:Choice>
              <mc:Fallback>
                <p:oleObj name="" r:id="rId8" imgW="421005" imgH="191135" progId="Equation.DSMT4">
                  <p:embed/>
                  <p:pic>
                    <p:nvPicPr>
                      <p:cNvPr id="0" name="图片 315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432675" y="1633538"/>
                        <a:ext cx="1100138" cy="5000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1" name="对象 16390"/>
          <p:cNvGraphicFramePr>
            <a:graphicFrameLocks noChangeAspect="1"/>
          </p:cNvGraphicFramePr>
          <p:nvPr/>
        </p:nvGraphicFramePr>
        <p:xfrm>
          <a:off x="1979613" y="2852738"/>
          <a:ext cx="1579562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6" name="" r:id="rId10" imgW="636270" imgH="229235" progId="Equation.DSMT4">
                  <p:embed/>
                </p:oleObj>
              </mc:Choice>
              <mc:Fallback>
                <p:oleObj name="" r:id="rId10" imgW="636270" imgH="229235" progId="Equation.DSMT4">
                  <p:embed/>
                  <p:pic>
                    <p:nvPicPr>
                      <p:cNvPr id="0" name="图片 315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979613" y="2852738"/>
                        <a:ext cx="1579562" cy="5683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2" name="对象 16391"/>
          <p:cNvGraphicFramePr>
            <a:graphicFrameLocks noChangeAspect="1"/>
          </p:cNvGraphicFramePr>
          <p:nvPr/>
        </p:nvGraphicFramePr>
        <p:xfrm>
          <a:off x="4016375" y="2852738"/>
          <a:ext cx="2716213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7" name="" r:id="rId12" imgW="1094105" imgH="229235" progId="Equation.DSMT4">
                  <p:embed/>
                </p:oleObj>
              </mc:Choice>
              <mc:Fallback>
                <p:oleObj name="" r:id="rId12" imgW="1094105" imgH="229235" progId="Equation.DSMT4">
                  <p:embed/>
                  <p:pic>
                    <p:nvPicPr>
                      <p:cNvPr id="0" name="图片 315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016375" y="2852738"/>
                        <a:ext cx="2716213" cy="5683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3" name="对象 16392"/>
          <p:cNvGraphicFramePr>
            <a:graphicFrameLocks noChangeAspect="1"/>
          </p:cNvGraphicFramePr>
          <p:nvPr/>
        </p:nvGraphicFramePr>
        <p:xfrm>
          <a:off x="7480300" y="2924175"/>
          <a:ext cx="979488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8" name="" r:id="rId14" imgW="394970" imgH="203835" progId="Equation.DSMT4">
                  <p:embed/>
                </p:oleObj>
              </mc:Choice>
              <mc:Fallback>
                <p:oleObj name="" r:id="rId14" imgW="394970" imgH="203835" progId="Equation.DSMT4">
                  <p:embed/>
                  <p:pic>
                    <p:nvPicPr>
                      <p:cNvPr id="0" name="图片 315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480300" y="2924175"/>
                        <a:ext cx="979488" cy="504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94" name="文本框 16393"/>
          <p:cNvSpPr txBox="1"/>
          <p:nvPr/>
        </p:nvSpPr>
        <p:spPr>
          <a:xfrm>
            <a:off x="7810500" y="3917950"/>
            <a:ext cx="433388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endParaRPr lang="en-US" altLang="x-none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6395" name="文本框 16394"/>
          <p:cNvSpPr txBox="1"/>
          <p:nvPr/>
        </p:nvSpPr>
        <p:spPr>
          <a:xfrm>
            <a:off x="5075238" y="3917950"/>
            <a:ext cx="433387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4</a:t>
            </a:r>
            <a:endParaRPr lang="en-US" altLang="x-none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6396" name="文本框 16395"/>
          <p:cNvSpPr txBox="1"/>
          <p:nvPr/>
        </p:nvSpPr>
        <p:spPr>
          <a:xfrm>
            <a:off x="2555875" y="3948113"/>
            <a:ext cx="433388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x-none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4" grpId="0"/>
      <p:bldP spid="16395" grpId="0"/>
      <p:bldP spid="1639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7" name="矩形 17409"/>
          <p:cNvSpPr/>
          <p:nvPr/>
        </p:nvSpPr>
        <p:spPr>
          <a:xfrm>
            <a:off x="539750" y="966788"/>
            <a:ext cx="1439863" cy="51911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填空：</a:t>
            </a:r>
            <a:endParaRPr lang="en-US" altLang="x-none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5298" name="矩形 17411"/>
          <p:cNvSpPr/>
          <p:nvPr/>
        </p:nvSpPr>
        <p:spPr>
          <a:xfrm>
            <a:off x="539750" y="4081463"/>
            <a:ext cx="7920038" cy="20764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x-none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zh-CN" altLang="en-US" sz="26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en-US" sz="26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分别表示梯形的上底和下底， 表示</a:t>
            </a:r>
            <a:endParaRPr lang="zh-CN" altLang="en-US" sz="2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2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　　梯形的高，则梯形</a:t>
            </a:r>
            <a:r>
              <a:rPr lang="zh-CN" altLang="en-US" sz="2600" b="1" dirty="0">
                <a:latin typeface="Times New Roman" panose="02020603050405020304" pitchFamily="2" charset="0"/>
                <a:ea typeface="宋体" panose="02010600030101010101" pitchFamily="2" charset="-122"/>
              </a:rPr>
              <a:t>面积   ＝ </a:t>
            </a:r>
            <a:r>
              <a:rPr lang="zh-CN" altLang="en-US" sz="2600" b="1" u="sng" dirty="0">
                <a:latin typeface="Times New Roman" panose="02020603050405020304" pitchFamily="2" charset="0"/>
                <a:ea typeface="宋体" panose="02010600030101010101" pitchFamily="2" charset="-122"/>
              </a:rPr>
              <a:t>                  </a:t>
            </a:r>
            <a:r>
              <a:rPr lang="zh-CN" altLang="en-US" sz="2600" b="1" dirty="0">
                <a:latin typeface="Times New Roman" panose="02020603050405020304" pitchFamily="2" charset="0"/>
                <a:ea typeface="宋体" panose="02010600030101010101" pitchFamily="2" charset="-122"/>
              </a:rPr>
              <a:t>，当</a:t>
            </a:r>
            <a:r>
              <a:rPr lang="zh-CN" altLang="en-US" sz="26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    </a:t>
            </a:r>
            <a:endParaRPr lang="zh-CN" altLang="en-US" sz="2600" b="1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endParaRPr lang="en-US" altLang="x-none" sz="2600" b="1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r>
              <a:rPr lang="en-US" altLang="x-none" sz="26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     </a:t>
            </a:r>
            <a:r>
              <a:rPr lang="zh-CN" altLang="en-US" sz="26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　　</a:t>
            </a:r>
            <a:r>
              <a:rPr lang="zh-CN" altLang="en-US" sz="2600" b="1" dirty="0">
                <a:latin typeface="Times New Roman" panose="02020603050405020304" pitchFamily="2" charset="0"/>
                <a:ea typeface="宋体" panose="02010600030101010101" pitchFamily="2" charset="-122"/>
              </a:rPr>
              <a:t>＝</a:t>
            </a:r>
            <a:r>
              <a:rPr lang="en-US" altLang="x-none" sz="2600" b="1" dirty="0">
                <a:latin typeface="Times New Roman" panose="02020603050405020304" pitchFamily="2" charset="0"/>
                <a:ea typeface="宋体" panose="02010600030101010101" pitchFamily="2" charset="-122"/>
              </a:rPr>
              <a:t>2 cm</a:t>
            </a:r>
            <a:r>
              <a:rPr lang="zh-CN" altLang="en-US" sz="2600" b="1" dirty="0">
                <a:latin typeface="Times New Roman" panose="02020603050405020304" pitchFamily="2" charset="0"/>
                <a:ea typeface="宋体" panose="02010600030101010101" pitchFamily="2" charset="-122"/>
              </a:rPr>
              <a:t>，  ＝</a:t>
            </a:r>
            <a:r>
              <a:rPr lang="en-US" altLang="x-none" sz="2600" b="1" dirty="0">
                <a:latin typeface="Times New Roman" panose="02020603050405020304" pitchFamily="2" charset="0"/>
                <a:ea typeface="宋体" panose="02010600030101010101" pitchFamily="2" charset="-122"/>
              </a:rPr>
              <a:t>4 cm</a:t>
            </a:r>
            <a:r>
              <a:rPr lang="zh-CN" altLang="en-US" sz="2600" b="1" dirty="0">
                <a:latin typeface="Times New Roman" panose="02020603050405020304" pitchFamily="2" charset="0"/>
                <a:ea typeface="宋体" panose="02010600030101010101" pitchFamily="2" charset="-122"/>
              </a:rPr>
              <a:t>， </a:t>
            </a:r>
            <a:r>
              <a:rPr lang="en-US" altLang="x-none" sz="26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r>
              <a:rPr lang="zh-CN" altLang="en-US" sz="2600" b="1" dirty="0">
                <a:latin typeface="Times New Roman" panose="02020603050405020304" pitchFamily="2" charset="0"/>
                <a:ea typeface="宋体" panose="02010600030101010101" pitchFamily="2" charset="-122"/>
              </a:rPr>
              <a:t>＝</a:t>
            </a:r>
            <a:r>
              <a:rPr lang="en-US" altLang="x-none" sz="2600" b="1" dirty="0">
                <a:latin typeface="Times New Roman" panose="02020603050405020304" pitchFamily="2" charset="0"/>
                <a:ea typeface="宋体" panose="02010600030101010101" pitchFamily="2" charset="-122"/>
              </a:rPr>
              <a:t>5 cm</a:t>
            </a:r>
            <a:r>
              <a:rPr lang="zh-CN" altLang="en-US" sz="2600" b="1" dirty="0">
                <a:latin typeface="Times New Roman" panose="02020603050405020304" pitchFamily="2" charset="0"/>
                <a:ea typeface="宋体" panose="02010600030101010101" pitchFamily="2" charset="-122"/>
              </a:rPr>
              <a:t>时，＝</a:t>
            </a:r>
            <a:r>
              <a:rPr lang="zh-CN" altLang="en-US" sz="2600" b="1" u="sng" dirty="0">
                <a:latin typeface="Times New Roman" panose="02020603050405020304" pitchFamily="2" charset="0"/>
                <a:ea typeface="宋体" panose="02010600030101010101" pitchFamily="2" charset="-122"/>
              </a:rPr>
              <a:t>      </a:t>
            </a:r>
            <a:r>
              <a:rPr lang="zh-CN" altLang="en-US" sz="2600" b="1" dirty="0"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  <a:r>
              <a:rPr lang="en-US" altLang="x-none" sz="2600" b="1" dirty="0">
                <a:latin typeface="Times New Roman" panose="02020603050405020304" pitchFamily="2" charset="0"/>
                <a:ea typeface="宋体" panose="02010600030101010101" pitchFamily="2" charset="-122"/>
              </a:rPr>
              <a:t>cm </a:t>
            </a:r>
            <a:r>
              <a:rPr lang="en-US" altLang="x-none" sz="2600" b="1" baseline="30000" dirty="0">
                <a:latin typeface="Times New Roman" panose="02020603050405020304" pitchFamily="2" charset="0"/>
                <a:ea typeface="宋体" panose="02010600030101010101" pitchFamily="2" charset="-122"/>
              </a:rPr>
              <a:t>2 </a:t>
            </a:r>
            <a:r>
              <a:rPr lang="zh-CN" altLang="en-US" sz="2600" b="1" dirty="0">
                <a:latin typeface="Times New Roman" panose="02020603050405020304" pitchFamily="2" charset="0"/>
                <a:ea typeface="宋体" panose="02010600030101010101" pitchFamily="2" charset="-122"/>
              </a:rPr>
              <a:t>．　</a:t>
            </a:r>
            <a:endParaRPr lang="zh-CN" altLang="en-US" sz="26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aphicFrame>
        <p:nvGraphicFramePr>
          <p:cNvPr id="55299" name="对象 17412"/>
          <p:cNvGraphicFramePr>
            <a:graphicFrameLocks noChangeAspect="1"/>
          </p:cNvGraphicFramePr>
          <p:nvPr/>
        </p:nvGraphicFramePr>
        <p:xfrm>
          <a:off x="6227763" y="4051300"/>
          <a:ext cx="360362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3" name="" r:id="rId1" imgW="127635" imgH="179070" progId="Equation.DSMT4">
                  <p:embed/>
                </p:oleObj>
              </mc:Choice>
              <mc:Fallback>
                <p:oleObj name="" r:id="rId1" imgW="127635" imgH="179070" progId="Equation.DSMT4">
                  <p:embed/>
                  <p:pic>
                    <p:nvPicPr>
                      <p:cNvPr id="0" name="图片 315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227763" y="4051300"/>
                        <a:ext cx="360362" cy="504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00" name="对象 17413"/>
          <p:cNvGraphicFramePr>
            <a:graphicFrameLocks noChangeAspect="1"/>
          </p:cNvGraphicFramePr>
          <p:nvPr/>
        </p:nvGraphicFramePr>
        <p:xfrm>
          <a:off x="1835150" y="4027488"/>
          <a:ext cx="360363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4" name="" r:id="rId3" imgW="127635" imgH="179070" progId="Equation.DSMT4">
                  <p:embed/>
                </p:oleObj>
              </mc:Choice>
              <mc:Fallback>
                <p:oleObj name="" r:id="rId3" imgW="127635" imgH="179070" progId="Equation.DSMT4">
                  <p:embed/>
                  <p:pic>
                    <p:nvPicPr>
                      <p:cNvPr id="0" name="图片 315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35150" y="4027488"/>
                        <a:ext cx="360363" cy="5032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01" name="对象 17414"/>
          <p:cNvGraphicFramePr>
            <a:graphicFrameLocks noChangeAspect="1"/>
          </p:cNvGraphicFramePr>
          <p:nvPr/>
        </p:nvGraphicFramePr>
        <p:xfrm>
          <a:off x="4572000" y="4914900"/>
          <a:ext cx="32385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0" name="" r:id="rId5" imgW="115570" imgH="140970" progId="Equation.DSMT4">
                  <p:embed/>
                </p:oleObj>
              </mc:Choice>
              <mc:Fallback>
                <p:oleObj name="" r:id="rId5" imgW="115570" imgH="140970" progId="Equation.DSMT4">
                  <p:embed/>
                  <p:pic>
                    <p:nvPicPr>
                      <p:cNvPr id="0" name="图片 314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72000" y="4914900"/>
                        <a:ext cx="323850" cy="396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02" name="对象 17415"/>
          <p:cNvGraphicFramePr>
            <a:graphicFrameLocks noChangeAspect="1"/>
          </p:cNvGraphicFramePr>
          <p:nvPr/>
        </p:nvGraphicFramePr>
        <p:xfrm>
          <a:off x="1331913" y="4124325"/>
          <a:ext cx="360362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9" name="" r:id="rId7" imgW="128270" imgH="140970" progId="Equation.DSMT4">
                  <p:embed/>
                </p:oleObj>
              </mc:Choice>
              <mc:Fallback>
                <p:oleObj name="" r:id="rId7" imgW="128270" imgH="140970" progId="Equation.DSMT4">
                  <p:embed/>
                  <p:pic>
                    <p:nvPicPr>
                      <p:cNvPr id="0" name="图片 315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331913" y="4124325"/>
                        <a:ext cx="360362" cy="3952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03" name="对象 17416"/>
          <p:cNvGraphicFramePr>
            <a:graphicFrameLocks noChangeAspect="1"/>
          </p:cNvGraphicFramePr>
          <p:nvPr/>
        </p:nvGraphicFramePr>
        <p:xfrm>
          <a:off x="1393825" y="5770563"/>
          <a:ext cx="360363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0" name="" r:id="rId9" imgW="128270" imgH="140970" progId="Equation.DSMT4">
                  <p:embed/>
                </p:oleObj>
              </mc:Choice>
              <mc:Fallback>
                <p:oleObj name="" r:id="rId9" imgW="128270" imgH="140970" progId="Equation.DSMT4">
                  <p:embed/>
                  <p:pic>
                    <p:nvPicPr>
                      <p:cNvPr id="0" name="图片 315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393825" y="5770563"/>
                        <a:ext cx="360363" cy="3952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04" name="对象 17417"/>
          <p:cNvGraphicFramePr>
            <a:graphicFrameLocks noChangeAspect="1"/>
          </p:cNvGraphicFramePr>
          <p:nvPr/>
        </p:nvGraphicFramePr>
        <p:xfrm>
          <a:off x="2843213" y="5661025"/>
          <a:ext cx="360362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1" name="" r:id="rId11" imgW="127635" imgH="179070" progId="Equation.DSMT4">
                  <p:embed/>
                </p:oleObj>
              </mc:Choice>
              <mc:Fallback>
                <p:oleObj name="" r:id="rId11" imgW="127635" imgH="179070" progId="Equation.DSMT4">
                  <p:embed/>
                  <p:pic>
                    <p:nvPicPr>
                      <p:cNvPr id="0" name="图片 316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843213" y="5661025"/>
                        <a:ext cx="360362" cy="5032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05" name="对象 17418"/>
          <p:cNvGraphicFramePr>
            <a:graphicFrameLocks noChangeAspect="1"/>
          </p:cNvGraphicFramePr>
          <p:nvPr/>
        </p:nvGraphicFramePr>
        <p:xfrm>
          <a:off x="4427538" y="5661025"/>
          <a:ext cx="360362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2" name="" r:id="rId13" imgW="127635" imgH="179070" progId="Equation.DSMT4">
                  <p:embed/>
                </p:oleObj>
              </mc:Choice>
              <mc:Fallback>
                <p:oleObj name="" r:id="rId13" imgW="127635" imgH="179070" progId="Equation.DSMT4">
                  <p:embed/>
                  <p:pic>
                    <p:nvPicPr>
                      <p:cNvPr id="0" name="图片 316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427538" y="5661025"/>
                        <a:ext cx="360362" cy="504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06" name="对象 17419"/>
          <p:cNvGraphicFramePr>
            <a:graphicFrameLocks noChangeAspect="1"/>
          </p:cNvGraphicFramePr>
          <p:nvPr/>
        </p:nvGraphicFramePr>
        <p:xfrm>
          <a:off x="6119813" y="5734050"/>
          <a:ext cx="32385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3" name="" r:id="rId15" imgW="115570" imgH="140970" progId="Equation.DSMT4">
                  <p:embed/>
                </p:oleObj>
              </mc:Choice>
              <mc:Fallback>
                <p:oleObj name="" r:id="rId15" imgW="115570" imgH="140970" progId="Equation.DSMT4">
                  <p:embed/>
                  <p:pic>
                    <p:nvPicPr>
                      <p:cNvPr id="0" name="图片 316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119813" y="5734050"/>
                        <a:ext cx="323850" cy="396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307" name="矩形 17420"/>
          <p:cNvSpPr/>
          <p:nvPr/>
        </p:nvSpPr>
        <p:spPr>
          <a:xfrm>
            <a:off x="539750" y="1489075"/>
            <a:ext cx="8713788" cy="20764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x-none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）  ，  分别表示长方形的长和宽，则长方形的</a:t>
            </a:r>
            <a:endParaRPr lang="zh-CN" altLang="en-US" sz="2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2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      周长   </a:t>
            </a:r>
            <a:r>
              <a:rPr lang="zh-CN" altLang="en-US" sz="2600" b="1" dirty="0">
                <a:latin typeface="Times New Roman" panose="02020603050405020304" pitchFamily="2" charset="0"/>
                <a:ea typeface="宋体" panose="02010600030101010101" pitchFamily="2" charset="-122"/>
              </a:rPr>
              <a:t>＝ </a:t>
            </a:r>
            <a:r>
              <a:rPr lang="zh-CN" altLang="en-US" sz="2600" b="1" u="sng" dirty="0">
                <a:latin typeface="Times New Roman" panose="02020603050405020304" pitchFamily="2" charset="0"/>
                <a:ea typeface="宋体" panose="02010600030101010101" pitchFamily="2" charset="-122"/>
              </a:rPr>
              <a:t>              </a:t>
            </a:r>
            <a:r>
              <a:rPr lang="zh-CN" altLang="en-US" sz="2600" b="1" dirty="0">
                <a:latin typeface="Times New Roman" panose="02020603050405020304" pitchFamily="2" charset="0"/>
                <a:ea typeface="宋体" panose="02010600030101010101" pitchFamily="2" charset="-122"/>
              </a:rPr>
              <a:t> ，面积    ＝</a:t>
            </a:r>
            <a:r>
              <a:rPr lang="zh-CN" altLang="en-US" sz="2600" b="1" u="sng" dirty="0">
                <a:latin typeface="Times New Roman" panose="02020603050405020304" pitchFamily="2" charset="0"/>
                <a:ea typeface="宋体" panose="02010600030101010101" pitchFamily="2" charset="-122"/>
              </a:rPr>
              <a:t>         </a:t>
            </a:r>
            <a:r>
              <a:rPr lang="zh-CN" altLang="en-US" sz="2600" b="1" dirty="0">
                <a:latin typeface="Times New Roman" panose="02020603050405020304" pitchFamily="2" charset="0"/>
                <a:ea typeface="宋体" panose="02010600030101010101" pitchFamily="2" charset="-122"/>
              </a:rPr>
              <a:t> ，当    ＝</a:t>
            </a:r>
            <a:r>
              <a:rPr lang="en-US" altLang="x-none" sz="2600" b="1" dirty="0">
                <a:latin typeface="Times New Roman" panose="02020603050405020304" pitchFamily="2" charset="0"/>
                <a:ea typeface="宋体" panose="02010600030101010101" pitchFamily="2" charset="-122"/>
              </a:rPr>
              <a:t>2 cm</a:t>
            </a:r>
            <a:r>
              <a:rPr lang="zh-CN" altLang="en-US" sz="2600" b="1" dirty="0">
                <a:latin typeface="Times New Roman" panose="02020603050405020304" pitchFamily="2" charset="0"/>
                <a:ea typeface="宋体" panose="02010600030101010101" pitchFamily="2" charset="-122"/>
              </a:rPr>
              <a:t>，</a:t>
            </a:r>
            <a:r>
              <a:rPr lang="zh-CN" altLang="en-US" sz="26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   </a:t>
            </a:r>
            <a:r>
              <a:rPr lang="en-US" altLang="x-none" sz="26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endParaRPr lang="en-US" altLang="x-none" sz="2600" b="1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endParaRPr lang="en-US" altLang="x-none" sz="2600" b="1" i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r>
              <a:rPr lang="en-US" altLang="x-none" sz="26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            </a:t>
            </a:r>
            <a:r>
              <a:rPr lang="zh-CN" altLang="en-US" sz="2600" b="1" dirty="0">
                <a:latin typeface="Times New Roman" panose="02020603050405020304" pitchFamily="2" charset="0"/>
                <a:ea typeface="宋体" panose="02010600030101010101" pitchFamily="2" charset="-122"/>
              </a:rPr>
              <a:t>＝</a:t>
            </a:r>
            <a:r>
              <a:rPr lang="en-US" altLang="x-none" sz="2600" b="1" dirty="0">
                <a:latin typeface="Times New Roman" panose="02020603050405020304" pitchFamily="2" charset="0"/>
                <a:ea typeface="宋体" panose="02010600030101010101" pitchFamily="2" charset="-122"/>
              </a:rPr>
              <a:t>3 cm</a:t>
            </a:r>
            <a:r>
              <a:rPr lang="zh-CN" altLang="en-US" sz="2600" b="1" dirty="0">
                <a:latin typeface="Times New Roman" panose="02020603050405020304" pitchFamily="2" charset="0"/>
                <a:ea typeface="宋体" panose="02010600030101010101" pitchFamily="2" charset="-122"/>
              </a:rPr>
              <a:t>时，   ＝  </a:t>
            </a:r>
            <a:r>
              <a:rPr lang="zh-CN" altLang="en-US" sz="2600" b="1" u="sng" dirty="0">
                <a:latin typeface="Times New Roman" panose="02020603050405020304" pitchFamily="2" charset="0"/>
                <a:ea typeface="宋体" panose="02010600030101010101" pitchFamily="2" charset="-122"/>
              </a:rPr>
              <a:t>               </a:t>
            </a:r>
            <a:r>
              <a:rPr lang="en-US" altLang="x-none" sz="2600" b="1" dirty="0">
                <a:latin typeface="Times New Roman" panose="02020603050405020304" pitchFamily="2" charset="0"/>
                <a:ea typeface="宋体" panose="02010600030101010101" pitchFamily="2" charset="-122"/>
              </a:rPr>
              <a:t>cm  </a:t>
            </a:r>
            <a:r>
              <a:rPr lang="zh-CN" altLang="en-US" sz="2600" b="1" dirty="0">
                <a:latin typeface="Times New Roman" panose="02020603050405020304" pitchFamily="2" charset="0"/>
                <a:ea typeface="宋体" panose="02010600030101010101" pitchFamily="2" charset="-122"/>
              </a:rPr>
              <a:t>， ＝ </a:t>
            </a:r>
            <a:r>
              <a:rPr lang="zh-CN" altLang="en-US" sz="2600" b="1" u="sng" dirty="0">
                <a:latin typeface="Times New Roman" panose="02020603050405020304" pitchFamily="2" charset="0"/>
                <a:ea typeface="宋体" panose="02010600030101010101" pitchFamily="2" charset="-122"/>
              </a:rPr>
              <a:t>          </a:t>
            </a:r>
            <a:r>
              <a:rPr lang="zh-CN" altLang="en-US" sz="2600" b="1" dirty="0"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r>
              <a:rPr lang="en-US" altLang="x-none" sz="2600" b="1" dirty="0">
                <a:latin typeface="Times New Roman" panose="02020603050405020304" pitchFamily="2" charset="0"/>
                <a:ea typeface="宋体" panose="02010600030101010101" pitchFamily="2" charset="-122"/>
              </a:rPr>
              <a:t>cm </a:t>
            </a:r>
            <a:r>
              <a:rPr lang="en-US" altLang="x-none" sz="2600" b="1" baseline="30000" dirty="0">
                <a:latin typeface="Times New Roman" panose="02020603050405020304" pitchFamily="2" charset="0"/>
                <a:ea typeface="宋体" panose="02010600030101010101" pitchFamily="2" charset="-122"/>
              </a:rPr>
              <a:t>2 </a:t>
            </a:r>
            <a:r>
              <a:rPr lang="zh-CN" altLang="en-US" sz="2600" b="1" dirty="0">
                <a:latin typeface="Times New Roman" panose="02020603050405020304" pitchFamily="2" charset="0"/>
                <a:ea typeface="宋体" panose="02010600030101010101" pitchFamily="2" charset="-122"/>
              </a:rPr>
              <a:t>；</a:t>
            </a:r>
            <a:endParaRPr lang="en-US" altLang="x-none" sz="26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aphicFrame>
        <p:nvGraphicFramePr>
          <p:cNvPr id="55308" name="对象 17421"/>
          <p:cNvGraphicFramePr>
            <a:graphicFrameLocks noChangeAspect="1"/>
          </p:cNvGraphicFramePr>
          <p:nvPr/>
        </p:nvGraphicFramePr>
        <p:xfrm>
          <a:off x="3259138" y="3068638"/>
          <a:ext cx="2889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4" name="" r:id="rId17" imgW="102235" imgH="179070" progId="Equation.DSMT4">
                  <p:embed/>
                </p:oleObj>
              </mc:Choice>
              <mc:Fallback>
                <p:oleObj name="" r:id="rId17" imgW="102235" imgH="179070" progId="Equation.DSMT4">
                  <p:embed/>
                  <p:pic>
                    <p:nvPicPr>
                      <p:cNvPr id="0" name="图片 316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259138" y="3068638"/>
                        <a:ext cx="288925" cy="504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09" name="对象 17422"/>
          <p:cNvGraphicFramePr>
            <a:graphicFrameLocks noChangeAspect="1"/>
          </p:cNvGraphicFramePr>
          <p:nvPr/>
        </p:nvGraphicFramePr>
        <p:xfrm>
          <a:off x="1962150" y="2276475"/>
          <a:ext cx="2889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5" name="" r:id="rId19" imgW="102235" imgH="179070" progId="Equation.DSMT4">
                  <p:embed/>
                </p:oleObj>
              </mc:Choice>
              <mc:Fallback>
                <p:oleObj name="" r:id="rId19" imgW="102235" imgH="179070" progId="Equation.DSMT4">
                  <p:embed/>
                  <p:pic>
                    <p:nvPicPr>
                      <p:cNvPr id="0" name="图片 316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962150" y="2276475"/>
                        <a:ext cx="288925" cy="504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10" name="对象 17423"/>
          <p:cNvGraphicFramePr>
            <a:graphicFrameLocks noChangeAspect="1"/>
          </p:cNvGraphicFramePr>
          <p:nvPr/>
        </p:nvGraphicFramePr>
        <p:xfrm>
          <a:off x="6948488" y="2349500"/>
          <a:ext cx="360362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6" name="" r:id="rId21" imgW="128270" imgH="140970" progId="Equation.DSMT4">
                  <p:embed/>
                </p:oleObj>
              </mc:Choice>
              <mc:Fallback>
                <p:oleObj name="" r:id="rId21" imgW="128270" imgH="140970" progId="Equation.DSMT4">
                  <p:embed/>
                  <p:pic>
                    <p:nvPicPr>
                      <p:cNvPr id="0" name="图片 3165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948488" y="2349500"/>
                        <a:ext cx="360362" cy="3952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11" name="对象 17424"/>
          <p:cNvGraphicFramePr>
            <a:graphicFrameLocks noChangeAspect="1"/>
          </p:cNvGraphicFramePr>
          <p:nvPr/>
        </p:nvGraphicFramePr>
        <p:xfrm>
          <a:off x="1908175" y="1485900"/>
          <a:ext cx="360363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7" name="" r:id="rId23" imgW="127635" imgH="179070" progId="Equation.DSMT4">
                  <p:embed/>
                </p:oleObj>
              </mc:Choice>
              <mc:Fallback>
                <p:oleObj name="" r:id="rId23" imgW="127635" imgH="179070" progId="Equation.DSMT4">
                  <p:embed/>
                  <p:pic>
                    <p:nvPicPr>
                      <p:cNvPr id="0" name="图片 3166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908175" y="1485900"/>
                        <a:ext cx="360363" cy="5032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12" name="对象 17425"/>
          <p:cNvGraphicFramePr>
            <a:graphicFrameLocks noChangeAspect="1"/>
          </p:cNvGraphicFramePr>
          <p:nvPr/>
        </p:nvGraphicFramePr>
        <p:xfrm>
          <a:off x="1331913" y="1593850"/>
          <a:ext cx="360362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8" name="" r:id="rId25" imgW="128270" imgH="140970" progId="Equation.DSMT4">
                  <p:embed/>
                </p:oleObj>
              </mc:Choice>
              <mc:Fallback>
                <p:oleObj name="" r:id="rId25" imgW="128270" imgH="140970" progId="Equation.DSMT4">
                  <p:embed/>
                  <p:pic>
                    <p:nvPicPr>
                      <p:cNvPr id="0" name="图片 3167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331913" y="1593850"/>
                        <a:ext cx="360362" cy="3952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13" name="对象 17426"/>
          <p:cNvGraphicFramePr>
            <a:graphicFrameLocks noChangeAspect="1"/>
          </p:cNvGraphicFramePr>
          <p:nvPr/>
        </p:nvGraphicFramePr>
        <p:xfrm>
          <a:off x="1265238" y="3106738"/>
          <a:ext cx="360362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9" name="" r:id="rId27" imgW="127635" imgH="179070" progId="Equation.DSMT4">
                  <p:embed/>
                </p:oleObj>
              </mc:Choice>
              <mc:Fallback>
                <p:oleObj name="" r:id="rId27" imgW="127635" imgH="179070" progId="Equation.DSMT4">
                  <p:embed/>
                  <p:pic>
                    <p:nvPicPr>
                      <p:cNvPr id="0" name="图片 3168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265238" y="3106738"/>
                        <a:ext cx="360362" cy="5032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14" name="对象 17427"/>
          <p:cNvGraphicFramePr>
            <a:graphicFrameLocks noChangeAspect="1"/>
          </p:cNvGraphicFramePr>
          <p:nvPr/>
        </p:nvGraphicFramePr>
        <p:xfrm>
          <a:off x="6011863" y="3124200"/>
          <a:ext cx="366712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0" name="" r:id="rId29" imgW="115570" imgH="140970" progId="Equation.DSMT4">
                  <p:embed/>
                </p:oleObj>
              </mc:Choice>
              <mc:Fallback>
                <p:oleObj name="" r:id="rId29" imgW="115570" imgH="140970" progId="Equation.DSMT4">
                  <p:embed/>
                  <p:pic>
                    <p:nvPicPr>
                      <p:cNvPr id="0" name="图片 3169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011863" y="3124200"/>
                        <a:ext cx="366712" cy="4492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15" name="对象 17428"/>
          <p:cNvGraphicFramePr>
            <a:graphicFrameLocks noChangeAspect="1"/>
          </p:cNvGraphicFramePr>
          <p:nvPr/>
        </p:nvGraphicFramePr>
        <p:xfrm>
          <a:off x="4805363" y="2276475"/>
          <a:ext cx="414337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1" name="" r:id="rId31" imgW="115570" imgH="140970" progId="Equation.DSMT4">
                  <p:embed/>
                </p:oleObj>
              </mc:Choice>
              <mc:Fallback>
                <p:oleObj name="" r:id="rId31" imgW="115570" imgH="140970" progId="Equation.DSMT4">
                  <p:embed/>
                  <p:pic>
                    <p:nvPicPr>
                      <p:cNvPr id="0" name="图片 3170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4805363" y="2276475"/>
                        <a:ext cx="414337" cy="504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30" name="对象 17429"/>
          <p:cNvGraphicFramePr>
            <a:graphicFrameLocks noChangeAspect="1"/>
          </p:cNvGraphicFramePr>
          <p:nvPr/>
        </p:nvGraphicFramePr>
        <p:xfrm>
          <a:off x="2540000" y="2305050"/>
          <a:ext cx="132715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2" name="" r:id="rId33" imgW="534035" imgH="203200" progId="Equation.DSMT4">
                  <p:embed/>
                </p:oleObj>
              </mc:Choice>
              <mc:Fallback>
                <p:oleObj name="" r:id="rId33" imgW="534035" imgH="203200" progId="Equation.DSMT4">
                  <p:embed/>
                  <p:pic>
                    <p:nvPicPr>
                      <p:cNvPr id="0" name="图片 3171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2540000" y="2305050"/>
                        <a:ext cx="1327150" cy="504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31" name="对象 17430"/>
          <p:cNvGraphicFramePr>
            <a:graphicFrameLocks noChangeAspect="1"/>
          </p:cNvGraphicFramePr>
          <p:nvPr/>
        </p:nvGraphicFramePr>
        <p:xfrm>
          <a:off x="5594350" y="2217738"/>
          <a:ext cx="561975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3" name="" r:id="rId35" imgW="204470" imgH="179070" progId="Equation.DSMT4">
                  <p:embed/>
                </p:oleObj>
              </mc:Choice>
              <mc:Fallback>
                <p:oleObj name="" r:id="rId35" imgW="204470" imgH="179070" progId="Equation.DSMT4">
                  <p:embed/>
                  <p:pic>
                    <p:nvPicPr>
                      <p:cNvPr id="0" name="图片 3172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5594350" y="2217738"/>
                        <a:ext cx="561975" cy="4905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32" name="对象 17431"/>
          <p:cNvGraphicFramePr>
            <a:graphicFrameLocks noChangeAspect="1"/>
          </p:cNvGraphicFramePr>
          <p:nvPr/>
        </p:nvGraphicFramePr>
        <p:xfrm>
          <a:off x="4483100" y="3068638"/>
          <a:ext cx="527050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" name="" r:id="rId37" imgW="191770" imgH="179070" progId="Equation.DSMT4">
                  <p:embed/>
                </p:oleObj>
              </mc:Choice>
              <mc:Fallback>
                <p:oleObj name="" r:id="rId37" imgW="191770" imgH="179070" progId="Equation.DSMT4">
                  <p:embed/>
                  <p:pic>
                    <p:nvPicPr>
                      <p:cNvPr id="0" name="图片 3173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4483100" y="3068638"/>
                        <a:ext cx="527050" cy="4905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33" name="对象 17432"/>
          <p:cNvGraphicFramePr>
            <a:graphicFrameLocks noChangeAspect="1"/>
          </p:cNvGraphicFramePr>
          <p:nvPr/>
        </p:nvGraphicFramePr>
        <p:xfrm>
          <a:off x="7019925" y="3068638"/>
          <a:ext cx="352425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" name="" r:id="rId39" imgW="127635" imgH="179070" progId="Equation.DSMT4">
                  <p:embed/>
                </p:oleObj>
              </mc:Choice>
              <mc:Fallback>
                <p:oleObj name="" r:id="rId39" imgW="127635" imgH="179070" progId="Equation.DSMT4">
                  <p:embed/>
                  <p:pic>
                    <p:nvPicPr>
                      <p:cNvPr id="0" name="图片 3174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7019925" y="3068638"/>
                        <a:ext cx="352425" cy="4905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34" name="对象 17433"/>
          <p:cNvGraphicFramePr>
            <a:graphicFrameLocks noChangeAspect="1"/>
          </p:cNvGraphicFramePr>
          <p:nvPr/>
        </p:nvGraphicFramePr>
        <p:xfrm>
          <a:off x="5280025" y="4502150"/>
          <a:ext cx="1320800" cy="811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" name="" r:id="rId41" imgW="661035" imgH="407035" progId="Equation.DSMT4">
                  <p:embed/>
                </p:oleObj>
              </mc:Choice>
              <mc:Fallback>
                <p:oleObj name="" r:id="rId41" imgW="661035" imgH="407035" progId="Equation.DSMT4">
                  <p:embed/>
                  <p:pic>
                    <p:nvPicPr>
                      <p:cNvPr id="0" name="图片 3175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5280025" y="4502150"/>
                        <a:ext cx="1320800" cy="8112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35" name="对象 17434"/>
          <p:cNvGraphicFramePr>
            <a:graphicFrameLocks noChangeAspect="1"/>
          </p:cNvGraphicFramePr>
          <p:nvPr/>
        </p:nvGraphicFramePr>
        <p:xfrm>
          <a:off x="6719888" y="5676900"/>
          <a:ext cx="461962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7" name="" r:id="rId43" imgW="191770" imgH="179070" progId="Equation.DSMT4">
                  <p:embed/>
                </p:oleObj>
              </mc:Choice>
              <mc:Fallback>
                <p:oleObj name="" r:id="rId43" imgW="191770" imgH="179070" progId="Equation.DSMT4">
                  <p:embed/>
                  <p:pic>
                    <p:nvPicPr>
                      <p:cNvPr id="0" name="图片 3176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6719888" y="5676900"/>
                        <a:ext cx="461962" cy="428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5322" name="图片 6" descr="tb.png"/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8359775" y="155575"/>
            <a:ext cx="595313" cy="595313"/>
          </a:xfrm>
          <a:prstGeom prst="rect">
            <a:avLst/>
          </a:prstGeom>
          <a:noFill/>
          <a:ln w="9525">
            <a:noFill/>
          </a:ln>
          <a:effectLst>
            <a:outerShdw dist="38100" dir="2699999" algn="ctr" rotWithShape="0">
              <a:srgbClr val="000000">
                <a:alpha val="34998"/>
              </a:srgbClr>
            </a:outerShdw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1" name="文本框 18433"/>
          <p:cNvSpPr txBox="1"/>
          <p:nvPr/>
        </p:nvSpPr>
        <p:spPr>
          <a:xfrm>
            <a:off x="457200" y="1441450"/>
            <a:ext cx="8270875" cy="20113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        3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个球队进行单循环比赛（参加比赛的每一个队都与其他所有的队各赛一场），总的比赛场数是多少？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4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个队呢？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5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个队呢？</a:t>
            </a:r>
            <a:r>
              <a:rPr lang="en-US" altLang="x-none" sz="28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n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个队呢？</a:t>
            </a:r>
            <a:r>
              <a:rPr lang="en-US" altLang="x-none" sz="2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x-none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322" name="矩形 18434"/>
          <p:cNvSpPr/>
          <p:nvPr/>
        </p:nvSpPr>
        <p:spPr>
          <a:xfrm>
            <a:off x="457200" y="923925"/>
            <a:ext cx="1295400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练习</a:t>
            </a:r>
            <a:endParaRPr lang="zh-CN" altLang="en-US" sz="2800" b="1" dirty="0">
              <a:solidFill>
                <a:srgbClr val="0000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8436" name="组合 18435"/>
          <p:cNvGrpSpPr/>
          <p:nvPr/>
        </p:nvGrpSpPr>
        <p:grpSpPr>
          <a:xfrm>
            <a:off x="1392238" y="3886200"/>
            <a:ext cx="5040312" cy="1087438"/>
            <a:chOff x="0" y="0"/>
            <a:chExt cx="3175" cy="685"/>
          </a:xfrm>
        </p:grpSpPr>
        <p:sp>
          <p:nvSpPr>
            <p:cNvPr id="56324" name="矩形 18436"/>
            <p:cNvSpPr/>
            <p:nvPr/>
          </p:nvSpPr>
          <p:spPr>
            <a:xfrm>
              <a:off x="0" y="147"/>
              <a:ext cx="3175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p>
              <a:r>
                <a:rPr lang="zh-CN" altLang="en-US" sz="2800" b="1" dirty="0">
                  <a:latin typeface="宋体" panose="02010600030101010101" pitchFamily="2" charset="-122"/>
                  <a:ea typeface="Times New Roman" panose="02020603050405020304" pitchFamily="2" charset="0"/>
                </a:rPr>
                <a:t>答案：</a:t>
              </a:r>
              <a:r>
                <a:rPr lang="en-US" altLang="x-none" sz="2800" b="1" dirty="0">
                  <a:latin typeface="Times New Roman" panose="02020603050405020304" pitchFamily="2" charset="0"/>
                  <a:ea typeface="Times New Roman" panose="02020603050405020304" pitchFamily="2" charset="0"/>
                </a:rPr>
                <a:t>3</a:t>
              </a:r>
              <a:r>
                <a:rPr lang="zh-CN" altLang="en-US" sz="2800" b="1" dirty="0">
                  <a:latin typeface="Times New Roman" panose="02020603050405020304" pitchFamily="2" charset="0"/>
                  <a:ea typeface="Times New Roman" panose="02020603050405020304" pitchFamily="2" charset="0"/>
                </a:rPr>
                <a:t>，</a:t>
              </a:r>
              <a:r>
                <a:rPr lang="en-US" altLang="x-none" sz="2800" b="1" dirty="0">
                  <a:latin typeface="Times New Roman" panose="02020603050405020304" pitchFamily="2" charset="0"/>
                  <a:ea typeface="Times New Roman" panose="02020603050405020304" pitchFamily="2" charset="0"/>
                </a:rPr>
                <a:t>6</a:t>
              </a:r>
              <a:r>
                <a:rPr lang="zh-CN" altLang="en-US" sz="2800" b="1" dirty="0">
                  <a:latin typeface="Times New Roman" panose="02020603050405020304" pitchFamily="2" charset="0"/>
                  <a:ea typeface="Times New Roman" panose="02020603050405020304" pitchFamily="2" charset="0"/>
                </a:rPr>
                <a:t>，</a:t>
              </a:r>
              <a:r>
                <a:rPr lang="en-US" altLang="x-none" sz="2800" b="1" dirty="0">
                  <a:latin typeface="Times New Roman" panose="02020603050405020304" pitchFamily="2" charset="0"/>
                  <a:ea typeface="Times New Roman" panose="02020603050405020304" pitchFamily="2" charset="0"/>
                </a:rPr>
                <a:t>10</a:t>
              </a:r>
              <a:r>
                <a:rPr lang="zh-CN" altLang="en-US" sz="2800" b="1" dirty="0">
                  <a:latin typeface="宋体" panose="02010600030101010101" pitchFamily="2" charset="-122"/>
                  <a:ea typeface="Times New Roman" panose="02020603050405020304" pitchFamily="2" charset="0"/>
                </a:rPr>
                <a:t>，</a:t>
              </a:r>
              <a:endPara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56325" name="对象 18437"/>
            <p:cNvGraphicFramePr>
              <a:graphicFrameLocks noChangeAspect="1"/>
            </p:cNvGraphicFramePr>
            <p:nvPr/>
          </p:nvGraphicFramePr>
          <p:xfrm>
            <a:off x="1813" y="0"/>
            <a:ext cx="922" cy="68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78" name="" r:id="rId1" imgW="585470" imgH="432435" progId="Equation.DSMT4">
                    <p:embed/>
                  </p:oleObj>
                </mc:Choice>
                <mc:Fallback>
                  <p:oleObj name="" r:id="rId1" imgW="585470" imgH="432435" progId="Equation.DSMT4">
                    <p:embed/>
                    <p:pic>
                      <p:nvPicPr>
                        <p:cNvPr id="0" name="图片 3177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813" y="0"/>
                          <a:ext cx="922" cy="68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56326" name="图片 6" descr="tb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9775" y="155575"/>
            <a:ext cx="595313" cy="595313"/>
          </a:xfrm>
          <a:prstGeom prst="rect">
            <a:avLst/>
          </a:prstGeom>
          <a:noFill/>
          <a:ln w="9525">
            <a:noFill/>
          </a:ln>
          <a:effectLst>
            <a:outerShdw dist="38100" dir="2699999" algn="ctr" rotWithShape="0">
              <a:srgbClr val="000000">
                <a:alpha val="34998"/>
              </a:srgbClr>
            </a:outerShdw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1" name="图片 717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4988" y="1463675"/>
            <a:ext cx="3678237" cy="2400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片 717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6288" y="1463675"/>
            <a:ext cx="3565525" cy="2400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片 717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6288" y="4081463"/>
            <a:ext cx="3565525" cy="2443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图片 717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88" y="4081463"/>
            <a:ext cx="3678237" cy="2443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9" name="图片 6" descr="tb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59775" y="155575"/>
            <a:ext cx="595313" cy="595313"/>
          </a:xfrm>
          <a:prstGeom prst="rect">
            <a:avLst/>
          </a:prstGeom>
          <a:noFill/>
          <a:ln w="9525">
            <a:noFill/>
          </a:ln>
          <a:effectLst>
            <a:outerShdw dist="38100" dir="2699999" algn="ctr" rotWithShape="0">
              <a:srgbClr val="000000">
                <a:alpha val="34998"/>
              </a:srgbClr>
            </a:outerShdw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5" name="文本框 19457"/>
          <p:cNvSpPr txBox="1"/>
          <p:nvPr/>
        </p:nvSpPr>
        <p:spPr>
          <a:xfrm>
            <a:off x="611188" y="2111375"/>
            <a:ext cx="7748587" cy="3505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x-none" sz="28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）本节课学了哪些主要内容？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x-none" sz="2800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）请你举例说明多项式的概念、多项式的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 项和次数的概念</a:t>
            </a:r>
            <a:r>
              <a:rPr lang="en-US" altLang="x-none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. </a:t>
            </a:r>
            <a:endParaRPr lang="en-US" altLang="x-none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x-none" sz="2800" b="1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）请你举例说明整式的概念</a:t>
            </a:r>
            <a:r>
              <a:rPr lang="en-US" altLang="x-none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. </a:t>
            </a:r>
            <a:endParaRPr lang="en-US" altLang="x-none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59" name="矩形 19458"/>
          <p:cNvSpPr/>
          <p:nvPr/>
        </p:nvSpPr>
        <p:spPr>
          <a:xfrm>
            <a:off x="541338" y="1190625"/>
            <a:ext cx="231616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fontAlgn="base" hangingPunct="1"/>
            <a:r>
              <a:rPr lang="en-US" altLang="x-none" sz="2800" b="1" strike="noStrike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【</a:t>
            </a:r>
            <a:r>
              <a:rPr lang="zh-CN" altLang="en-US" sz="2800" b="1" strike="noStrike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归纳小结</a:t>
            </a:r>
            <a:r>
              <a:rPr lang="en-US" altLang="x-none" sz="2800" b="1" strike="noStrike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】</a:t>
            </a:r>
            <a:endParaRPr lang="en-US" altLang="x-none" sz="2800" b="1" strike="noStrike" noProof="1" dirty="0">
              <a:solidFill>
                <a:srgbClr val="000099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7347" name="图片 6" descr="tb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9775" y="155575"/>
            <a:ext cx="595313" cy="595313"/>
          </a:xfrm>
          <a:prstGeom prst="rect">
            <a:avLst/>
          </a:prstGeom>
          <a:noFill/>
          <a:ln w="9525">
            <a:noFill/>
          </a:ln>
          <a:effectLst>
            <a:outerShdw dist="38100" dir="2699999" algn="ctr" rotWithShape="0">
              <a:srgbClr val="000000">
                <a:alpha val="34998"/>
              </a:srgbClr>
            </a:outerShdw>
          </a:effectLst>
        </p:spPr>
      </p:pic>
    </p:spTree>
  </p:cSld>
  <p:clrMapOvr>
    <a:masterClrMapping/>
  </p:clrMapOvr>
  <p:transition spd="med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框 8193"/>
          <p:cNvSpPr txBox="1"/>
          <p:nvPr/>
        </p:nvSpPr>
        <p:spPr>
          <a:xfrm>
            <a:off x="611188" y="1435100"/>
            <a:ext cx="7705725" cy="2314575"/>
          </a:xfrm>
          <a:prstGeom prst="rect">
            <a:avLst/>
          </a:prstGeom>
          <a:noFill/>
          <a:ln w="9525">
            <a:noFill/>
          </a:ln>
          <a:effectLst>
            <a:prstShdw prst="shdw15" dir="16200000">
              <a:schemeClr val="bg2">
                <a:alpha val="50000"/>
              </a:schemeClr>
            </a:prstShdw>
          </a:effectLst>
        </p:spPr>
        <p:txBody>
          <a:bodyPr anchor="t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      青藏铁路线上，在格尔木到拉萨之间有一段很长的冻土地段．列车在冻土地段的行驶速度是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100 km/h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．列车在冻土地段行驶时，根据已知数据求出列车行驶的路程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. </a:t>
            </a:r>
            <a:endParaRPr lang="zh-CN" altLang="en-US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8195" name="文本框 8194"/>
          <p:cNvSpPr txBox="1"/>
          <p:nvPr/>
        </p:nvSpPr>
        <p:spPr>
          <a:xfrm>
            <a:off x="395288" y="4292600"/>
            <a:ext cx="8569325" cy="1200150"/>
          </a:xfrm>
          <a:prstGeom prst="rect">
            <a:avLst/>
          </a:prstGeom>
          <a:noFill/>
          <a:ln w="9525">
            <a:noFill/>
          </a:ln>
          <a:effectLst>
            <a:prstShdw prst="shdw15" dir="16200000">
              <a:schemeClr val="bg2">
                <a:alpha val="50000"/>
              </a:schemeClr>
            </a:prstShdw>
          </a:effectLst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（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）字母 </a:t>
            </a:r>
            <a:r>
              <a:rPr lang="en-US" altLang="x-none" sz="28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t 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表示时间有什么意义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?</a:t>
            </a:r>
            <a:endParaRPr lang="en-US" altLang="x-none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　　 如果用 </a:t>
            </a:r>
            <a:r>
              <a:rPr lang="en-US" altLang="x-none" sz="28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v 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表示速度，列车行驶的路程是多少？</a:t>
            </a:r>
            <a:endParaRPr lang="zh-CN" altLang="en-US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8196" name="文本框 8195"/>
          <p:cNvSpPr txBox="1"/>
          <p:nvPr/>
        </p:nvSpPr>
        <p:spPr>
          <a:xfrm>
            <a:off x="395288" y="5540375"/>
            <a:ext cx="8280400" cy="1203325"/>
          </a:xfrm>
          <a:prstGeom prst="rect">
            <a:avLst/>
          </a:prstGeom>
          <a:noFill/>
          <a:ln w="9525">
            <a:noFill/>
          </a:ln>
          <a:effectLst>
            <a:prstShdw prst="shdw15" dir="16200000">
              <a:schemeClr val="bg2">
                <a:alpha val="50000"/>
              </a:schemeClr>
            </a:prstShdw>
          </a:effectLst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（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）回顾以前所学的知识，你还能举出用字母表示</a:t>
            </a:r>
            <a:endParaRPr lang="zh-CN" altLang="en-US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     数或数量关系的例子吗？</a:t>
            </a:r>
            <a:endParaRPr lang="zh-CN" altLang="en-US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2292" name="文本框 8196"/>
          <p:cNvSpPr txBox="1"/>
          <p:nvPr/>
        </p:nvSpPr>
        <p:spPr>
          <a:xfrm>
            <a:off x="360363" y="3644900"/>
            <a:ext cx="8243887" cy="647700"/>
          </a:xfrm>
          <a:prstGeom prst="rect">
            <a:avLst/>
          </a:prstGeom>
          <a:noFill/>
          <a:ln w="9525">
            <a:noFill/>
          </a:ln>
          <a:effectLst>
            <a:prstShdw prst="shdw15" dir="16200000">
              <a:schemeClr val="bg2">
                <a:alpha val="50000"/>
              </a:schemeClr>
            </a:prstShdw>
          </a:effectLst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（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）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2 h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行驶多少千米？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3 h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呢？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8 h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呢？</a:t>
            </a:r>
            <a:r>
              <a:rPr lang="en-US" altLang="x-none" sz="28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t 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h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呢？ </a:t>
            </a:r>
            <a:endParaRPr lang="zh-CN" altLang="en-US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8198" name="文本框 8197"/>
          <p:cNvSpPr txBox="1"/>
          <p:nvPr/>
        </p:nvSpPr>
        <p:spPr>
          <a:xfrm>
            <a:off x="323850" y="765175"/>
            <a:ext cx="3816350" cy="64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x-none" sz="2800" b="1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【</a:t>
            </a:r>
            <a:r>
              <a:rPr lang="zh-CN" altLang="en-US" sz="2800" b="1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问题</a:t>
            </a:r>
            <a:r>
              <a:rPr lang="en-US" altLang="x-none" sz="2800" b="1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1】</a:t>
            </a:r>
            <a:endParaRPr lang="en-US" altLang="x-none" sz="2800" b="1" noProof="1" dirty="0">
              <a:solidFill>
                <a:srgbClr val="000099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pic>
        <p:nvPicPr>
          <p:cNvPr id="12294" name="图片 6" descr="tb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9775" y="155575"/>
            <a:ext cx="595313" cy="595313"/>
          </a:xfrm>
          <a:prstGeom prst="rect">
            <a:avLst/>
          </a:prstGeom>
          <a:noFill/>
          <a:ln w="9525">
            <a:noFill/>
          </a:ln>
          <a:effectLst>
            <a:outerShdw dist="38100" dir="2699999" algn="ctr" rotWithShape="0">
              <a:srgbClr val="000000">
                <a:alpha val="34998"/>
              </a:srgbClr>
            </a:outerShdw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1" bldLvl="0" animBg="1"/>
      <p:bldP spid="819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9217"/>
          <p:cNvSpPr txBox="1"/>
          <p:nvPr/>
        </p:nvSpPr>
        <p:spPr>
          <a:xfrm>
            <a:off x="576263" y="2100263"/>
            <a:ext cx="7991475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       怎样分析数量关系并用含有字母的式子表示数量关系呢？ </a:t>
            </a:r>
            <a:endParaRPr lang="zh-CN" altLang="en-US" sz="2800" b="1" noProof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9219" name="矩形 9218"/>
          <p:cNvSpPr/>
          <p:nvPr/>
        </p:nvSpPr>
        <p:spPr>
          <a:xfrm>
            <a:off x="903288" y="1255713"/>
            <a:ext cx="1790700" cy="6477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fontAlgn="base" hangingPunct="1">
              <a:lnSpc>
                <a:spcPct val="130000"/>
              </a:lnSpc>
            </a:pPr>
            <a:r>
              <a:rPr lang="en-US" altLang="x-none" sz="2800" b="1" strike="noStrike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【</a:t>
            </a:r>
            <a:r>
              <a:rPr lang="zh-CN" altLang="en-US" sz="2800" b="1" strike="noStrike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问题</a:t>
            </a:r>
            <a:r>
              <a:rPr lang="en-US" altLang="x-none" sz="2800" b="1" strike="noStrike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2】</a:t>
            </a:r>
            <a:endParaRPr lang="en-US" altLang="x-none" sz="2800" b="1" strike="noStrike" noProof="1" dirty="0">
              <a:solidFill>
                <a:srgbClr val="000099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pic>
        <p:nvPicPr>
          <p:cNvPr id="13315" name="图片 6" descr="tb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9775" y="155575"/>
            <a:ext cx="595313" cy="595313"/>
          </a:xfrm>
          <a:prstGeom prst="rect">
            <a:avLst/>
          </a:prstGeom>
          <a:noFill/>
          <a:ln w="9525">
            <a:noFill/>
          </a:ln>
          <a:effectLst>
            <a:outerShdw dist="38100" dir="2699999" algn="ctr" rotWithShape="0">
              <a:srgbClr val="000000">
                <a:alpha val="34998"/>
              </a:srgbClr>
            </a:outerShdw>
          </a:effectLst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文本框 10241"/>
          <p:cNvSpPr txBox="1"/>
          <p:nvPr/>
        </p:nvSpPr>
        <p:spPr>
          <a:xfrm>
            <a:off x="252413" y="1385888"/>
            <a:ext cx="8424862" cy="39322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536575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（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）苹果原价是每千克</a:t>
            </a:r>
            <a:r>
              <a:rPr lang="en-US" altLang="x-none" sz="28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p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元，按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8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折优惠出售，用式子表示现价；</a:t>
            </a:r>
            <a:endParaRPr lang="zh-CN" altLang="en-US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indent="536575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（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）某产品前年的产量是</a:t>
            </a:r>
            <a:r>
              <a:rPr lang="en-US" altLang="x-none" sz="28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n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件，去年的产量是前年产量的</a:t>
            </a:r>
            <a:r>
              <a:rPr lang="en-US" altLang="x-none" sz="28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m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倍，用式子表示去年的产量；</a:t>
            </a:r>
            <a:endParaRPr lang="zh-CN" altLang="en-US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indent="536575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（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）一个长方体包装盒的长和宽都是</a:t>
            </a:r>
            <a:r>
              <a:rPr lang="en-US" altLang="x-none" sz="28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a 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cm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，高是</a:t>
            </a:r>
            <a:r>
              <a:rPr lang="en-US" altLang="x-none" sz="28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h 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cm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，用式子表示它的体积；</a:t>
            </a:r>
            <a:endParaRPr lang="zh-CN" altLang="en-US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4338" name="文本框 10242"/>
          <p:cNvSpPr txBox="1"/>
          <p:nvPr/>
        </p:nvSpPr>
        <p:spPr>
          <a:xfrm>
            <a:off x="473075" y="863600"/>
            <a:ext cx="936625" cy="644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99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例 </a:t>
            </a:r>
            <a:r>
              <a:rPr lang="en-US" altLang="x-none" sz="2800" b="1" dirty="0">
                <a:solidFill>
                  <a:srgbClr val="000099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endParaRPr lang="zh-CN" altLang="en-US" sz="2800" b="1" dirty="0">
              <a:solidFill>
                <a:srgbClr val="000099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4339" name="矩形 10243"/>
          <p:cNvSpPr/>
          <p:nvPr/>
        </p:nvSpPr>
        <p:spPr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0245" name="组合 10244"/>
          <p:cNvGrpSpPr/>
          <p:nvPr/>
        </p:nvGrpSpPr>
        <p:grpSpPr>
          <a:xfrm>
            <a:off x="923925" y="5459413"/>
            <a:ext cx="6694488" cy="595312"/>
            <a:chOff x="0" y="41"/>
            <a:chExt cx="4217" cy="375"/>
          </a:xfrm>
        </p:grpSpPr>
        <p:sp>
          <p:nvSpPr>
            <p:cNvPr id="14341" name="文本框 10245"/>
            <p:cNvSpPr txBox="1"/>
            <p:nvPr/>
          </p:nvSpPr>
          <p:spPr>
            <a:xfrm>
              <a:off x="0" y="80"/>
              <a:ext cx="4217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答案：（</a:t>
              </a:r>
              <a:r>
                <a:rPr lang="en-US" altLang="x-none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）        ；（</a:t>
              </a:r>
              <a:r>
                <a:rPr lang="en-US" altLang="x-none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）      ；（</a:t>
              </a:r>
              <a:r>
                <a:rPr lang="en-US" altLang="x-none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）        </a:t>
              </a:r>
              <a:endPara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14342" name="对象 10246"/>
            <p:cNvGraphicFramePr>
              <a:graphicFrameLocks noChangeAspect="1"/>
            </p:cNvGraphicFramePr>
            <p:nvPr/>
          </p:nvGraphicFramePr>
          <p:xfrm>
            <a:off x="1202" y="118"/>
            <a:ext cx="517" cy="2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6" name="" r:id="rId1" imgW="344170" imgH="203835" progId="Equation.DSMT4">
                    <p:embed/>
                  </p:oleObj>
                </mc:Choice>
                <mc:Fallback>
                  <p:oleObj name="" r:id="rId1" imgW="344170" imgH="203835" progId="Equation.DSMT4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202" y="118"/>
                          <a:ext cx="517" cy="29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343" name="对象 10247"/>
            <p:cNvGraphicFramePr>
              <a:graphicFrameLocks noChangeAspect="1"/>
            </p:cNvGraphicFramePr>
            <p:nvPr/>
          </p:nvGraphicFramePr>
          <p:xfrm>
            <a:off x="2489" y="141"/>
            <a:ext cx="420" cy="2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8" name="" r:id="rId3" imgW="242570" imgH="140335" progId="Equation.3">
                    <p:embed/>
                  </p:oleObj>
                </mc:Choice>
                <mc:Fallback>
                  <p:oleObj name="" r:id="rId3" imgW="242570" imgH="140335" progId="Equation.3">
                    <p:embed/>
                    <p:pic>
                      <p:nvPicPr>
                        <p:cNvPr id="0" name="图片 3077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489" y="141"/>
                          <a:ext cx="420" cy="25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344" name="对象 10248"/>
            <p:cNvGraphicFramePr>
              <a:graphicFrameLocks noChangeAspect="1"/>
            </p:cNvGraphicFramePr>
            <p:nvPr/>
          </p:nvGraphicFramePr>
          <p:xfrm>
            <a:off x="3645" y="41"/>
            <a:ext cx="470" cy="3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7" name="" r:id="rId5" imgW="267970" imgH="204470" progId="Equation.DSMT4">
                    <p:embed/>
                  </p:oleObj>
                </mc:Choice>
                <mc:Fallback>
                  <p:oleObj name="" r:id="rId5" imgW="267970" imgH="204470" progId="Equation.DSMT4">
                    <p:embed/>
                    <p:pic>
                      <p:nvPicPr>
                        <p:cNvPr id="0" name="图片 3076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645" y="41"/>
                          <a:ext cx="470" cy="35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14345" name="图片 6" descr="tb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59775" y="155575"/>
            <a:ext cx="595313" cy="595313"/>
          </a:xfrm>
          <a:prstGeom prst="rect">
            <a:avLst/>
          </a:prstGeom>
          <a:noFill/>
          <a:ln w="9525">
            <a:noFill/>
          </a:ln>
          <a:effectLst>
            <a:outerShdw dist="38100" dir="2699999" algn="ctr" rotWithShape="0">
              <a:srgbClr val="000000">
                <a:alpha val="34998"/>
              </a:srgbClr>
            </a:outerShdw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矩形 11265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2" name="矩形 11266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3" name="文本框 11267"/>
          <p:cNvSpPr txBox="1"/>
          <p:nvPr/>
        </p:nvSpPr>
        <p:spPr>
          <a:xfrm>
            <a:off x="395288" y="1700213"/>
            <a:ext cx="8424862" cy="39354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536575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x-none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一条河的水流速度是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2.5 km/h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，船在静水中的速度是 </a:t>
            </a:r>
            <a:r>
              <a:rPr lang="en-US" altLang="x-none" sz="28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v 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km/h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，用式子表示船在这条河中顺水行驶和逆水行驶时的速度；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536575"/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536575"/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536575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x-none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买一个篮球需要</a:t>
            </a:r>
            <a:r>
              <a:rPr lang="en-US" altLang="x-none" sz="28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x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元，买一个排球需要</a:t>
            </a:r>
            <a:r>
              <a:rPr lang="en-US" altLang="x-none" sz="2800" b="1" i="1" dirty="0">
                <a:latin typeface="Times New Roman" panose="02020603050405020304" pitchFamily="2" charset="0"/>
                <a:ea typeface="宋体" panose="02010600030101010101" pitchFamily="2" charset="-122"/>
              </a:rPr>
              <a:t>y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元，买一个足球需要 </a:t>
            </a:r>
            <a:r>
              <a:rPr lang="en-US" altLang="x-none" sz="2800" b="1" i="1" dirty="0">
                <a:latin typeface="Times New Roman" panose="02020603050405020304" pitchFamily="2" charset="0"/>
                <a:ea typeface="华文楷体" panose="02010600040101010101" pitchFamily="2" charset="-122"/>
              </a:rPr>
              <a:t>z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元，用式子表示买 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个篮球、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5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个排球、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个足球共需要的钱数；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536575"/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4" name="文本框 11268"/>
          <p:cNvSpPr txBox="1"/>
          <p:nvPr/>
        </p:nvSpPr>
        <p:spPr>
          <a:xfrm>
            <a:off x="588963" y="1120775"/>
            <a:ext cx="936625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r>
              <a:rPr lang="en-US" altLang="x-none" sz="3200" b="1" dirty="0">
                <a:solidFill>
                  <a:srgbClr val="000099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endParaRPr lang="en-US" altLang="x-none" sz="3200" b="1" dirty="0">
              <a:solidFill>
                <a:srgbClr val="000099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5365" name="文本框 11269"/>
          <p:cNvSpPr txBox="1"/>
          <p:nvPr/>
        </p:nvSpPr>
        <p:spPr>
          <a:xfrm>
            <a:off x="3059113" y="1341438"/>
            <a:ext cx="1584325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6" name="文本框 11270"/>
          <p:cNvSpPr txBox="1"/>
          <p:nvPr/>
        </p:nvSpPr>
        <p:spPr>
          <a:xfrm>
            <a:off x="7164388" y="3284538"/>
            <a:ext cx="2447925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sz="2800" b="1" dirty="0">
              <a:solidFill>
                <a:srgbClr val="00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7" name="文本框 11271"/>
          <p:cNvSpPr txBox="1"/>
          <p:nvPr/>
        </p:nvSpPr>
        <p:spPr>
          <a:xfrm>
            <a:off x="971550" y="5661025"/>
            <a:ext cx="792163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5368" name="图片 6" descr="tb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9775" y="155575"/>
            <a:ext cx="595313" cy="595313"/>
          </a:xfrm>
          <a:prstGeom prst="rect">
            <a:avLst/>
          </a:prstGeom>
          <a:noFill/>
          <a:ln w="9525">
            <a:noFill/>
          </a:ln>
          <a:effectLst>
            <a:outerShdw dist="38100" dir="2699999" algn="ctr" rotWithShape="0">
              <a:srgbClr val="000000">
                <a:alpha val="34998"/>
              </a:srgbClr>
            </a:outerShdw>
          </a:effectLst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4743</Words>
  <Application>WPS 演示</Application>
  <PresentationFormat>宽屏</PresentationFormat>
  <Paragraphs>425</Paragraphs>
  <Slides>51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111</vt:i4>
      </vt:variant>
      <vt:variant>
        <vt:lpstr>幻灯片标题</vt:lpstr>
      </vt:variant>
      <vt:variant>
        <vt:i4>51</vt:i4>
      </vt:variant>
    </vt:vector>
  </HeadingPairs>
  <TitlesOfParts>
    <vt:vector size="176" baseType="lpstr">
      <vt:lpstr>Arial</vt:lpstr>
      <vt:lpstr>宋体</vt:lpstr>
      <vt:lpstr>Wingdings</vt:lpstr>
      <vt:lpstr>华文新魏</vt:lpstr>
      <vt:lpstr>华文行楷</vt:lpstr>
      <vt:lpstr>华文楷体</vt:lpstr>
      <vt:lpstr>Calibri</vt:lpstr>
      <vt:lpstr>微软雅黑</vt:lpstr>
      <vt:lpstr>Calibri Light</vt:lpstr>
      <vt:lpstr>Times New Roman</vt:lpstr>
      <vt:lpstr>楷体</vt:lpstr>
      <vt:lpstr>Arial Unicode MS</vt:lpstr>
      <vt:lpstr>Office 主题</vt:lpstr>
      <vt:lpstr>自定义设计方案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Equation.3</vt:lpstr>
      <vt:lpstr>Equation.DSMT4</vt:lpstr>
      <vt:lpstr>Equation.3</vt:lpstr>
      <vt:lpstr>Equation.3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Equation.3</vt:lpstr>
      <vt:lpstr>Equation.DSMT4</vt:lpstr>
      <vt:lpstr>Equation.3</vt:lpstr>
      <vt:lpstr>Equation.3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Word.Document.8</vt:lpstr>
      <vt:lpstr>Equation.DSMT4</vt:lpstr>
      <vt:lpstr>Equation.DSMT4</vt:lpstr>
      <vt:lpstr>Equation.DSMT4</vt:lpstr>
      <vt:lpstr>Equation.3</vt:lpstr>
      <vt:lpstr>Equation.DSMT4</vt:lpstr>
      <vt:lpstr>Equation.DSMT4</vt:lpstr>
      <vt:lpstr>Word.Document.8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6</cp:revision>
  <dcterms:created xsi:type="dcterms:W3CDTF">2017-04-26T08:23:00Z</dcterms:created>
  <dcterms:modified xsi:type="dcterms:W3CDTF">2017-07-28T02:05:33Z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2052-10.1.0.6489</vt:lpwstr>
  </property>
</Properties>
</file>