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7.wmf"/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190500"/>
            <a:ext cx="8229600" cy="58261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9.wmf"/><Relationship Id="rId15" Type="http://schemas.openxmlformats.org/officeDocument/2006/relationships/vmlDrawing" Target="../drawings/vmlDrawing2.vml"/><Relationship Id="rId14" Type="http://schemas.openxmlformats.org/officeDocument/2006/relationships/slideLayout" Target="../slideLayouts/slideLayout12.xml"/><Relationship Id="rId13" Type="http://schemas.openxmlformats.org/officeDocument/2006/relationships/image" Target="../media/image15.png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1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6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22.xml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3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26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3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17.xml"/><Relationship Id="rId12" Type="http://schemas.openxmlformats.org/officeDocument/2006/relationships/oleObject" Target="../embeddings/oleObject20.bin"/><Relationship Id="rId11" Type="http://schemas.openxmlformats.org/officeDocument/2006/relationships/oleObject" Target="../embeddings/oleObject19.bin"/><Relationship Id="rId10" Type="http://schemas.openxmlformats.org/officeDocument/2006/relationships/image" Target="../media/image27.wmf"/><Relationship Id="rId1" Type="http://schemas.openxmlformats.org/officeDocument/2006/relationships/oleObject" Target="../embeddings/oleObject14.bin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30.wmf"/><Relationship Id="rId4" Type="http://schemas.openxmlformats.org/officeDocument/2006/relationships/oleObject" Target="../embeddings/oleObject22.bin"/><Relationship Id="rId3" Type="http://schemas.openxmlformats.org/officeDocument/2006/relationships/image" Target="../media/image29.wmf"/><Relationship Id="rId2" Type="http://schemas.openxmlformats.org/officeDocument/2006/relationships/oleObject" Target="../embeddings/oleObject21.bin"/><Relationship Id="rId1" Type="http://schemas.openxmlformats.org/officeDocument/2006/relationships/image" Target="../media/image28.GIF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2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31.wmf"/><Relationship Id="rId1" Type="http://schemas.openxmlformats.org/officeDocument/2006/relationships/oleObject" Target="../embeddings/oleObject23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36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33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25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GIF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1386523" y="2605405"/>
            <a:ext cx="6370637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endParaRPr lang="en-US" altLang="zh-CN" sz="6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七年级上册  </a:t>
            </a:r>
            <a:r>
              <a:rPr lang="zh-CN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人教版</a:t>
            </a:r>
            <a:endParaRPr 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zh-CN" alt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5" name="对象 13314"/>
          <p:cNvGraphicFramePr>
            <a:graphicFrameLocks noChangeAspect="1"/>
          </p:cNvGraphicFramePr>
          <p:nvPr/>
        </p:nvGraphicFramePr>
        <p:xfrm>
          <a:off x="771525" y="1847850"/>
          <a:ext cx="276860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119505" imgH="394335" progId="Equation.3">
                  <p:embed/>
                </p:oleObj>
              </mc:Choice>
              <mc:Fallback>
                <p:oleObj name="" r:id="rId1" imgW="1119505" imgH="39433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1525" y="1847850"/>
                        <a:ext cx="2768600" cy="1009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对象 13315"/>
          <p:cNvGraphicFramePr>
            <a:graphicFrameLocks noChangeAspect="1"/>
          </p:cNvGraphicFramePr>
          <p:nvPr/>
        </p:nvGraphicFramePr>
        <p:xfrm>
          <a:off x="695325" y="2981325"/>
          <a:ext cx="671353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2438400" imgH="203200" progId="Equation.3">
                  <p:embed/>
                </p:oleObj>
              </mc:Choice>
              <mc:Fallback>
                <p:oleObj name="" r:id="rId3" imgW="2438400" imgH="2032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5325" y="2981325"/>
                        <a:ext cx="6713538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8" name="对象 13317"/>
          <p:cNvGraphicFramePr>
            <a:graphicFrameLocks noChangeAspect="1"/>
          </p:cNvGraphicFramePr>
          <p:nvPr/>
        </p:nvGraphicFramePr>
        <p:xfrm>
          <a:off x="1217613" y="3894138"/>
          <a:ext cx="327025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1257300" imgH="215900" progId="Equation.3">
                  <p:embed/>
                </p:oleObj>
              </mc:Choice>
              <mc:Fallback>
                <p:oleObj name="" r:id="rId5" imgW="1257300" imgH="2159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7613" y="3894138"/>
                        <a:ext cx="3270250" cy="496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9" name="对象 13318"/>
          <p:cNvGraphicFramePr>
            <a:graphicFrameLocks noChangeAspect="1"/>
          </p:cNvGraphicFramePr>
          <p:nvPr/>
        </p:nvGraphicFramePr>
        <p:xfrm>
          <a:off x="4175125" y="3671888"/>
          <a:ext cx="158115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673735" imgH="394335" progId="Equation.3">
                  <p:embed/>
                </p:oleObj>
              </mc:Choice>
              <mc:Fallback>
                <p:oleObj name="" r:id="rId7" imgW="673735" imgH="394335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75125" y="3671888"/>
                        <a:ext cx="1581150" cy="93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0" name="对象 13319"/>
          <p:cNvGraphicFramePr>
            <a:graphicFrameLocks noChangeAspect="1"/>
          </p:cNvGraphicFramePr>
          <p:nvPr/>
        </p:nvGraphicFramePr>
        <p:xfrm>
          <a:off x="1485900" y="4700588"/>
          <a:ext cx="23018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9" imgW="952500" imgH="203200" progId="Equation.3">
                  <p:embed/>
                </p:oleObj>
              </mc:Choice>
              <mc:Fallback>
                <p:oleObj name="" r:id="rId9" imgW="952500" imgH="2032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85900" y="4700588"/>
                        <a:ext cx="2301875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1" name="对象 13320"/>
          <p:cNvGraphicFramePr>
            <a:graphicFrameLocks noChangeAspect="1"/>
          </p:cNvGraphicFramePr>
          <p:nvPr/>
        </p:nvGraphicFramePr>
        <p:xfrm>
          <a:off x="4006850" y="4700588"/>
          <a:ext cx="1128713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1" imgW="356235" imgH="177800" progId="Equation.3">
                  <p:embed/>
                </p:oleObj>
              </mc:Choice>
              <mc:Fallback>
                <p:oleObj name="" r:id="rId11" imgW="356235" imgH="1778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06850" y="4700588"/>
                        <a:ext cx="1128713" cy="506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1" name="文本框 1"/>
          <p:cNvSpPr txBox="1"/>
          <p:nvPr/>
        </p:nvSpPr>
        <p:spPr>
          <a:xfrm>
            <a:off x="695325" y="1216025"/>
            <a:ext cx="21510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解下列方程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文本框 2"/>
          <p:cNvSpPr txBox="1"/>
          <p:nvPr/>
        </p:nvSpPr>
        <p:spPr>
          <a:xfrm>
            <a:off x="695325" y="3894138"/>
            <a:ext cx="6381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解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3" name="图片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4875" y="5305425"/>
            <a:ext cx="4786313" cy="117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3" name="文本框 14342"/>
          <p:cNvSpPr txBox="1"/>
          <p:nvPr/>
        </p:nvSpPr>
        <p:spPr>
          <a:xfrm>
            <a:off x="387350" y="1231900"/>
            <a:ext cx="8150225" cy="1833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例2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有一列数，按一定规律排成1，-3, 9 ，-27, 81，-243，...其中某三个相邻数的和是-1701，这三个数各是多少？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682625" y="3206750"/>
            <a:ext cx="7586663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解：后面一个数都是前一个数的 -3 倍，设某三个相邻的数第一个是 x ，则第二、第三个分别是 -3x , 9x，所以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x - 3x+9 x= -1701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解得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x = -243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bldLvl="0"/>
      <p:bldP spid="14344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5361"/>
          <p:cNvSpPr txBox="1"/>
          <p:nvPr/>
        </p:nvSpPr>
        <p:spPr>
          <a:xfrm>
            <a:off x="884238" y="1330325"/>
            <a:ext cx="3533775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解下列方程</a:t>
            </a:r>
            <a:endParaRPr lang="zh-CN" altLang="en-US" sz="36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8434" name="对象 15362"/>
          <p:cNvGraphicFramePr>
            <a:graphicFrameLocks noChangeAspect="1"/>
          </p:cNvGraphicFramePr>
          <p:nvPr/>
        </p:nvGraphicFramePr>
        <p:xfrm>
          <a:off x="4114800" y="3328988"/>
          <a:ext cx="914400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" imgW="128905" imgH="200660" progId="Equation.DSMT4">
                  <p:embed/>
                </p:oleObj>
              </mc:Choice>
              <mc:Fallback>
                <p:oleObj name="" r:id="rId1" imgW="128905" imgH="20066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8988"/>
                        <a:ext cx="914400" cy="198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4" name="对象 15363"/>
          <p:cNvGraphicFramePr>
            <a:graphicFrameLocks noChangeAspect="1"/>
          </p:cNvGraphicFramePr>
          <p:nvPr/>
        </p:nvGraphicFramePr>
        <p:xfrm>
          <a:off x="1603375" y="3916363"/>
          <a:ext cx="4048125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3" imgW="1410335" imgH="279400" progId="Equation.DSMT4">
                  <p:embed/>
                </p:oleObj>
              </mc:Choice>
              <mc:Fallback>
                <p:oleObj name="" r:id="rId3" imgW="1410335" imgH="2794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3375" y="3916363"/>
                        <a:ext cx="4048125" cy="757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7" name="内容占位符 15366"/>
          <p:cNvGraphicFramePr>
            <a:graphicFrameLocks noChangeAspect="1"/>
          </p:cNvGraphicFramePr>
          <p:nvPr>
            <p:ph sz="quarter" idx="1"/>
          </p:nvPr>
        </p:nvGraphicFramePr>
        <p:xfrm>
          <a:off x="1547813" y="4845050"/>
          <a:ext cx="485775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5" imgW="1497330" imgH="203200" progId="Equation.DSMT4">
                  <p:embed/>
                </p:oleObj>
              </mc:Choice>
              <mc:Fallback>
                <p:oleObj name="" r:id="rId5" imgW="1497330" imgH="2032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7813" y="4845050"/>
                        <a:ext cx="4857750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8" name="内容占位符 15367"/>
          <p:cNvGraphicFramePr>
            <a:graphicFrameLocks noChangeAspect="1"/>
          </p:cNvGraphicFramePr>
          <p:nvPr>
            <p:ph sz="quarter" idx="4"/>
          </p:nvPr>
        </p:nvGraphicFramePr>
        <p:xfrm>
          <a:off x="1603375" y="2943225"/>
          <a:ext cx="31845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7" imgW="1082040" imgH="394335" progId="Equation.DSMT4">
                  <p:embed/>
                </p:oleObj>
              </mc:Choice>
              <mc:Fallback>
                <p:oleObj name="" r:id="rId7" imgW="1082040" imgH="394335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03375" y="2943225"/>
                        <a:ext cx="3184525" cy="971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9" name="内容占位符 1536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03375" y="2168525"/>
          <a:ext cx="2967038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9" imgW="954405" imgH="280035" progId="Equation.DSMT4">
                  <p:embed/>
                </p:oleObj>
              </mc:Choice>
              <mc:Fallback>
                <p:oleObj name="" r:id="rId9" imgW="954405" imgH="280035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03375" y="2168525"/>
                        <a:ext cx="2967038" cy="774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1095375" y="1258888"/>
            <a:ext cx="6259513" cy="26527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noProof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请欣赏一首诗：</a:t>
            </a:r>
            <a:endParaRPr lang="zh-CN" altLang="en-US" sz="2800" b="1" noProof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</a:rPr>
              <a:t>太阳下山晚霞红，我把鸭子赶回笼；</a:t>
            </a:r>
            <a:endParaRPr lang="zh-CN" altLang="en-US" sz="2800" b="1" noProof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</a:rPr>
              <a:t>一半在外闹哄哄，一半的一半进笼中；</a:t>
            </a:r>
            <a:endParaRPr lang="zh-CN" altLang="en-US" sz="2800" b="1" noProof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</a:rPr>
              <a:t>剩下十五围着我，共有多少请算清。</a:t>
            </a:r>
            <a:endParaRPr lang="zh-CN" altLang="en-US" sz="2800" b="1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58" name="文本框 17410"/>
          <p:cNvSpPr txBox="1"/>
          <p:nvPr/>
        </p:nvSpPr>
        <p:spPr>
          <a:xfrm>
            <a:off x="684213" y="4403725"/>
            <a:ext cx="558006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你能列出方程来解决这个问题吗？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9" name="文本框 17411"/>
          <p:cNvSpPr txBox="1"/>
          <p:nvPr/>
        </p:nvSpPr>
        <p:spPr>
          <a:xfrm>
            <a:off x="1095375" y="440372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32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17413" name="对象 17412"/>
          <p:cNvGraphicFramePr>
            <a:graphicFrameLocks noChangeAspect="1"/>
          </p:cNvGraphicFramePr>
          <p:nvPr/>
        </p:nvGraphicFramePr>
        <p:xfrm>
          <a:off x="3278188" y="5137150"/>
          <a:ext cx="2587625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" imgW="1082040" imgH="394335" progId="Equation.DSMT4">
                  <p:embed/>
                </p:oleObj>
              </mc:Choice>
              <mc:Fallback>
                <p:oleObj name="" r:id="rId1" imgW="1082040" imgH="394335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78188" y="5137150"/>
                        <a:ext cx="2587625" cy="928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8433"/>
          <p:cNvSpPr txBox="1"/>
          <p:nvPr/>
        </p:nvSpPr>
        <p:spPr>
          <a:xfrm>
            <a:off x="314325" y="1049338"/>
            <a:ext cx="8516938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一个数，它的三分之二，它的一半，它的七分之一，它的全部，加起来总共是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。求这个数。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1008063" y="2728913"/>
            <a:ext cx="393541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解：设这个数是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，则：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3" name="文本框 18435"/>
          <p:cNvSpPr txBox="1"/>
          <p:nvPr/>
        </p:nvSpPr>
        <p:spPr>
          <a:xfrm>
            <a:off x="2032000" y="40433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32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2048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9200" y="3659188"/>
            <a:ext cx="3794125" cy="963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2206625" y="2481263"/>
            <a:ext cx="4319588" cy="7000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zh-CN" altLang="en-US" sz="40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移项</a:t>
            </a:r>
            <a:endParaRPr lang="zh-CN" altLang="en-US" sz="40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6145"/>
          <p:cNvSpPr/>
          <p:nvPr/>
        </p:nvSpPr>
        <p:spPr>
          <a:xfrm>
            <a:off x="323850" y="1265238"/>
            <a:ext cx="8497888" cy="14938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solidFill>
                  <a:srgbClr val="0000B0"/>
                </a:solidFill>
                <a:latin typeface="Arial" panose="020B0604020202020204" pitchFamily="34" charset="0"/>
                <a:ea typeface="Times New Roman" panose="02020603050405020304" pitchFamily="2" charset="0"/>
              </a:rPr>
              <a:t>       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Times New Roman" panose="02020603050405020304" pitchFamily="2" charset="0"/>
              </a:rPr>
              <a:t>把一些图书分给某班同学阅读，如果每人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Times New Roman" panose="02020603050405020304" pitchFamily="2" charset="0"/>
              </a:rPr>
              <a:t>3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Times New Roman" panose="02020603050405020304" pitchFamily="2" charset="0"/>
              </a:rPr>
              <a:t>本，则剩余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Times New Roman" panose="02020603050405020304" pitchFamily="2" charset="0"/>
              </a:rPr>
              <a:t>20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Times New Roman" panose="02020603050405020304" pitchFamily="2" charset="0"/>
              </a:rPr>
              <a:t>本；若每人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Times New Roman" panose="02020603050405020304" pitchFamily="2" charset="0"/>
              </a:rPr>
              <a:t>4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Times New Roman" panose="02020603050405020304" pitchFamily="2" charset="0"/>
              </a:rPr>
              <a:t>本，则还缺少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Times New Roman" panose="02020603050405020304" pitchFamily="2" charset="0"/>
              </a:rPr>
              <a:t>25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Times New Roman" panose="02020603050405020304" pitchFamily="2" charset="0"/>
              </a:rPr>
              <a:t>本，这个班的学生有多少人？</a:t>
            </a:r>
            <a:r>
              <a:rPr lang="zh-CN" altLang="en-US" sz="2800" b="1">
                <a:solidFill>
                  <a:srgbClr val="0000B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0000B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0" name="文本框 6146"/>
          <p:cNvSpPr txBox="1"/>
          <p:nvPr/>
        </p:nvSpPr>
        <p:spPr>
          <a:xfrm>
            <a:off x="323850" y="854075"/>
            <a:ext cx="1158875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问题</a:t>
            </a:r>
            <a:endParaRPr lang="zh-CN" altLang="en-US" sz="3600" b="1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647700" y="3203575"/>
            <a:ext cx="7797800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分析：设这个班有</a:t>
            </a:r>
            <a:r>
              <a:rPr lang="en-US" altLang="zh-CN" sz="24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x</a:t>
            </a:r>
            <a:r>
              <a:rPr lang="zh-CN" altLang="en-US" sz="24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名学生，这批书共有（</a:t>
            </a:r>
            <a:r>
              <a:rPr lang="en-US" altLang="zh-CN" sz="24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3x+20</a:t>
            </a:r>
            <a:r>
              <a:rPr lang="zh-CN" altLang="en-US" sz="24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）本</a:t>
            </a:r>
            <a:r>
              <a:rPr lang="zh-CN" altLang="en-US" sz="2400" b="1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这批书共有（4x</a:t>
            </a:r>
            <a:r>
              <a:rPr lang="en-US" altLang="x-none" sz="2400" b="1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－</a:t>
            </a:r>
            <a:r>
              <a:rPr lang="zh-CN" altLang="en-US" sz="2400" b="1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25）本。</a:t>
            </a:r>
            <a:endParaRPr lang="zh-CN" altLang="en-US" sz="2400" b="1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50" name="直接连接符 6149"/>
          <p:cNvSpPr/>
          <p:nvPr/>
        </p:nvSpPr>
        <p:spPr>
          <a:xfrm>
            <a:off x="395288" y="2349500"/>
            <a:ext cx="4392612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2" name="直接连接符 6151"/>
          <p:cNvSpPr/>
          <p:nvPr/>
        </p:nvSpPr>
        <p:spPr>
          <a:xfrm>
            <a:off x="323850" y="2852738"/>
            <a:ext cx="20161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3" name="直接连接符 6152"/>
          <p:cNvSpPr/>
          <p:nvPr/>
        </p:nvSpPr>
        <p:spPr>
          <a:xfrm>
            <a:off x="5292725" y="2349500"/>
            <a:ext cx="324008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5" name="文本框 6154"/>
          <p:cNvSpPr txBox="1"/>
          <p:nvPr/>
        </p:nvSpPr>
        <p:spPr>
          <a:xfrm>
            <a:off x="612775" y="4333875"/>
            <a:ext cx="7920038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表示同一个量的两个不同的式子相等（即：这批书的总数是一个定值）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6" name="文本框 6155"/>
          <p:cNvSpPr txBox="1"/>
          <p:nvPr/>
        </p:nvSpPr>
        <p:spPr>
          <a:xfrm>
            <a:off x="1547813" y="5449888"/>
            <a:ext cx="482441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2" charset="0"/>
                <a:ea typeface="宋体" panose="02010600030101010101" pitchFamily="2" charset="-122"/>
              </a:rPr>
              <a:t>3x+20=4x</a:t>
            </a:r>
            <a:r>
              <a:rPr lang="zh-CN" altLang="en-US" sz="3200"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3200">
                <a:latin typeface="Times New Roman" panose="02020603050405020304" pitchFamily="2" charset="0"/>
                <a:ea typeface="宋体" panose="02010600030101010101" pitchFamily="2" charset="-122"/>
              </a:rPr>
              <a:t>25</a:t>
            </a:r>
            <a:endParaRPr lang="en-US" altLang="zh-CN" sz="32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5" grpId="0"/>
      <p:bldP spid="61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7170"/>
          <p:cNvSpPr txBox="1"/>
          <p:nvPr/>
        </p:nvSpPr>
        <p:spPr>
          <a:xfrm>
            <a:off x="806450" y="1247775"/>
            <a:ext cx="4341813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1、使方程右边不含 </a:t>
            </a:r>
            <a:r>
              <a:rPr lang="en-US" altLang="zh-CN" sz="3600" i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3600" b="1" i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的项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830263" y="3989388"/>
            <a:ext cx="42926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、使方程左边不含常数项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1997075" y="1887538"/>
            <a:ext cx="32956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等式两边减4x，得：</a:t>
            </a:r>
            <a:endParaRPr lang="zh-CN" altLang="en-US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1476375" y="2573338"/>
            <a:ext cx="60483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2" charset="0"/>
                <a:ea typeface="宋体" panose="02010600030101010101" pitchFamily="2" charset="-122"/>
              </a:rPr>
              <a:t>3x+20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4x</a:t>
            </a:r>
            <a:r>
              <a:rPr lang="en-US" altLang="zh-CN" sz="3200">
                <a:latin typeface="Times New Roman" panose="02020603050405020304" pitchFamily="2" charset="0"/>
                <a:ea typeface="宋体" panose="02010600030101010101" pitchFamily="2" charset="-122"/>
              </a:rPr>
              <a:t>=4x</a:t>
            </a:r>
            <a:r>
              <a:rPr lang="zh-CN" altLang="en-US" sz="3200"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3200">
                <a:latin typeface="Times New Roman" panose="02020603050405020304" pitchFamily="2" charset="0"/>
                <a:ea typeface="宋体" panose="02010600030101010101" pitchFamily="2" charset="-122"/>
              </a:rPr>
              <a:t>25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4x</a:t>
            </a:r>
            <a:endParaRPr lang="en-US" altLang="zh-CN" sz="320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1476375" y="3214688"/>
            <a:ext cx="60483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2" charset="0"/>
                <a:ea typeface="楷体" panose="02010609060101010101" charset="-122"/>
              </a:rPr>
              <a:t>3x+20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2" charset="0"/>
                <a:ea typeface="楷体" panose="02010609060101010101" charset="-122"/>
              </a:rPr>
              <a:t>－</a:t>
            </a:r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2" charset="0"/>
                <a:ea typeface="楷体" panose="02010609060101010101" charset="-122"/>
              </a:rPr>
              <a:t>4x</a:t>
            </a:r>
            <a:r>
              <a:rPr lang="en-US" altLang="zh-CN" sz="3200">
                <a:latin typeface="Times New Roman" panose="02020603050405020304" pitchFamily="2" charset="0"/>
                <a:ea typeface="楷体" panose="02010609060101010101" charset="-122"/>
              </a:rPr>
              <a:t>=</a:t>
            </a:r>
            <a:r>
              <a:rPr lang="zh-CN" altLang="en-US" sz="3200">
                <a:latin typeface="Times New Roman" panose="02020603050405020304" pitchFamily="2" charset="0"/>
                <a:ea typeface="楷体" panose="02010609060101010101" charset="-122"/>
              </a:rPr>
              <a:t>－</a:t>
            </a:r>
            <a:r>
              <a:rPr lang="en-US" altLang="zh-CN" sz="3200">
                <a:latin typeface="Times New Roman" panose="02020603050405020304" pitchFamily="2" charset="0"/>
                <a:ea typeface="楷体" panose="02010609060101010101" charset="-122"/>
              </a:rPr>
              <a:t>25</a:t>
            </a:r>
            <a:endParaRPr lang="en-US" altLang="zh-CN" sz="3200">
              <a:solidFill>
                <a:srgbClr val="FF3300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1476375" y="5086350"/>
            <a:ext cx="60483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2" charset="0"/>
                <a:ea typeface="宋体" panose="02010600030101010101" pitchFamily="2" charset="-122"/>
              </a:rPr>
              <a:t>3x+20</a:t>
            </a:r>
            <a:r>
              <a:rPr lang="zh-CN" altLang="en-US" sz="3200"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3200">
                <a:latin typeface="Times New Roman" panose="02020603050405020304" pitchFamily="2" charset="0"/>
                <a:ea typeface="宋体" panose="02010600030101010101" pitchFamily="2" charset="-122"/>
              </a:rPr>
              <a:t>4x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20</a:t>
            </a:r>
            <a:r>
              <a:rPr lang="en-US" altLang="zh-CN" sz="320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zh-CN" altLang="en-US" sz="3200"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3200">
                <a:latin typeface="Times New Roman" panose="02020603050405020304" pitchFamily="2" charset="0"/>
                <a:ea typeface="宋体" panose="02010600030101010101" pitchFamily="2" charset="-122"/>
              </a:rPr>
              <a:t>25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20</a:t>
            </a:r>
            <a:endParaRPr lang="en-US" altLang="zh-CN" sz="280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1997075" y="4506913"/>
            <a:ext cx="3252788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等式两边减</a:t>
            </a:r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20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，得</a:t>
            </a:r>
            <a:r>
              <a:rPr lang="zh-CN" altLang="en-US" sz="3200"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endParaRPr lang="zh-CN" altLang="en-US" sz="32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1331913" y="5726113"/>
            <a:ext cx="60483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2" charset="0"/>
                <a:ea typeface="宋体" panose="02010600030101010101" pitchFamily="2" charset="-122"/>
              </a:rPr>
              <a:t>3x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4x</a:t>
            </a:r>
            <a:r>
              <a:rPr lang="en-US" altLang="zh-CN" sz="320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zh-CN" altLang="en-US" sz="3200"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3200">
                <a:latin typeface="Times New Roman" panose="02020603050405020304" pitchFamily="2" charset="0"/>
                <a:ea typeface="宋体" panose="02010600030101010101" pitchFamily="2" charset="-122"/>
              </a:rPr>
              <a:t>25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20</a:t>
            </a:r>
            <a:endParaRPr lang="en-US" altLang="zh-CN" sz="280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  <p:bldP spid="7175" grpId="0"/>
      <p:bldP spid="7176" grpId="0"/>
      <p:bldP spid="7177" grpId="0"/>
      <p:bldP spid="7178" grpId="0"/>
      <p:bldP spid="71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3306763" y="4010025"/>
            <a:ext cx="4032250" cy="6397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2" charset="0"/>
                <a:ea typeface="宋体" panose="02010600030101010101" pitchFamily="2" charset="-122"/>
              </a:rPr>
              <a:t>3x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4x</a:t>
            </a:r>
            <a:r>
              <a:rPr lang="en-US" altLang="zh-CN" sz="3600" b="1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zh-CN" altLang="en-US" sz="3600" b="1"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3600" b="1">
                <a:latin typeface="Times New Roman" panose="02020603050405020304" pitchFamily="2" charset="0"/>
                <a:ea typeface="宋体" panose="02010600030101010101" pitchFamily="2" charset="-122"/>
              </a:rPr>
              <a:t>25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20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4578" name="矩形 8194"/>
          <p:cNvSpPr/>
          <p:nvPr/>
        </p:nvSpPr>
        <p:spPr>
          <a:xfrm>
            <a:off x="3890963" y="1198563"/>
            <a:ext cx="2997200" cy="57943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3x+20 = 4x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25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579438" y="4552950"/>
            <a:ext cx="7842250" cy="1462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上面方程的变形，相当于把原方程</a:t>
            </a:r>
            <a:r>
              <a:rPr lang="zh-CN" altLang="en-US" sz="2800" b="1">
                <a:solidFill>
                  <a:srgbClr val="0000B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左边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变为－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移到</a:t>
            </a:r>
            <a:r>
              <a:rPr lang="zh-CN" altLang="en-US" sz="2800" b="1">
                <a:solidFill>
                  <a:srgbClr val="0000B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右边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，把</a:t>
            </a:r>
            <a:r>
              <a:rPr lang="zh-CN" altLang="en-US" sz="2800" b="1">
                <a:solidFill>
                  <a:srgbClr val="0000B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右边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4x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变为－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4x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移到</a:t>
            </a:r>
            <a:r>
              <a:rPr lang="zh-CN" altLang="en-US" sz="2800" b="1">
                <a:solidFill>
                  <a:srgbClr val="0000B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左边</a:t>
            </a:r>
            <a:r>
              <a:rPr lang="en-US" altLang="zh-CN" sz="2800" b="1">
                <a:solidFill>
                  <a:srgbClr val="0000B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00B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197" name="组合 8196"/>
          <p:cNvGrpSpPr/>
          <p:nvPr/>
        </p:nvGrpSpPr>
        <p:grpSpPr>
          <a:xfrm>
            <a:off x="4932363" y="1778000"/>
            <a:ext cx="1873250" cy="2232025"/>
            <a:chOff x="0" y="0"/>
            <a:chExt cx="1180" cy="1406"/>
          </a:xfrm>
        </p:grpSpPr>
        <p:sp>
          <p:nvSpPr>
            <p:cNvPr id="24581" name="直接连接符 8197"/>
            <p:cNvSpPr/>
            <p:nvPr/>
          </p:nvSpPr>
          <p:spPr>
            <a:xfrm>
              <a:off x="0" y="0"/>
              <a:ext cx="0" cy="499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24582" name="直接连接符 8198"/>
            <p:cNvSpPr/>
            <p:nvPr/>
          </p:nvSpPr>
          <p:spPr>
            <a:xfrm>
              <a:off x="0" y="499"/>
              <a:ext cx="1089" cy="0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24583" name="直接连接符 8199"/>
            <p:cNvSpPr/>
            <p:nvPr/>
          </p:nvSpPr>
          <p:spPr>
            <a:xfrm>
              <a:off x="1180" y="499"/>
              <a:ext cx="0" cy="907"/>
            </a:xfrm>
            <a:prstGeom prst="line">
              <a:avLst/>
            </a:prstGeom>
            <a:ln w="76200" cap="rnd" cmpd="sng">
              <a:solidFill>
                <a:srgbClr val="FF0000"/>
              </a:solidFill>
              <a:prstDash val="sysDot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8201" name="组合 8200"/>
          <p:cNvGrpSpPr/>
          <p:nvPr/>
        </p:nvGrpSpPr>
        <p:grpSpPr>
          <a:xfrm>
            <a:off x="4572000" y="1778000"/>
            <a:ext cx="1223963" cy="2232025"/>
            <a:chOff x="0" y="0"/>
            <a:chExt cx="771" cy="1406"/>
          </a:xfrm>
        </p:grpSpPr>
        <p:sp>
          <p:nvSpPr>
            <p:cNvPr id="24585" name="直接连接符 8201"/>
            <p:cNvSpPr/>
            <p:nvPr/>
          </p:nvSpPr>
          <p:spPr>
            <a:xfrm>
              <a:off x="771" y="0"/>
              <a:ext cx="0" cy="635"/>
            </a:xfrm>
            <a:prstGeom prst="line">
              <a:avLst/>
            </a:prstGeom>
            <a:ln w="76200" cap="flat" cmpd="sng">
              <a:solidFill>
                <a:srgbClr val="0000B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24586" name="直接连接符 8202"/>
            <p:cNvSpPr/>
            <p:nvPr/>
          </p:nvSpPr>
          <p:spPr>
            <a:xfrm flipH="1">
              <a:off x="0" y="635"/>
              <a:ext cx="771" cy="0"/>
            </a:xfrm>
            <a:prstGeom prst="line">
              <a:avLst/>
            </a:prstGeom>
            <a:ln w="76200" cap="flat" cmpd="sng">
              <a:solidFill>
                <a:srgbClr val="0000B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24587" name="直接连接符 8203"/>
            <p:cNvSpPr/>
            <p:nvPr/>
          </p:nvSpPr>
          <p:spPr>
            <a:xfrm>
              <a:off x="0" y="635"/>
              <a:ext cx="0" cy="771"/>
            </a:xfrm>
            <a:prstGeom prst="line">
              <a:avLst/>
            </a:prstGeom>
            <a:ln w="76200" cap="flat" cmpd="sng">
              <a:solidFill>
                <a:srgbClr val="0000B0"/>
              </a:solidFill>
              <a:prstDash val="sysDot"/>
              <a:round/>
              <a:headEnd type="none" w="med" len="med"/>
              <a:tailEnd type="triangle" w="med" len="med"/>
            </a:ln>
          </p:spPr>
        </p:sp>
      </p:grpSp>
      <p:sp>
        <p:nvSpPr>
          <p:cNvPr id="8205" name="圆角矩形标注 8204"/>
          <p:cNvSpPr/>
          <p:nvPr/>
        </p:nvSpPr>
        <p:spPr>
          <a:xfrm flipH="1">
            <a:off x="501650" y="1319213"/>
            <a:ext cx="2389188" cy="1925637"/>
          </a:xfrm>
          <a:prstGeom prst="wedgeRoundRectCallout">
            <a:avLst>
              <a:gd name="adj1" fmla="val -106407"/>
              <a:gd name="adj2" fmla="val 89347"/>
              <a:gd name="adj3" fmla="val 16667"/>
            </a:avLst>
          </a:prstGeom>
          <a:noFill/>
          <a:ln w="9525" cap="flat" cmpd="sng">
            <a:solidFill>
              <a:srgbClr val="0000B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把某项从等式一边移到另一边时有什么变化？</a:t>
            </a:r>
            <a:endParaRPr lang="zh-CN" altLang="en-US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6" grpId="0"/>
      <p:bldP spid="820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9217"/>
          <p:cNvSpPr txBox="1"/>
          <p:nvPr/>
        </p:nvSpPr>
        <p:spPr>
          <a:xfrm>
            <a:off x="695325" y="2897188"/>
            <a:ext cx="7535863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解方程中“移项”起了什么作用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2" name="文本框 9218"/>
          <p:cNvSpPr txBox="1"/>
          <p:nvPr/>
        </p:nvSpPr>
        <p:spPr>
          <a:xfrm>
            <a:off x="574675" y="3678238"/>
            <a:ext cx="7993063" cy="1462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B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solidFill>
                  <a:srgbClr val="0000B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通过移项，含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未知数的项</a:t>
            </a:r>
            <a:r>
              <a:rPr lang="zh-CN" altLang="en-US" sz="2800" b="1">
                <a:solidFill>
                  <a:srgbClr val="0000B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常数项</a:t>
            </a:r>
            <a:r>
              <a:rPr lang="zh-CN" altLang="en-US" sz="2800" b="1">
                <a:solidFill>
                  <a:srgbClr val="0000B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分别列于方程的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左右两边</a:t>
            </a:r>
            <a:r>
              <a:rPr lang="zh-CN" altLang="en-US" sz="2800" b="1">
                <a:solidFill>
                  <a:srgbClr val="0000B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，使方程更接近于 </a:t>
            </a:r>
            <a:r>
              <a:rPr lang="en-US" altLang="zh-CN" sz="2800" b="1" i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 = a </a:t>
            </a:r>
            <a:r>
              <a:rPr lang="zh-CN" altLang="en-US" sz="2800" b="1">
                <a:solidFill>
                  <a:srgbClr val="0000B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的形式</a:t>
            </a:r>
            <a:r>
              <a:rPr lang="en-US" altLang="zh-CN" sz="2800" b="1">
                <a:solidFill>
                  <a:srgbClr val="0000B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00B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695325" y="1219200"/>
            <a:ext cx="7753350" cy="13716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像上面那样，等式一边的某项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变号</a:t>
            </a:r>
            <a:r>
              <a:rPr lang="zh-CN" altLang="en-US" sz="2800" b="1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后移到另一边，叫做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移项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957263" y="2357438"/>
            <a:ext cx="72294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6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第三章  一元一次方程</a:t>
            </a:r>
            <a:endParaRPr lang="zh-CN" altLang="en-US" sz="36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algn="ctr" fontAlgn="base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+mn-ea"/>
              </a:rPr>
              <a:t>3.2 解一元一次方程（一）</a:t>
            </a:r>
            <a:endParaRPr lang="zh-CN" altLang="en-US" sz="2800" strike="noStrike" noProof="1" dirty="0">
              <a:solidFill>
                <a:schemeClr val="bg1"/>
              </a:solidFill>
              <a:effectLst>
                <a:outerShdw blurRad="38100" dist="38100" dir="2700000">
                  <a:srgbClr val="FFFF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+mn-ea"/>
            </a:endParaRPr>
          </a:p>
          <a:p>
            <a:pPr lvl="0" algn="ctr" fontAlgn="base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+mn-ea"/>
              </a:rPr>
              <a:t>                                       合并同类项与移项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>
                  <a:srgbClr val="FFFF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6625" name="对象 10241"/>
          <p:cNvGraphicFramePr>
            <a:graphicFrameLocks noChangeAspect="1"/>
          </p:cNvGraphicFramePr>
          <p:nvPr/>
        </p:nvGraphicFramePr>
        <p:xfrm>
          <a:off x="2522538" y="1293813"/>
          <a:ext cx="352742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130300" imgH="177800" progId="Equation.DSMT4">
                  <p:embed/>
                </p:oleObj>
              </mc:Choice>
              <mc:Fallback>
                <p:oleObj name="" r:id="rId1" imgW="1130300" imgH="1778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22538" y="1293813"/>
                        <a:ext cx="3527425" cy="555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对象 10242"/>
          <p:cNvGraphicFramePr>
            <a:graphicFrameLocks noChangeAspect="1"/>
          </p:cNvGraphicFramePr>
          <p:nvPr/>
        </p:nvGraphicFramePr>
        <p:xfrm>
          <a:off x="2514600" y="2919413"/>
          <a:ext cx="3805238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219200" imgH="177800" progId="Equation.DSMT4">
                  <p:embed/>
                </p:oleObj>
              </mc:Choice>
              <mc:Fallback>
                <p:oleObj name="" r:id="rId3" imgW="1219200" imgH="1778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4600" y="2919413"/>
                        <a:ext cx="3805238" cy="555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对象 10243"/>
          <p:cNvGraphicFramePr>
            <a:graphicFrameLocks noChangeAspect="1"/>
          </p:cNvGraphicFramePr>
          <p:nvPr/>
        </p:nvGraphicFramePr>
        <p:xfrm>
          <a:off x="3427413" y="4333875"/>
          <a:ext cx="19812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635000" imgH="177800" progId="Equation.DSMT4">
                  <p:embed/>
                </p:oleObj>
              </mc:Choice>
              <mc:Fallback>
                <p:oleObj name="" r:id="rId5" imgW="635000" imgH="1778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27413" y="4333875"/>
                        <a:ext cx="1981200" cy="555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对象 10244"/>
          <p:cNvGraphicFramePr>
            <a:graphicFrameLocks noChangeAspect="1"/>
          </p:cNvGraphicFramePr>
          <p:nvPr/>
        </p:nvGraphicFramePr>
        <p:xfrm>
          <a:off x="3725863" y="5713413"/>
          <a:ext cx="1385887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7" imgW="445135" imgH="177800" progId="Equation.DSMT4">
                  <p:embed/>
                </p:oleObj>
              </mc:Choice>
              <mc:Fallback>
                <p:oleObj name="" r:id="rId7" imgW="445135" imgH="1778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25863" y="5713413"/>
                        <a:ext cx="1385887" cy="555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对象 10245"/>
          <p:cNvGraphicFramePr>
            <a:graphicFrameLocks noChangeAspect="1"/>
          </p:cNvGraphicFramePr>
          <p:nvPr/>
        </p:nvGraphicFramePr>
        <p:xfrm>
          <a:off x="3919538" y="1849438"/>
          <a:ext cx="717550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9" imgW="140335" imgH="204470" progId="Equation.DSMT4">
                  <p:embed/>
                </p:oleObj>
              </mc:Choice>
              <mc:Fallback>
                <p:oleObj name="" r:id="rId9" imgW="140335" imgH="20447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19538" y="1849438"/>
                        <a:ext cx="717550" cy="1368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对象 10246"/>
          <p:cNvGraphicFramePr>
            <a:graphicFrameLocks noChangeAspect="1"/>
          </p:cNvGraphicFramePr>
          <p:nvPr/>
        </p:nvGraphicFramePr>
        <p:xfrm>
          <a:off x="3919538" y="3349625"/>
          <a:ext cx="717550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1" imgW="140335" imgH="204470" progId="Equation.DSMT4">
                  <p:embed/>
                </p:oleObj>
              </mc:Choice>
              <mc:Fallback>
                <p:oleObj name="" r:id="rId11" imgW="140335" imgH="20447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19538" y="3349625"/>
                        <a:ext cx="717550" cy="1368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对象 10247"/>
          <p:cNvGraphicFramePr>
            <a:graphicFrameLocks noChangeAspect="1"/>
          </p:cNvGraphicFramePr>
          <p:nvPr/>
        </p:nvGraphicFramePr>
        <p:xfrm>
          <a:off x="3927475" y="4718050"/>
          <a:ext cx="717550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2" imgW="140335" imgH="204470" progId="Equation.DSMT4">
                  <p:embed/>
                </p:oleObj>
              </mc:Choice>
              <mc:Fallback>
                <p:oleObj name="" r:id="rId12" imgW="140335" imgH="20447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27475" y="4718050"/>
                        <a:ext cx="717550" cy="1368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9" name="文本框 10248"/>
          <p:cNvSpPr txBox="1"/>
          <p:nvPr/>
        </p:nvSpPr>
        <p:spPr>
          <a:xfrm>
            <a:off x="4711700" y="2133600"/>
            <a:ext cx="8969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移项</a:t>
            </a:r>
            <a:endParaRPr lang="zh-CN" altLang="en-US" sz="28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50" name="文本框 10249"/>
          <p:cNvSpPr txBox="1"/>
          <p:nvPr/>
        </p:nvSpPr>
        <p:spPr>
          <a:xfrm>
            <a:off x="4645025" y="3649663"/>
            <a:ext cx="2312988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合并同类项</a:t>
            </a:r>
            <a:endParaRPr lang="zh-CN" altLang="en-US" sz="28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51" name="文本框 10250"/>
          <p:cNvSpPr txBox="1"/>
          <p:nvPr/>
        </p:nvSpPr>
        <p:spPr>
          <a:xfrm>
            <a:off x="4645025" y="4914900"/>
            <a:ext cx="1792288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系数化为</a:t>
            </a:r>
            <a:r>
              <a:rPr lang="en-US" altLang="zh-CN" sz="28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8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10250" grpId="0"/>
      <p:bldP spid="102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11265" descr="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7175" y="5256213"/>
            <a:ext cx="2514600" cy="151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文本框 11266"/>
          <p:cNvSpPr txBox="1"/>
          <p:nvPr/>
        </p:nvSpPr>
        <p:spPr>
          <a:xfrm>
            <a:off x="738188" y="1385888"/>
            <a:ext cx="2324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解方程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7651" name="对象 11267"/>
          <p:cNvGraphicFramePr>
            <a:graphicFrameLocks noChangeAspect="1"/>
          </p:cNvGraphicFramePr>
          <p:nvPr/>
        </p:nvGraphicFramePr>
        <p:xfrm>
          <a:off x="1209675" y="2444750"/>
          <a:ext cx="364490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2" imgW="1233170" imgH="203200" progId="Equation.DSMT4">
                  <p:embed/>
                </p:oleObj>
              </mc:Choice>
              <mc:Fallback>
                <p:oleObj name="" r:id="rId2" imgW="1233170" imgH="2032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09675" y="2444750"/>
                        <a:ext cx="3644900" cy="642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对象 11268"/>
          <p:cNvGraphicFramePr>
            <a:graphicFrameLocks noChangeAspect="1"/>
          </p:cNvGraphicFramePr>
          <p:nvPr/>
        </p:nvGraphicFramePr>
        <p:xfrm>
          <a:off x="1209675" y="3440113"/>
          <a:ext cx="33655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4" imgW="1042670" imgH="394335" progId="Equation.DSMT4">
                  <p:embed/>
                </p:oleObj>
              </mc:Choice>
              <mc:Fallback>
                <p:oleObj name="" r:id="rId4" imgW="1042670" imgH="394335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09675" y="3440113"/>
                        <a:ext cx="3365500" cy="1133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673" name="对象 12290"/>
          <p:cNvGraphicFramePr>
            <a:graphicFrameLocks noChangeAspect="1"/>
          </p:cNvGraphicFramePr>
          <p:nvPr/>
        </p:nvGraphicFramePr>
        <p:xfrm>
          <a:off x="1339850" y="1490663"/>
          <a:ext cx="2924175" cy="372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1106805" imgH="1551305" progId="Equation.3">
                  <p:embed/>
                </p:oleObj>
              </mc:Choice>
              <mc:Fallback>
                <p:oleObj name="" r:id="rId1" imgW="1106805" imgH="1551305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39850" y="1490663"/>
                        <a:ext cx="2924175" cy="3725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4" name="对象 12291"/>
          <p:cNvGraphicFramePr>
            <a:graphicFrameLocks noChangeAspect="1"/>
          </p:cNvGraphicFramePr>
          <p:nvPr/>
        </p:nvGraphicFramePr>
        <p:xfrm>
          <a:off x="5105400" y="1490663"/>
          <a:ext cx="2517775" cy="3878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1104900" imgH="1701800" progId="Equation.3">
                  <p:embed/>
                </p:oleObj>
              </mc:Choice>
              <mc:Fallback>
                <p:oleObj name="" r:id="rId3" imgW="1104900" imgH="17018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05400" y="1490663"/>
                        <a:ext cx="2517775" cy="3878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5" name="文本框 1"/>
          <p:cNvSpPr txBox="1"/>
          <p:nvPr/>
        </p:nvSpPr>
        <p:spPr>
          <a:xfrm>
            <a:off x="488950" y="1490663"/>
            <a:ext cx="7207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解：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3313"/>
          <p:cNvSpPr txBox="1"/>
          <p:nvPr/>
        </p:nvSpPr>
        <p:spPr>
          <a:xfrm>
            <a:off x="468313" y="904875"/>
            <a:ext cx="8207375" cy="3290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4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某制药厂制造一批药品，如用旧工艺，则废水排量要比环保限制的最大量还多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200t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；如用新工艺，则废水排量比环保限制的最大量少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100t.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新、旧工艺的废水排量之比为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︰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，两种工艺的废水排量各是多少？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8" name="文本框 13314"/>
          <p:cNvSpPr txBox="1"/>
          <p:nvPr/>
        </p:nvSpPr>
        <p:spPr>
          <a:xfrm>
            <a:off x="585788" y="4437063"/>
            <a:ext cx="7972425" cy="1189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2" charset="0"/>
                <a:ea typeface="楷体" panose="02010609060101010101" charset="-122"/>
              </a:rPr>
              <a:t>分析：因为新，旧工艺的废水排量之比为2:5，所以可设它们分别为2x t和5x  t，再根据它们与环保限制的最大量之间的关系列方程。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4338"/>
          <p:cNvSpPr txBox="1"/>
          <p:nvPr/>
        </p:nvSpPr>
        <p:spPr>
          <a:xfrm>
            <a:off x="493713" y="871538"/>
            <a:ext cx="8156575" cy="5851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解：设新、旧工艺的废水排量分别为 2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 和 5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根据废水排量与环保限制最大量之间的关系，得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                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5</a:t>
            </a:r>
            <a:r>
              <a:rPr lang="zh-CN" altLang="en-US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-200=2</a:t>
            </a:r>
            <a:r>
              <a:rPr lang="zh-CN" altLang="en-US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+100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移项，得 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r>
              <a:rPr lang="zh-CN" altLang="en-US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-2</a:t>
            </a:r>
            <a:r>
              <a:rPr lang="zh-CN" altLang="en-US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 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=100+200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合并同类项，得  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3</a:t>
            </a:r>
            <a:r>
              <a:rPr lang="zh-CN" altLang="en-US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=300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系数化为1，得</a:t>
            </a:r>
            <a:r>
              <a:rPr lang="zh-CN" altLang="en-US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 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=100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所以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2</a:t>
            </a:r>
            <a:r>
              <a:rPr lang="zh-CN" altLang="en-US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 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=200   5</a:t>
            </a:r>
            <a:r>
              <a:rPr lang="zh-CN" altLang="en-US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 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=500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答：新、旧工艺生产的废水排量分别为200 t和500 t。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15361"/>
          <p:cNvSpPr txBox="1"/>
          <p:nvPr/>
        </p:nvSpPr>
        <p:spPr>
          <a:xfrm>
            <a:off x="879475" y="1116013"/>
            <a:ext cx="34464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练习    解下列方程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6" name="文本框 15362"/>
          <p:cNvSpPr txBox="1"/>
          <p:nvPr/>
        </p:nvSpPr>
        <p:spPr>
          <a:xfrm>
            <a:off x="1023938" y="123507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1747" name="对象 15363"/>
          <p:cNvGraphicFramePr>
            <a:graphicFrameLocks noChangeAspect="1"/>
          </p:cNvGraphicFramePr>
          <p:nvPr/>
        </p:nvGraphicFramePr>
        <p:xfrm>
          <a:off x="663575" y="2066925"/>
          <a:ext cx="3290888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1182370" imgH="203200" progId="Equation.DSMT4">
                  <p:embed/>
                </p:oleObj>
              </mc:Choice>
              <mc:Fallback>
                <p:oleObj name="" r:id="rId1" imgW="1182370" imgH="2032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63575" y="2066925"/>
                        <a:ext cx="3290888" cy="604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8" name="对象 15364"/>
          <p:cNvGraphicFramePr>
            <a:graphicFrameLocks noChangeAspect="1"/>
          </p:cNvGraphicFramePr>
          <p:nvPr/>
        </p:nvGraphicFramePr>
        <p:xfrm>
          <a:off x="4841875" y="1693863"/>
          <a:ext cx="2900363" cy="1211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3" imgW="1042035" imgH="407035" progId="Equation.DSMT4">
                  <p:embed/>
                </p:oleObj>
              </mc:Choice>
              <mc:Fallback>
                <p:oleObj name="" r:id="rId3" imgW="1042035" imgH="407035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41875" y="1693863"/>
                        <a:ext cx="2900363" cy="1211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6" name="对象 15365"/>
          <p:cNvGraphicFramePr>
            <a:graphicFrameLocks noChangeAspect="1"/>
          </p:cNvGraphicFramePr>
          <p:nvPr/>
        </p:nvGraphicFramePr>
        <p:xfrm>
          <a:off x="628650" y="3308350"/>
          <a:ext cx="3325813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5" imgW="1195070" imgH="203200" progId="Equation.DSMT4">
                  <p:embed/>
                </p:oleObj>
              </mc:Choice>
              <mc:Fallback>
                <p:oleObj name="" r:id="rId5" imgW="1195070" imgH="2032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8650" y="3308350"/>
                        <a:ext cx="3325813" cy="604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7" name="对象 15366"/>
          <p:cNvGraphicFramePr>
            <a:graphicFrameLocks noChangeAspect="1"/>
          </p:cNvGraphicFramePr>
          <p:nvPr/>
        </p:nvGraphicFramePr>
        <p:xfrm>
          <a:off x="4841875" y="3005138"/>
          <a:ext cx="3538538" cy="1211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7" imgW="1271270" imgH="407035" progId="Equation.DSMT4">
                  <p:embed/>
                </p:oleObj>
              </mc:Choice>
              <mc:Fallback>
                <p:oleObj name="" r:id="rId7" imgW="1271270" imgH="407035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1875" y="3005138"/>
                        <a:ext cx="3538538" cy="1211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431800" y="1976438"/>
            <a:ext cx="8280400" cy="24082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40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3.2 解一元一次方程（一）</a:t>
            </a:r>
            <a:endParaRPr lang="zh-CN" altLang="en-US" sz="40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 fontAlgn="base"/>
            <a:r>
              <a:rPr lang="zh-CN" altLang="en-US" sz="40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        合并同类项与移项</a:t>
            </a:r>
            <a:endParaRPr lang="zh-CN" altLang="en-US" sz="40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 fontAlgn="base"/>
            <a:endParaRPr lang="zh-CN" altLang="en-US" sz="40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 fontAlgn="base"/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合并同类项</a:t>
            </a:r>
            <a:endParaRPr lang="zh-CN" altLang="en-US" sz="32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6145" descr="花拉子米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1999"/>
          </a:blip>
          <a:srcRect r="-1018" b="9064"/>
          <a:stretch>
            <a:fillRect/>
          </a:stretch>
        </p:blipFill>
        <p:spPr>
          <a:xfrm>
            <a:off x="82550" y="879475"/>
            <a:ext cx="2744788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框 6146"/>
          <p:cNvSpPr txBox="1"/>
          <p:nvPr/>
        </p:nvSpPr>
        <p:spPr>
          <a:xfrm>
            <a:off x="2695575" y="1201738"/>
            <a:ext cx="5400675" cy="3017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约公元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825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年，中亚细亚数学家阿尔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花拉子米写了一本代数书，重点论述怎样解方程。这本书的拉丁译本为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对消与还原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。“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对消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”与“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还原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”是什么意思呢？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243" name="图片 6147" descr="93fabdf5091aa9f7a572c651d8ae7d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4219575"/>
            <a:ext cx="2722562" cy="2541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7169"/>
          <p:cNvGrpSpPr/>
          <p:nvPr/>
        </p:nvGrpSpPr>
        <p:grpSpPr>
          <a:xfrm>
            <a:off x="577850" y="2374900"/>
            <a:ext cx="2303463" cy="719138"/>
            <a:chOff x="0" y="0"/>
            <a:chExt cx="1179" cy="453"/>
          </a:xfrm>
        </p:grpSpPr>
        <p:sp>
          <p:nvSpPr>
            <p:cNvPr id="11266" name="矩形 7170"/>
            <p:cNvSpPr/>
            <p:nvPr/>
          </p:nvSpPr>
          <p:spPr>
            <a:xfrm>
              <a:off x="0" y="0"/>
              <a:ext cx="1179" cy="453"/>
            </a:xfrm>
            <a:prstGeom prst="rect">
              <a:avLst/>
            </a:prstGeom>
            <a:solidFill>
              <a:schemeClr val="bg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170" tIns="46990" rIns="90170" bIns="46990" anchor="ctr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67" name="文本框 7171"/>
            <p:cNvSpPr txBox="1"/>
            <p:nvPr/>
          </p:nvSpPr>
          <p:spPr>
            <a:xfrm>
              <a:off x="251" y="63"/>
              <a:ext cx="771" cy="288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lIns="90170" tIns="46990" rIns="90170" bIns="46990" anchor="ctr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实际问题</a:t>
              </a:r>
              <a:endPara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73" name="直接连接符 7172"/>
          <p:cNvSpPr/>
          <p:nvPr/>
        </p:nvSpPr>
        <p:spPr>
          <a:xfrm>
            <a:off x="2881313" y="2703513"/>
            <a:ext cx="3313112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round/>
            <a:headEnd type="none" w="med" len="med"/>
            <a:tailEnd type="stealth" w="lg" len="lg"/>
          </a:ln>
        </p:spPr>
      </p:sp>
      <p:grpSp>
        <p:nvGrpSpPr>
          <p:cNvPr id="7174" name="组合 7173"/>
          <p:cNvGrpSpPr/>
          <p:nvPr/>
        </p:nvGrpSpPr>
        <p:grpSpPr>
          <a:xfrm>
            <a:off x="6156325" y="2374900"/>
            <a:ext cx="2232025" cy="719138"/>
            <a:chOff x="0" y="0"/>
            <a:chExt cx="1134" cy="453"/>
          </a:xfrm>
        </p:grpSpPr>
        <p:sp>
          <p:nvSpPr>
            <p:cNvPr id="11270" name="矩形 7174"/>
            <p:cNvSpPr/>
            <p:nvPr/>
          </p:nvSpPr>
          <p:spPr>
            <a:xfrm>
              <a:off x="0" y="0"/>
              <a:ext cx="1134" cy="453"/>
            </a:xfrm>
            <a:prstGeom prst="rect">
              <a:avLst/>
            </a:prstGeom>
            <a:solidFill>
              <a:schemeClr val="bg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170" tIns="46990" rIns="90170" bIns="46990" anchor="ctr"/>
            <a:p>
              <a:pPr algn="ctr"/>
              <a:endParaRPr lang="zh-CN" altLang="en-US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1" name="文本框 7175"/>
            <p:cNvSpPr txBox="1"/>
            <p:nvPr/>
          </p:nvSpPr>
          <p:spPr>
            <a:xfrm>
              <a:off x="44" y="91"/>
              <a:ext cx="1043" cy="288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lIns="90170" tIns="46990" rIns="90170" bIns="46990"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一元一次方程</a:t>
              </a:r>
              <a:endPara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77" name="文本框 7176">
            <a:hlinkClick r:id="" action="ppaction://noaction">
              <a:snd r:embed="rId1" name="chimes.wav"/>
            </a:hlinkClick>
          </p:cNvPr>
          <p:cNvSpPr txBox="1"/>
          <p:nvPr/>
        </p:nvSpPr>
        <p:spPr>
          <a:xfrm>
            <a:off x="2303463" y="1585913"/>
            <a:ext cx="4537075" cy="5207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lIns="90170" tIns="46990" rIns="90170" bIns="46990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设未知数　　　列方程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836613" y="3638550"/>
            <a:ext cx="7551737" cy="20129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 lIns="90170" tIns="46990" rIns="90170" bIns="46990" anchor="t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000" b="1"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分析实际问题中的数量关系，利用其中的</a:t>
            </a:r>
            <a:r>
              <a:rPr lang="zh-CN" altLang="en-US" sz="2800" b="1"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相等关系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列出方程，是解决实际问题的一种数学方法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bldLvl="0" animBg="1"/>
      <p:bldP spid="717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文本框 8194"/>
          <p:cNvSpPr txBox="1"/>
          <p:nvPr/>
        </p:nvSpPr>
        <p:spPr>
          <a:xfrm>
            <a:off x="592138" y="1022350"/>
            <a:ext cx="8135937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/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某校三年共购买计算机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140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台，去年购买数量是前年的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倍，今年购买数量又是去年的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倍．前年这个学校购买了多少台计算机？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666750" y="2601913"/>
            <a:ext cx="80645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分析</a:t>
            </a:r>
            <a:r>
              <a:rPr lang="en-US" altLang="zh-CN" sz="24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en-US" sz="24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设前年这个学校购买了计算机</a:t>
            </a:r>
            <a:r>
              <a:rPr lang="en-US" altLang="zh-CN" sz="24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x</a:t>
            </a:r>
            <a:r>
              <a:rPr lang="zh-CN" altLang="en-US" sz="24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台，则去年购买计算机</a:t>
            </a:r>
            <a:r>
              <a:rPr lang="en-US" altLang="zh-CN" sz="24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2x</a:t>
            </a:r>
            <a:r>
              <a:rPr lang="zh-CN" altLang="en-US" sz="24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台，今年购买计算机</a:t>
            </a:r>
            <a:r>
              <a:rPr lang="en-US" altLang="zh-CN" sz="24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4x</a:t>
            </a:r>
            <a:r>
              <a:rPr lang="zh-CN" altLang="en-US" sz="24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台，</a:t>
            </a:r>
            <a:endParaRPr lang="zh-CN" altLang="en-US" sz="24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666750" y="3552825"/>
            <a:ext cx="388778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根据问题中的相等关系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endParaRPr lang="zh-CN" altLang="en-US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666750" y="4165600"/>
            <a:ext cx="7615238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前年购买量＋去年购买量＋今年购买量＝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140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台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666750" y="4794250"/>
            <a:ext cx="1871663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列得方程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1654175" y="5311775"/>
            <a:ext cx="38163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 + 2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+4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= 140</a:t>
            </a:r>
            <a:endParaRPr lang="en-US" altLang="zh-CN" sz="360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5" name="椭圆形标注 8204"/>
          <p:cNvSpPr/>
          <p:nvPr/>
        </p:nvSpPr>
        <p:spPr>
          <a:xfrm rot="21469076">
            <a:off x="5983288" y="5367338"/>
            <a:ext cx="2879725" cy="1009650"/>
          </a:xfrm>
          <a:prstGeom prst="wedgeEllipseCallout">
            <a:avLst>
              <a:gd name="adj1" fmla="val -77366"/>
              <a:gd name="adj2" fmla="val -33016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fontAlgn="base"/>
            <a:r>
              <a:rPr lang="zh-CN" altLang="en-US" sz="2400" b="1" strike="noStrike" noProof="1">
                <a:latin typeface="楷体" panose="02010609060101010101" charset="-122"/>
                <a:ea typeface="楷体" panose="02010609060101010101" charset="-122"/>
                <a:cs typeface="+mn-ea"/>
              </a:rPr>
              <a:t>思考：怎样解这个方程呢？</a:t>
            </a:r>
            <a:endParaRPr lang="zh-CN" altLang="en-US" sz="2400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7" grpId="0"/>
      <p:bldP spid="8198" grpId="0"/>
      <p:bldP spid="8199" grpId="0"/>
      <p:bldP spid="8200" grpId="0"/>
      <p:bldP spid="8201" grpId="0"/>
      <p:bldP spid="820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3" name="组合 9218"/>
          <p:cNvGrpSpPr/>
          <p:nvPr/>
        </p:nvGrpSpPr>
        <p:grpSpPr>
          <a:xfrm>
            <a:off x="396875" y="1181100"/>
            <a:ext cx="3529013" cy="720725"/>
            <a:chOff x="0" y="0"/>
            <a:chExt cx="2223" cy="454"/>
          </a:xfrm>
        </p:grpSpPr>
        <p:sp>
          <p:nvSpPr>
            <p:cNvPr id="13314" name="矩形 9219"/>
            <p:cNvSpPr/>
            <p:nvPr/>
          </p:nvSpPr>
          <p:spPr>
            <a:xfrm>
              <a:off x="0" y="0"/>
              <a:ext cx="2223" cy="454"/>
            </a:xfrm>
            <a:prstGeom prst="rect">
              <a:avLst/>
            </a:prstGeom>
            <a:solidFill>
              <a:srgbClr val="FFFF99"/>
            </a:solidFill>
            <a:ln w="19050" cap="flat" cmpd="sng">
              <a:solidFill>
                <a:srgbClr val="8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3315" name="对象 9220"/>
            <p:cNvGraphicFramePr>
              <a:graphicFrameLocks noChangeAspect="1"/>
            </p:cNvGraphicFramePr>
            <p:nvPr/>
          </p:nvGraphicFramePr>
          <p:xfrm>
            <a:off x="100" y="53"/>
            <a:ext cx="1995" cy="3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1" imgW="1080135" imgH="177800" progId="Equation.DSMT4">
                    <p:embed/>
                  </p:oleObj>
                </mc:Choice>
                <mc:Fallback>
                  <p:oleObj name="" r:id="rId1" imgW="1080135" imgH="177800" progId="Equation.DSMT4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0" y="53"/>
                          <a:ext cx="1995" cy="32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228" name="文本框 9227"/>
          <p:cNvSpPr txBox="1"/>
          <p:nvPr/>
        </p:nvSpPr>
        <p:spPr>
          <a:xfrm>
            <a:off x="4787900" y="2416175"/>
            <a:ext cx="3960813" cy="2011363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分析：解方程，就是把方程变形，变为 </a:t>
            </a:r>
            <a:r>
              <a:rPr lang="en-US" altLang="zh-CN" sz="2800" b="1" i="1">
                <a:latin typeface="Times New Roman" panose="02020603050405020304" pitchFamily="2" charset="0"/>
                <a:ea typeface="宋体" panose="02010600030101010101" pitchFamily="2" charset="-122"/>
              </a:rPr>
              <a:t>x = a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i="1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为常数）的形式。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1" name="直接连接符 9230"/>
          <p:cNvSpPr/>
          <p:nvPr/>
        </p:nvSpPr>
        <p:spPr>
          <a:xfrm>
            <a:off x="2268538" y="1982788"/>
            <a:ext cx="1587" cy="738187"/>
          </a:xfrm>
          <a:prstGeom prst="line">
            <a:avLst/>
          </a:prstGeom>
          <a:ln w="19050" cap="flat" cmpd="sng">
            <a:solidFill>
              <a:srgbClr val="CC00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32" name="直接连接符 9231"/>
          <p:cNvSpPr/>
          <p:nvPr/>
        </p:nvSpPr>
        <p:spPr>
          <a:xfrm>
            <a:off x="2268538" y="3406775"/>
            <a:ext cx="1587" cy="741363"/>
          </a:xfrm>
          <a:prstGeom prst="line">
            <a:avLst/>
          </a:prstGeom>
          <a:ln w="19050" cap="flat" cmpd="sng">
            <a:solidFill>
              <a:srgbClr val="CC00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33" name="文本框 9232"/>
          <p:cNvSpPr txBox="1"/>
          <p:nvPr/>
        </p:nvSpPr>
        <p:spPr>
          <a:xfrm>
            <a:off x="2309813" y="2092325"/>
            <a:ext cx="211772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20000"/>
              </a:spcBef>
            </a:pPr>
            <a:r>
              <a:rPr lang="zh-CN" altLang="en-US" sz="28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合并同类项</a:t>
            </a:r>
            <a:endParaRPr lang="zh-CN" altLang="en-US" sz="28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34" name="文本框 9233"/>
          <p:cNvSpPr txBox="1"/>
          <p:nvPr/>
        </p:nvSpPr>
        <p:spPr>
          <a:xfrm>
            <a:off x="2346325" y="3517900"/>
            <a:ext cx="22320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20000"/>
              </a:spcBef>
            </a:pPr>
            <a:r>
              <a:rPr lang="zh-CN" altLang="en-US" sz="28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系数化为</a:t>
            </a:r>
            <a:r>
              <a:rPr lang="en-US" altLang="zh-CN" sz="28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8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35" name="文本框 9234"/>
          <p:cNvSpPr txBox="1"/>
          <p:nvPr/>
        </p:nvSpPr>
        <p:spPr>
          <a:xfrm>
            <a:off x="396875" y="5019675"/>
            <a:ext cx="828040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想一想：上面解方程中“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合并同类项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”起了什么作用？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36" name="直接连接符 9235"/>
          <p:cNvSpPr/>
          <p:nvPr/>
        </p:nvSpPr>
        <p:spPr>
          <a:xfrm flipH="1">
            <a:off x="3594100" y="2206625"/>
            <a:ext cx="1193800" cy="1311275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round/>
            <a:headEnd type="none" w="med" len="med"/>
            <a:tailEnd type="arrow" w="med" len="med"/>
          </a:ln>
        </p:spPr>
      </p:sp>
      <p:sp>
        <p:nvSpPr>
          <p:cNvPr id="9237" name="文本框 9236"/>
          <p:cNvSpPr txBox="1"/>
          <p:nvPr/>
        </p:nvSpPr>
        <p:spPr>
          <a:xfrm>
            <a:off x="4787900" y="1700213"/>
            <a:ext cx="38893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根据等式的性质２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3324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88" y="4122738"/>
            <a:ext cx="1752600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5" name="图片 2"/>
          <p:cNvPicPr>
            <a:picLocks noChangeAspect="1"/>
          </p:cNvPicPr>
          <p:nvPr/>
        </p:nvPicPr>
        <p:blipFill>
          <a:blip r:embed="rId4"/>
          <a:srcRect r="2847" b="5882"/>
          <a:stretch>
            <a:fillRect/>
          </a:stretch>
        </p:blipFill>
        <p:spPr>
          <a:xfrm>
            <a:off x="1381125" y="2720975"/>
            <a:ext cx="1776413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2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2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2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92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ldLvl="0" animBg="1"/>
      <p:bldP spid="9233" grpId="0"/>
      <p:bldP spid="9234" grpId="0"/>
      <p:bldP spid="9235" grpId="0"/>
      <p:bldP spid="92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0241"/>
          <p:cNvSpPr txBox="1"/>
          <p:nvPr/>
        </p:nvSpPr>
        <p:spPr>
          <a:xfrm>
            <a:off x="731838" y="2270125"/>
            <a:ext cx="7481887" cy="2103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2" charset="0"/>
                <a:ea typeface="宋体" panose="02010600030101010101" pitchFamily="2" charset="-122"/>
              </a:rPr>
              <a:t>　   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合并同类项起到了“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化简”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的作用，即把含有未知数的项合并，从而把方程转化为</a:t>
            </a:r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ax=b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，使其更接近</a:t>
            </a:r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x=a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的形式</a:t>
            </a:r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其中</a:t>
            </a:r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a,b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是常数</a:t>
            </a:r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zh-CN" altLang="en-US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38" name="文本框 10242"/>
          <p:cNvSpPr txBox="1"/>
          <p:nvPr/>
        </p:nvSpPr>
        <p:spPr>
          <a:xfrm>
            <a:off x="655638" y="1217613"/>
            <a:ext cx="4679950" cy="700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合并同类项的作用：</a:t>
            </a:r>
            <a:endParaRPr lang="zh-CN" altLang="en-US" sz="4000" b="1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2290"/>
          <p:cNvSpPr/>
          <p:nvPr/>
        </p:nvSpPr>
        <p:spPr>
          <a:xfrm>
            <a:off x="1588" y="2773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62" name="组合 12291"/>
          <p:cNvGrpSpPr/>
          <p:nvPr/>
        </p:nvGrpSpPr>
        <p:grpSpPr>
          <a:xfrm>
            <a:off x="852488" y="1185863"/>
            <a:ext cx="7264400" cy="1589087"/>
            <a:chOff x="0" y="62"/>
            <a:chExt cx="4720" cy="706"/>
          </a:xfrm>
        </p:grpSpPr>
        <p:sp>
          <p:nvSpPr>
            <p:cNvPr id="15363" name="文本框 12292"/>
            <p:cNvSpPr txBox="1"/>
            <p:nvPr/>
          </p:nvSpPr>
          <p:spPr>
            <a:xfrm>
              <a:off x="0" y="264"/>
              <a:ext cx="1155" cy="234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r>
                <a:rPr lang="zh-CN" altLang="en-US" sz="2800" b="1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实际问题</a:t>
              </a:r>
              <a:endParaRPr lang="zh-CN" altLang="en-US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64" name="直接连接符 12293"/>
            <p:cNvSpPr/>
            <p:nvPr/>
          </p:nvSpPr>
          <p:spPr>
            <a:xfrm>
              <a:off x="1155" y="381"/>
              <a:ext cx="199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5365" name="文本框 12294"/>
            <p:cNvSpPr txBox="1"/>
            <p:nvPr/>
          </p:nvSpPr>
          <p:spPr>
            <a:xfrm>
              <a:off x="3150" y="233"/>
              <a:ext cx="1570" cy="235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r>
                <a:rPr lang="zh-CN" altLang="en-US" sz="2800" b="1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一元一次方程</a:t>
              </a:r>
              <a:endParaRPr lang="zh-CN" altLang="en-US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66" name="文本框 12295"/>
            <p:cNvSpPr txBox="1"/>
            <p:nvPr/>
          </p:nvSpPr>
          <p:spPr>
            <a:xfrm>
              <a:off x="1253" y="62"/>
              <a:ext cx="1680" cy="7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r>
                <a:rPr lang="en-US" altLang="zh-CN" sz="2800" b="1">
                  <a:solidFill>
                    <a:srgbClr val="CC66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    </a:t>
              </a:r>
              <a:r>
                <a:rPr lang="zh-CN" altLang="en-US" sz="2800" b="1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设未知数</a:t>
              </a:r>
              <a:endParaRPr lang="zh-CN" altLang="en-US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endParaRPr lang="zh-CN" altLang="en-US" sz="2800" b="1">
                <a:solidFill>
                  <a:srgbClr val="CC66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r>
                <a:rPr lang="zh-CN" altLang="en-US" sz="2800" b="1">
                  <a:solidFill>
                    <a:srgbClr val="CC6600"/>
                  </a:solidFill>
                  <a:latin typeface="Tahoma" panose="020B0604030504040204" pitchFamily="2" charset="0"/>
                  <a:ea typeface="宋体" panose="02010600030101010101" pitchFamily="2" charset="-122"/>
                </a:rPr>
                <a:t>     </a:t>
              </a:r>
              <a:r>
                <a:rPr lang="zh-CN" altLang="en-US" sz="2800" b="1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列方程</a:t>
              </a:r>
              <a:endParaRPr lang="zh-CN" altLang="en-US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7" name="矩形 12296"/>
          <p:cNvSpPr/>
          <p:nvPr/>
        </p:nvSpPr>
        <p:spPr>
          <a:xfrm>
            <a:off x="1476375" y="836613"/>
            <a:ext cx="6264275" cy="26812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0">
              <a:tabLst>
                <a:tab pos="228600" algn="l"/>
              </a:tabLst>
            </a:pPr>
            <a:endParaRPr lang="en-US" altLang="zh-CN" sz="1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0" eaLnBrk="0" hangingPunct="0">
              <a:tabLst>
                <a:tab pos="228600" algn="l"/>
              </a:tabLst>
            </a:pPr>
            <a:endParaRPr lang="en-US" altLang="zh-CN" sz="3200">
              <a:latin typeface="Tahoma" panose="020B0604030504040204" pitchFamily="2" charset="0"/>
              <a:ea typeface="宋体" panose="02010600030101010101" pitchFamily="2" charset="-122"/>
            </a:endParaRPr>
          </a:p>
          <a:p>
            <a:pPr defTabSz="0" eaLnBrk="0" hangingPunct="0">
              <a:tabLst>
                <a:tab pos="228600" algn="l"/>
              </a:tabLst>
            </a:pPr>
            <a:endParaRPr lang="en-US" altLang="zh-CN" sz="3200">
              <a:latin typeface="Tahoma" panose="020B0604030504040204" pitchFamily="2" charset="0"/>
              <a:ea typeface="宋体" panose="02010600030101010101" pitchFamily="2" charset="-122"/>
            </a:endParaRPr>
          </a:p>
          <a:p>
            <a:pPr defTabSz="0" eaLnBrk="0" hangingPunct="0">
              <a:tabLst>
                <a:tab pos="228600" algn="l"/>
              </a:tabLst>
            </a:pPr>
            <a:endParaRPr lang="en-US" altLang="zh-CN" sz="3200">
              <a:latin typeface="Tahoma" panose="020B0604030504040204" pitchFamily="2" charset="0"/>
              <a:ea typeface="宋体" panose="02010600030101010101" pitchFamily="2" charset="-122"/>
            </a:endParaRPr>
          </a:p>
          <a:p>
            <a:pPr defTabSz="0" eaLnBrk="0" hangingPunct="0">
              <a:buAutoNum type="circleNumDbPlain"/>
              <a:tabLst>
                <a:tab pos="228600" algn="l"/>
              </a:tabLst>
            </a:pPr>
            <a:endParaRPr lang="en-US" altLang="zh-CN" sz="3200">
              <a:latin typeface="Tahoma" panose="020B0604030504040204" pitchFamily="2" charset="0"/>
              <a:ea typeface="宋体" panose="02010600030101010101" pitchFamily="2" charset="-122"/>
            </a:endParaRPr>
          </a:p>
          <a:p>
            <a:pPr defTabSz="0" eaLnBrk="0" hangingPunct="0">
              <a:tabLst>
                <a:tab pos="228600" algn="l"/>
              </a:tabLst>
            </a:pPr>
            <a:endParaRPr lang="en-US" altLang="zh-CN" sz="3200"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12298" name="矩形 12297"/>
          <p:cNvSpPr/>
          <p:nvPr/>
        </p:nvSpPr>
        <p:spPr>
          <a:xfrm>
            <a:off x="852488" y="2854325"/>
            <a:ext cx="576103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chemeClr val="tx2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思考：如何列方程？分哪些步骤？</a:t>
            </a:r>
            <a:endParaRPr lang="zh-CN" altLang="en-US" sz="2800" b="1">
              <a:solidFill>
                <a:schemeClr val="tx2"/>
              </a:solidFill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12299" name="矩形 12298"/>
          <p:cNvSpPr/>
          <p:nvPr/>
        </p:nvSpPr>
        <p:spPr>
          <a:xfrm>
            <a:off x="1619250" y="3517900"/>
            <a:ext cx="2811463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 eaLnBrk="0" hangingPunct="0"/>
            <a:r>
              <a:rPr lang="zh-CN" altLang="en-US" sz="2800" b="1">
                <a:latin typeface="Tahoma" panose="020B0604030504040204" pitchFamily="2" charset="0"/>
                <a:ea typeface="宋体" panose="02010600030101010101" pitchFamily="2" charset="-122"/>
              </a:rPr>
              <a:t>一</a:t>
            </a:r>
            <a:r>
              <a:rPr lang="en-US" altLang="zh-CN" sz="2800" b="1">
                <a:latin typeface="Tahoma" panose="020B0604030504040204" pitchFamily="2" charset="0"/>
                <a:ea typeface="宋体" panose="02010600030101010101" pitchFamily="2" charset="-122"/>
              </a:rPr>
              <a:t>.</a:t>
            </a:r>
            <a:r>
              <a:rPr lang="zh-CN" altLang="en-US" sz="2800" b="1">
                <a:latin typeface="Tahoma" panose="020B0604030504040204" pitchFamily="2" charset="0"/>
                <a:ea typeface="宋体" panose="02010600030101010101" pitchFamily="2" charset="-122"/>
              </a:rPr>
              <a:t>设未知数</a:t>
            </a:r>
            <a:endParaRPr lang="zh-CN" altLang="en-US" sz="2800" b="1"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12300" name="矩形 12299"/>
          <p:cNvSpPr/>
          <p:nvPr/>
        </p:nvSpPr>
        <p:spPr>
          <a:xfrm>
            <a:off x="1619250" y="4313238"/>
            <a:ext cx="42259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latin typeface="Tahoma" panose="020B0604030504040204" pitchFamily="2" charset="0"/>
                <a:ea typeface="宋体" panose="02010600030101010101" pitchFamily="2" charset="-122"/>
              </a:rPr>
              <a:t>二</a:t>
            </a:r>
            <a:r>
              <a:rPr lang="en-US" altLang="zh-CN" sz="2800" b="1">
                <a:latin typeface="Tahoma" panose="020B0604030504040204" pitchFamily="2" charset="0"/>
                <a:ea typeface="宋体" panose="02010600030101010101" pitchFamily="2" charset="-122"/>
              </a:rPr>
              <a:t>.</a:t>
            </a:r>
            <a:r>
              <a:rPr lang="zh-CN" altLang="en-US" sz="2800" b="1">
                <a:latin typeface="Tahoma" panose="020B0604030504040204" pitchFamily="2" charset="0"/>
                <a:ea typeface="宋体" panose="02010600030101010101" pitchFamily="2" charset="-122"/>
              </a:rPr>
              <a:t>分析题意找出等量关系</a:t>
            </a:r>
            <a:endParaRPr lang="zh-CN" altLang="en-US" sz="2800" b="1"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12301" name="矩形 12300"/>
          <p:cNvSpPr/>
          <p:nvPr/>
        </p:nvSpPr>
        <p:spPr>
          <a:xfrm>
            <a:off x="1619250" y="5111750"/>
            <a:ext cx="504031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 eaLnBrk="0" hangingPunct="0"/>
            <a:r>
              <a:rPr lang="zh-CN" altLang="en-US" sz="2800" b="1">
                <a:latin typeface="Tahoma" panose="020B0604030504040204" pitchFamily="2" charset="0"/>
                <a:ea typeface="宋体" panose="02010600030101010101" pitchFamily="2" charset="-122"/>
              </a:rPr>
              <a:t>三</a:t>
            </a:r>
            <a:r>
              <a:rPr lang="en-US" altLang="zh-CN" sz="2800" b="1">
                <a:latin typeface="Tahoma" panose="020B0604030504040204" pitchFamily="2" charset="0"/>
                <a:ea typeface="宋体" panose="02010600030101010101" pitchFamily="2" charset="-122"/>
              </a:rPr>
              <a:t>.</a:t>
            </a:r>
            <a:r>
              <a:rPr lang="zh-CN" altLang="en-US" sz="2800" b="1">
                <a:latin typeface="Tahoma" panose="020B0604030504040204" pitchFamily="2" charset="0"/>
                <a:ea typeface="宋体" panose="02010600030101010101" pitchFamily="2" charset="-122"/>
              </a:rPr>
              <a:t>根据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等量关系</a:t>
            </a:r>
            <a:r>
              <a:rPr lang="zh-CN" altLang="en-US" sz="2800" b="1">
                <a:latin typeface="Tahoma" panose="020B0604030504040204" pitchFamily="2" charset="0"/>
                <a:ea typeface="宋体" panose="02010600030101010101" pitchFamily="2" charset="-122"/>
              </a:rPr>
              <a:t>列方程</a:t>
            </a:r>
            <a:endParaRPr lang="zh-CN" altLang="en-US" sz="2800" b="1"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9" grpId="0"/>
      <p:bldP spid="12300" grpId="0"/>
      <p:bldP spid="1230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1874</Words>
  <Application>WPS 演示</Application>
  <PresentationFormat>宽屏</PresentationFormat>
  <Paragraphs>167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28</vt:i4>
      </vt:variant>
      <vt:variant>
        <vt:lpstr>幻灯片标题</vt:lpstr>
      </vt:variant>
      <vt:variant>
        <vt:i4>25</vt:i4>
      </vt:variant>
    </vt:vector>
  </HeadingPairs>
  <TitlesOfParts>
    <vt:vector size="69" baseType="lpstr">
      <vt:lpstr>Arial</vt:lpstr>
      <vt:lpstr>宋体</vt:lpstr>
      <vt:lpstr>Wingdings</vt:lpstr>
      <vt:lpstr>华文新魏</vt:lpstr>
      <vt:lpstr>华文行楷</vt:lpstr>
      <vt:lpstr>华文楷体</vt:lpstr>
      <vt:lpstr>Calibri</vt:lpstr>
      <vt:lpstr>微软雅黑</vt:lpstr>
      <vt:lpstr>Calibri Light</vt:lpstr>
      <vt:lpstr>楷体</vt:lpstr>
      <vt:lpstr>黑体</vt:lpstr>
      <vt:lpstr>Times New Roman</vt:lpstr>
      <vt:lpstr>Comic Sans MS</vt:lpstr>
      <vt:lpstr>Tahoma</vt:lpstr>
      <vt:lpstr>Office 主题</vt:lpstr>
      <vt:lpstr>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2017-04-26T08:23:00Z</dcterms:created>
  <dcterms:modified xsi:type="dcterms:W3CDTF">2017-07-28T02:40:12Z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