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56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190500"/>
            <a:ext cx="8229600" cy="58261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7" Type="http://schemas.openxmlformats.org/officeDocument/2006/relationships/theme" Target="../theme/theme2.xml"/><Relationship Id="rId16" Type="http://schemas.openxmlformats.org/officeDocument/2006/relationships/image" Target="../media/image3.png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00B05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00B05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1.wm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4.GI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16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5.wmf"/><Relationship Id="rId1" Type="http://schemas.openxmlformats.org/officeDocument/2006/relationships/oleObject" Target="../embeddings/oleObject6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7.wmf"/><Relationship Id="rId1" Type="http://schemas.openxmlformats.org/officeDocument/2006/relationships/oleObject" Target="../embeddings/oleObject8.bin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21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20.wmf"/><Relationship Id="rId1" Type="http://schemas.openxmlformats.org/officeDocument/2006/relationships/oleObject" Target="../embeddings/oleObject11.bin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2.wmf"/><Relationship Id="rId1" Type="http://schemas.openxmlformats.org/officeDocument/2006/relationships/oleObject" Target="../embeddings/oleObject13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audio" Target="../media/audio6.wav"/><Relationship Id="rId3" Type="http://schemas.openxmlformats.org/officeDocument/2006/relationships/audio" Target="../media/audio3.wav"/><Relationship Id="rId2" Type="http://schemas.openxmlformats.org/officeDocument/2006/relationships/audio" Target="../media/audio5.wav"/><Relationship Id="rId1" Type="http://schemas.openxmlformats.org/officeDocument/2006/relationships/audio" Target="../media/audio4.wav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audio" Target="../media/audio6.wav"/><Relationship Id="rId3" Type="http://schemas.openxmlformats.org/officeDocument/2006/relationships/audio" Target="../media/audio3.wav"/><Relationship Id="rId2" Type="http://schemas.openxmlformats.org/officeDocument/2006/relationships/audio" Target="../media/audio5.wav"/><Relationship Id="rId1" Type="http://schemas.openxmlformats.org/officeDocument/2006/relationships/audio" Target="../media/audio4.wav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image" Target="../media/image7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wmf"/><Relationship Id="rId10" Type="http://schemas.openxmlformats.org/officeDocument/2006/relationships/vmlDrawing" Target="../drawings/vmlDrawing1.vml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1386523" y="2605405"/>
            <a:ext cx="6370637" cy="2183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endParaRPr lang="en-US" altLang="zh-CN" sz="60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七年级上册  </a:t>
            </a:r>
            <a:r>
              <a:rPr lang="zh-CN"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人教版</a:t>
            </a:r>
            <a:endParaRPr lang="zh-CN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zh-CN" altLang="zh-CN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409" name="内容占位符 14337"/>
          <p:cNvGraphicFramePr>
            <a:graphicFrameLocks noChangeAspect="1"/>
          </p:cNvGraphicFramePr>
          <p:nvPr>
            <p:ph sz="quarter" idx="2"/>
          </p:nvPr>
        </p:nvGraphicFramePr>
        <p:xfrm>
          <a:off x="3681413" y="2271713"/>
          <a:ext cx="29527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2232025" imgH="266065" progId="Equation.3">
                  <p:embed/>
                </p:oleObj>
              </mc:Choice>
              <mc:Fallback>
                <p:oleObj name="" r:id="rId1" imgW="2232025" imgH="266065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81413" y="2271713"/>
                        <a:ext cx="2952750" cy="41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0" name="文本框 14338"/>
          <p:cNvSpPr txBox="1"/>
          <p:nvPr/>
        </p:nvSpPr>
        <p:spPr>
          <a:xfrm>
            <a:off x="779463" y="2271713"/>
            <a:ext cx="7993062" cy="243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、关于 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x 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的方程                                的解为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-1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，则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的值为（         ）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、甲、乙两人登一座山，甲每分钟登高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米，并且先出发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30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分钟，乙每分钟登高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15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米，两人同时登上山顶。甲用多少时间登山？这座山有多高？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矩形 14339" descr="water"/>
          <p:cNvSpPr/>
          <p:nvPr/>
        </p:nvSpPr>
        <p:spPr>
          <a:xfrm>
            <a:off x="779463" y="1039813"/>
            <a:ext cx="914400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66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effectLst>
                  <a:outerShdw dist="107763" dir="13499999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练习</a:t>
            </a:r>
            <a:endParaRPr lang="zh-CN" altLang="en-US" sz="3600" b="1">
              <a:ln w="9525" cap="flat" cmpd="sng">
                <a:solidFill>
                  <a:srgbClr val="0066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3"/>
              </a:blipFill>
              <a:effectLst>
                <a:outerShdw dist="107763" dir="13499999" sx="125000" sy="125000" rotWithShape="0">
                  <a:srgbClr val="C7DFD3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16385"/>
          <p:cNvSpPr txBox="1"/>
          <p:nvPr/>
        </p:nvSpPr>
        <p:spPr>
          <a:xfrm>
            <a:off x="395288" y="841375"/>
            <a:ext cx="8250237" cy="2651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一艘船从甲码头到乙码头顺流航行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用了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小时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从乙码头到甲码头逆流航行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用了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2.5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小时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已知水流的速度是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千米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小时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求船在静水中的平均速度是多少千米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小时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文本框 16386"/>
          <p:cNvSpPr txBox="1"/>
          <p:nvPr/>
        </p:nvSpPr>
        <p:spPr>
          <a:xfrm>
            <a:off x="395288" y="3587750"/>
            <a:ext cx="7829550" cy="1158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分析</a:t>
            </a:r>
            <a:r>
              <a:rPr lang="en-US" altLang="zh-CN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:</a:t>
            </a: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等量关系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甲码头到乙码头的路程</a:t>
            </a:r>
            <a:r>
              <a:rPr lang="en-US" altLang="zh-CN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乙码头到甲码头的路程</a:t>
            </a:r>
            <a:endParaRPr lang="zh-CN" altLang="en-US" sz="28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395288" y="4843463"/>
            <a:ext cx="8064500" cy="1158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也就是</a:t>
            </a:r>
            <a:r>
              <a:rPr lang="en-US" altLang="zh-CN" sz="2800" b="1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endParaRPr lang="en-US" altLang="zh-CN" sz="2800" b="1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顺航速度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顺航时间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逆航速度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逆航时间</a:t>
            </a:r>
            <a:endParaRPr lang="zh-CN" altLang="en-US" sz="28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5630863" y="5300663"/>
            <a:ext cx="455612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endParaRPr lang="en-US" altLang="zh-CN" sz="400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1962150" y="5422900"/>
            <a:ext cx="53975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endParaRPr lang="en-US" altLang="zh-CN" sz="240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9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387">
                                            <p:txEl>
                                              <p:charRg st="9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7">
                                            <p:txEl>
                                              <p:charRg st="9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7409"/>
          <p:cNvSpPr txBox="1"/>
          <p:nvPr/>
        </p:nvSpPr>
        <p:spPr>
          <a:xfrm>
            <a:off x="587375" y="1047750"/>
            <a:ext cx="7947025" cy="5089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解： 设船在静水中的平均速度为 x km/h，则顺流速度为（x+3）km/h，逆流速度为（x-3）km/h。</a:t>
            </a:r>
            <a:endParaRPr lang="zh-CN" altLang="en-US" sz="2400" b="1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根据往返路程相等，列得</a:t>
            </a:r>
            <a:endParaRPr lang="zh-CN" altLang="en-US" sz="2800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2（x+3）=2.5（x-3）</a:t>
            </a:r>
            <a:endParaRPr lang="zh-CN" altLang="en-US" sz="2800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		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去括号，得</a:t>
            </a:r>
            <a:endParaRPr lang="zh-CN" altLang="en-US" sz="2400" b="1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		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2x+6=2.5x-7.5</a:t>
            </a:r>
            <a:endParaRPr lang="zh-CN" altLang="en-US" sz="2400" b="1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	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移项及合并同类项，得</a:t>
            </a:r>
            <a:endParaRPr lang="zh-CN" altLang="en-US" sz="2400" b="1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		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0.5x=13.5</a:t>
            </a:r>
            <a:endParaRPr lang="zh-CN" altLang="en-US" sz="2400" b="1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	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系数化为1，得</a:t>
            </a:r>
            <a:endParaRPr lang="zh-CN" altLang="en-US" sz="2400" b="1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		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x=27</a:t>
            </a:r>
            <a:endParaRPr lang="zh-CN" altLang="en-US" sz="2400" b="1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答：船在静水中的平均速度为27 km/h。</a:t>
            </a:r>
            <a:endParaRPr lang="zh-CN" altLang="en-US" sz="2400" b="1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/>
      <p:bldP spid="17410" grpId="1" bldLvl="0"/>
      <p:bldP spid="17410" grpId="2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占位符 19457"/>
          <p:cNvSpPr>
            <a:spLocks noGrp="1"/>
          </p:cNvSpPr>
          <p:nvPr>
            <p:ph idx="1"/>
          </p:nvPr>
        </p:nvSpPr>
        <p:spPr>
          <a:xfrm>
            <a:off x="390525" y="1600200"/>
            <a:ext cx="8372475" cy="4525963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buNone/>
            </a:pPr>
            <a:r>
              <a:rPr lang="en-US" altLang="zh-CN" sz="2800"/>
              <a:t>3.</a:t>
            </a:r>
            <a:r>
              <a:rPr lang="zh-CN" altLang="en-US" sz="2800"/>
              <a:t>大箱子装洗衣粉</a:t>
            </a:r>
            <a:r>
              <a:rPr lang="en-US" altLang="zh-CN" sz="2800"/>
              <a:t>36</a:t>
            </a:r>
            <a:r>
              <a:rPr lang="zh-CN" altLang="en-US" sz="2800"/>
              <a:t>千克，把大箱子里的洗衣粉分装在</a:t>
            </a:r>
            <a:r>
              <a:rPr lang="en-US" altLang="zh-CN" sz="2800"/>
              <a:t>4</a:t>
            </a:r>
            <a:r>
              <a:rPr lang="zh-CN" altLang="en-US" sz="2800"/>
              <a:t>个大小相同的小箱子里，装满后还剩余</a:t>
            </a:r>
            <a:r>
              <a:rPr lang="en-US" altLang="zh-CN" sz="2800"/>
              <a:t>2</a:t>
            </a:r>
            <a:r>
              <a:rPr lang="zh-CN" altLang="en-US" sz="2800"/>
              <a:t>千克洗衣粉，则每个小箱子装洗衣粉的千克数为（   </a:t>
            </a:r>
            <a:r>
              <a:rPr lang="zh-CN" altLang="en-US" sz="2800">
                <a:solidFill>
                  <a:srgbClr val="FF0000"/>
                </a:solidFill>
              </a:rPr>
              <a:t> </a:t>
            </a:r>
            <a:r>
              <a:rPr lang="zh-CN" altLang="en-US" sz="2800"/>
              <a:t>  ）</a:t>
            </a:r>
            <a:endParaRPr lang="zh-CN" altLang="en-US" sz="2800"/>
          </a:p>
          <a:p>
            <a:pPr>
              <a:buNone/>
            </a:pPr>
            <a:r>
              <a:rPr lang="zh-CN" altLang="en-US" sz="2800"/>
              <a:t>  </a:t>
            </a:r>
            <a:r>
              <a:rPr lang="en-US" altLang="zh-CN" sz="2800"/>
              <a:t>A</a:t>
            </a:r>
            <a:r>
              <a:rPr lang="zh-CN" altLang="en-US" sz="2800"/>
              <a:t>．  </a:t>
            </a:r>
            <a:r>
              <a:rPr lang="en-US" altLang="zh-CN" sz="2800"/>
              <a:t>6.5       B</a:t>
            </a:r>
            <a:r>
              <a:rPr lang="zh-CN" altLang="en-US" sz="2800"/>
              <a:t>．</a:t>
            </a:r>
            <a:r>
              <a:rPr lang="en-US" altLang="zh-CN" sz="2800"/>
              <a:t>7.5</a:t>
            </a:r>
            <a:r>
              <a:rPr lang="zh-CN" altLang="en-US" sz="2800"/>
              <a:t>　   　</a:t>
            </a:r>
            <a:r>
              <a:rPr lang="en-US" altLang="zh-CN" sz="2800"/>
              <a:t>C. </a:t>
            </a:r>
            <a:r>
              <a:rPr lang="zh-CN" altLang="en-US" sz="2800"/>
              <a:t>８</a:t>
            </a:r>
            <a:r>
              <a:rPr lang="en-US" altLang="zh-CN" sz="2800"/>
              <a:t>.5</a:t>
            </a:r>
            <a:r>
              <a:rPr lang="zh-CN" altLang="en-US" sz="2800"/>
              <a:t>　 　  </a:t>
            </a:r>
            <a:r>
              <a:rPr lang="en-US" altLang="zh-CN" sz="2800"/>
              <a:t>D. </a:t>
            </a:r>
            <a:r>
              <a:rPr lang="zh-CN" altLang="en-US" sz="2800"/>
              <a:t>９</a:t>
            </a:r>
            <a:r>
              <a:rPr lang="en-US" altLang="zh-CN" sz="2800"/>
              <a:t>.5</a:t>
            </a:r>
            <a:endParaRPr lang="en-US" altLang="zh-CN" sz="2800"/>
          </a:p>
          <a:p>
            <a:pPr>
              <a:buNone/>
            </a:pPr>
            <a:r>
              <a:rPr lang="en-US" altLang="zh-CN" sz="2800"/>
              <a:t>4</a:t>
            </a:r>
            <a:r>
              <a:rPr lang="zh-CN" altLang="en-US" sz="2800"/>
              <a:t>、某物品标价为</a:t>
            </a:r>
            <a:r>
              <a:rPr lang="en-US" altLang="zh-CN" sz="2800"/>
              <a:t>130</a:t>
            </a:r>
            <a:r>
              <a:rPr lang="zh-CN" altLang="en-US" sz="2800"/>
              <a:t>元</a:t>
            </a:r>
            <a:r>
              <a:rPr lang="en-US" altLang="zh-CN" sz="2800"/>
              <a:t>, </a:t>
            </a:r>
            <a:r>
              <a:rPr lang="zh-CN" altLang="en-US" sz="2800"/>
              <a:t>若以</a:t>
            </a:r>
            <a:r>
              <a:rPr lang="en-US" altLang="zh-CN" sz="2800"/>
              <a:t>9</a:t>
            </a:r>
            <a:r>
              <a:rPr lang="zh-CN" altLang="en-US" sz="2800"/>
              <a:t>折出售</a:t>
            </a:r>
            <a:r>
              <a:rPr lang="en-US" altLang="zh-CN" sz="2800"/>
              <a:t>,</a:t>
            </a:r>
            <a:r>
              <a:rPr lang="zh-CN" altLang="en-US" sz="2800"/>
              <a:t>仍可获利</a:t>
            </a:r>
            <a:r>
              <a:rPr lang="en-US" altLang="zh-CN" sz="2800"/>
              <a:t>10%, </a:t>
            </a:r>
            <a:r>
              <a:rPr lang="zh-CN" altLang="en-US" sz="2800"/>
              <a:t>则该物品进价约是</a:t>
            </a:r>
            <a:r>
              <a:rPr lang="en-US" altLang="zh-CN" sz="2800"/>
              <a:t>(       )</a:t>
            </a:r>
            <a:endParaRPr lang="en-US" altLang="zh-CN" sz="2800"/>
          </a:p>
          <a:p>
            <a:pPr>
              <a:buNone/>
            </a:pPr>
            <a:r>
              <a:rPr lang="en-US" altLang="zh-CN" sz="2800"/>
              <a:t>  A. 105</a:t>
            </a:r>
            <a:r>
              <a:rPr lang="zh-CN" altLang="en-US" sz="2800"/>
              <a:t>元        </a:t>
            </a:r>
            <a:r>
              <a:rPr lang="en-US" altLang="zh-CN" sz="2800"/>
              <a:t>B. 106</a:t>
            </a:r>
            <a:r>
              <a:rPr lang="zh-CN" altLang="en-US" sz="2800"/>
              <a:t>元        </a:t>
            </a:r>
            <a:r>
              <a:rPr lang="en-US" altLang="zh-CN" sz="2800"/>
              <a:t>C. 108</a:t>
            </a:r>
            <a:r>
              <a:rPr lang="zh-CN" altLang="en-US" sz="2800"/>
              <a:t>元       </a:t>
            </a:r>
            <a:r>
              <a:rPr lang="en-US" altLang="zh-CN" sz="2800"/>
              <a:t>D. 118</a:t>
            </a:r>
            <a:r>
              <a:rPr lang="zh-CN" altLang="en-US" sz="2800"/>
              <a:t>元</a:t>
            </a:r>
            <a:endParaRPr lang="zh-CN" altLang="en-US" sz="2800"/>
          </a:p>
        </p:txBody>
      </p:sp>
      <p:sp>
        <p:nvSpPr>
          <p:cNvPr id="20482" name="文本框 19458"/>
          <p:cNvSpPr txBox="1"/>
          <p:nvPr/>
        </p:nvSpPr>
        <p:spPr>
          <a:xfrm>
            <a:off x="7635875" y="2528888"/>
            <a:ext cx="3492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文本框 19459"/>
          <p:cNvSpPr txBox="1"/>
          <p:nvPr/>
        </p:nvSpPr>
        <p:spPr>
          <a:xfrm>
            <a:off x="3892550" y="4041775"/>
            <a:ext cx="33496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矩形 4097"/>
          <p:cNvSpPr/>
          <p:nvPr/>
        </p:nvSpPr>
        <p:spPr>
          <a:xfrm>
            <a:off x="3052763" y="2436813"/>
            <a:ext cx="2870200" cy="7000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 fontAlgn="base"/>
            <a:r>
              <a:rPr lang="zh-CN" altLang="en-US" sz="40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去分母</a:t>
            </a:r>
            <a:endParaRPr lang="zh-CN" altLang="en-US" sz="40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5121"/>
          <p:cNvSpPr txBox="1"/>
          <p:nvPr/>
        </p:nvSpPr>
        <p:spPr>
          <a:xfrm>
            <a:off x="685800" y="2971800"/>
            <a:ext cx="7924800" cy="20113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1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．会用去分母的方法解含分母的一元一次        方程．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．会检验方程的解及总结解方程的一般步骤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.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2530" name="矩形 5122"/>
          <p:cNvSpPr/>
          <p:nvPr/>
        </p:nvSpPr>
        <p:spPr>
          <a:xfrm>
            <a:off x="3294063" y="1476375"/>
            <a:ext cx="2376487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学习目标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122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38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" fill="hold"/>
                                        <p:tgtEl>
                                          <p:spTgt spid="5122">
                                            <p:txEl>
                                              <p:charRg st="38" end="6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612775" y="1628775"/>
            <a:ext cx="8093075" cy="2925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解有分数系数的一元一次方程的步骤：</a:t>
            </a:r>
            <a:endParaRPr lang="zh-CN" altLang="en-US" sz="3600" b="1">
              <a:solidFill>
                <a:schemeClr val="fol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000" b="1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000" b="1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．去分母；</a:t>
            </a:r>
            <a:endParaRPr lang="zh-CN" altLang="en-US" sz="3000" b="1">
              <a:solidFill>
                <a:schemeClr val="fol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000" b="1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000" b="1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．去括号；</a:t>
            </a:r>
            <a:endParaRPr lang="zh-CN" altLang="en-US" sz="3000" b="1">
              <a:solidFill>
                <a:schemeClr val="fol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000" b="1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000" b="1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．移项；</a:t>
            </a:r>
            <a:endParaRPr lang="zh-CN" altLang="en-US" sz="3000" b="1">
              <a:solidFill>
                <a:schemeClr val="fol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000" b="1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000" b="1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．合并同类项；</a:t>
            </a:r>
            <a:endParaRPr lang="zh-CN" altLang="en-US" sz="3000" b="1">
              <a:solidFill>
                <a:schemeClr val="fol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000" b="1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000" b="1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．系数化为</a:t>
            </a:r>
            <a:r>
              <a:rPr lang="en-US" altLang="zh-CN" sz="3000" b="1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000" b="1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lang="zh-CN" altLang="en-US" sz="3000" b="1">
              <a:solidFill>
                <a:schemeClr val="fol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7" name="矩形 6146"/>
          <p:cNvSpPr/>
          <p:nvPr/>
        </p:nvSpPr>
        <p:spPr>
          <a:xfrm>
            <a:off x="1066800" y="5334000"/>
            <a:ext cx="6715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主要依据：等式的性质和运算律等．</a:t>
            </a:r>
            <a:endParaRPr lang="zh-CN" altLang="en-US" sz="32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8" name="云形标注 6147"/>
          <p:cNvSpPr/>
          <p:nvPr/>
        </p:nvSpPr>
        <p:spPr>
          <a:xfrm>
            <a:off x="4537075" y="2552700"/>
            <a:ext cx="4168775" cy="1752600"/>
          </a:xfrm>
          <a:prstGeom prst="cloudCallout">
            <a:avLst>
              <a:gd name="adj1" fmla="val -38639"/>
              <a:gd name="adj2" fmla="val 65384"/>
            </a:avLst>
          </a:prstGeom>
          <a:solidFill>
            <a:schemeClr val="accent3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90170" tIns="46990" rIns="90170" bIns="46990"/>
          <a:p>
            <a:pPr lvl="0" fontAlgn="base">
              <a:spcBef>
                <a:spcPct val="50000"/>
              </a:spcBef>
            </a:pPr>
            <a:r>
              <a:rPr lang="zh-CN" altLang="en-US" sz="2800" b="1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以上步骤是不是一定要顺序进行，缺一不可？</a:t>
            </a:r>
            <a:endParaRPr lang="zh-CN" altLang="en-US" sz="2800" b="1" strike="noStrike" noProof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4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18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146">
                                            <p:txEl>
                                              <p:charRg st="18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29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146">
                                            <p:txEl>
                                              <p:charRg st="29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4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146">
                                            <p:txEl>
                                              <p:charRg st="40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5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146">
                                            <p:txEl>
                                              <p:charRg st="5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63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146">
                                            <p:txEl>
                                              <p:charRg st="63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7169"/>
          <p:cNvSpPr/>
          <p:nvPr/>
        </p:nvSpPr>
        <p:spPr>
          <a:xfrm>
            <a:off x="509588" y="1004888"/>
            <a:ext cx="8124825" cy="213836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20000"/>
              </a:lnSpc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         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这件珍贵的文物是纸莎草文书，是古代埃及人用象形文字写在一种特殊的草上的著作，至今已有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3700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多年的历史了，在文书中记载了许多有关数学的问题．</a:t>
            </a:r>
            <a:endParaRPr lang="zh-CN" altLang="en-US" sz="2800" b="1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7171" name="矩形 7170"/>
          <p:cNvSpPr/>
          <p:nvPr/>
        </p:nvSpPr>
        <p:spPr>
          <a:xfrm>
            <a:off x="414338" y="3287713"/>
            <a:ext cx="4157662" cy="27114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p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         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问题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：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 一个数，它的三分之二，它的一半，它的七分之一，它的全部，加起来总共是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33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．试问这个数是多少？</a:t>
            </a:r>
            <a:endParaRPr lang="zh-CN" altLang="en-US" sz="28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你能解决这个问题吗？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        </a:t>
            </a:r>
            <a:endParaRPr lang="zh-CN" altLang="en-US" sz="28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7172" name="图片 7171" descr="2099925488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4400" y="3276600"/>
            <a:ext cx="3829050" cy="2692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1219200" y="1211263"/>
            <a:ext cx="670560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解：设这个数为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，可得方程： </a:t>
            </a:r>
            <a:endParaRPr lang="zh-CN" altLang="en-US" sz="28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8195" name="图片 81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6325" y="1970088"/>
            <a:ext cx="4624388" cy="963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文本框 8195"/>
          <p:cNvSpPr txBox="1"/>
          <p:nvPr/>
        </p:nvSpPr>
        <p:spPr>
          <a:xfrm>
            <a:off x="827088" y="3098800"/>
            <a:ext cx="7315200" cy="1462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indent="-342900">
              <a:lnSpc>
                <a:spcPct val="150000"/>
              </a:lnSpc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为使方程变为整系数方程，方程两边应该同乘以什么数？</a:t>
            </a:r>
            <a:endParaRPr lang="zh-CN" altLang="en-US" sz="2800" b="1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1990725" y="4752975"/>
            <a:ext cx="5334000" cy="577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各分母的最小公倍数 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42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．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6" grpId="0"/>
      <p:bldP spid="819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1217613" y="1565275"/>
            <a:ext cx="5867400" cy="2655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解：去分母，得</a:t>
            </a:r>
            <a:endParaRPr lang="zh-CN" altLang="en-US" sz="2800" b="1">
              <a:solidFill>
                <a:schemeClr val="folHlink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　　</a:t>
            </a:r>
            <a:r>
              <a:rPr lang="en-US" altLang="zh-CN" sz="2800" b="1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28x</a:t>
            </a:r>
            <a:r>
              <a:rPr lang="zh-CN" altLang="en-US" sz="2800" b="1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＋</a:t>
            </a:r>
            <a:r>
              <a:rPr lang="en-US" altLang="zh-CN" sz="2800" b="1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21x</a:t>
            </a:r>
            <a:r>
              <a:rPr lang="zh-CN" altLang="en-US" sz="2800" b="1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＋</a:t>
            </a:r>
            <a:r>
              <a:rPr lang="en-US" altLang="zh-CN" sz="2800" b="1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6x</a:t>
            </a:r>
            <a:r>
              <a:rPr lang="zh-CN" altLang="en-US" sz="2800" b="1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＋</a:t>
            </a:r>
            <a:r>
              <a:rPr lang="en-US" altLang="zh-CN" sz="2800" b="1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42x</a:t>
            </a:r>
            <a:r>
              <a:rPr lang="zh-CN" altLang="en-US" sz="2800" b="1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＝</a:t>
            </a:r>
            <a:r>
              <a:rPr lang="en-US" altLang="zh-CN" sz="2800" b="1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1386</a:t>
            </a:r>
            <a:r>
              <a:rPr lang="zh-CN" altLang="en-US" sz="2800" b="1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．</a:t>
            </a:r>
            <a:endParaRPr lang="zh-CN" altLang="en-US" sz="2800" b="1">
              <a:solidFill>
                <a:schemeClr val="folHlink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　　合并同类项，得</a:t>
            </a:r>
            <a:endParaRPr lang="zh-CN" altLang="en-US" sz="2800" b="1">
              <a:solidFill>
                <a:schemeClr val="folHlink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　　</a:t>
            </a:r>
            <a:r>
              <a:rPr lang="en-US" altLang="zh-CN" sz="2800" b="1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97x</a:t>
            </a:r>
            <a:r>
              <a:rPr lang="zh-CN" altLang="en-US" sz="2800" b="1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＝</a:t>
            </a:r>
            <a:r>
              <a:rPr lang="en-US" altLang="zh-CN" sz="2800" b="1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1386</a:t>
            </a:r>
            <a:r>
              <a:rPr lang="zh-CN" altLang="en-US" sz="2800" b="1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．</a:t>
            </a:r>
            <a:endParaRPr lang="zh-CN" altLang="en-US" sz="2800" b="1">
              <a:solidFill>
                <a:schemeClr val="folHlink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　　系数化为</a:t>
            </a:r>
            <a:r>
              <a:rPr lang="en-US" altLang="zh-CN" sz="2800" b="1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，得</a:t>
            </a:r>
            <a:endParaRPr lang="zh-CN" altLang="en-US" sz="2800" b="1">
              <a:solidFill>
                <a:schemeClr val="folHlink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9219" name="图片 92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4222750"/>
            <a:ext cx="1765300" cy="876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92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038" y="5213350"/>
            <a:ext cx="3598862" cy="919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9221" descr="003388 (59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3800" y="3692525"/>
            <a:ext cx="1981200" cy="1874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charRg st="8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3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18">
                                            <p:txEl>
                                              <p:charRg st="31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41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218">
                                            <p:txEl>
                                              <p:charRg st="41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53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218">
                                            <p:txEl>
                                              <p:charRg st="53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957263" y="2357438"/>
            <a:ext cx="722947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36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第三章  一元一次方程</a:t>
            </a:r>
            <a:endParaRPr lang="zh-CN" altLang="en-US" sz="36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36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algn="ctr" fontAlgn="base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3.3 解一元一次方程（一）</a:t>
            </a:r>
            <a:endParaRPr lang="zh-CN" altLang="en-US" sz="2800" strike="noStrike" noProof="1" dirty="0">
              <a:solidFill>
                <a:schemeClr val="bg1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  <a:p>
            <a:pPr lvl="0" algn="ctr" fontAlgn="base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             去括号与去分母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10241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矩形 1024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1" name="矩形 10243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2" name="矩形 10244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3" name="矩形 10245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4" name="矩形 10246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5" name="矩形 10247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6" name="矩形 10248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矩形 10249"/>
          <p:cNvSpPr/>
          <p:nvPr/>
        </p:nvSpPr>
        <p:spPr>
          <a:xfrm>
            <a:off x="625475" y="1398588"/>
            <a:ext cx="35814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例3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解下列方程：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251" name="对象 10250"/>
          <p:cNvGraphicFramePr>
            <a:graphicFrameLocks noChangeAspect="1"/>
          </p:cNvGraphicFramePr>
          <p:nvPr/>
        </p:nvGraphicFramePr>
        <p:xfrm>
          <a:off x="2384425" y="2254250"/>
          <a:ext cx="3044825" cy="97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1132205" imgH="394335" progId="Equation.DSMT4">
                  <p:embed/>
                </p:oleObj>
              </mc:Choice>
              <mc:Fallback>
                <p:oleObj name="" r:id="rId1" imgW="1132205" imgH="394335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84425" y="2254250"/>
                        <a:ext cx="3044825" cy="979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2" name="对象 10251"/>
          <p:cNvGraphicFramePr>
            <a:graphicFrameLocks noChangeAspect="1"/>
          </p:cNvGraphicFramePr>
          <p:nvPr/>
        </p:nvGraphicFramePr>
        <p:xfrm>
          <a:off x="2527300" y="3563938"/>
          <a:ext cx="3022600" cy="95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1336675" imgH="394335" progId="Equation.DSMT4">
                  <p:embed/>
                </p:oleObj>
              </mc:Choice>
              <mc:Fallback>
                <p:oleObj name="" r:id="rId3" imgW="1336675" imgH="394335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27300" y="3563938"/>
                        <a:ext cx="3022600" cy="950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3" name="矩形 10252"/>
          <p:cNvSpPr/>
          <p:nvPr/>
        </p:nvSpPr>
        <p:spPr>
          <a:xfrm>
            <a:off x="1390650" y="2530475"/>
            <a:ext cx="993775" cy="4270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200" b="1">
                <a:latin typeface="Times New Roman" panose="02020603050405020304" pitchFamily="2" charset="0"/>
                <a:ea typeface="宋体" panose="02010600030101010101" pitchFamily="2" charset="-122"/>
              </a:rPr>
              <a:t>（</a:t>
            </a:r>
            <a:r>
              <a:rPr lang="en-US" altLang="zh-CN" sz="2200" b="1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200" b="1">
                <a:latin typeface="Times New Roman" panose="02020603050405020304" pitchFamily="2" charset="0"/>
                <a:ea typeface="宋体" panose="02010600030101010101" pitchFamily="2" charset="-122"/>
              </a:rPr>
              <a:t>）</a:t>
            </a:r>
            <a:r>
              <a:rPr lang="zh-CN" altLang="en-US" sz="1600" b="1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16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4" name="矩形 10253"/>
          <p:cNvSpPr/>
          <p:nvPr/>
        </p:nvSpPr>
        <p:spPr>
          <a:xfrm>
            <a:off x="1476375" y="3757613"/>
            <a:ext cx="1050925" cy="4270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200" b="1">
                <a:latin typeface="Times New Roman" panose="02020603050405020304" pitchFamily="2" charset="0"/>
                <a:ea typeface="Times New Roman" panose="02020603050405020304" pitchFamily="2" charset="0"/>
              </a:rPr>
              <a:t>（</a:t>
            </a:r>
            <a:r>
              <a:rPr lang="en-US" altLang="zh-CN" sz="2200" b="1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200" b="1">
                <a:latin typeface="Times New Roman" panose="02020603050405020304" pitchFamily="2" charset="0"/>
                <a:ea typeface="Times New Roman" panose="02020603050405020304" pitchFamily="2" charset="0"/>
              </a:rPr>
              <a:t>）</a:t>
            </a:r>
            <a:r>
              <a:rPr lang="zh-CN" altLang="en-US" sz="1600" b="1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16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2" name="矩形 10254"/>
          <p:cNvSpPr/>
          <p:nvPr/>
        </p:nvSpPr>
        <p:spPr>
          <a:xfrm>
            <a:off x="3109913" y="4514850"/>
            <a:ext cx="209550" cy="198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7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3" name="矩形 10255"/>
          <p:cNvSpPr/>
          <p:nvPr/>
        </p:nvSpPr>
        <p:spPr>
          <a:xfrm>
            <a:off x="0" y="30051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/>
      <p:bldP spid="102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673" name="对象 11266"/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915670" imgH="215900" progId="Equation.3">
                  <p:embed/>
                </p:oleObj>
              </mc:Choice>
              <mc:Fallback>
                <p:oleObj name="" r:id="rId1" imgW="915670" imgH="215900" progId="Equation.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4" name="对象 11267"/>
          <p:cNvGraphicFramePr>
            <a:graphicFrameLocks noChangeAspect="1"/>
          </p:cNvGraphicFramePr>
          <p:nvPr/>
        </p:nvGraphicFramePr>
        <p:xfrm>
          <a:off x="1117600" y="1230313"/>
          <a:ext cx="2984500" cy="5027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3" imgW="1384300" imgH="2260600" progId="Equation.3">
                  <p:embed/>
                </p:oleObj>
              </mc:Choice>
              <mc:Fallback>
                <p:oleObj name="" r:id="rId3" imgW="1384300" imgH="22606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7600" y="1230313"/>
                        <a:ext cx="2984500" cy="50276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5" name="对象 11268"/>
          <p:cNvGraphicFramePr>
            <a:graphicFrameLocks noChangeAspect="1"/>
          </p:cNvGraphicFramePr>
          <p:nvPr/>
        </p:nvGraphicFramePr>
        <p:xfrm>
          <a:off x="4433888" y="1230313"/>
          <a:ext cx="3854450" cy="540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5" imgW="1765300" imgH="2463165" progId="Equation.3">
                  <p:embed/>
                </p:oleObj>
              </mc:Choice>
              <mc:Fallback>
                <p:oleObj name="" r:id="rId5" imgW="1765300" imgH="2463165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33888" y="1230313"/>
                        <a:ext cx="3854450" cy="5400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6" name="文本框 1"/>
          <p:cNvSpPr txBox="1"/>
          <p:nvPr/>
        </p:nvSpPr>
        <p:spPr>
          <a:xfrm>
            <a:off x="398463" y="1230313"/>
            <a:ext cx="719137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解</a:t>
            </a:r>
            <a:r>
              <a:rPr lang="zh-CN" altLang="zh-CN" sz="2400">
                <a:latin typeface="楷体" panose="02010609060101010101" charset="-122"/>
                <a:ea typeface="楷体" panose="02010609060101010101" charset="-122"/>
              </a:rPr>
              <a:t>：</a:t>
            </a:r>
            <a:endParaRPr lang="zh-CN" altLang="zh-CN" sz="2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838200" y="968375"/>
            <a:ext cx="5413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．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698" name="矩形 12291"/>
          <p:cNvSpPr/>
          <p:nvPr/>
        </p:nvSpPr>
        <p:spPr>
          <a:xfrm>
            <a:off x="0" y="30337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矩形 12292"/>
          <p:cNvSpPr/>
          <p:nvPr/>
        </p:nvSpPr>
        <p:spPr>
          <a:xfrm>
            <a:off x="0" y="30480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文本框 12293"/>
          <p:cNvSpPr txBox="1"/>
          <p:nvPr/>
        </p:nvSpPr>
        <p:spPr>
          <a:xfrm>
            <a:off x="1143000" y="1524000"/>
            <a:ext cx="20574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、解方程</a:t>
            </a:r>
            <a:endParaRPr lang="zh-CN" altLang="en-US" sz="28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1" name="矩形 12294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9702" name="对象 12295"/>
          <p:cNvGraphicFramePr>
            <a:graphicFrameLocks noChangeAspect="1"/>
          </p:cNvGraphicFramePr>
          <p:nvPr/>
        </p:nvGraphicFramePr>
        <p:xfrm>
          <a:off x="3000375" y="1357313"/>
          <a:ext cx="206216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687070" imgH="394335" progId="Equation.DSMT4">
                  <p:embed/>
                </p:oleObj>
              </mc:Choice>
              <mc:Fallback>
                <p:oleObj name="" r:id="rId1" imgW="687070" imgH="394335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00375" y="1357313"/>
                        <a:ext cx="2062163" cy="920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3" name="文本框 12296"/>
          <p:cNvSpPr txBox="1"/>
          <p:nvPr/>
        </p:nvSpPr>
        <p:spPr>
          <a:xfrm>
            <a:off x="787400" y="2582863"/>
            <a:ext cx="756920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观察：这个方程有什么特点？应该怎么解？</a:t>
            </a:r>
            <a:endParaRPr lang="zh-CN" altLang="en-US" sz="28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4" name="矩形 12297"/>
          <p:cNvSpPr/>
          <p:nvPr/>
        </p:nvSpPr>
        <p:spPr>
          <a:xfrm>
            <a:off x="0" y="31003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9705" name="对象 12298"/>
          <p:cNvGraphicFramePr>
            <a:graphicFrameLocks noChangeAspect="1"/>
          </p:cNvGraphicFramePr>
          <p:nvPr/>
        </p:nvGraphicFramePr>
        <p:xfrm>
          <a:off x="3000375" y="3705225"/>
          <a:ext cx="2674938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864870" imgH="394335" progId="Equation.DSMT4">
                  <p:embed/>
                </p:oleObj>
              </mc:Choice>
              <mc:Fallback>
                <p:oleObj name="" r:id="rId3" imgW="864870" imgH="394335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00375" y="3705225"/>
                        <a:ext cx="2674938" cy="10334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6" name="文本框 12299"/>
          <p:cNvSpPr txBox="1"/>
          <p:nvPr/>
        </p:nvSpPr>
        <p:spPr>
          <a:xfrm>
            <a:off x="1219200" y="3962400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、解方程</a:t>
            </a:r>
            <a:endParaRPr lang="zh-CN" altLang="en-US" sz="28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7" name="文本框 12300"/>
          <p:cNvSpPr txBox="1"/>
          <p:nvPr/>
        </p:nvSpPr>
        <p:spPr>
          <a:xfrm>
            <a:off x="812800" y="4867275"/>
            <a:ext cx="751840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观察：这个方程有什么特点？又应该怎么解？</a:t>
            </a:r>
            <a:endParaRPr lang="zh-CN" altLang="en-US" sz="28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内容占位符 13314"/>
          <p:cNvSpPr>
            <a:spLocks noGrp="1" noRot="1"/>
          </p:cNvSpPr>
          <p:nvPr>
            <p:ph idx="1"/>
          </p:nvPr>
        </p:nvSpPr>
        <p:spPr>
          <a:xfrm>
            <a:off x="458788" y="1268413"/>
            <a:ext cx="2330450" cy="635000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r>
              <a:rPr lang="zh-CN" altLang="en-US"/>
              <a:t>解方程</a:t>
            </a:r>
            <a:endParaRPr lang="zh-CN" altLang="en-US"/>
          </a:p>
        </p:txBody>
      </p:sp>
      <p:sp>
        <p:nvSpPr>
          <p:cNvPr id="30722" name="矩形 13315"/>
          <p:cNvSpPr/>
          <p:nvPr/>
        </p:nvSpPr>
        <p:spPr>
          <a:xfrm>
            <a:off x="3367088" y="2692400"/>
            <a:ext cx="261937" cy="4270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220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3" name="矩形 13316"/>
          <p:cNvSpPr/>
          <p:nvPr/>
        </p:nvSpPr>
        <p:spPr>
          <a:xfrm>
            <a:off x="3367088" y="3967163"/>
            <a:ext cx="209550" cy="198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7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1028700" y="2600325"/>
            <a:ext cx="41910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解：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去分母，得  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2y-(y-2)=6</a:t>
            </a:r>
            <a:endParaRPr lang="en-US" altLang="zh-CN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19" name="文本框 13318"/>
          <p:cNvSpPr txBox="1"/>
          <p:nvPr/>
        </p:nvSpPr>
        <p:spPr>
          <a:xfrm>
            <a:off x="1681163" y="3321050"/>
            <a:ext cx="38862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去括号，得   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2y-y+2=6   </a:t>
            </a:r>
            <a:endParaRPr lang="en-US" altLang="zh-CN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20" name="文本框 13319"/>
          <p:cNvSpPr txBox="1"/>
          <p:nvPr/>
        </p:nvSpPr>
        <p:spPr>
          <a:xfrm>
            <a:off x="1824038" y="3967163"/>
            <a:ext cx="3074987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移项，得  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2y-y=6-2</a:t>
            </a:r>
            <a:endParaRPr lang="en-US" altLang="zh-CN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21" name="文本框 13320"/>
          <p:cNvSpPr txBox="1"/>
          <p:nvPr/>
        </p:nvSpPr>
        <p:spPr>
          <a:xfrm>
            <a:off x="1760538" y="4570413"/>
            <a:ext cx="3200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合并同类项  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y=4</a:t>
            </a:r>
            <a:endParaRPr lang="en-US" altLang="zh-CN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0728" name="矩形 13321"/>
          <p:cNvSpPr/>
          <p:nvPr/>
        </p:nvSpPr>
        <p:spPr>
          <a:xfrm>
            <a:off x="0" y="29718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3323" name="对象 13322"/>
          <p:cNvGraphicFramePr>
            <a:graphicFrameLocks noChangeAspect="1"/>
          </p:cNvGraphicFramePr>
          <p:nvPr/>
        </p:nvGraphicFramePr>
        <p:xfrm>
          <a:off x="2524125" y="1268413"/>
          <a:ext cx="2200275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814070" imgH="394335" progId="Equation.DSMT4">
                  <p:embed/>
                </p:oleObj>
              </mc:Choice>
              <mc:Fallback>
                <p:oleObj name="" r:id="rId1" imgW="814070" imgH="394335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24125" y="1268413"/>
                        <a:ext cx="2200275" cy="895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332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  <p:bldP spid="13318" grpId="0"/>
      <p:bldP spid="13319" grpId="0"/>
      <p:bldP spid="133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9" name="矩形 14338"/>
          <p:cNvSpPr/>
          <p:nvPr/>
        </p:nvSpPr>
        <p:spPr>
          <a:xfrm>
            <a:off x="3309620" y="1203960"/>
            <a:ext cx="144145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36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  <a:cs typeface="+mn-ea"/>
              </a:rPr>
              <a:t>归纳</a:t>
            </a:r>
            <a:endParaRPr lang="zh-CN" altLang="en-US" sz="36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14341" name="矩形 14340"/>
          <p:cNvSpPr/>
          <p:nvPr/>
        </p:nvSpPr>
        <p:spPr>
          <a:xfrm>
            <a:off x="531813" y="2293938"/>
            <a:ext cx="7848600" cy="3127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3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去分母时须注意：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30000"/>
              </a:spcBef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　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确定分母的最小公倍数；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3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不要漏乘没有分母的项；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去掉分母后，若分子是多项式，应该多项式（分子）添上括号，视多项式为一整体．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1747" name="图片 14341" descr="003388 (59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21513" y="1524000"/>
            <a:ext cx="1676400" cy="158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4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4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34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34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charRg st="1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14341">
                                            <p:txEl>
                                              <p:charRg st="15" end="3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charRg st="31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" fill="hold"/>
                                        <p:tgtEl>
                                          <p:spTgt spid="14341">
                                            <p:txEl>
                                              <p:charRg st="31" end="4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charRg st="47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" fill="hold"/>
                                        <p:tgtEl>
                                          <p:spTgt spid="14341">
                                            <p:txEl>
                                              <p:charRg st="47" end="9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矩形 4097"/>
          <p:cNvSpPr/>
          <p:nvPr/>
        </p:nvSpPr>
        <p:spPr>
          <a:xfrm>
            <a:off x="573088" y="2133600"/>
            <a:ext cx="8280400" cy="2286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 fontAlgn="base"/>
            <a:r>
              <a:rPr lang="zh-CN" altLang="en-US" sz="40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3.3 解一元一次方程（一）</a:t>
            </a:r>
            <a:endParaRPr lang="zh-CN" altLang="en-US" sz="40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ctr" fontAlgn="base"/>
            <a:r>
              <a:rPr lang="zh-CN" altLang="en-US" sz="40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          去括号与去分母</a:t>
            </a:r>
            <a:endParaRPr lang="zh-CN" altLang="en-US" sz="40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ctr" fontAlgn="base"/>
            <a:endParaRPr lang="zh-CN" altLang="en-US" sz="32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ctr" fontAlgn="base"/>
            <a:r>
              <a:rPr lang="zh-CN" altLang="en-US" sz="32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去括号</a:t>
            </a:r>
            <a:endParaRPr lang="zh-CN" altLang="en-US" sz="32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6145"/>
          <p:cNvSpPr>
            <a:spLocks noGrp="1"/>
          </p:cNvSpPr>
          <p:nvPr>
            <p:ph type="title"/>
          </p:nvPr>
        </p:nvSpPr>
        <p:spPr>
          <a:xfrm>
            <a:off x="444500" y="1076325"/>
            <a:ext cx="8253413" cy="1431925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just"/>
            <a:r>
              <a:rPr lang="zh-CN" altLang="en-US" sz="2800" b="1" dirty="0"/>
              <a:t>某工厂加强节能措施，去年下半年与上半年相比，月平均用电量减少</a:t>
            </a:r>
            <a:r>
              <a:rPr lang="en-US" altLang="x-none" sz="2800" b="1" dirty="0"/>
              <a:t>2000</a:t>
            </a:r>
            <a:r>
              <a:rPr lang="zh-CN" altLang="en-US" sz="2800" b="1" dirty="0"/>
              <a:t>度，全年用电</a:t>
            </a:r>
            <a:r>
              <a:rPr lang="en-US" altLang="x-none" sz="2800" b="1" dirty="0"/>
              <a:t>15</a:t>
            </a:r>
            <a:r>
              <a:rPr lang="zh-CN" altLang="en-US" sz="2800" b="1" dirty="0"/>
              <a:t>万度，这个工厂去年上半年每月平均用电多少度？</a:t>
            </a:r>
            <a:endParaRPr lang="zh-CN" altLang="en-US" sz="2800" b="1" dirty="0"/>
          </a:p>
        </p:txBody>
      </p:sp>
      <p:sp>
        <p:nvSpPr>
          <p:cNvPr id="6147" name="文本框 6146"/>
          <p:cNvSpPr txBox="1"/>
          <p:nvPr/>
        </p:nvSpPr>
        <p:spPr>
          <a:xfrm>
            <a:off x="444500" y="2508250"/>
            <a:ext cx="8353425" cy="2652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分析：若设上半年每月平均用电</a:t>
            </a:r>
            <a:r>
              <a:rPr lang="en-US" altLang="zh-CN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x</a:t>
            </a: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度，</a:t>
            </a:r>
            <a:endParaRPr lang="zh-CN" altLang="en-US" sz="28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      则下半年每月平均用电</a:t>
            </a:r>
            <a:r>
              <a:rPr lang="zh-CN" altLang="en-US" sz="2800" b="1" u="sng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             </a:t>
            </a: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度</a:t>
            </a:r>
            <a:endParaRPr lang="zh-CN" altLang="en-US" sz="28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      上半年共用电</a:t>
            </a:r>
            <a:r>
              <a:rPr lang="zh-CN" altLang="en-US" sz="2800" b="1" u="sng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          </a:t>
            </a: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度，</a:t>
            </a:r>
            <a:endParaRPr lang="zh-CN" altLang="en-US" sz="28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      下半年共用电</a:t>
            </a:r>
            <a:r>
              <a:rPr lang="zh-CN" altLang="en-US" sz="2800" b="1" u="sng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               </a:t>
            </a: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度。</a:t>
            </a:r>
            <a:endParaRPr lang="zh-CN" altLang="en-US" sz="28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48" name="文本框 6147"/>
          <p:cNvSpPr txBox="1"/>
          <p:nvPr/>
        </p:nvSpPr>
        <p:spPr>
          <a:xfrm>
            <a:off x="358775" y="5270500"/>
            <a:ext cx="8424863" cy="1004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等量关系：</a:t>
            </a:r>
            <a:r>
              <a:rPr lang="zh-CN" altLang="en-US" sz="160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u="sng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                                         </a:t>
            </a:r>
            <a:endParaRPr lang="zh-CN" altLang="en-US" sz="28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所以</a:t>
            </a:r>
            <a:r>
              <a:rPr lang="en-US" altLang="zh-CN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可列方程</a:t>
            </a:r>
            <a:r>
              <a:rPr lang="zh-CN" altLang="en-US" sz="2800" b="1" u="sng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 u="sng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                                        </a:t>
            </a: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CC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268" name="文本框 6148"/>
          <p:cNvSpPr txBox="1"/>
          <p:nvPr/>
        </p:nvSpPr>
        <p:spPr>
          <a:xfrm>
            <a:off x="1447800" y="5695950"/>
            <a:ext cx="285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>
                <a:solidFill>
                  <a:schemeClr val="bg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en-US" altLang="zh-CN" sz="3200">
              <a:solidFill>
                <a:schemeClr val="bg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5424488" y="3260725"/>
            <a:ext cx="182245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Times New Roman" panose="02020603050405020304" pitchFamily="2" charset="0"/>
                <a:ea typeface="宋体" panose="02010600030101010101" pitchFamily="2" charset="-122"/>
              </a:rPr>
              <a:t>（</a:t>
            </a:r>
            <a:r>
              <a:rPr lang="en-US" altLang="zh-CN" sz="2800">
                <a:latin typeface="Times New Roman" panose="02020603050405020304" pitchFamily="2" charset="0"/>
                <a:ea typeface="宋体" panose="02010600030101010101" pitchFamily="2" charset="-122"/>
              </a:rPr>
              <a:t>x-2000</a:t>
            </a:r>
            <a:r>
              <a:rPr lang="zh-CN" altLang="en-US" sz="2800">
                <a:latin typeface="Times New Roman" panose="02020603050405020304" pitchFamily="2" charset="0"/>
                <a:ea typeface="宋体" panose="02010600030101010101" pitchFamily="2" charset="-122"/>
              </a:rPr>
              <a:t>）</a:t>
            </a:r>
            <a:endParaRPr lang="zh-CN" altLang="en-US" sz="28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152" name="文本框 6151"/>
          <p:cNvSpPr txBox="1"/>
          <p:nvPr/>
        </p:nvSpPr>
        <p:spPr>
          <a:xfrm>
            <a:off x="3992563" y="4573588"/>
            <a:ext cx="1892300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latin typeface="Times New Roman" panose="02020603050405020304" pitchFamily="2" charset="0"/>
                <a:ea typeface="宋体" panose="02010600030101010101" pitchFamily="2" charset="-122"/>
              </a:rPr>
              <a:t>6</a:t>
            </a:r>
            <a:r>
              <a:rPr lang="zh-CN" altLang="en-US" sz="2800">
                <a:latin typeface="Times New Roman" panose="02020603050405020304" pitchFamily="2" charset="0"/>
                <a:ea typeface="宋体" panose="02010600030101010101" pitchFamily="2" charset="-122"/>
              </a:rPr>
              <a:t>（</a:t>
            </a:r>
            <a:r>
              <a:rPr lang="en-US" altLang="zh-CN" sz="2800">
                <a:latin typeface="Times New Roman" panose="02020603050405020304" pitchFamily="2" charset="0"/>
                <a:ea typeface="宋体" panose="02010600030101010101" pitchFamily="2" charset="-122"/>
              </a:rPr>
              <a:t>x-2000</a:t>
            </a:r>
            <a:r>
              <a:rPr lang="zh-CN" altLang="en-US" sz="2800">
                <a:latin typeface="Times New Roman" panose="02020603050405020304" pitchFamily="2" charset="0"/>
                <a:ea typeface="宋体" panose="02010600030101010101" pitchFamily="2" charset="-122"/>
              </a:rPr>
              <a:t>）</a:t>
            </a:r>
            <a:endParaRPr lang="zh-CN" altLang="en-US" sz="28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153" name="文本框 6152"/>
          <p:cNvSpPr txBox="1"/>
          <p:nvPr/>
        </p:nvSpPr>
        <p:spPr>
          <a:xfrm>
            <a:off x="4225925" y="3856038"/>
            <a:ext cx="6905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latin typeface="Times New Roman" panose="02020603050405020304" pitchFamily="2" charset="0"/>
                <a:ea typeface="宋体" panose="02010600030101010101" pitchFamily="2" charset="-122"/>
              </a:rPr>
              <a:t>6x</a:t>
            </a:r>
            <a:endParaRPr lang="en-US" altLang="zh-CN" sz="28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154" name="文本框 6153"/>
          <p:cNvSpPr txBox="1"/>
          <p:nvPr/>
        </p:nvSpPr>
        <p:spPr>
          <a:xfrm>
            <a:off x="2894013" y="5648325"/>
            <a:ext cx="408940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latin typeface="Times New Roman" panose="02020603050405020304" pitchFamily="2" charset="0"/>
                <a:ea typeface="宋体" panose="02010600030101010101" pitchFamily="2" charset="-122"/>
              </a:rPr>
              <a:t>6x+ 6</a:t>
            </a:r>
            <a:r>
              <a:rPr lang="zh-CN" altLang="en-US" sz="2800">
                <a:latin typeface="Times New Roman" panose="02020603050405020304" pitchFamily="2" charset="0"/>
                <a:ea typeface="宋体" panose="02010600030101010101" pitchFamily="2" charset="-122"/>
              </a:rPr>
              <a:t>（</a:t>
            </a:r>
            <a:r>
              <a:rPr lang="en-US" altLang="zh-CN" sz="2800">
                <a:latin typeface="Times New Roman" panose="02020603050405020304" pitchFamily="2" charset="0"/>
                <a:ea typeface="宋体" panose="02010600030101010101" pitchFamily="2" charset="-122"/>
              </a:rPr>
              <a:t>x-2000</a:t>
            </a:r>
            <a:r>
              <a:rPr lang="zh-CN" altLang="en-US" sz="2800">
                <a:latin typeface="Times New Roman" panose="02020603050405020304" pitchFamily="2" charset="0"/>
                <a:ea typeface="宋体" panose="02010600030101010101" pitchFamily="2" charset="-122"/>
              </a:rPr>
              <a:t>）</a:t>
            </a:r>
            <a:r>
              <a:rPr lang="en-US" altLang="zh-CN" sz="2800">
                <a:latin typeface="Times New Roman" panose="02020603050405020304" pitchFamily="2" charset="0"/>
                <a:ea typeface="宋体" panose="02010600030101010101" pitchFamily="2" charset="-122"/>
              </a:rPr>
              <a:t>=150000</a:t>
            </a:r>
            <a:endParaRPr lang="en-US" altLang="zh-CN" sz="28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155" name="文本框 6154"/>
          <p:cNvSpPr txBox="1"/>
          <p:nvPr/>
        </p:nvSpPr>
        <p:spPr>
          <a:xfrm>
            <a:off x="2085975" y="5335588"/>
            <a:ext cx="57054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上半年用电</a:t>
            </a:r>
            <a:r>
              <a:rPr lang="en-US" altLang="zh-CN" sz="240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CN" altLang="en-US" sz="240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下半年用电</a:t>
            </a:r>
            <a:r>
              <a:rPr lang="en-US" altLang="zh-CN" sz="240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zh-CN" altLang="en-US" sz="240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全年用电</a:t>
            </a:r>
            <a:r>
              <a:rPr lang="en-US" altLang="zh-CN" sz="240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15</a:t>
            </a:r>
            <a:r>
              <a:rPr lang="zh-CN" altLang="en-US" sz="240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万度</a:t>
            </a:r>
            <a:endParaRPr lang="zh-CN" altLang="en-US" sz="240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  <p:bldP spid="6151" grpId="0"/>
      <p:bldP spid="6152" grpId="0"/>
      <p:bldP spid="6153" grpId="0"/>
      <p:bldP spid="6154" grpId="0"/>
      <p:bldP spid="615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716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en-US" altLang="zh-CN">
                <a:solidFill>
                  <a:schemeClr val="bg2"/>
                </a:solidFill>
              </a:rPr>
              <a:t> </a:t>
            </a:r>
            <a:endParaRPr lang="en-US" altLang="zh-CN">
              <a:solidFill>
                <a:schemeClr val="bg2"/>
              </a:solidFill>
            </a:endParaRPr>
          </a:p>
        </p:txBody>
      </p:sp>
      <p:sp>
        <p:nvSpPr>
          <p:cNvPr id="7171" name="文本框 7170"/>
          <p:cNvSpPr txBox="1"/>
          <p:nvPr/>
        </p:nvSpPr>
        <p:spPr>
          <a:xfrm>
            <a:off x="457200" y="941388"/>
            <a:ext cx="8496300" cy="228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解：设上半年每月平均用电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度，则下半年每月平均用电（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x-2000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）度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上半年共用电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6x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度，下半年共用电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6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x-2000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）度。</a:t>
            </a:r>
            <a:endParaRPr lang="zh-CN" altLang="en-US" sz="2400" b="1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根据题意列方程得：</a:t>
            </a:r>
            <a:endParaRPr lang="zh-CN" altLang="en-US" sz="2400" b="1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                      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6x+ 6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（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x-2000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）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=150000</a:t>
            </a:r>
            <a:endParaRPr lang="en-US" altLang="zh-CN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2306638" y="3294063"/>
            <a:ext cx="19431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r"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去括号得：</a:t>
            </a:r>
            <a:endParaRPr lang="zh-CN" altLang="en-US" sz="2400" b="1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4318000" y="3294063"/>
            <a:ext cx="31686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6x+6x-12000=150000</a:t>
            </a:r>
            <a:endParaRPr lang="en-US" altLang="zh-CN" sz="2400" b="1">
              <a:solidFill>
                <a:srgbClr val="080315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2700338" y="3957638"/>
            <a:ext cx="1262062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移项得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：</a:t>
            </a:r>
            <a:endParaRPr lang="zh-CN" altLang="en-US" sz="240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75" name="文本框 7174"/>
          <p:cNvSpPr txBox="1"/>
          <p:nvPr/>
        </p:nvSpPr>
        <p:spPr>
          <a:xfrm>
            <a:off x="4318000" y="3957638"/>
            <a:ext cx="31686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6x+6x=150000+12000</a:t>
            </a:r>
            <a:endParaRPr lang="en-US" altLang="zh-CN" sz="2400" b="1">
              <a:solidFill>
                <a:srgbClr val="080315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76" name="文本框 7175"/>
          <p:cNvSpPr txBox="1"/>
          <p:nvPr/>
        </p:nvSpPr>
        <p:spPr>
          <a:xfrm>
            <a:off x="2090738" y="4557713"/>
            <a:ext cx="21590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合并同类项得：</a:t>
            </a:r>
            <a:endParaRPr lang="zh-CN" altLang="en-US" sz="2400" b="1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77" name="文本框 7176"/>
          <p:cNvSpPr txBox="1"/>
          <p:nvPr/>
        </p:nvSpPr>
        <p:spPr>
          <a:xfrm>
            <a:off x="4281488" y="4557713"/>
            <a:ext cx="18002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12x=162000</a:t>
            </a:r>
            <a:endParaRPr lang="en-US" altLang="zh-CN" sz="2400" b="1">
              <a:solidFill>
                <a:srgbClr val="080315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78" name="文本框 7177"/>
          <p:cNvSpPr txBox="1"/>
          <p:nvPr/>
        </p:nvSpPr>
        <p:spPr>
          <a:xfrm>
            <a:off x="2306638" y="5157788"/>
            <a:ext cx="19431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系数化为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得：</a:t>
            </a:r>
            <a:endParaRPr lang="zh-CN" altLang="en-US" sz="2400" b="1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79" name="文本框 7178"/>
          <p:cNvSpPr txBox="1"/>
          <p:nvPr/>
        </p:nvSpPr>
        <p:spPr>
          <a:xfrm>
            <a:off x="4318000" y="5157788"/>
            <a:ext cx="172878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x=13500</a:t>
            </a:r>
            <a:endParaRPr lang="en-US" altLang="zh-CN" sz="2400" b="1">
              <a:solidFill>
                <a:srgbClr val="080315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80" name="文本框 7179"/>
          <p:cNvSpPr txBox="1"/>
          <p:nvPr/>
        </p:nvSpPr>
        <p:spPr>
          <a:xfrm>
            <a:off x="1116013" y="5805488"/>
            <a:ext cx="6553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155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答</a:t>
            </a:r>
            <a:r>
              <a:rPr lang="en-US" altLang="zh-CN" sz="2400" b="1">
                <a:solidFill>
                  <a:srgbClr val="00155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:</a:t>
            </a:r>
            <a:r>
              <a:rPr lang="zh-CN" altLang="en-US" sz="2400" b="1">
                <a:solidFill>
                  <a:srgbClr val="00155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这个工厂去年上半年每月平均用电</a:t>
            </a:r>
            <a:r>
              <a:rPr lang="en-US" altLang="zh-CN" sz="2400" b="1">
                <a:solidFill>
                  <a:srgbClr val="00155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13500</a:t>
            </a:r>
            <a:r>
              <a:rPr lang="zh-CN" altLang="en-US" sz="2400" b="1">
                <a:solidFill>
                  <a:srgbClr val="00155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度。</a:t>
            </a:r>
            <a:endParaRPr lang="zh-CN" altLang="en-US" sz="2400" b="1">
              <a:solidFill>
                <a:srgbClr val="001555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50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50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50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  <p:bldP spid="7174" grpId="0"/>
      <p:bldP spid="7175" grpId="0"/>
      <p:bldP spid="7176" grpId="0"/>
      <p:bldP spid="7177" grpId="0"/>
      <p:bldP spid="7178" grpId="0"/>
      <p:bldP spid="71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8193"/>
          <p:cNvSpPr txBox="1"/>
          <p:nvPr/>
        </p:nvSpPr>
        <p:spPr>
          <a:xfrm>
            <a:off x="668338" y="1090613"/>
            <a:ext cx="4481512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解一元一次方程的步骤：</a:t>
            </a:r>
            <a:endParaRPr lang="zh-CN" altLang="en-US" sz="32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4" name="矩形 8194"/>
          <p:cNvSpPr/>
          <p:nvPr/>
        </p:nvSpPr>
        <p:spPr>
          <a:xfrm>
            <a:off x="3708400" y="2781300"/>
            <a:ext cx="1079500" cy="5032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矩形 8195"/>
          <p:cNvSpPr/>
          <p:nvPr/>
        </p:nvSpPr>
        <p:spPr>
          <a:xfrm>
            <a:off x="7380288" y="5876925"/>
            <a:ext cx="914400" cy="914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3851275" y="3221038"/>
            <a:ext cx="1298575" cy="639762"/>
          </a:xfrm>
          <a:prstGeom prst="rect">
            <a:avLst/>
          </a:prstGeom>
          <a:solidFill>
            <a:srgbClr val="8EB4E3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移项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3143250" y="4548188"/>
            <a:ext cx="2859088" cy="639762"/>
          </a:xfrm>
          <a:prstGeom prst="rect">
            <a:avLst/>
          </a:prstGeom>
          <a:solidFill>
            <a:srgbClr val="8EB4E3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合并同类项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3384550" y="5876925"/>
            <a:ext cx="2374900" cy="639763"/>
          </a:xfrm>
          <a:prstGeom prst="rect">
            <a:avLst/>
          </a:prstGeom>
          <a:solidFill>
            <a:srgbClr val="8EB4E3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2" charset="0"/>
                <a:ea typeface="楷体" panose="02010609060101010101" charset="-122"/>
              </a:rPr>
              <a:t>系数化为</a:t>
            </a:r>
            <a:r>
              <a:rPr lang="en-US" altLang="zh-CN" sz="3600" b="1">
                <a:latin typeface="Times New Roman" panose="02020603050405020304" pitchFamily="2" charset="0"/>
                <a:ea typeface="楷体" panose="02010609060101010101" charset="-122"/>
              </a:rPr>
              <a:t>1</a:t>
            </a:r>
            <a:endParaRPr lang="en-US" altLang="zh-CN" sz="3600" b="1">
              <a:latin typeface="Times New Roman" panose="02020603050405020304" pitchFamily="2" charset="0"/>
              <a:ea typeface="楷体" panose="02010609060101010101" charset="-122"/>
            </a:endParaRPr>
          </a:p>
        </p:txBody>
      </p:sp>
      <p:sp>
        <p:nvSpPr>
          <p:cNvPr id="13319" name="直接连接符 8199"/>
          <p:cNvSpPr/>
          <p:nvPr/>
        </p:nvSpPr>
        <p:spPr>
          <a:xfrm>
            <a:off x="4356100" y="3429000"/>
            <a:ext cx="0" cy="431800"/>
          </a:xfrm>
          <a:prstGeom prst="line">
            <a:avLst/>
          </a:prstGeom>
          <a:ln w="9525">
            <a:noFill/>
          </a:ln>
        </p:spPr>
      </p:sp>
      <p:sp>
        <p:nvSpPr>
          <p:cNvPr id="8201" name="下箭头 8200"/>
          <p:cNvSpPr/>
          <p:nvPr/>
        </p:nvSpPr>
        <p:spPr>
          <a:xfrm>
            <a:off x="4354513" y="3952875"/>
            <a:ext cx="360362" cy="503238"/>
          </a:xfrm>
          <a:prstGeom prst="downArrow">
            <a:avLst>
              <a:gd name="adj1" fmla="val 50000"/>
              <a:gd name="adj2" fmla="val 34905"/>
            </a:avLst>
          </a:prstGeom>
          <a:solidFill>
            <a:srgbClr val="000000"/>
          </a:soli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2" name="下箭头 8201"/>
          <p:cNvSpPr/>
          <p:nvPr/>
        </p:nvSpPr>
        <p:spPr>
          <a:xfrm>
            <a:off x="4356100" y="5232400"/>
            <a:ext cx="358775" cy="574675"/>
          </a:xfrm>
          <a:prstGeom prst="downArrow">
            <a:avLst>
              <a:gd name="adj1" fmla="val 50000"/>
              <a:gd name="adj2" fmla="val 40036"/>
            </a:avLst>
          </a:prstGeom>
          <a:solidFill>
            <a:srgbClr val="000000"/>
          </a:soli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3" name="文本框 8202"/>
          <p:cNvSpPr txBox="1"/>
          <p:nvPr/>
        </p:nvSpPr>
        <p:spPr>
          <a:xfrm>
            <a:off x="3700463" y="1895475"/>
            <a:ext cx="1600200" cy="639763"/>
          </a:xfrm>
          <a:prstGeom prst="rect">
            <a:avLst/>
          </a:prstGeom>
          <a:solidFill>
            <a:srgbClr val="8EB4E3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去括号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204" name="下箭头 8203"/>
          <p:cNvSpPr/>
          <p:nvPr/>
        </p:nvSpPr>
        <p:spPr>
          <a:xfrm>
            <a:off x="4354513" y="2628900"/>
            <a:ext cx="360362" cy="503238"/>
          </a:xfrm>
          <a:prstGeom prst="downArrow">
            <a:avLst>
              <a:gd name="adj1" fmla="val 50000"/>
              <a:gd name="adj2" fmla="val 34905"/>
            </a:avLst>
          </a:prstGeom>
          <a:solidFill>
            <a:srgbClr val="000000"/>
          </a:soli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ldLvl="0" animBg="1"/>
      <p:bldP spid="8198" grpId="0" bldLvl="0" animBg="1"/>
      <p:bldP spid="8199" grpId="0" bldLvl="0" animBg="1"/>
      <p:bldP spid="8203" grpId="0" bldLvl="0" animBg="1"/>
      <p:bldP spid="8203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921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en-US" altLang="zh-CN">
                <a:solidFill>
                  <a:schemeClr val="bg2"/>
                </a:solidFill>
              </a:rPr>
              <a:t> </a:t>
            </a:r>
            <a:endParaRPr lang="en-US" altLang="zh-CN">
              <a:solidFill>
                <a:schemeClr val="bg2"/>
              </a:solidFill>
            </a:endParaRPr>
          </a:p>
        </p:txBody>
      </p:sp>
      <p:sp>
        <p:nvSpPr>
          <p:cNvPr id="14338" name="文本框 9218"/>
          <p:cNvSpPr txBox="1"/>
          <p:nvPr/>
        </p:nvSpPr>
        <p:spPr>
          <a:xfrm>
            <a:off x="1117600" y="1808163"/>
            <a:ext cx="6624638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x-none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1 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解方程 </a:t>
            </a:r>
            <a:r>
              <a:rPr lang="zh-CN" altLang="en-US" sz="3200" b="1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x-none" sz="3200" b="1" dirty="0">
                <a:latin typeface="Times New Roman" panose="02020603050405020304" pitchFamily="2" charset="0"/>
                <a:ea typeface="黑体" panose="02010609060101010101" pitchFamily="2" charset="-122"/>
              </a:rPr>
              <a:t>x-(x</a:t>
            </a:r>
            <a:r>
              <a:rPr lang="zh-CN" altLang="en-US" sz="3200" b="1" dirty="0">
                <a:latin typeface="Times New Roman" panose="02020603050405020304" pitchFamily="2" charset="0"/>
                <a:ea typeface="黑体" panose="02010609060101010101" pitchFamily="2" charset="-122"/>
              </a:rPr>
              <a:t>+10</a:t>
            </a:r>
            <a:r>
              <a:rPr lang="en-US" altLang="x-none" sz="3200" b="1" dirty="0">
                <a:latin typeface="Times New Roman" panose="02020603050405020304" pitchFamily="2" charset="0"/>
                <a:ea typeface="黑体" panose="02010609060101010101" pitchFamily="2" charset="-122"/>
              </a:rPr>
              <a:t>)=</a:t>
            </a:r>
            <a:r>
              <a:rPr lang="zh-CN" altLang="en-US" sz="3200" b="1" dirty="0">
                <a:latin typeface="Times New Roman" panose="02020603050405020304" pitchFamily="2" charset="0"/>
                <a:ea typeface="黑体" panose="02010609060101010101" pitchFamily="2" charset="-122"/>
              </a:rPr>
              <a:t>5x+</a:t>
            </a:r>
            <a:r>
              <a:rPr lang="en-US" altLang="x-none" sz="3200" b="1" dirty="0">
                <a:latin typeface="Times New Roman" panose="02020603050405020304" pitchFamily="2" charset="0"/>
                <a:ea typeface="黑体" panose="02010609060101010101" pitchFamily="2" charset="-122"/>
              </a:rPr>
              <a:t>2(x</a:t>
            </a:r>
            <a:r>
              <a:rPr lang="zh-CN" altLang="en-US" sz="3200" b="1" dirty="0">
                <a:latin typeface="Times New Roman" panose="02020603050405020304" pitchFamily="2" charset="0"/>
                <a:ea typeface="黑体" panose="02010609060101010101" pitchFamily="2" charset="-122"/>
              </a:rPr>
              <a:t>-1</a:t>
            </a:r>
            <a:r>
              <a:rPr lang="en-US" altLang="x-none" sz="3200" b="1" dirty="0"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endParaRPr lang="en-US" altLang="x-none" sz="3200" b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1908175" y="2809875"/>
            <a:ext cx="5921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解</a:t>
            </a:r>
            <a:r>
              <a:rPr lang="en-US" altLang="x-none" sz="24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:</a:t>
            </a:r>
            <a:endParaRPr lang="en-US" altLang="x-none" sz="2400" b="1" dirty="0">
              <a:solidFill>
                <a:srgbClr val="080315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2624138" y="2779713"/>
            <a:ext cx="180022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去括号得：</a:t>
            </a:r>
            <a:endParaRPr lang="zh-CN" altLang="en-US" sz="2800" b="1">
              <a:solidFill>
                <a:srgbClr val="CC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2730500" y="3422650"/>
            <a:ext cx="13684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移项得</a:t>
            </a:r>
            <a:r>
              <a:rPr lang="zh-CN" altLang="en-US" sz="2800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：</a:t>
            </a:r>
            <a:endParaRPr lang="zh-CN" altLang="en-US" sz="2800">
              <a:solidFill>
                <a:srgbClr val="CC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2103438" y="4054475"/>
            <a:ext cx="2624137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合并同类项得：</a:t>
            </a:r>
            <a:endParaRPr lang="zh-CN" altLang="en-US" sz="2800" b="1">
              <a:solidFill>
                <a:srgbClr val="CC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24" name="文本框 9223"/>
          <p:cNvSpPr txBox="1"/>
          <p:nvPr/>
        </p:nvSpPr>
        <p:spPr>
          <a:xfrm>
            <a:off x="2103438" y="4765675"/>
            <a:ext cx="2252662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系数化为</a:t>
            </a:r>
            <a:r>
              <a:rPr lang="en-US" altLang="x-none" sz="2800" b="1" dirty="0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得：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4424363" y="2779713"/>
            <a:ext cx="33845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x-none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x-x</a:t>
            </a:r>
            <a:r>
              <a:rPr lang="zh-CN" altLang="en-US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-10</a:t>
            </a:r>
            <a:r>
              <a:rPr lang="en-US" altLang="x-none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zh-CN" altLang="en-US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5x+</a:t>
            </a:r>
            <a:r>
              <a:rPr lang="en-US" altLang="x-none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2x-</a:t>
            </a:r>
            <a:r>
              <a:rPr lang="zh-CN" altLang="en-US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x-none" sz="2800" b="1" dirty="0">
              <a:solidFill>
                <a:srgbClr val="080315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26" name="文本框 9225"/>
          <p:cNvSpPr txBox="1"/>
          <p:nvPr/>
        </p:nvSpPr>
        <p:spPr>
          <a:xfrm>
            <a:off x="4356100" y="3424238"/>
            <a:ext cx="2881313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x-none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x-x</a:t>
            </a:r>
            <a:r>
              <a:rPr lang="zh-CN" altLang="en-US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-5</a:t>
            </a:r>
            <a:r>
              <a:rPr lang="en-US" altLang="x-none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-2x</a:t>
            </a:r>
            <a:r>
              <a:rPr lang="en-US" altLang="x-none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zh-CN" altLang="en-US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-2+10</a:t>
            </a:r>
            <a:endParaRPr lang="zh-CN" altLang="en-US" sz="2800" b="1" dirty="0">
              <a:solidFill>
                <a:srgbClr val="080315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27" name="文本框 9226"/>
          <p:cNvSpPr txBox="1"/>
          <p:nvPr/>
        </p:nvSpPr>
        <p:spPr>
          <a:xfrm>
            <a:off x="4640263" y="4121150"/>
            <a:ext cx="156210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zh-CN" altLang="en-US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6</a:t>
            </a:r>
            <a:r>
              <a:rPr lang="en-US" altLang="x-none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 = </a:t>
            </a:r>
            <a:r>
              <a:rPr lang="zh-CN" altLang="en-US" sz="24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8</a:t>
            </a:r>
            <a:endParaRPr lang="zh-CN" altLang="en-US" sz="2800" b="1" dirty="0">
              <a:solidFill>
                <a:srgbClr val="080315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28" name="文本框 9227"/>
          <p:cNvSpPr txBox="1"/>
          <p:nvPr/>
        </p:nvSpPr>
        <p:spPr>
          <a:xfrm>
            <a:off x="4424363" y="4765675"/>
            <a:ext cx="15113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4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x-none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zh-CN" altLang="en-US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-4/3</a:t>
            </a:r>
            <a:endParaRPr lang="zh-CN" altLang="en-US" sz="2800" b="1" dirty="0">
              <a:solidFill>
                <a:srgbClr val="080315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50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50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50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  <p:bldP spid="9223" grpId="0"/>
      <p:bldP spid="9224" grpId="0"/>
      <p:bldP spid="9225" grpId="0"/>
      <p:bldP spid="9226" grpId="0"/>
      <p:bldP spid="9227" grpId="0"/>
      <p:bldP spid="92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02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en-US" altLang="zh-CN">
                <a:solidFill>
                  <a:schemeClr val="bg2"/>
                </a:solidFill>
              </a:rPr>
              <a:t> </a:t>
            </a:r>
            <a:endParaRPr lang="en-US" altLang="zh-CN">
              <a:solidFill>
                <a:schemeClr val="bg2"/>
              </a:solidFill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1535113" y="1681163"/>
            <a:ext cx="66246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例</a:t>
            </a:r>
            <a:r>
              <a:rPr lang="en-US" altLang="x-none" sz="3200" b="1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2   </a:t>
            </a:r>
            <a:r>
              <a:rPr lang="zh-CN" altLang="en-US" sz="3200" b="1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解方程  </a:t>
            </a:r>
            <a:r>
              <a:rPr lang="en-US" altLang="x-none" sz="2800" b="1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3x-7(x-1)=3-2(x+3)</a:t>
            </a:r>
            <a:endParaRPr lang="en-US" altLang="x-none" sz="2800" b="1" noProof="1" dirty="0">
              <a:latin typeface="Times New Roman" panose="02020603050405020304" pitchFamily="2" charset="0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2324100" y="2716213"/>
            <a:ext cx="5921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解</a:t>
            </a:r>
            <a:r>
              <a:rPr lang="en-US" altLang="x-none" sz="24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:</a:t>
            </a:r>
            <a:endParaRPr lang="en-US" altLang="x-none" sz="2400" b="1" dirty="0">
              <a:solidFill>
                <a:srgbClr val="080315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3060700" y="2716213"/>
            <a:ext cx="18002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去括号得：</a:t>
            </a:r>
            <a:endParaRPr lang="zh-CN" altLang="en-US" sz="2400" b="1">
              <a:solidFill>
                <a:srgbClr val="CC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3132138" y="3406775"/>
            <a:ext cx="13684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移项得</a:t>
            </a:r>
            <a:r>
              <a:rPr lang="zh-CN" altLang="en-US" sz="2400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：</a:t>
            </a:r>
            <a:endParaRPr lang="zh-CN" altLang="en-US" sz="2400">
              <a:solidFill>
                <a:srgbClr val="CC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7" name="文本框 10246"/>
          <p:cNvSpPr txBox="1"/>
          <p:nvPr/>
        </p:nvSpPr>
        <p:spPr>
          <a:xfrm>
            <a:off x="2555875" y="4019550"/>
            <a:ext cx="23050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合并同类项得：</a:t>
            </a:r>
            <a:endParaRPr lang="zh-CN" altLang="en-US" sz="2400" b="1">
              <a:solidFill>
                <a:srgbClr val="CC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8" name="文本框 10247"/>
          <p:cNvSpPr txBox="1"/>
          <p:nvPr/>
        </p:nvSpPr>
        <p:spPr>
          <a:xfrm>
            <a:off x="2735263" y="4700588"/>
            <a:ext cx="18732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系数化为</a:t>
            </a:r>
            <a:r>
              <a:rPr lang="en-US" altLang="x-none" sz="2400" b="1" dirty="0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得：</a:t>
            </a:r>
            <a:endParaRPr lang="zh-CN" altLang="en-US" sz="2400" b="1" dirty="0">
              <a:solidFill>
                <a:srgbClr val="CC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9" name="文本框 10248"/>
          <p:cNvSpPr txBox="1"/>
          <p:nvPr/>
        </p:nvSpPr>
        <p:spPr>
          <a:xfrm>
            <a:off x="4608513" y="2716213"/>
            <a:ext cx="33845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3x-7x+7=3-2x-6</a:t>
            </a:r>
            <a:endParaRPr lang="en-US" altLang="x-none" sz="2800" b="1" dirty="0">
              <a:solidFill>
                <a:srgbClr val="080315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50" name="文本框 10249"/>
          <p:cNvSpPr txBox="1"/>
          <p:nvPr/>
        </p:nvSpPr>
        <p:spPr>
          <a:xfrm>
            <a:off x="4606925" y="3344863"/>
            <a:ext cx="2881313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3x-7x+2x=3-6-7</a:t>
            </a:r>
            <a:endParaRPr lang="en-US" altLang="x-none" sz="2800" b="1" dirty="0">
              <a:solidFill>
                <a:srgbClr val="080315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51" name="文本框 10250"/>
          <p:cNvSpPr txBox="1"/>
          <p:nvPr/>
        </p:nvSpPr>
        <p:spPr>
          <a:xfrm>
            <a:off x="4716463" y="4019550"/>
            <a:ext cx="324008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x-none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2x =</a:t>
            </a:r>
            <a:r>
              <a:rPr lang="zh-CN" altLang="en-US" sz="24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x-none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10</a:t>
            </a:r>
            <a:endParaRPr lang="en-US" altLang="x-none" sz="2800" b="1" dirty="0">
              <a:solidFill>
                <a:srgbClr val="080315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52" name="文本框 10251"/>
          <p:cNvSpPr txBox="1"/>
          <p:nvPr/>
        </p:nvSpPr>
        <p:spPr>
          <a:xfrm>
            <a:off x="4860925" y="4700588"/>
            <a:ext cx="15113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solidFill>
                  <a:srgbClr val="080315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X=5</a:t>
            </a:r>
            <a:endParaRPr lang="en-US" altLang="x-none" sz="2800" b="1" dirty="0">
              <a:solidFill>
                <a:srgbClr val="080315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50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50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50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  <p:bldP spid="10247" grpId="0"/>
      <p:bldP spid="10248" grpId="0"/>
      <p:bldP spid="10249" grpId="0"/>
      <p:bldP spid="10250" grpId="0"/>
      <p:bldP spid="10251" grpId="0"/>
      <p:bldP spid="102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占位符 13313"/>
          <p:cNvSpPr>
            <a:spLocks noGrp="1"/>
          </p:cNvSpPr>
          <p:nvPr>
            <p:ph type="body" sz="half" idx="1"/>
          </p:nvPr>
        </p:nvSpPr>
        <p:spPr>
          <a:xfrm>
            <a:off x="1116013" y="1274763"/>
            <a:ext cx="1738312" cy="533400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buNone/>
            </a:pPr>
            <a:r>
              <a:rPr lang="zh-CN" altLang="en-US" sz="3600" b="1">
                <a:solidFill>
                  <a:srgbClr val="CC3300"/>
                </a:solidFill>
                <a:ea typeface="黑体" panose="02010609060101010101" pitchFamily="2" charset="-122"/>
              </a:rPr>
              <a:t>解方程</a:t>
            </a:r>
            <a:endParaRPr lang="zh-CN" altLang="en-US" sz="3600" b="1">
              <a:solidFill>
                <a:srgbClr val="CC3300"/>
              </a:solidFill>
              <a:ea typeface="黑体" panose="02010609060101010101" pitchFamily="2" charset="-122"/>
            </a:endParaRPr>
          </a:p>
          <a:p>
            <a:pPr>
              <a:buNone/>
            </a:pPr>
            <a:endParaRPr lang="zh-CN" altLang="en-US" sz="2800">
              <a:solidFill>
                <a:srgbClr val="CC3300"/>
              </a:solidFill>
            </a:endParaRPr>
          </a:p>
          <a:p>
            <a:endParaRPr lang="zh-CN" altLang="en-US" sz="2800"/>
          </a:p>
        </p:txBody>
      </p:sp>
      <p:grpSp>
        <p:nvGrpSpPr>
          <p:cNvPr id="16386" name="组合 13314"/>
          <p:cNvGrpSpPr/>
          <p:nvPr/>
        </p:nvGrpSpPr>
        <p:grpSpPr>
          <a:xfrm>
            <a:off x="1908175" y="3024188"/>
            <a:ext cx="3760788" cy="579437"/>
            <a:chOff x="0" y="0"/>
            <a:chExt cx="2369" cy="365"/>
          </a:xfrm>
        </p:grpSpPr>
        <p:graphicFrame>
          <p:nvGraphicFramePr>
            <p:cNvPr id="16387" name="内容占位符 13315"/>
            <p:cNvGraphicFramePr>
              <a:graphicFrameLocks noChangeAspect="1"/>
            </p:cNvGraphicFramePr>
            <p:nvPr>
              <p:ph sz="quarter"/>
            </p:nvPr>
          </p:nvGraphicFramePr>
          <p:xfrm>
            <a:off x="554" y="91"/>
            <a:ext cx="1815" cy="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1" imgW="1762760" imgH="266065" progId="Equation.3">
                    <p:embed/>
                  </p:oleObj>
                </mc:Choice>
                <mc:Fallback>
                  <p:oleObj name="" r:id="rId1" imgW="1762760" imgH="266065" progId="Equation.3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54" y="91"/>
                          <a:ext cx="1815" cy="27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388" name="矩形 13316"/>
            <p:cNvSpPr/>
            <p:nvPr/>
          </p:nvSpPr>
          <p:spPr>
            <a:xfrm>
              <a:off x="0" y="0"/>
              <a:ext cx="3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3200">
                  <a:latin typeface="Arial" panose="020B0604020202020204" pitchFamily="34" charset="0"/>
                  <a:ea typeface="宋体" panose="02010600030101010101" pitchFamily="2" charset="-122"/>
                </a:rPr>
                <a:t>②</a:t>
              </a:r>
              <a:endParaRPr lang="en-US" altLang="zh-CN" sz="32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389" name="组合 13317"/>
          <p:cNvGrpSpPr/>
          <p:nvPr/>
        </p:nvGrpSpPr>
        <p:grpSpPr>
          <a:xfrm>
            <a:off x="1908175" y="3922713"/>
            <a:ext cx="4826000" cy="579437"/>
            <a:chOff x="0" y="0"/>
            <a:chExt cx="3040" cy="365"/>
          </a:xfrm>
        </p:grpSpPr>
        <p:graphicFrame>
          <p:nvGraphicFramePr>
            <p:cNvPr id="16390" name="对象 13318"/>
            <p:cNvGraphicFramePr>
              <a:graphicFrameLocks noChangeAspect="1"/>
            </p:cNvGraphicFramePr>
            <p:nvPr/>
          </p:nvGraphicFramePr>
          <p:xfrm>
            <a:off x="545" y="48"/>
            <a:ext cx="2495" cy="2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" r:id="rId3" imgW="2552700" imgH="279400" progId="Equation.3">
                    <p:embed/>
                  </p:oleObj>
                </mc:Choice>
                <mc:Fallback>
                  <p:oleObj name="" r:id="rId3" imgW="2552700" imgH="279400" progId="Equation.3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45" y="48"/>
                          <a:ext cx="2495" cy="27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391" name="矩形 13319"/>
            <p:cNvSpPr/>
            <p:nvPr/>
          </p:nvSpPr>
          <p:spPr>
            <a:xfrm>
              <a:off x="0" y="0"/>
              <a:ext cx="3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3200">
                  <a:latin typeface="Arial" panose="020B0604020202020204" pitchFamily="34" charset="0"/>
                  <a:ea typeface="宋体" panose="02010600030101010101" pitchFamily="2" charset="-122"/>
                </a:rPr>
                <a:t>③</a:t>
              </a:r>
              <a:endParaRPr lang="en-US" altLang="zh-CN" sz="32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392" name="组合 13320"/>
          <p:cNvGrpSpPr/>
          <p:nvPr/>
        </p:nvGrpSpPr>
        <p:grpSpPr>
          <a:xfrm>
            <a:off x="1908175" y="2228850"/>
            <a:ext cx="3602038" cy="585788"/>
            <a:chOff x="0" y="0"/>
            <a:chExt cx="2269" cy="369"/>
          </a:xfrm>
        </p:grpSpPr>
        <p:graphicFrame>
          <p:nvGraphicFramePr>
            <p:cNvPr id="16393" name="内容占位符 13321"/>
            <p:cNvGraphicFramePr>
              <a:graphicFrameLocks noChangeAspect="1"/>
            </p:cNvGraphicFramePr>
            <p:nvPr>
              <p:ph sz="quarter"/>
            </p:nvPr>
          </p:nvGraphicFramePr>
          <p:xfrm>
            <a:off x="545" y="91"/>
            <a:ext cx="1724" cy="2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5" imgW="1649095" imgH="266065" progId="Equation.3">
                    <p:embed/>
                  </p:oleObj>
                </mc:Choice>
                <mc:Fallback>
                  <p:oleObj name="" r:id="rId5" imgW="1649095" imgH="266065" progId="Equation.3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45" y="91"/>
                          <a:ext cx="1724" cy="27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394" name="矩形 13322"/>
            <p:cNvSpPr/>
            <p:nvPr/>
          </p:nvSpPr>
          <p:spPr>
            <a:xfrm>
              <a:off x="0" y="0"/>
              <a:ext cx="3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3200">
                  <a:latin typeface="Arial" panose="020B0604020202020204" pitchFamily="34" charset="0"/>
                  <a:ea typeface="宋体" panose="02010600030101010101" pitchFamily="2" charset="-122"/>
                </a:rPr>
                <a:t>①</a:t>
              </a:r>
              <a:endParaRPr lang="en-US" altLang="zh-CN" sz="32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395" name="组合 13323"/>
          <p:cNvGrpSpPr/>
          <p:nvPr/>
        </p:nvGrpSpPr>
        <p:grpSpPr>
          <a:xfrm>
            <a:off x="1908175" y="4752975"/>
            <a:ext cx="5041900" cy="901700"/>
            <a:chOff x="0" y="0"/>
            <a:chExt cx="3176" cy="568"/>
          </a:xfrm>
        </p:grpSpPr>
        <p:graphicFrame>
          <p:nvGraphicFramePr>
            <p:cNvPr id="16396" name="对象 13324"/>
            <p:cNvGraphicFramePr>
              <a:graphicFrameLocks noChangeAspect="1"/>
            </p:cNvGraphicFramePr>
            <p:nvPr/>
          </p:nvGraphicFramePr>
          <p:xfrm>
            <a:off x="545" y="0"/>
            <a:ext cx="2631" cy="5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7" imgW="2768600" imgH="596900" progId="Equation.3">
                    <p:embed/>
                  </p:oleObj>
                </mc:Choice>
                <mc:Fallback>
                  <p:oleObj name="" r:id="rId7" imgW="2768600" imgH="596900" progId="Equation.3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45" y="0"/>
                          <a:ext cx="2631" cy="5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397" name="矩形 13325"/>
            <p:cNvSpPr/>
            <p:nvPr/>
          </p:nvSpPr>
          <p:spPr>
            <a:xfrm>
              <a:off x="0" y="46"/>
              <a:ext cx="3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3200">
                  <a:latin typeface="Arial" panose="020B0604020202020204" pitchFamily="34" charset="0"/>
                  <a:ea typeface="宋体" panose="02010600030101010101" pitchFamily="2" charset="-122"/>
                </a:rPr>
                <a:t>④</a:t>
              </a:r>
              <a:endParaRPr lang="en-US" altLang="zh-CN" sz="32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2253</Words>
  <Application>WPS 演示</Application>
  <PresentationFormat>宽屏</PresentationFormat>
  <Paragraphs>240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13</vt:i4>
      </vt:variant>
      <vt:variant>
        <vt:lpstr>幻灯片标题</vt:lpstr>
      </vt:variant>
      <vt:variant>
        <vt:i4>24</vt:i4>
      </vt:variant>
    </vt:vector>
  </HeadingPairs>
  <TitlesOfParts>
    <vt:vector size="54" baseType="lpstr">
      <vt:lpstr>Arial</vt:lpstr>
      <vt:lpstr>宋体</vt:lpstr>
      <vt:lpstr>Wingdings</vt:lpstr>
      <vt:lpstr>华文新魏</vt:lpstr>
      <vt:lpstr>华文行楷</vt:lpstr>
      <vt:lpstr>华文楷体</vt:lpstr>
      <vt:lpstr>Calibri</vt:lpstr>
      <vt:lpstr>微软雅黑</vt:lpstr>
      <vt:lpstr>Calibri Light</vt:lpstr>
      <vt:lpstr>楷体</vt:lpstr>
      <vt:lpstr>Times New Roman</vt:lpstr>
      <vt:lpstr>黑体</vt:lpstr>
      <vt:lpstr>楷体_GB2312</vt:lpstr>
      <vt:lpstr>隶书</vt:lpstr>
      <vt:lpstr>新宋体</vt:lpstr>
      <vt:lpstr>Office 主题</vt:lpstr>
      <vt:lpstr>自定义设计方案</vt:lpstr>
      <vt:lpstr>Equation.3</vt:lpstr>
      <vt:lpstr>Equation.3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Equation.DSMT4</vt:lpstr>
      <vt:lpstr>Equation.DSMT4</vt:lpstr>
      <vt:lpstr>Equation.3</vt:lpstr>
      <vt:lpstr>Equation.3</vt:lpstr>
      <vt:lpstr>PowerPoint 演示文稿</vt:lpstr>
      <vt:lpstr>PowerPoint 演示文稿</vt:lpstr>
      <vt:lpstr>PowerPoint 演示文稿</vt:lpstr>
      <vt:lpstr>某工厂加强节能措施，去年下半年与上半年相比，月平均用电量减少2000度，全年用电15万度，这个工厂去年上半年每月平均用电多少度？</vt:lpstr>
      <vt:lpstr> </vt:lpstr>
      <vt:lpstr>PowerPoint 演示文稿</vt:lpstr>
      <vt:lpstr> 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</cp:revision>
  <dcterms:created xsi:type="dcterms:W3CDTF">2017-04-26T08:23:00Z</dcterms:created>
  <dcterms:modified xsi:type="dcterms:W3CDTF">2017-07-28T02:41:07Z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