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3"/>
  </p:notes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幻灯片图像占位符 13313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26627" name="文本占位符 13314"/>
          <p:cNvSpPr>
            <a:spLocks noGrp="1" noRot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p>
            <a:pPr lvl="0"/>
            <a:r>
              <a:rPr lang="en-US" altLang="zh-CN"/>
              <a:t>www.gzsxw.net </a:t>
            </a:r>
            <a:r>
              <a:rPr lang="zh-CN" altLang="en-US"/>
              <a:t>港中数学网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w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4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0242"/>
          <p:cNvSpPr txBox="1"/>
          <p:nvPr/>
        </p:nvSpPr>
        <p:spPr>
          <a:xfrm>
            <a:off x="1219200" y="98425"/>
            <a:ext cx="7016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41338" y="1108075"/>
            <a:ext cx="8061325" cy="2309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2.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整理一批图书，由一个人做要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40h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完成。现计划由一部分人先做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4h,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然后增加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人与他们一起做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8h,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完成这项工作。假设这些人的工作效率相同，具体应先安排多少人工作？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文本框 10255"/>
          <p:cNvSpPr txBox="1"/>
          <p:nvPr/>
        </p:nvSpPr>
        <p:spPr>
          <a:xfrm>
            <a:off x="628650" y="3594100"/>
            <a:ext cx="797401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分析：解这类问题常常把总工作量看作1，并利用“工作量=人均效率×人数×时间”的关系解题。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1" bldLvl="0"/>
      <p:bldP spid="102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1265"/>
          <p:cNvSpPr txBox="1"/>
          <p:nvPr/>
        </p:nvSpPr>
        <p:spPr>
          <a:xfrm>
            <a:off x="1219200" y="98425"/>
            <a:ext cx="7016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495300" y="955675"/>
            <a:ext cx="72580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解：设安排x人先做4h，则根据题意列方程为：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844550" y="4248150"/>
            <a:ext cx="1714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解方程，得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2703513" y="3581400"/>
            <a:ext cx="1273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12x=24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2778125" y="4217988"/>
            <a:ext cx="7461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=2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844550" y="4902200"/>
            <a:ext cx="31829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答：应安排2人先做4h.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5359400" y="3440113"/>
            <a:ext cx="3389313" cy="1919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en-US" sz="240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方法总结：</a:t>
            </a:r>
            <a:endParaRPr lang="zh-CN" altLang="en-US" sz="2400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r>
              <a:rPr lang="zh-CN" altLang="en-US" sz="240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解这类问题常常把总工作量看作1，并利用“工作量=人均效率×人数×时间”的关系解题。</a:t>
            </a:r>
            <a:endParaRPr lang="zh-CN" altLang="en-US" sz="2400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282" name="文本框 11281"/>
          <p:cNvSpPr txBox="1"/>
          <p:nvPr/>
        </p:nvSpPr>
        <p:spPr>
          <a:xfrm>
            <a:off x="844550" y="2293938"/>
            <a:ext cx="17129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解方程，得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83" name="文本框 11282"/>
          <p:cNvSpPr txBox="1"/>
          <p:nvPr/>
        </p:nvSpPr>
        <p:spPr>
          <a:xfrm>
            <a:off x="2859088" y="2293938"/>
            <a:ext cx="22653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4x+8(x+2)=40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84" name="文本框 11283"/>
          <p:cNvSpPr txBox="1"/>
          <p:nvPr/>
        </p:nvSpPr>
        <p:spPr>
          <a:xfrm>
            <a:off x="2325688" y="2917825"/>
            <a:ext cx="220821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4x+8x+16=40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74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1482725"/>
            <a:ext cx="2438400" cy="722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7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669925" y="890588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归纳小结：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1125538" y="1657350"/>
            <a:ext cx="1408112" cy="457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实际问题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2708275" y="1470025"/>
            <a:ext cx="26320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设未知数，列方程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5588000" y="1666875"/>
            <a:ext cx="2019300" cy="457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一元一次方程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3318"/>
          <p:cNvSpPr txBox="1"/>
          <p:nvPr/>
        </p:nvSpPr>
        <p:spPr>
          <a:xfrm>
            <a:off x="1355725" y="185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3319"/>
          <p:cNvSpPr txBox="1"/>
          <p:nvPr/>
        </p:nvSpPr>
        <p:spPr>
          <a:xfrm>
            <a:off x="1431925" y="1927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669925" y="3408363"/>
            <a:ext cx="2325688" cy="457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实际问题的答案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下箭头 13322"/>
          <p:cNvSpPr/>
          <p:nvPr/>
        </p:nvSpPr>
        <p:spPr>
          <a:xfrm>
            <a:off x="6511925" y="2276475"/>
            <a:ext cx="333375" cy="981075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6054725" y="2293938"/>
            <a:ext cx="457200" cy="8763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解方程</a:t>
            </a:r>
            <a:endParaRPr lang="zh-CN" altLang="en-US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5257800" y="3335338"/>
            <a:ext cx="3043238" cy="9445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一元一次方程的解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= 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326" name="下箭头 13325"/>
          <p:cNvSpPr/>
          <p:nvPr/>
        </p:nvSpPr>
        <p:spPr>
          <a:xfrm rot="5400000">
            <a:off x="3844925" y="2878138"/>
            <a:ext cx="350838" cy="1519237"/>
          </a:xfrm>
          <a:prstGeom prst="downArrow">
            <a:avLst>
              <a:gd name="adj1" fmla="val 50000"/>
              <a:gd name="adj2" fmla="val 5007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3805238" y="3759200"/>
            <a:ext cx="642937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检验</a:t>
            </a:r>
            <a:endParaRPr lang="zh-CN" altLang="en-US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381000" y="4760913"/>
            <a:ext cx="8250238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这一过程包括设、列、解、检、答等步骤，即设未知数，列方程，解方程，检验所得结果，确定答案。正确分析问题中的相等关系是列方程的基础。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1666875" y="2427288"/>
            <a:ext cx="331788" cy="981075"/>
          </a:xfrm>
          <a:prstGeom prst="downArrow">
            <a:avLst>
              <a:gd name="adj1" fmla="val 50000"/>
              <a:gd name="adj2" fmla="val 502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8" grpId="0" bldLvl="0" animBg="1"/>
      <p:bldP spid="13322" grpId="0" bldLvl="0" animBg="1"/>
      <p:bldP spid="13324" grpId="0"/>
      <p:bldP spid="133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1222375" y="2470150"/>
            <a:ext cx="6699250" cy="5603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销售中的盈亏与球赛积分表问题</a:t>
            </a:r>
            <a:endParaRPr lang="zh-CN" altLang="en-US" sz="28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标题 8194"/>
          <p:cNvSpPr>
            <a:spLocks noGrp="1" noRot="1"/>
          </p:cNvSpPr>
          <p:nvPr>
            <p:ph type="title"/>
          </p:nvPr>
        </p:nvSpPr>
        <p:spPr>
          <a:xfrm>
            <a:off x="398463" y="1204913"/>
            <a:ext cx="2667000" cy="62865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思考？</a:t>
            </a:r>
            <a:endParaRPr lang="zh-CN" altLang="en-US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6" name="内容占位符 8195"/>
          <p:cNvSpPr>
            <a:spLocks noGrp="1" noRot="1"/>
          </p:cNvSpPr>
          <p:nvPr>
            <p:ph idx="1"/>
          </p:nvPr>
        </p:nvSpPr>
        <p:spPr>
          <a:xfrm>
            <a:off x="207963" y="1985963"/>
            <a:ext cx="7310437" cy="6858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r>
              <a:rPr lang="zh-CN" altLang="en-US" b="1">
                <a:solidFill>
                  <a:schemeClr val="folHlink"/>
                </a:solidFill>
              </a:rPr>
              <a:t>商品销售中的盈亏问题里有哪些量</a:t>
            </a:r>
            <a:r>
              <a:rPr lang="en-US" altLang="zh-CN" b="1">
                <a:solidFill>
                  <a:schemeClr val="folHlink"/>
                </a:solidFill>
              </a:rPr>
              <a:t>?</a:t>
            </a:r>
            <a:endParaRPr lang="en-US" altLang="zh-CN" b="1">
              <a:solidFill>
                <a:schemeClr val="folHlink"/>
              </a:solidFill>
            </a:endParaRPr>
          </a:p>
        </p:txBody>
      </p:sp>
      <p:sp>
        <p:nvSpPr>
          <p:cNvPr id="8197" name="矩形 8196">
            <a:hlinkClick r:id="" action="ppaction://noaction">
              <a:snd r:embed="rId1" name="hammer.wav"/>
            </a:hlinkClick>
            <a:hlinkHover r:id="" action="ppaction://noaction">
              <a:snd r:embed="rId2" name="suction.wav"/>
            </a:hlinkHover>
          </p:cNvPr>
          <p:cNvSpPr/>
          <p:nvPr/>
        </p:nvSpPr>
        <p:spPr>
          <a:xfrm>
            <a:off x="398463" y="2868613"/>
            <a:ext cx="3276600" cy="620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成本价</a:t>
            </a:r>
            <a:r>
              <a:rPr lang="en-US" altLang="zh-CN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进价</a:t>
            </a:r>
            <a:r>
              <a:rPr lang="en-US" altLang="zh-CN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chemeClr val="tx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矩形 8197">
            <a:hlinkClick r:id="" action="ppaction://noaction">
              <a:snd r:embed="rId1" name="hammer.wav"/>
            </a:hlinkClick>
            <a:hlinkHover r:id="" action="ppaction://noaction">
              <a:snd r:embed="rId2" name="suction.wav"/>
            </a:hlinkHover>
          </p:cNvPr>
          <p:cNvSpPr/>
          <p:nvPr/>
        </p:nvSpPr>
        <p:spPr>
          <a:xfrm>
            <a:off x="3584575" y="2801938"/>
            <a:ext cx="1600200" cy="7540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标价</a:t>
            </a:r>
            <a:r>
              <a:rPr lang="en-US" altLang="zh-CN" sz="4000" b="1">
                <a:solidFill>
                  <a:srgbClr val="00FF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 </a:t>
            </a:r>
            <a:endParaRPr lang="en-US" altLang="zh-CN" sz="4000" b="1">
              <a:solidFill>
                <a:srgbClr val="00FF0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矩形 8198">
            <a:hlinkClick r:id="" action="ppaction://noaction">
              <a:snd r:embed="rId1" name="hammer.wav"/>
            </a:hlinkClick>
            <a:hlinkHover r:id="" action="ppaction://noaction">
              <a:snd r:embed="rId3" name="voltage.wav"/>
            </a:hlinkHover>
          </p:cNvPr>
          <p:cNvSpPr/>
          <p:nvPr/>
        </p:nvSpPr>
        <p:spPr>
          <a:xfrm>
            <a:off x="5008563" y="2867025"/>
            <a:ext cx="2133600" cy="622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销售价</a:t>
            </a:r>
            <a:r>
              <a:rPr lang="en-US" altLang="zh-CN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</a:t>
            </a:r>
            <a:endParaRPr lang="en-US" altLang="zh-CN" sz="3200" b="1">
              <a:solidFill>
                <a:schemeClr val="tx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矩形 8199">
            <a:hlinkClick r:id="" action="ppaction://noaction">
              <a:snd r:embed="rId1" name="hammer.wav"/>
            </a:hlinkClick>
            <a:hlinkHover r:id="" action="ppaction://noaction">
              <a:snd r:embed="rId3" name="voltage.wav"/>
            </a:hlinkHover>
          </p:cNvPr>
          <p:cNvSpPr/>
          <p:nvPr/>
        </p:nvSpPr>
        <p:spPr>
          <a:xfrm>
            <a:off x="530225" y="3725863"/>
            <a:ext cx="6480175" cy="6207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利润</a:t>
            </a:r>
            <a:r>
              <a:rPr lang="en-US" altLang="zh-CN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盈利</a:t>
            </a:r>
            <a:r>
              <a:rPr lang="en-US" altLang="zh-CN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亏损    利润率</a:t>
            </a:r>
            <a:endParaRPr lang="zh-CN" altLang="en-US" sz="3200" b="1">
              <a:solidFill>
                <a:schemeClr val="tx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uild="p"/>
      <p:bldP spid="8197" grpId="0"/>
      <p:bldP spid="8198" grpId="0"/>
      <p:bldP spid="8199" grpId="0"/>
      <p:bldP spid="82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流程图: 可选过程 9217"/>
          <p:cNvSpPr/>
          <p:nvPr/>
        </p:nvSpPr>
        <p:spPr>
          <a:xfrm>
            <a:off x="1908175" y="3959225"/>
            <a:ext cx="6919913" cy="1812925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/>
          <a:p>
            <a:r>
              <a:rPr lang="zh-CN" altLang="en-US" sz="2400" b="1">
                <a:solidFill>
                  <a:srgbClr val="6633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</a:t>
            </a:r>
            <a:endParaRPr lang="zh-CN" altLang="en-US" sz="2400" b="1">
              <a:solidFill>
                <a:srgbClr val="6633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219" name="流程图: 可选过程 9218"/>
          <p:cNvSpPr/>
          <p:nvPr/>
        </p:nvSpPr>
        <p:spPr>
          <a:xfrm>
            <a:off x="1908175" y="1774825"/>
            <a:ext cx="6919913" cy="1608138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/>
          <a:p>
            <a:r>
              <a:rPr lang="zh-CN" altLang="en-US" sz="2400" b="1">
                <a:solidFill>
                  <a:srgbClr val="6633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</a:t>
            </a:r>
            <a:endParaRPr lang="zh-CN" altLang="en-US" sz="2400" b="1">
              <a:solidFill>
                <a:srgbClr val="6633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808288" y="2781300"/>
            <a:ext cx="352901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 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售价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进价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1979613" y="2041525"/>
            <a:ext cx="55832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售价、进价、利润的关系式：</a:t>
            </a:r>
            <a:endParaRPr lang="zh-CN" altLang="en-US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051050" y="278130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利润</a:t>
            </a:r>
            <a:endParaRPr lang="zh-CN" altLang="en-US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2051050" y="4100513"/>
            <a:ext cx="53276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进价、利润、利润率的关系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1" charset="-122"/>
              </a:rPr>
              <a:t>：</a:t>
            </a:r>
            <a:endParaRPr lang="zh-CN" altLang="en-US" sz="2800" b="1">
              <a:solidFill>
                <a:srgbClr val="0000CC"/>
              </a:solidFill>
              <a:latin typeface="Times New Roman" panose="02020603050405020304" charset="0"/>
              <a:ea typeface="隶书" panose="02010509060101010101" pitchFamily="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1979613" y="4994275"/>
            <a:ext cx="19700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/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利润率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endParaRPr lang="en-US" altLang="zh-CN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3397250" y="5222875"/>
            <a:ext cx="10191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进价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3368675" y="4733925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利润</a:t>
            </a:r>
            <a:endParaRPr lang="zh-CN" altLang="en-US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8" name="矩形 9227"/>
          <p:cNvSpPr/>
          <p:nvPr/>
        </p:nvSpPr>
        <p:spPr>
          <a:xfrm>
            <a:off x="4175125" y="4994275"/>
            <a:ext cx="46085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×100%=</a:t>
            </a:r>
            <a:endParaRPr lang="en-US" altLang="zh-CN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直接连接符 9228"/>
          <p:cNvSpPr/>
          <p:nvPr/>
        </p:nvSpPr>
        <p:spPr>
          <a:xfrm flipV="1">
            <a:off x="3502025" y="5253038"/>
            <a:ext cx="67310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16" name="流程图: 可选过程 9241"/>
          <p:cNvSpPr/>
          <p:nvPr/>
        </p:nvSpPr>
        <p:spPr>
          <a:xfrm>
            <a:off x="533400" y="1884363"/>
            <a:ext cx="1079500" cy="3856037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销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售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盈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亏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46" name="直接连接符 9245"/>
          <p:cNvSpPr/>
          <p:nvPr/>
        </p:nvSpPr>
        <p:spPr>
          <a:xfrm>
            <a:off x="5576888" y="5222875"/>
            <a:ext cx="1658937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47" name="矩形 9246"/>
          <p:cNvSpPr/>
          <p:nvPr/>
        </p:nvSpPr>
        <p:spPr>
          <a:xfrm>
            <a:off x="5938838" y="4733925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利润</a:t>
            </a:r>
            <a:endParaRPr lang="zh-CN" altLang="en-US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48" name="文本框 9247"/>
          <p:cNvSpPr txBox="1"/>
          <p:nvPr/>
        </p:nvSpPr>
        <p:spPr>
          <a:xfrm>
            <a:off x="5435600" y="5222875"/>
            <a:ext cx="2014538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售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价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进价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51" name="矩形 9250"/>
          <p:cNvSpPr/>
          <p:nvPr/>
        </p:nvSpPr>
        <p:spPr>
          <a:xfrm>
            <a:off x="7297738" y="4994275"/>
            <a:ext cx="138588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×100%</a:t>
            </a:r>
            <a:endParaRPr lang="en-US" altLang="zh-CN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2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47" grpId="0"/>
      <p:bldP spid="92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30" name="流程图: 可选过程 9229"/>
          <p:cNvSpPr/>
          <p:nvPr/>
        </p:nvSpPr>
        <p:spPr>
          <a:xfrm>
            <a:off x="1763713" y="2047875"/>
            <a:ext cx="6919912" cy="1684338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/>
          <a:p>
            <a:r>
              <a:rPr lang="zh-CN" altLang="en-US" sz="2400" b="1">
                <a:solidFill>
                  <a:srgbClr val="00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</a:t>
            </a:r>
            <a:endParaRPr lang="zh-CN" altLang="en-US" sz="2400" b="1">
              <a:solidFill>
                <a:srgbClr val="00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231" name="流程图: 可选过程 9230"/>
          <p:cNvSpPr/>
          <p:nvPr/>
        </p:nvSpPr>
        <p:spPr>
          <a:xfrm>
            <a:off x="1763713" y="4256088"/>
            <a:ext cx="6846887" cy="1392237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/>
          <a:p>
            <a:r>
              <a:rPr lang="zh-CN" altLang="en-US" sz="2800" b="1">
                <a:solidFill>
                  <a:srgbClr val="6633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</a:t>
            </a:r>
            <a:endParaRPr lang="zh-CN" altLang="en-US" sz="2800" b="1">
              <a:solidFill>
                <a:srgbClr val="6633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232" name="文本框 9231"/>
          <p:cNvSpPr txBox="1"/>
          <p:nvPr/>
        </p:nvSpPr>
        <p:spPr>
          <a:xfrm>
            <a:off x="1920875" y="2174875"/>
            <a:ext cx="5302250" cy="3619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标价、折扣数、商品售价关系 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矩形 9232"/>
          <p:cNvSpPr/>
          <p:nvPr/>
        </p:nvSpPr>
        <p:spPr>
          <a:xfrm>
            <a:off x="2003425" y="3044825"/>
            <a:ext cx="18018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售价＝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3201988" y="3044825"/>
            <a:ext cx="1368425" cy="504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标价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en-US" altLang="zh-CN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5" name="文本框 9234"/>
          <p:cNvSpPr txBox="1"/>
          <p:nvPr/>
        </p:nvSpPr>
        <p:spPr>
          <a:xfrm>
            <a:off x="4356100" y="2860675"/>
            <a:ext cx="1296988" cy="360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折扣数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文本框 9236"/>
          <p:cNvSpPr txBox="1"/>
          <p:nvPr/>
        </p:nvSpPr>
        <p:spPr>
          <a:xfrm>
            <a:off x="4740275" y="3300413"/>
            <a:ext cx="72072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28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10</a:t>
            </a:r>
            <a:endParaRPr lang="en-US" altLang="zh-CN" sz="28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36" name="直接连接符 9235"/>
          <p:cNvSpPr/>
          <p:nvPr/>
        </p:nvSpPr>
        <p:spPr>
          <a:xfrm>
            <a:off x="4464050" y="3297238"/>
            <a:ext cx="107950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8" name="文本框 9237"/>
          <p:cNvSpPr txBox="1"/>
          <p:nvPr/>
        </p:nvSpPr>
        <p:spPr>
          <a:xfrm>
            <a:off x="1920875" y="4348163"/>
            <a:ext cx="54578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商品售价、进价、利润率的关系：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50" name="组合 9249"/>
          <p:cNvGrpSpPr/>
          <p:nvPr/>
        </p:nvGrpSpPr>
        <p:grpSpPr>
          <a:xfrm>
            <a:off x="3059113" y="5043488"/>
            <a:ext cx="3889375" cy="519112"/>
            <a:chOff x="1927" y="3385"/>
            <a:chExt cx="2450" cy="327"/>
          </a:xfrm>
        </p:grpSpPr>
        <p:sp>
          <p:nvSpPr>
            <p:cNvPr id="22539" name="文本框 9238"/>
            <p:cNvSpPr txBox="1"/>
            <p:nvPr/>
          </p:nvSpPr>
          <p:spPr>
            <a:xfrm>
              <a:off x="1927" y="3385"/>
              <a:ext cx="24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进价</a:t>
              </a:r>
              <a:r>
                <a:rPr lang="en-US" altLang="zh-CN" sz="2800" b="1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b="1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1+</a:t>
              </a:r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利润率）</a:t>
              </a:r>
              <a:endPara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直接连接符 9248"/>
            <p:cNvSpPr/>
            <p:nvPr/>
          </p:nvSpPr>
          <p:spPr>
            <a:xfrm>
              <a:off x="3016" y="3612"/>
              <a:ext cx="136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40" name="文本框 9239"/>
          <p:cNvSpPr txBox="1"/>
          <p:nvPr/>
        </p:nvSpPr>
        <p:spPr>
          <a:xfrm>
            <a:off x="2003425" y="5043488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售价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2" name="流程图: 可选过程 1"/>
          <p:cNvSpPr/>
          <p:nvPr/>
        </p:nvSpPr>
        <p:spPr>
          <a:xfrm>
            <a:off x="533400" y="1884363"/>
            <a:ext cx="1079500" cy="3856037"/>
          </a:xfrm>
          <a:prstGeom prst="flowChartAlternateProcess">
            <a:avLst/>
          </a:prstGeom>
          <a:solidFill>
            <a:srgbClr val="FFFF99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销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售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盈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亏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bldLvl="0" animBg="1"/>
      <p:bldP spid="9231" grpId="0" bldLvl="0" animBg="1"/>
      <p:bldP spid="9232" grpId="0"/>
      <p:bldP spid="9233" grpId="0"/>
      <p:bldP spid="9234" grpId="0"/>
      <p:bldP spid="9235" grpId="0"/>
      <p:bldP spid="9237" grpId="0"/>
      <p:bldP spid="9238" grpId="0"/>
      <p:bldP spid="9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10242" descr="01"/>
          <p:cNvPicPr>
            <a:picLocks noChangeAspect="1"/>
          </p:cNvPicPr>
          <p:nvPr/>
        </p:nvPicPr>
        <p:blipFill>
          <a:blip r:embed="rId1"/>
          <a:srcRect t="6755" r="-165"/>
          <a:stretch>
            <a:fillRect/>
          </a:stretch>
        </p:blipFill>
        <p:spPr>
          <a:xfrm>
            <a:off x="342900" y="1338263"/>
            <a:ext cx="8458200" cy="4706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1265"/>
          <p:cNvSpPr/>
          <p:nvPr/>
        </p:nvSpPr>
        <p:spPr>
          <a:xfrm>
            <a:off x="252413" y="862013"/>
            <a:ext cx="4103687" cy="2949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某商店在某一时间以每件</a:t>
            </a:r>
            <a:r>
              <a:rPr lang="en-US" altLang="zh-CN" sz="26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60</a:t>
            </a:r>
            <a:r>
              <a:rPr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元的价格卖出两件衣服</a:t>
            </a:r>
            <a:r>
              <a:rPr lang="en-US" altLang="zh-CN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其中一件盈利</a:t>
            </a:r>
            <a:r>
              <a:rPr lang="en-US" altLang="zh-CN" sz="26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25</a:t>
            </a:r>
            <a:r>
              <a:rPr lang="zh-CN" altLang="en-US" sz="26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﹪</a:t>
            </a:r>
            <a:r>
              <a:rPr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，另一件亏损</a:t>
            </a:r>
            <a:r>
              <a:rPr lang="en-US" altLang="zh-CN" sz="26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25</a:t>
            </a:r>
            <a:r>
              <a:rPr lang="zh-CN" altLang="en-US" sz="26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﹪</a:t>
            </a:r>
            <a:r>
              <a:rPr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，卖这两件衣服总的是盈利还是亏损，或是不盈不亏</a:t>
            </a:r>
            <a:r>
              <a:rPr lang="en-US" altLang="zh-CN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4578" name="组合 11266"/>
          <p:cNvGrpSpPr/>
          <p:nvPr/>
        </p:nvGrpSpPr>
        <p:grpSpPr>
          <a:xfrm>
            <a:off x="395288" y="3933825"/>
            <a:ext cx="1655762" cy="2016125"/>
            <a:chOff x="0" y="0"/>
            <a:chExt cx="1406" cy="1514"/>
          </a:xfrm>
        </p:grpSpPr>
        <p:sp>
          <p:nvSpPr>
            <p:cNvPr id="24579" name="矩形 11267"/>
            <p:cNvSpPr/>
            <p:nvPr/>
          </p:nvSpPr>
          <p:spPr>
            <a:xfrm>
              <a:off x="0" y="0"/>
              <a:ext cx="1406" cy="1514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4580" name="图片 11268" descr="200410"/>
            <p:cNvPicPr>
              <a:picLocks noChangeAspect="1"/>
            </p:cNvPicPr>
            <p:nvPr/>
          </p:nvPicPr>
          <p:blipFill>
            <a:blip r:embed="rId1"/>
            <a:srcRect l="41391" r="22183"/>
            <a:stretch>
              <a:fillRect/>
            </a:stretch>
          </p:blipFill>
          <p:spPr>
            <a:xfrm>
              <a:off x="97" y="90"/>
              <a:ext cx="1206" cy="13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581" name="组合 11269"/>
          <p:cNvGrpSpPr/>
          <p:nvPr/>
        </p:nvGrpSpPr>
        <p:grpSpPr>
          <a:xfrm>
            <a:off x="2339975" y="3933825"/>
            <a:ext cx="1655763" cy="2014538"/>
            <a:chOff x="0" y="0"/>
            <a:chExt cx="1406" cy="1406"/>
          </a:xfrm>
        </p:grpSpPr>
        <p:sp>
          <p:nvSpPr>
            <p:cNvPr id="24582" name="矩形 11270"/>
            <p:cNvSpPr/>
            <p:nvPr/>
          </p:nvSpPr>
          <p:spPr>
            <a:xfrm>
              <a:off x="0" y="0"/>
              <a:ext cx="1406" cy="1406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4583" name="图片 11271" descr="2004131155029850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" y="101"/>
              <a:ext cx="1204" cy="12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4" name="矩形 11272"/>
          <p:cNvSpPr/>
          <p:nvPr/>
        </p:nvSpPr>
        <p:spPr>
          <a:xfrm>
            <a:off x="900113" y="6021388"/>
            <a:ext cx="50323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zh-CN" altLang="en-US" sz="2000">
                <a:solidFill>
                  <a:schemeClr val="folHlink"/>
                </a:solidFill>
                <a:latin typeface="Times New Roman" panose="02020603050405020304" charset="0"/>
                <a:ea typeface="宋体" panose="02010600030101010101" pitchFamily="2" charset="-122"/>
              </a:rPr>
              <a:t>￥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charset="0"/>
                <a:ea typeface="宋体" panose="02010600030101010101" pitchFamily="2" charset="-122"/>
              </a:rPr>
              <a:t>60</a:t>
            </a:r>
            <a:endParaRPr lang="en-US" altLang="zh-CN" sz="2000">
              <a:solidFill>
                <a:schemeClr val="folHlink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585" name="矩形 11273"/>
          <p:cNvSpPr/>
          <p:nvPr/>
        </p:nvSpPr>
        <p:spPr>
          <a:xfrm>
            <a:off x="2916238" y="6021388"/>
            <a:ext cx="50323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zh-CN" altLang="en-US" sz="2000">
                <a:solidFill>
                  <a:schemeClr val="folHlink"/>
                </a:solidFill>
                <a:latin typeface="Times New Roman" panose="02020603050405020304" charset="0"/>
                <a:ea typeface="宋体" panose="02010600030101010101" pitchFamily="2" charset="-122"/>
              </a:rPr>
              <a:t>￥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charset="0"/>
                <a:ea typeface="宋体" panose="02010600030101010101" pitchFamily="2" charset="-122"/>
              </a:rPr>
              <a:t>60</a:t>
            </a:r>
            <a:endParaRPr lang="en-US" altLang="zh-CN" sz="2000">
              <a:solidFill>
                <a:schemeClr val="folHlink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586" name="直接连接符 11274"/>
          <p:cNvSpPr/>
          <p:nvPr/>
        </p:nvSpPr>
        <p:spPr>
          <a:xfrm>
            <a:off x="4211638" y="1052513"/>
            <a:ext cx="0" cy="5761037"/>
          </a:xfrm>
          <a:prstGeom prst="line">
            <a:avLst/>
          </a:prstGeom>
          <a:ln w="28575" cap="flat" cmpd="sng">
            <a:solidFill>
              <a:srgbClr val="FF66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1276" name="文本框 11275"/>
          <p:cNvSpPr txBox="1"/>
          <p:nvPr/>
        </p:nvSpPr>
        <p:spPr>
          <a:xfrm>
            <a:off x="4427538" y="1374775"/>
            <a:ext cx="4321175" cy="4573588"/>
          </a:xfrm>
          <a:prstGeom prst="rect">
            <a:avLst/>
          </a:prstGeom>
          <a:gradFill rotWithShape="0">
            <a:gsLst>
              <a:gs pos="0">
                <a:srgbClr val="CCCC00"/>
              </a:gs>
              <a:gs pos="100000">
                <a:srgbClr val="FFFFFF"/>
              </a:gs>
            </a:gsLst>
            <a:lin ang="2700000" scaled="1"/>
            <a:tileRect/>
          </a:gradFill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6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4572000" y="1757363"/>
            <a:ext cx="1655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noProof="1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华文中宋" panose="02010600040101010101" pitchFamily="2" charset="-122"/>
                <a:cs typeface="+mn-ea"/>
              </a:rPr>
              <a:t>想一想</a:t>
            </a:r>
            <a:r>
              <a:rPr lang="en-US" altLang="zh-CN" sz="2800" b="1" noProof="1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华文中宋" panose="02010600040101010101" pitchFamily="2" charset="-122"/>
                <a:cs typeface="+mn-ea"/>
              </a:rPr>
              <a:t>:</a:t>
            </a:r>
            <a:endParaRPr lang="en-US" altLang="zh-CN" sz="2800" b="1" noProof="1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华文中宋" panose="02010600040101010101" pitchFamily="2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4427538" y="2014538"/>
            <a:ext cx="4465637" cy="2652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endParaRPr lang="en-US" altLang="zh-CN" sz="2400">
              <a:solidFill>
                <a:srgbClr val="66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这一问题情境中有哪些已知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哪些未知量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如何设未知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相等关系是什么？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如何判断是盈是亏？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bldLvl="0" animBg="1"/>
      <p:bldP spid="11277" grpId="0"/>
      <p:bldP spid="112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438150" y="973138"/>
            <a:ext cx="8553450" cy="2590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/>
            <a:r>
              <a:rPr lang="zh-CN" altLang="en-US" sz="3200" b="1">
                <a:solidFill>
                  <a:schemeClr val="accent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销售中的盈亏</a:t>
            </a:r>
            <a:endParaRPr lang="zh-CN" altLang="en-US" sz="3200" b="1">
              <a:solidFill>
                <a:schemeClr val="accent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某商店在某一时间以每件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60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元的价格卖出两件衣服，其中一件盈利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25%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另一件亏损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25%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，卖这两件衣服总的是盈利还是亏损，或是不盈不亏？　　</a:t>
            </a:r>
            <a:r>
              <a:rPr lang="zh-CN" altLang="en-US" sz="3200" b="1">
                <a:latin typeface="Arial Black" panose="020B0A04020102020204" pitchFamily="34" charset="0"/>
                <a:ea typeface="宋体" panose="02010600030101010101" pitchFamily="2" charset="-122"/>
              </a:rPr>
              <a:t>　　　　　　</a:t>
            </a:r>
            <a:endParaRPr lang="zh-CN" altLang="en-US" sz="3200" b="1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212850" y="3865563"/>
            <a:ext cx="5257800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分析：售价=进价+利润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2309813" y="4479925"/>
            <a:ext cx="51816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售价=(1+利润率)×进价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3"/>
      <p:bldP spid="12291" grpId="0"/>
      <p:bldP spid="122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1925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0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  一元一次方程</a:t>
            </a:r>
            <a:endParaRPr lang="zh-CN" altLang="en-US" sz="4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 fontAlgn="base"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3.4 实际问题与一元一次方程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5361"/>
          <p:cNvSpPr/>
          <p:nvPr/>
        </p:nvSpPr>
        <p:spPr>
          <a:xfrm>
            <a:off x="882650" y="1481138"/>
            <a:ext cx="7378700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解：设盈利25%的那件衣服的进价是x元, 另一 件的进价为y元，依题意，得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2149475" y="2855913"/>
            <a:ext cx="20066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x+0.25x=60 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4418013" y="2855913"/>
            <a:ext cx="16049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解得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x=48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2149475" y="3451225"/>
            <a:ext cx="20716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y－0.25y=60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4418013" y="3451225"/>
            <a:ext cx="16049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解得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y=80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1912938" y="4073525"/>
            <a:ext cx="3978275" cy="620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dirty="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60+60－48－80=－8(元)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1412875" y="4795838"/>
            <a:ext cx="49799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答：卖这两件衣服总的亏损了8元。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  <p:bldP spid="153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占位符 16385"/>
          <p:cNvSpPr>
            <a:spLocks noGrp="1"/>
          </p:cNvSpPr>
          <p:nvPr>
            <p:ph idx="1"/>
          </p:nvPr>
        </p:nvSpPr>
        <p:spPr>
          <a:xfrm>
            <a:off x="419100" y="1758950"/>
            <a:ext cx="8305800" cy="39624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just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）随州某琴行同时卖出两台钢琴，每台售价为</a:t>
            </a:r>
            <a:r>
              <a:rPr lang="en-US" altLang="zh-CN" sz="2800" b="1">
                <a:latin typeface="宋体" panose="02010600030101010101" pitchFamily="2" charset="-122"/>
              </a:rPr>
              <a:t>960</a:t>
            </a:r>
            <a:r>
              <a:rPr lang="zh-CN" altLang="en-US" sz="2800" b="1">
                <a:latin typeface="宋体" panose="02010600030101010101" pitchFamily="2" charset="-122"/>
              </a:rPr>
              <a:t>元。其中一台盈利</a:t>
            </a:r>
            <a:r>
              <a:rPr lang="en-US" altLang="zh-CN" sz="2800" b="1">
                <a:latin typeface="宋体" panose="02010600030101010101" pitchFamily="2" charset="-122"/>
              </a:rPr>
              <a:t>20%</a:t>
            </a:r>
            <a:r>
              <a:rPr lang="zh-CN" altLang="en-US" sz="2800" b="1">
                <a:latin typeface="宋体" panose="02010600030101010101" pitchFamily="2" charset="-122"/>
              </a:rPr>
              <a:t>，另一台亏损</a:t>
            </a:r>
            <a:r>
              <a:rPr lang="en-US" altLang="zh-CN" sz="2800" b="1">
                <a:latin typeface="宋体" panose="02010600030101010101" pitchFamily="2" charset="-122"/>
              </a:rPr>
              <a:t>20%</a:t>
            </a:r>
            <a:r>
              <a:rPr lang="zh-CN" altLang="en-US" sz="2800" b="1">
                <a:latin typeface="宋体" panose="02010600030101010101" pitchFamily="2" charset="-122"/>
              </a:rPr>
              <a:t>。这次琴行是盈利还是亏损，或是不盈不亏？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）某文具店有两个进价不同的计算器都卖</a:t>
            </a:r>
            <a:r>
              <a:rPr lang="en-US" altLang="zh-CN" sz="2800" b="1">
                <a:latin typeface="宋体" panose="02010600030101010101" pitchFamily="2" charset="-122"/>
              </a:rPr>
              <a:t>64</a:t>
            </a:r>
            <a:r>
              <a:rPr lang="zh-CN" altLang="en-US" sz="2800" b="1">
                <a:latin typeface="宋体" panose="02010600030101010101" pitchFamily="2" charset="-122"/>
              </a:rPr>
              <a:t>元，其中一个盈利</a:t>
            </a:r>
            <a:r>
              <a:rPr lang="en-US" altLang="zh-CN" sz="2800" b="1">
                <a:latin typeface="宋体" panose="02010600030101010101" pitchFamily="2" charset="-122"/>
              </a:rPr>
              <a:t>60%</a:t>
            </a:r>
            <a:r>
              <a:rPr lang="zh-CN" altLang="en-US" sz="2800" b="1">
                <a:latin typeface="宋体" panose="02010600030101010101" pitchFamily="2" charset="-122"/>
              </a:rPr>
              <a:t>，另一个亏本</a:t>
            </a:r>
            <a:r>
              <a:rPr lang="en-US" altLang="zh-CN" sz="2800" b="1">
                <a:latin typeface="宋体" panose="02010600030101010101" pitchFamily="2" charset="-122"/>
              </a:rPr>
              <a:t>20%.</a:t>
            </a:r>
            <a:r>
              <a:rPr lang="zh-CN" altLang="en-US" sz="2800" b="1">
                <a:latin typeface="宋体" panose="02010600030101010101" pitchFamily="2" charset="-122"/>
              </a:rPr>
              <a:t>这次交易中的盈亏情况？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 latinLnBrk="0">
              <a:buNone/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4" name="文本框 16389"/>
          <p:cNvSpPr txBox="1"/>
          <p:nvPr/>
        </p:nvSpPr>
        <p:spPr>
          <a:xfrm>
            <a:off x="447675" y="1117600"/>
            <a:ext cx="2266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分组探讨</a:t>
            </a:r>
            <a:r>
              <a:rPr lang="zh-CN" altLang="en-US" sz="36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60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图片 20482" descr="PE0183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2963" y="4802188"/>
            <a:ext cx="1763712" cy="177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20483"/>
          <p:cNvSpPr/>
          <p:nvPr/>
        </p:nvSpPr>
        <p:spPr>
          <a:xfrm>
            <a:off x="457200" y="1073150"/>
            <a:ext cx="79248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、某商场把进价为1980元的商品按标价的八折出售，仍获利10%,  则该商品的标价为</a:t>
            </a:r>
            <a:r>
              <a:rPr lang="zh-CN" altLang="en-US" sz="2800" b="1" u="sng"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元.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914400" y="2698750"/>
            <a:ext cx="7467600" cy="2103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解：设该商品标价为x元，则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x-1980×80%=1980×10%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答：则该商品的标价为2722.5元．</a:t>
            </a:r>
            <a:endParaRPr lang="zh-CN" altLang="en-US" sz="3600" b="1" dirty="0">
              <a:solidFill>
                <a:srgbClr val="1A45FC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21506"/>
          <p:cNvSpPr txBox="1"/>
          <p:nvPr/>
        </p:nvSpPr>
        <p:spPr>
          <a:xfrm>
            <a:off x="749300" y="3395663"/>
            <a:ext cx="6137275" cy="2103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解:设在2005年涨价前的价格为 x 元.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（1+0.3）×（1－0.7）x = a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解得 x=</a:t>
            </a:r>
            <a:endParaRPr lang="zh-CN" altLang="en-US" sz="3200" b="1" dirty="0">
              <a:solidFill>
                <a:schemeClr val="accent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220663" y="854075"/>
            <a:ext cx="8545512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2、我国政府为解决老百姓看病难的问题，决定下调药品的价格，某种药品在2012年涨价30%后，2013降价70%至a元，则这种药品在2012年涨价前价格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为</a:t>
            </a:r>
            <a:r>
              <a:rPr lang="zh-CN" altLang="en-US" sz="2800" b="1" u="sng">
                <a:latin typeface="Times New Roman" panose="0202060305040502030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元.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21509" name="对象 21508"/>
          <p:cNvGraphicFramePr>
            <a:graphicFrameLocks noChangeAspect="1"/>
          </p:cNvGraphicFramePr>
          <p:nvPr/>
        </p:nvGraphicFramePr>
        <p:xfrm>
          <a:off x="3286125" y="4827588"/>
          <a:ext cx="77311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68935" imgH="394335" progId="Equation.3">
                  <p:embed/>
                </p:oleObj>
              </mc:Choice>
              <mc:Fallback>
                <p:oleObj name="" r:id="rId1" imgW="368935" imgH="3943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6125" y="4827588"/>
                        <a:ext cx="773113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文本框 21509"/>
          <p:cNvSpPr txBox="1"/>
          <p:nvPr/>
        </p:nvSpPr>
        <p:spPr>
          <a:xfrm>
            <a:off x="833438" y="5715000"/>
            <a:ext cx="73199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答：在2005年涨价前价格为             元。</a:t>
            </a:r>
            <a:endParaRPr lang="en-US" altLang="zh-CN" sz="2400" b="1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21511" name="对象 21510"/>
          <p:cNvGraphicFramePr>
            <a:graphicFrameLocks noChangeAspect="1"/>
          </p:cNvGraphicFramePr>
          <p:nvPr/>
        </p:nvGraphicFramePr>
        <p:xfrm>
          <a:off x="4654550" y="5499100"/>
          <a:ext cx="868363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368935" imgH="394335" progId="Equation.3">
                  <p:embed/>
                </p:oleObj>
              </mc:Choice>
              <mc:Fallback>
                <p:oleObj name="" r:id="rId3" imgW="368935" imgH="394335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54550" y="5499100"/>
                        <a:ext cx="868363" cy="890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7" grpId="0" bldLvl="0"/>
      <p:bldP spid="21510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2424113" y="1300163"/>
            <a:ext cx="1727200" cy="1006475"/>
          </a:xfrm>
          <a:prstGeom prst="rect">
            <a:avLst/>
          </a:prstGeom>
          <a:gradFill rotWithShape="0">
            <a:gsLst>
              <a:gs pos="0">
                <a:srgbClr val="CCCC00"/>
              </a:gs>
              <a:gs pos="100000">
                <a:srgbClr val="FFFFFF"/>
              </a:gs>
            </a:gsLst>
            <a:lin ang="2700000" scaled="1"/>
            <a:tileRect/>
          </a:gradFill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eaLnBrk="0" hangingPunct="0">
              <a:lnSpc>
                <a:spcPct val="90000"/>
              </a:lnSpc>
            </a:pPr>
            <a:endParaRPr lang="en-US" altLang="zh-CN" sz="32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32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31746" name="标题 22530"/>
          <p:cNvSpPr>
            <a:spLocks noGrp="1"/>
          </p:cNvSpPr>
          <p:nvPr>
            <p:ph type="title"/>
          </p:nvPr>
        </p:nvSpPr>
        <p:spPr>
          <a:xfrm>
            <a:off x="2373313" y="1163638"/>
            <a:ext cx="18288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4000" b="1">
                <a:solidFill>
                  <a:srgbClr val="FF3300"/>
                </a:solidFill>
              </a:rPr>
              <a:t>小结</a:t>
            </a:r>
            <a:r>
              <a:rPr lang="en-US" altLang="zh-CN" sz="4000" b="1">
                <a:solidFill>
                  <a:srgbClr val="FF3300"/>
                </a:solidFill>
              </a:rPr>
              <a:t>:</a:t>
            </a:r>
            <a:endParaRPr lang="en-US" altLang="zh-CN" sz="4000" b="1">
              <a:solidFill>
                <a:srgbClr val="FF3300"/>
              </a:solidFill>
            </a:endParaRPr>
          </a:p>
        </p:txBody>
      </p:sp>
      <p:sp>
        <p:nvSpPr>
          <p:cNvPr id="31747" name="文本占位符 22531"/>
          <p:cNvSpPr>
            <a:spLocks noGrp="1"/>
          </p:cNvSpPr>
          <p:nvPr>
            <p:ph idx="1"/>
          </p:nvPr>
        </p:nvSpPr>
        <p:spPr>
          <a:xfrm>
            <a:off x="1001713" y="2906713"/>
            <a:ext cx="7359650" cy="17319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1A45FC"/>
                </a:solidFill>
              </a:rPr>
              <a:t>          </a:t>
            </a:r>
            <a:r>
              <a:rPr lang="zh-CN" altLang="en-US" b="1">
                <a:solidFill>
                  <a:srgbClr val="1A45FC"/>
                </a:solidFill>
                <a:ea typeface="楷体_GB2312" pitchFamily="49" charset="-122"/>
              </a:rPr>
              <a:t>通过本节课的学习你有哪些收获？你还有哪些疑惑？</a:t>
            </a:r>
            <a:endParaRPr lang="zh-CN" altLang="en-US" b="1">
              <a:solidFill>
                <a:srgbClr val="1A45FC"/>
              </a:solidFill>
              <a:ea typeface="楷体_GB2312" pitchFamily="49" charset="-122"/>
            </a:endParaRPr>
          </a:p>
        </p:txBody>
      </p:sp>
      <p:pic>
        <p:nvPicPr>
          <p:cNvPr id="31748" name="图片 22532" descr="米老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538" y="987425"/>
            <a:ext cx="1666875" cy="1633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2746375" y="2568575"/>
            <a:ext cx="3452813" cy="6270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电话计费问题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457200" y="960438"/>
            <a:ext cx="6178550" cy="604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l" defTabSz="914400"/>
            <a:r>
              <a:rPr lang="zh-CN" altLang="en-US" sz="3200" baseline="0" dirty="0">
                <a:latin typeface="Arial" panose="020B0604020202020204" pitchFamily="34" charset="0"/>
              </a:rPr>
              <a:t>下表中有两种移动电话计费方式</a:t>
            </a:r>
            <a:endParaRPr lang="zh-CN" altLang="en-US" sz="3200" baseline="0" dirty="0">
              <a:latin typeface="Arial" panose="020B0604020202020204" pitchFamily="34" charset="0"/>
            </a:endParaRPr>
          </a:p>
        </p:txBody>
      </p:sp>
      <p:graphicFrame>
        <p:nvGraphicFramePr>
          <p:cNvPr id="5123" name="表格 5122"/>
          <p:cNvGraphicFramePr/>
          <p:nvPr/>
        </p:nvGraphicFramePr>
        <p:xfrm>
          <a:off x="457200" y="1773238"/>
          <a:ext cx="8229600" cy="1382713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6397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月使用费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元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主叫限定时间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分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主叫超时费（元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分）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被叫</a:t>
                      </a:r>
                      <a:endParaRPr lang="zh-CN" altLang="en-US" sz="18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</a:tr>
              <a:tr h="37306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方式一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150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0.25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免费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</a:tr>
              <a:tr h="3698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方式二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350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华文楷体" panose="02010600040101010101" pitchFamily="2" charset="-122"/>
                        </a:rPr>
                        <a:t>0.19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免费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149" name="Rectangle 2"/>
          <p:cNvSpPr/>
          <p:nvPr/>
        </p:nvSpPr>
        <p:spPr>
          <a:xfrm>
            <a:off x="147638" y="3433763"/>
            <a:ext cx="8539162" cy="30178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2860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考虑下列问题：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）设一个月内移动电话主叫为</a:t>
            </a:r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t min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t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是正整数）。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          根据上表，列表说明：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          当</a:t>
            </a:r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t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在不同时间范围内取值时，按方式一和方式二如何		计费。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）观察你的列表，你能从中发现如何根据时间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          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选择省钱的计费方式吗？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indent="228600" eaLnBrk="0" hangingPunct="0"/>
            <a:r>
              <a:rPr lang="en-US" altLang="x-none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          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通过计算验证你的看法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9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73" name="TextBox 4"/>
          <p:cNvSpPr/>
          <p:nvPr/>
        </p:nvSpPr>
        <p:spPr>
          <a:xfrm>
            <a:off x="430213" y="1096963"/>
            <a:ext cx="8424862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（一）思考：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①猜一猜，使用哪一种计费方式合算？跟什么有关？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②从表格数据中，你能把主叫时间分为几部分？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③你能分别把主叫时间不同的话费情况用含</a:t>
            </a:r>
            <a:r>
              <a:rPr lang="en-US" altLang="x-none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t</a:t>
            </a: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的代数式表示出来吗？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④一个月内在本地通话</a:t>
            </a:r>
            <a:r>
              <a:rPr lang="en-US" altLang="x-none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200</a:t>
            </a: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分和</a:t>
            </a:r>
            <a:r>
              <a:rPr lang="en-US" altLang="x-none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300</a:t>
            </a: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分，按两种计费方式各需交费多少元？</a:t>
            </a:r>
            <a:endParaRPr lang="zh-CN" altLang="en-US" sz="28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Box 4"/>
          <p:cNvSpPr/>
          <p:nvPr/>
        </p:nvSpPr>
        <p:spPr>
          <a:xfrm>
            <a:off x="428625" y="1143000"/>
            <a:ext cx="8374063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⑤对于某个本地通话时间，会出现两种计费方式的收费一样的情况吗？如果有这一时间，那么如何分别表示收费表达式呢？（等量关系“收费相等”）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⑥你能根据表格判断两种收费方式哪种更合算吗？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⑦你的父母各有一部手机，父亲业务繁忙，通话时间比较长，母亲家庭主妇，通话时间短，你能帮助你的父母设计一个省钱的方案吗?</a:t>
            </a:r>
            <a:endParaRPr lang="zh-CN" altLang="en-US" sz="2800" b="1" dirty="0">
              <a:solidFill>
                <a:schemeClr val="folHlink"/>
              </a:solidFill>
              <a:latin typeface="Franklin Gothic Book" panose="020B0503020102020204" charset="0"/>
              <a:ea typeface="华文楷体" panose="02010600040101010101" pitchFamily="2" charset="-122"/>
              <a:sym typeface="Franklin Gothic Book" panose="020B050302010202020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9" name="表格 9218"/>
          <p:cNvGraphicFramePr/>
          <p:nvPr/>
        </p:nvGraphicFramePr>
        <p:xfrm>
          <a:off x="658813" y="1189038"/>
          <a:ext cx="8005763" cy="2357438"/>
        </p:xfrm>
        <a:graphic>
          <a:graphicData uri="http://schemas.openxmlformats.org/drawingml/2006/table">
            <a:tbl>
              <a:tblPr/>
              <a:tblGrid>
                <a:gridCol w="2280920"/>
                <a:gridCol w="3302000"/>
                <a:gridCol w="2423160"/>
              </a:tblGrid>
              <a:tr h="3714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主叫时间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t/min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方式一计费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元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方式二计费</a:t>
                      </a:r>
                      <a:r>
                        <a:rPr lang="en-US" altLang="x-none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Franklin Gothic Book" panose="020B05030201020202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元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>
                        <a:alpha val="100000"/>
                      </a:srgbClr>
                    </a:solidFill>
                  </a:tcPr>
                </a:tc>
              </a:tr>
              <a:tr h="3698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t&lt;150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</a:tr>
              <a:tr h="3714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t=150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</a:tr>
              <a:tr h="36988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150&lt;t&lt;350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＋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0.25(t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－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150)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</a:tr>
              <a:tr h="4000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t=350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＋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0.25(350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－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150)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＝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108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7">
                        <a:alpha val="100000"/>
                      </a:srgbClr>
                    </a:solidFill>
                  </a:tcPr>
                </a:tc>
              </a:tr>
              <a:tr h="3714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t&gt;350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96520" marR="96520"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58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＋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0.25(t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－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150)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ts val="15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88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＋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0.19(t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－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华文楷体" panose="02010600040101010101" pitchFamily="2" charset="-122"/>
                          <a:sym typeface="华文楷体" panose="02010600040101010101" pitchFamily="2" charset="-122"/>
                        </a:rPr>
                        <a:t>350)</a:t>
                      </a:r>
                      <a:endParaRPr lang="en-US" altLang="x-none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华文楷体" panose="02010600040101010101" pitchFamily="2" charset="-122"/>
                        <a:sym typeface="华文楷体" panose="0201060004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FCC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6895" name="TextBox 4"/>
          <p:cNvSpPr/>
          <p:nvPr/>
        </p:nvSpPr>
        <p:spPr>
          <a:xfrm>
            <a:off x="549275" y="3889375"/>
            <a:ext cx="8347075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观察（</a:t>
            </a:r>
            <a:r>
              <a:rPr lang="en-US" altLang="x-none" sz="2800" b="1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）中的表格，可以发现，主叫时间超出限定时间越长，计费</a:t>
            </a:r>
            <a:r>
              <a:rPr lang="en-US" altLang="x-none" sz="2800" b="1" u="sng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   </a:t>
            </a:r>
            <a:r>
              <a:rPr lang="zh-CN" altLang="en-US" sz="2800" b="1" u="sng" dirty="0">
                <a:solidFill>
                  <a:schemeClr val="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越多</a:t>
            </a:r>
            <a:r>
              <a:rPr lang="en-US" altLang="x-none" sz="2800" b="1" u="sng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，并且随着主叫时间的变化，按哪种方式的收费少也会</a:t>
            </a:r>
            <a:r>
              <a:rPr lang="en-US" altLang="x-none" sz="2800" b="1" u="sng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    </a:t>
            </a:r>
            <a:r>
              <a:rPr lang="zh-CN" altLang="en-US" sz="2800" b="1" u="sng" dirty="0">
                <a:solidFill>
                  <a:schemeClr val="hlink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变化</a:t>
            </a:r>
            <a:r>
              <a:rPr lang="en-US" altLang="x-none" sz="2800" b="1" u="sng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Franklin Gothic Book" panose="020B0503020102020204" charset="0"/>
                <a:ea typeface="华文楷体" panose="02010600040101010101" pitchFamily="2" charset="-122"/>
                <a:sym typeface="Franklin Gothic Book" panose="020B0503020102020204" charset="0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431800" y="1920875"/>
            <a:ext cx="8280400" cy="2035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>
              <a:lnSpc>
                <a:spcPct val="110000"/>
              </a:lnSpc>
            </a:pPr>
            <a:r>
              <a:rPr lang="zh-CN" altLang="en-US" sz="4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3.4 实际问题与一元一次方程</a:t>
            </a:r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>
              <a:lnSpc>
                <a:spcPct val="110000"/>
              </a:lnSpc>
            </a:pPr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产品配套问题与工程问题</a:t>
            </a:r>
            <a:endParaRPr lang="zh-CN" altLang="en-US" sz="28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6868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defTabSz="914400"/>
            <a:br>
              <a:rPr lang="zh-CN" altLang="en-US" sz="2400" baseline="0" dirty="0">
                <a:latin typeface="Arial" panose="020B0604020202020204" pitchFamily="34" charset="0"/>
              </a:rPr>
            </a:br>
            <a:endParaRPr lang="zh-CN" altLang="en-US" sz="2400" baseline="0" dirty="0">
              <a:latin typeface="Arial" panose="020B0604020202020204" pitchFamily="34" charset="0"/>
            </a:endParaRPr>
          </a:p>
        </p:txBody>
      </p:sp>
      <p:sp>
        <p:nvSpPr>
          <p:cNvPr id="37890" name="TextBox 5"/>
          <p:cNvSpPr/>
          <p:nvPr/>
        </p:nvSpPr>
        <p:spPr>
          <a:xfrm>
            <a:off x="430213" y="1189038"/>
            <a:ext cx="8283575" cy="4479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①当t&lt;150，按150的计费少；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②当 t 从150增加到350时，按方式一的计费由 58 元增加到 108元；而方式二一直 88 元，所以当150&lt;t &lt;350时，可能在某主叫时间按两种方式的计费相等。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列方程 58+0.25(t-150)=88  , 解得 t= 270  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故当t=270时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两种计费方式相等，都是 88 元，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当150&lt;t&lt;270时，按方式一计费少于按方式二计费，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当270&lt;t&lt;350时,   按方式一计费多于按方式二计费。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内容占位符 2"/>
          <p:cNvSpPr>
            <a:spLocks noGrp="1"/>
          </p:cNvSpPr>
          <p:nvPr>
            <p:ph/>
          </p:nvPr>
        </p:nvSpPr>
        <p:spPr>
          <a:xfrm>
            <a:off x="1060450" y="1520825"/>
            <a:ext cx="7294563" cy="20907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baseline="0" dirty="0">
                <a:latin typeface="Arial" panose="020B0604020202020204" pitchFamily="34" charset="0"/>
              </a:rPr>
              <a:t> </a:t>
            </a:r>
            <a:r>
              <a:rPr lang="zh-CN" altLang="en-US" sz="2800" b="1" baseline="0" dirty="0">
                <a:latin typeface="Arial" panose="020B0604020202020204" pitchFamily="34" charset="0"/>
              </a:rPr>
              <a:t>综合以上的分析，可以发现：</a:t>
            </a:r>
            <a:endParaRPr lang="zh-CN" altLang="en-US" sz="2800" b="1" baseline="0" dirty="0">
              <a:latin typeface="Arial" panose="020B0604020202020204" pitchFamily="34" charset="0"/>
            </a:endParaRPr>
          </a:p>
          <a:p>
            <a:pPr defTabSz="914400" latinLnBrk="0">
              <a:lnSpc>
                <a:spcPct val="150000"/>
              </a:lnSpc>
              <a:spcBef>
                <a:spcPct val="0"/>
              </a:spcBef>
            </a:pPr>
            <a:r>
              <a:rPr lang="en-US" altLang="x-none" sz="2800" b="1" baseline="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2800" b="1" baseline="0" dirty="0">
                <a:latin typeface="Arial" panose="020B0604020202020204" pitchFamily="34" charset="0"/>
              </a:rPr>
              <a:t>当 </a:t>
            </a:r>
            <a:r>
              <a:rPr lang="en-US" altLang="x-none" sz="2800" b="1" u="sng" baseline="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u="sng" baseline="0" dirty="0">
                <a:solidFill>
                  <a:schemeClr val="accent1"/>
                </a:solidFill>
                <a:latin typeface="Times New Roman" panose="02020603050405020304" charset="0"/>
              </a:rPr>
              <a:t>t ≤ 270</a:t>
            </a:r>
            <a:r>
              <a:rPr lang="en-US" altLang="x-none" sz="2800" b="1" u="sng" baseline="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 baseline="0" dirty="0">
                <a:latin typeface="Arial" panose="020B0604020202020204" pitchFamily="34" charset="0"/>
              </a:rPr>
              <a:t>时，选择方式一省钱；</a:t>
            </a:r>
            <a:endParaRPr lang="zh-CN" altLang="en-US" sz="2800" b="1" baseline="0" dirty="0">
              <a:latin typeface="Arial" panose="020B0604020202020204" pitchFamily="34" charset="0"/>
            </a:endParaRPr>
          </a:p>
          <a:p>
            <a:pPr defTabSz="914400" latinLnBrk="0">
              <a:lnSpc>
                <a:spcPct val="150000"/>
              </a:lnSpc>
              <a:spcBef>
                <a:spcPct val="0"/>
              </a:spcBef>
            </a:pPr>
            <a:r>
              <a:rPr lang="en-US" altLang="x-none" sz="2800" b="1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baseline="0" dirty="0">
                <a:latin typeface="Arial" panose="020B0604020202020204" pitchFamily="34" charset="0"/>
              </a:rPr>
              <a:t>当</a:t>
            </a:r>
            <a:r>
              <a:rPr lang="en-US" altLang="x-none" sz="2800" b="1" baseline="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x-none" sz="2800" b="1" u="sng" baseline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x-none" sz="2800" b="1" u="sng" baseline="0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800" b="1" u="sng" baseline="0" dirty="0">
                <a:solidFill>
                  <a:schemeClr val="accent1"/>
                </a:solidFill>
                <a:latin typeface="Times New Roman" panose="02020603050405020304" charset="0"/>
              </a:rPr>
              <a:t>t ≥ 270</a:t>
            </a:r>
            <a:r>
              <a:rPr lang="en-US" altLang="x-none" sz="2800" b="1" u="sng" baseline="0" dirty="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x-none" sz="2800" b="1" u="sng" baseline="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x-none" sz="2800" b="1" baseline="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2800" b="1" baseline="0" dirty="0">
                <a:latin typeface="Arial" panose="020B0604020202020204" pitchFamily="34" charset="0"/>
              </a:rPr>
              <a:t>时，选择方式二省钱。</a:t>
            </a:r>
            <a:r>
              <a:rPr lang="zh-CN" altLang="en-US" sz="2800" baseline="0" dirty="0">
                <a:latin typeface="Arial" panose="020B0604020202020204" pitchFamily="34" charset="0"/>
              </a:rPr>
              <a:t> </a:t>
            </a:r>
            <a:endParaRPr lang="zh-CN" altLang="en-US" sz="2800" baseline="0" dirty="0">
              <a:latin typeface="Arial" panose="020B0604020202020204" pitchFamily="34" charset="0"/>
            </a:endParaRPr>
          </a:p>
          <a:p>
            <a:pPr defTabSz="914400" latinLnBrk="0">
              <a:lnSpc>
                <a:spcPct val="150000"/>
              </a:lnSpc>
              <a:spcBef>
                <a:spcPct val="0"/>
              </a:spcBef>
            </a:pPr>
            <a:endParaRPr lang="zh-CN" altLang="en-US" sz="2800" baseline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457200" y="168275"/>
            <a:ext cx="8686800" cy="46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defTabSz="914400"/>
            <a:r>
              <a:rPr lang="zh-CN" altLang="en-US" baseline="0" dirty="0">
                <a:latin typeface="Arial" panose="020B0604020202020204" pitchFamily="34" charset="0"/>
              </a:rPr>
              <a:t>。</a:t>
            </a:r>
            <a:br>
              <a:rPr lang="zh-CN" altLang="en-US" baseline="0" dirty="0">
                <a:latin typeface="Arial" panose="020B0604020202020204" pitchFamily="34" charset="0"/>
              </a:rPr>
            </a:br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39938" name="TextBox 5"/>
          <p:cNvSpPr/>
          <p:nvPr/>
        </p:nvSpPr>
        <p:spPr>
          <a:xfrm>
            <a:off x="304800" y="1373188"/>
            <a:ext cx="81026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③当t=350时，按  方式二  的计费；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  <a:sym typeface="Franklin Gothic Book" panose="020B0503020102020204" charset="0"/>
              </a:rPr>
              <a:t>④当t&gt;350时，可以看出按方式一的计费为108元加上超出350分钟的部分 的超时费  0.25（t-350)  ；按方式二的计费  88 元,加上超时费  0.19（t-350)  ，故按 方式二 的计费少。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华文楷体" panose="02010600040101010101" pitchFamily="2" charset="-122"/>
              <a:sym typeface="Franklin Gothic Book" panose="020B050302010202020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2"/>
          <p:cNvSpPr>
            <a:spLocks noGrp="1"/>
          </p:cNvSpPr>
          <p:nvPr>
            <p:ph idx="4294967295"/>
          </p:nvPr>
        </p:nvSpPr>
        <p:spPr>
          <a:xfrm>
            <a:off x="457200" y="1074738"/>
            <a:ext cx="8339138" cy="2763838"/>
          </a:xfrm>
          <a:prstGeom prst="rect">
            <a:avLst/>
          </a:prstGeom>
        </p:spPr>
        <p:txBody>
          <a:bodyPr anchor="t"/>
          <a:p>
            <a:pPr marL="342900" indent="-342900" defTabSz="914400" fontAlgn="base">
              <a:buChar char="•"/>
            </a:pPr>
            <a:r>
              <a:rPr lang="zh-CN" altLang="en-US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巩固练习</a:t>
            </a:r>
            <a:endParaRPr lang="zh-CN" altLang="en-US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algn="just" defTabSz="91440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、大明估计自己每月通话大约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分钟，小李每月通话大约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分钟 ，那么针对上两种计费方式他们选择哪一种移动通信通话费才最省呢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你能帮助他们出个主意吗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x-none" sz="28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706438" y="4389438"/>
            <a:ext cx="8002587" cy="1516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根据上面的分析可知，270分钟以下，方式一划算，270分钟以上，方式二划算，所以小明应该选择方式二，小李应选择方式一。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>
          <a:xfrm>
            <a:off x="317500" y="1200150"/>
            <a:ext cx="8526463" cy="3292475"/>
          </a:xfrm>
          <a:prstGeom prst="rect">
            <a:avLst/>
          </a:prstGeom>
        </p:spPr>
        <p:txBody>
          <a:bodyPr anchor="t"/>
          <a:p>
            <a:pPr marL="0" indent="0" defTabSz="914400" fontAlgn="base">
              <a:buNone/>
            </a:pPr>
            <a:r>
              <a:rPr lang="en-US" altLang="zh-CN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</a:t>
            </a:r>
            <a:r>
              <a:rPr lang="en-US" altLang="zh-CN" sz="36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小结</a:t>
            </a:r>
            <a:endParaRPr lang="zh-CN" altLang="en-US" sz="36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defTabSz="91440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请回顾电话计费问题的探究过程，并回答以下问题：</a:t>
            </a:r>
            <a:endParaRPr lang="zh-CN" altLang="en-US" sz="28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defTabSz="91440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）电话计费问题的核心问题是什么？</a:t>
            </a:r>
            <a:endParaRPr lang="zh-CN" altLang="en-US" sz="28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defTabSz="91440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）探究解题的过程大致包含哪几个步骤？</a:t>
            </a:r>
            <a:endParaRPr lang="zh-CN" altLang="en-US" sz="28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defTabSz="91440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strike="noStrike" kern="1200" baseline="0" noProof="1" dirty="0">
                <a:latin typeface="Arial" panose="020B0604020202020204" pitchFamily="34" charset="0"/>
                <a:ea typeface="宋体" panose="02010600030101010101" pitchFamily="2" charset="-122"/>
              </a:rPr>
              <a:t>）我们在探究过程中用到了哪些方法，你有哪些收获？</a:t>
            </a:r>
            <a:endParaRPr lang="zh-CN" altLang="en-US" sz="2800" b="1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defTabSz="914400" fontAlgn="base">
              <a:buChar char="•"/>
            </a:pPr>
            <a:endParaRPr lang="zh-CN" altLang="en-US" strike="noStrike" kern="1200" baseline="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 noRot="1"/>
          </p:cNvSpPr>
          <p:nvPr>
            <p:ph idx="1"/>
          </p:nvPr>
        </p:nvSpPr>
        <p:spPr>
          <a:xfrm>
            <a:off x="358775" y="1660525"/>
            <a:ext cx="8426450" cy="3835400"/>
          </a:xfrm>
        </p:spPr>
        <p:txBody>
          <a:bodyPr/>
          <a:p>
            <a:pPr fontAlgn="base"/>
            <a:r>
              <a:rPr lang="en-US" altLang="zh-CN" sz="2800" b="1" strike="noStrike" noProof="1">
                <a:latin typeface="宋体" panose="02010600030101010101" pitchFamily="2" charset="-122"/>
              </a:rPr>
              <a:t>1.</a:t>
            </a:r>
            <a:r>
              <a:rPr lang="zh-CN" altLang="en-US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解一元一次方程的步骤</a:t>
            </a:r>
            <a:r>
              <a:rPr lang="en-US" altLang="zh-CN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  </a:t>
            </a:r>
            <a:endParaRPr lang="en-US" altLang="zh-CN" sz="2800" b="1" strike="noStrike" noProof="1">
              <a:latin typeface="宋体" panose="02010600030101010101" pitchFamily="2" charset="-122"/>
            </a:endParaRPr>
          </a:p>
          <a:p>
            <a:pPr marL="0" indent="0" fontAlgn="base">
              <a:buNone/>
            </a:pP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  (1)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去分母  </a:t>
            </a: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去括号  </a:t>
            </a: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移项  </a:t>
            </a: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(4)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合并同类项  </a:t>
            </a: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(5)</a:t>
            </a:r>
            <a:r>
              <a:rPr lang="zh-CN" altLang="en-US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系数化为</a:t>
            </a:r>
            <a:r>
              <a:rPr lang="en-US" altLang="zh-CN" sz="2800" b="1" strike="noStrike" noProof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 	</a:t>
            </a:r>
            <a:endParaRPr lang="en-US" altLang="zh-CN" sz="2800" b="1" strike="noStrike" noProof="1">
              <a:latin typeface="宋体" panose="02010600030101010101" pitchFamily="2" charset="-122"/>
            </a:endParaRPr>
          </a:p>
          <a:p>
            <a:pPr fontAlgn="base"/>
            <a:endParaRPr lang="en-US" altLang="zh-CN" sz="2400" b="1" strike="noStrike" noProof="1">
              <a:latin typeface="宋体" panose="02010600030101010101" pitchFamily="2" charset="-122"/>
            </a:endParaRPr>
          </a:p>
          <a:p>
            <a:pPr fontAlgn="base"/>
            <a:r>
              <a:rPr lang="en-US" altLang="zh-CN" sz="2800" b="1" strike="noStrike" noProof="1">
                <a:latin typeface="宋体" panose="02010600030101010101" pitchFamily="2" charset="-122"/>
              </a:rPr>
              <a:t>2.</a:t>
            </a:r>
            <a:r>
              <a:rPr lang="zh-CN" altLang="en-US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解方程的五个步骤在解题时不一定都需要</a:t>
            </a:r>
            <a:r>
              <a:rPr lang="en-US" altLang="zh-CN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可根据题意灵活的选用</a:t>
            </a:r>
            <a:r>
              <a:rPr lang="en-US" altLang="zh-CN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 strike="noStrike" noProof="1">
              <a:solidFill>
                <a:schemeClr val="folHlink"/>
              </a:solidFill>
              <a:latin typeface="宋体" panose="02010600030101010101" pitchFamily="2" charset="-122"/>
            </a:endParaRPr>
          </a:p>
          <a:p>
            <a:pPr fontAlgn="base"/>
            <a:endParaRPr lang="en-US" altLang="zh-CN" sz="2400" b="1" strike="noStrike" noProof="1">
              <a:solidFill>
                <a:schemeClr val="folHlink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en-US" altLang="zh-CN" sz="2800" b="1" strike="noStrike" noProof="1">
                <a:latin typeface="宋体" panose="02010600030101010101" pitchFamily="2" charset="-122"/>
              </a:rPr>
              <a:t>3.</a:t>
            </a:r>
            <a:r>
              <a:rPr lang="zh-CN" altLang="en-US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去分母时不要忘记添括号</a:t>
            </a:r>
            <a:r>
              <a:rPr lang="en-US" altLang="zh-CN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不漏乘不含分母的项</a:t>
            </a:r>
            <a:r>
              <a:rPr lang="en-US" altLang="zh-CN" sz="2800" b="1" strike="noStrike" noProof="1">
                <a:solidFill>
                  <a:schemeClr val="folHlink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 strike="noStrike" noProof="1">
              <a:solidFill>
                <a:schemeClr val="fol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2">
                                            <p:txEl>
                                              <p:charRg st="16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698500" y="917575"/>
            <a:ext cx="774700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、某车间有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名工人，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每人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可以生产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1200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个螺钉或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个螺母。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个螺钉需要配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个螺母，为使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生产的螺钉和螺母刚好配套，应安排生产螺钉和螺母的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工人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各多少名？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698500" y="3886200"/>
            <a:ext cx="75914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分析：每天生产的螺母数量是螺钉数量的（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倍）时，它们刚好配套。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363913" y="2128838"/>
            <a:ext cx="18938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5(22-x)=6x,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827338" y="2779713"/>
            <a:ext cx="1846262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110-5x=6x</a:t>
            </a:r>
            <a:r>
              <a:rPr lang="en-US" altLang="zh-CN" sz="320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20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997200" y="3517900"/>
            <a:ext cx="14239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11x=110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3176588" y="4197350"/>
            <a:ext cx="9223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=10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030538" y="4783138"/>
            <a:ext cx="13906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22-x=12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679450" y="5378450"/>
            <a:ext cx="7262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答：应安排</a:t>
            </a:r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名工人生产螺钉，</a:t>
            </a:r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名工人生产螺母。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5403850" y="2817813"/>
            <a:ext cx="3257550" cy="1919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p>
            <a:r>
              <a:rPr lang="zh-CN" altLang="en-US" sz="240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方法规律：</a:t>
            </a:r>
            <a:endParaRPr lang="zh-CN" altLang="en-US" sz="2400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40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生产调配问题通常从调配后各量之间的倍、分关系寻找相等关系，建</a:t>
            </a:r>
            <a:endParaRPr lang="zh-CN" altLang="en-US" sz="2400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立方程。</a:t>
            </a:r>
            <a:endParaRPr lang="zh-CN" altLang="en-US" sz="2400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822325" y="1050925"/>
            <a:ext cx="7729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解：设应安排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名工人生产螺钉，（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22-x)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名工人生产螺母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3030538" y="1538288"/>
            <a:ext cx="340518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2000(22-x)=2×1200x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1539875" y="2190750"/>
            <a:ext cx="17129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解方程，得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76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76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266700" y="904875"/>
            <a:ext cx="995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82588" y="1562100"/>
            <a:ext cx="8377237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、一套仪器由一个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部件和三个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部件构成。用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立方米钢材可做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部件或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240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部件。现要用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立方米钢材制作这种仪器，应用多少钢材做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部件，多少钢材做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部件，恰好配成这种仪器多少套？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554038" y="4371975"/>
            <a:ext cx="820578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分析：根据题意知B部件的数量是A部件数量的3倍这一等量关系式得方程。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292100" y="1244600"/>
            <a:ext cx="83058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解：设应用x立方米钢材做A部件，则应用（6-x)立方米做B部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件，根据 题意得方程：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3017838" y="2159000"/>
            <a:ext cx="31384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40x×3=(6-x) ×240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1309688" y="3006725"/>
            <a:ext cx="17129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解方程，得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3276600" y="2946400"/>
            <a:ext cx="18811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=(6-x) ×2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3790950" y="3605213"/>
            <a:ext cx="109537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3x=12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549525" y="4238625"/>
            <a:ext cx="72707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=4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3627438" y="4238625"/>
            <a:ext cx="10350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6-x=2</a:t>
            </a:r>
            <a:endParaRPr lang="en-US" altLang="zh-CN" sz="28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92138" y="5078413"/>
            <a:ext cx="79597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答：应用4立方米钢材做A部件，应用2立方米钢材做B部件。</a:t>
            </a:r>
            <a:endParaRPr lang="zh-CN" altLang="en-US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5363"/>
          <p:cNvSpPr txBox="1"/>
          <p:nvPr/>
        </p:nvSpPr>
        <p:spPr>
          <a:xfrm>
            <a:off x="712788" y="1216025"/>
            <a:ext cx="7102475" cy="399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工作总量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工作效率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工作时间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工作效率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工作时间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工作量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人均效率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人数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2" name="组合 15368"/>
          <p:cNvGrpSpPr/>
          <p:nvPr/>
        </p:nvGrpSpPr>
        <p:grpSpPr>
          <a:xfrm>
            <a:off x="2725738" y="2435225"/>
            <a:ext cx="1636712" cy="1035050"/>
            <a:chOff x="1066" y="3013"/>
            <a:chExt cx="1031" cy="652"/>
          </a:xfrm>
        </p:grpSpPr>
        <p:grpSp>
          <p:nvGrpSpPr>
            <p:cNvPr id="15363" name="组合 15367"/>
            <p:cNvGrpSpPr/>
            <p:nvPr/>
          </p:nvGrpSpPr>
          <p:grpSpPr>
            <a:xfrm>
              <a:off x="1066" y="3013"/>
              <a:ext cx="1031" cy="326"/>
              <a:chOff x="1066" y="3013"/>
              <a:chExt cx="1031" cy="326"/>
            </a:xfrm>
          </p:grpSpPr>
          <p:sp>
            <p:nvSpPr>
              <p:cNvPr id="15364" name="直接连接符 15364"/>
              <p:cNvSpPr/>
              <p:nvPr/>
            </p:nvSpPr>
            <p:spPr>
              <a:xfrm>
                <a:off x="1066" y="3339"/>
                <a:ext cx="98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365" name="文本框 15365"/>
              <p:cNvSpPr txBox="1"/>
              <p:nvPr/>
            </p:nvSpPr>
            <p:spPr>
              <a:xfrm>
                <a:off x="1066" y="3013"/>
                <a:ext cx="1031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工作总量</a:t>
                </a:r>
                <a:endPara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6" name="文本框 15366"/>
            <p:cNvSpPr txBox="1"/>
            <p:nvPr/>
          </p:nvSpPr>
          <p:spPr>
            <a:xfrm>
              <a:off x="1066" y="3339"/>
              <a:ext cx="103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工作时间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7" name="组合 15369"/>
          <p:cNvGrpSpPr/>
          <p:nvPr/>
        </p:nvGrpSpPr>
        <p:grpSpPr>
          <a:xfrm>
            <a:off x="2725738" y="3408363"/>
            <a:ext cx="1638300" cy="939800"/>
            <a:chOff x="1020" y="2886"/>
            <a:chExt cx="1032" cy="592"/>
          </a:xfrm>
        </p:grpSpPr>
        <p:grpSp>
          <p:nvGrpSpPr>
            <p:cNvPr id="15368" name="组合 15370"/>
            <p:cNvGrpSpPr/>
            <p:nvPr/>
          </p:nvGrpSpPr>
          <p:grpSpPr>
            <a:xfrm>
              <a:off x="1020" y="2886"/>
              <a:ext cx="1031" cy="326"/>
              <a:chOff x="1020" y="2886"/>
              <a:chExt cx="1031" cy="326"/>
            </a:xfrm>
          </p:grpSpPr>
          <p:sp>
            <p:nvSpPr>
              <p:cNvPr id="15369" name="直接连接符 15371"/>
              <p:cNvSpPr/>
              <p:nvPr/>
            </p:nvSpPr>
            <p:spPr>
              <a:xfrm>
                <a:off x="1020" y="3152"/>
                <a:ext cx="103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370" name="文本框 15372"/>
              <p:cNvSpPr txBox="1"/>
              <p:nvPr/>
            </p:nvSpPr>
            <p:spPr>
              <a:xfrm>
                <a:off x="1020" y="2886"/>
                <a:ext cx="1031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工作总量</a:t>
                </a:r>
                <a:endPara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71" name="文本框 15373"/>
            <p:cNvSpPr txBox="1"/>
            <p:nvPr/>
          </p:nvSpPr>
          <p:spPr>
            <a:xfrm>
              <a:off x="1020" y="3152"/>
              <a:ext cx="103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工作效率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3549</Words>
  <Application>WPS 演示</Application>
  <PresentationFormat>宽屏</PresentationFormat>
  <Paragraphs>387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7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楷体</vt:lpstr>
      <vt:lpstr>Times New Roman</vt:lpstr>
      <vt:lpstr>Arial Black</vt:lpstr>
      <vt:lpstr>隶书</vt:lpstr>
      <vt:lpstr>楷体_GB2312</vt:lpstr>
      <vt:lpstr>华文中宋</vt:lpstr>
      <vt:lpstr>黑体</vt:lpstr>
      <vt:lpstr>华文仿宋</vt:lpstr>
      <vt:lpstr>Franklin Gothic Book</vt:lpstr>
      <vt:lpstr>新宋体</vt:lpstr>
      <vt:lpstr>Office 主题</vt:lpstr>
      <vt:lpstr>自定义设计方案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小结:</vt:lpstr>
      <vt:lpstr>PowerPoint 演示文稿</vt:lpstr>
      <vt:lpstr>下表中有两种移动电话计费方式</vt:lpstr>
      <vt:lpstr>PowerPoint 演示文稿</vt:lpstr>
      <vt:lpstr>PowerPoint 演示文稿</vt:lpstr>
      <vt:lpstr>PowerPoint 演示文稿</vt:lpstr>
      <vt:lpstr> </vt:lpstr>
      <vt:lpstr>PowerPoint 演示文稿</vt:lpstr>
      <vt:lpstr>。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2017-04-26T08:23:00Z</dcterms:created>
  <dcterms:modified xsi:type="dcterms:W3CDTF">2017-07-28T02:42:08Z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