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sldIdLst>
    <p:sldId id="256" r:id="rId4"/>
    <p:sldId id="258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</p:sldIdLst>
  <p:sldSz cx="9144000" cy="6858000" type="screen4x3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0" Type="http://schemas.openxmlformats.org/officeDocument/2006/relationships/tableStyles" Target="tableStyles.xml"/><Relationship Id="rId4" Type="http://schemas.openxmlformats.org/officeDocument/2006/relationships/slide" Target="slides/slide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4" Type="http://schemas.openxmlformats.org/officeDocument/2006/relationships/image" Target="../media/image17.wmf"/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3.png"/><Relationship Id="rId12" Type="http://schemas.openxmlformats.org/officeDocument/2006/relationships/image" Target="../media/image2.png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5" Type="http://schemas.openxmlformats.org/officeDocument/2006/relationships/theme" Target="../theme/theme2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 rot="5400000">
            <a:off x="7614285" y="161290"/>
            <a:ext cx="601980" cy="421640"/>
          </a:xfrm>
          <a:prstGeom prst="rect">
            <a:avLst/>
          </a:prstGeom>
          <a:effectLst>
            <a:glow rad="139700">
              <a:schemeClr val="tx1">
                <a:lumMod val="75000"/>
                <a:lumOff val="25000"/>
                <a:alpha val="27000"/>
              </a:schemeClr>
            </a:glow>
            <a:outerShdw dir="5400000" sx="50000" sy="50000" algn="ctr" rotWithShape="0">
              <a:srgbClr val="000000">
                <a:alpha val="43000"/>
              </a:srgbClr>
            </a:outerShdw>
          </a:effectLst>
        </p:spPr>
      </p:pic>
      <p:sp>
        <p:nvSpPr>
          <p:cNvPr id="9" name="矩形 8"/>
          <p:cNvSpPr/>
          <p:nvPr userDrawn="1"/>
        </p:nvSpPr>
        <p:spPr>
          <a:xfrm>
            <a:off x="-10160" y="720725"/>
            <a:ext cx="9159240" cy="11239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8328025" y="71120"/>
            <a:ext cx="601345" cy="581025"/>
          </a:xfrm>
          <a:prstGeom prst="rect">
            <a:avLst/>
          </a:prstGeom>
        </p:spPr>
      </p:pic>
      <p:pic>
        <p:nvPicPr>
          <p:cNvPr id="11" name="图片 10" descr="万向logo-02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581660" y="71755"/>
            <a:ext cx="890270" cy="648970"/>
          </a:xfrm>
          <a:prstGeom prst="rect">
            <a:avLst/>
          </a:prstGeom>
        </p:spPr>
      </p:pic>
      <p:sp>
        <p:nvSpPr>
          <p:cNvPr id="12" name="文本框 11"/>
          <p:cNvSpPr txBox="1"/>
          <p:nvPr userDrawn="1"/>
        </p:nvSpPr>
        <p:spPr>
          <a:xfrm>
            <a:off x="5383530" y="263525"/>
            <a:ext cx="2320925" cy="45720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《高效课时通》</a:t>
            </a:r>
            <a:endParaRPr lang="zh-CN" altLang="en-US" sz="2400" b="1">
              <a:solidFill>
                <a:srgbClr val="00B050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-10795" y="5066665"/>
            <a:ext cx="9166225" cy="11239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-10795" y="1757680"/>
            <a:ext cx="9159875" cy="322516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 rot="5400000">
            <a:off x="7614285" y="161290"/>
            <a:ext cx="601980" cy="421640"/>
          </a:xfrm>
          <a:prstGeom prst="rect">
            <a:avLst/>
          </a:prstGeom>
          <a:effectLst>
            <a:glow rad="139700">
              <a:schemeClr val="tx1">
                <a:lumMod val="75000"/>
                <a:lumOff val="25000"/>
                <a:alpha val="27000"/>
              </a:schemeClr>
            </a:glow>
            <a:outerShdw dir="5400000" sx="50000" sy="50000" algn="ctr" rotWithShape="0">
              <a:srgbClr val="000000">
                <a:alpha val="43000"/>
              </a:srgbClr>
            </a:outerShdw>
          </a:effectLst>
        </p:spPr>
      </p:pic>
      <p:sp>
        <p:nvSpPr>
          <p:cNvPr id="9" name="矩形 8"/>
          <p:cNvSpPr/>
          <p:nvPr userDrawn="1"/>
        </p:nvSpPr>
        <p:spPr>
          <a:xfrm>
            <a:off x="-10795" y="720725"/>
            <a:ext cx="9166225" cy="11239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8328025" y="71120"/>
            <a:ext cx="601345" cy="581025"/>
          </a:xfrm>
          <a:prstGeom prst="rect">
            <a:avLst/>
          </a:prstGeom>
        </p:spPr>
      </p:pic>
      <p:pic>
        <p:nvPicPr>
          <p:cNvPr id="14" name="图片 13" descr="万向logo-02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581660" y="71755"/>
            <a:ext cx="890270" cy="648970"/>
          </a:xfrm>
          <a:prstGeom prst="rect">
            <a:avLst/>
          </a:prstGeom>
        </p:spPr>
      </p:pic>
      <p:sp>
        <p:nvSpPr>
          <p:cNvPr id="15" name="文本框 14"/>
          <p:cNvSpPr txBox="1"/>
          <p:nvPr userDrawn="1"/>
        </p:nvSpPr>
        <p:spPr>
          <a:xfrm>
            <a:off x="5383530" y="263525"/>
            <a:ext cx="2320925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《高效课时通》</a:t>
            </a:r>
            <a:endParaRPr lang="zh-CN" altLang="en-US" sz="2400" b="1">
              <a:solidFill>
                <a:srgbClr val="00B050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audio" Target="../media/audio2.wav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audio" Target="../media/audio2.wav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audio" Target="../media/audio3.wav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audio" Target="../media/audio3.wav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7.png"/><Relationship Id="rId1" Type="http://schemas.openxmlformats.org/officeDocument/2006/relationships/oleObject" Target="../embeddings/oleObject2.bin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.bin"/><Relationship Id="rId8" Type="http://schemas.openxmlformats.org/officeDocument/2006/relationships/image" Target="../media/image11.wmf"/><Relationship Id="rId7" Type="http://schemas.openxmlformats.org/officeDocument/2006/relationships/oleObject" Target="../embeddings/oleObject6.bin"/><Relationship Id="rId6" Type="http://schemas.openxmlformats.org/officeDocument/2006/relationships/image" Target="../media/image10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9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8.wmf"/><Relationship Id="rId14" Type="http://schemas.openxmlformats.org/officeDocument/2006/relationships/vmlDrawing" Target="../drawings/vmlDrawing3.vml"/><Relationship Id="rId13" Type="http://schemas.openxmlformats.org/officeDocument/2006/relationships/slideLayout" Target="../slideLayouts/slideLayout17.xml"/><Relationship Id="rId12" Type="http://schemas.openxmlformats.org/officeDocument/2006/relationships/image" Target="../media/image13.wmf"/><Relationship Id="rId11" Type="http://schemas.openxmlformats.org/officeDocument/2006/relationships/oleObject" Target="../embeddings/oleObject8.bin"/><Relationship Id="rId10" Type="http://schemas.openxmlformats.org/officeDocument/2006/relationships/image" Target="../media/image12.wmf"/><Relationship Id="rId1" Type="http://schemas.openxmlformats.org/officeDocument/2006/relationships/oleObject" Target="../embeddings/oleObject3.bin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image" Target="../media/image17.wmf"/><Relationship Id="rId7" Type="http://schemas.openxmlformats.org/officeDocument/2006/relationships/oleObject" Target="../embeddings/oleObject12.bin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5.wmf"/><Relationship Id="rId3" Type="http://schemas.openxmlformats.org/officeDocument/2006/relationships/oleObject" Target="../embeddings/oleObject10.bin"/><Relationship Id="rId2" Type="http://schemas.openxmlformats.org/officeDocument/2006/relationships/image" Target="../media/image14.wmf"/><Relationship Id="rId10" Type="http://schemas.openxmlformats.org/officeDocument/2006/relationships/vmlDrawing" Target="../drawings/vmlDrawing4.vml"/><Relationship Id="rId1" Type="http://schemas.openxmlformats.org/officeDocument/2006/relationships/oleObject" Target="../embeddings/oleObject9.bin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12.xml"/><Relationship Id="rId3" Type="http://schemas.openxmlformats.org/officeDocument/2006/relationships/audio" Target="../media/audio1.wav"/><Relationship Id="rId2" Type="http://schemas.openxmlformats.org/officeDocument/2006/relationships/image" Target="../media/image4.wmf"/><Relationship Id="rId1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矩形 5121"/>
          <p:cNvSpPr/>
          <p:nvPr/>
        </p:nvSpPr>
        <p:spPr>
          <a:xfrm>
            <a:off x="1619250" y="2027873"/>
            <a:ext cx="5905500" cy="12239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 algn="ctr">
              <a:buClrTx/>
            </a:pPr>
            <a:r>
              <a:rPr lang="zh-CN" altLang="en-US" sz="6000" b="1" dirty="0">
                <a:solidFill>
                  <a:schemeClr val="bg1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教学课件</a:t>
            </a:r>
            <a:endParaRPr lang="zh-CN" altLang="en-US" sz="6000" b="1" dirty="0">
              <a:solidFill>
                <a:schemeClr val="bg1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5362" name="文本框 5122"/>
          <p:cNvSpPr txBox="1"/>
          <p:nvPr/>
        </p:nvSpPr>
        <p:spPr>
          <a:xfrm>
            <a:off x="1386523" y="2605405"/>
            <a:ext cx="6370637" cy="21837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endParaRPr lang="en-US" altLang="zh-CN" sz="600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r>
              <a:rPr lang="zh-CN" altLang="en-US" sz="40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sz="36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数学  七年级上册  </a:t>
            </a:r>
            <a:r>
              <a:rPr lang="zh-CN" sz="36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人教版</a:t>
            </a:r>
            <a:endParaRPr lang="zh-CN" sz="3600" b="1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indent="0" algn="ctr"/>
            <a:endParaRPr lang="zh-CN" altLang="zh-CN" sz="3600" b="1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内容占位符 12289"/>
          <p:cNvSpPr/>
          <p:nvPr>
            <p:ph idx="1"/>
          </p:nvPr>
        </p:nvSpPr>
        <p:spPr>
          <a:xfrm>
            <a:off x="896938" y="1622425"/>
            <a:ext cx="7745412" cy="1325563"/>
          </a:xfrm>
          <a:prstGeom prst="rect">
            <a:avLst/>
          </a:prstGeom>
          <a:noFill/>
          <a:ln>
            <a:noFill/>
          </a:ln>
        </p:spPr>
        <p:txBody>
          <a:bodyPr anchor="t"/>
          <a:p>
            <a:pPr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/>
              <a:t> </a:t>
            </a:r>
            <a:r>
              <a:rPr lang="zh-CN" altLang="en-US" sz="2800" b="1"/>
              <a:t>用一根长为</a:t>
            </a:r>
            <a:r>
              <a:rPr lang="en-US" altLang="zh-CN" sz="2800" b="1">
                <a:latin typeface="Times New Roman" panose="02020603050405020304" pitchFamily="2" charset="0"/>
              </a:rPr>
              <a:t>24cm</a:t>
            </a:r>
            <a:r>
              <a:rPr lang="zh-CN" altLang="en-US" sz="2800" b="1"/>
              <a:t>的铁丝围成一个正方形，正方形的边长为多少？（只列方程）</a:t>
            </a:r>
            <a:endParaRPr lang="zh-CN" altLang="en-US" sz="2800" b="1"/>
          </a:p>
        </p:txBody>
      </p:sp>
      <p:sp>
        <p:nvSpPr>
          <p:cNvPr id="12291" name="文本框 12290"/>
          <p:cNvSpPr txBox="1"/>
          <p:nvPr/>
        </p:nvSpPr>
        <p:spPr>
          <a:xfrm>
            <a:off x="1593850" y="3505200"/>
            <a:ext cx="5545138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>
                <a:solidFill>
                  <a:schemeClr val="tx2"/>
                </a:solidFill>
                <a:latin typeface="Calibri" panose="020F0502020204030204" charset="0"/>
                <a:ea typeface="宋体" panose="02010600030101010101" pitchFamily="2" charset="-122"/>
              </a:rPr>
              <a:t>等量关系：正方形的周长=边长</a:t>
            </a:r>
            <a:r>
              <a:rPr lang="zh-CN" altLang="en-US" sz="2800" b="1">
                <a:solidFill>
                  <a:schemeClr val="tx2"/>
                </a:solidFill>
                <a:latin typeface="Calibri" panose="020F0502020204030204" charset="0"/>
                <a:ea typeface="宋体" panose="02010600030101010101" pitchFamily="2" charset="-122"/>
                <a:sym typeface="Arial" panose="020B0604020202020204" pitchFamily="34" charset="0"/>
              </a:rPr>
              <a:t>×4</a:t>
            </a:r>
            <a:endParaRPr lang="zh-CN" altLang="en-US" sz="2800" b="1">
              <a:solidFill>
                <a:schemeClr val="tx2"/>
              </a:solidFill>
              <a:latin typeface="Calibri" panose="020F050202020403020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2292" name="文本框 12291"/>
          <p:cNvSpPr txBox="1"/>
          <p:nvPr/>
        </p:nvSpPr>
        <p:spPr>
          <a:xfrm>
            <a:off x="3752850" y="4178300"/>
            <a:ext cx="12255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4x=24</a:t>
            </a:r>
            <a:endParaRPr lang="zh-CN" altLang="en-US" sz="3200" dirty="0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2294" name="矩形 12293" descr="water"/>
          <p:cNvSpPr/>
          <p:nvPr/>
        </p:nvSpPr>
        <p:spPr>
          <a:xfrm>
            <a:off x="539750" y="1336675"/>
            <a:ext cx="588963" cy="482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p>
            <a:pPr algn="ctr" fontAlgn="base"/>
            <a:r>
              <a:rPr lang="zh-CN" altLang="en-US" sz="3600" strike="noStrike" noProof="1">
                <a:ln w="9525" cap="flat" cmpd="sng">
                  <a:solidFill>
                    <a:srgbClr val="006600"/>
                  </a:solidFill>
                  <a:prstDash val="solid"/>
                  <a:headEnd type="none" w="med" len="med"/>
                  <a:tailEnd type="none" w="med" len="med"/>
                </a:ln>
                <a:blipFill rotWithShape="0">
                  <a:blip r:embed="rId1"/>
                </a:blipFill>
                <a:effectLst>
                  <a:outerShdw dist="107763" dir="13499999" sx="125000" sy="125000" rotWithShape="0">
                    <a:srgbClr val="C7DFD3">
                      <a:alpha val="76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</a:t>
            </a:r>
            <a:endParaRPr lang="zh-CN" altLang="en-US" sz="3600" strike="noStrike" noProof="1">
              <a:ln w="9525" cap="flat" cmpd="sng">
                <a:solidFill>
                  <a:srgbClr val="006600"/>
                </a:solidFill>
                <a:prstDash val="solid"/>
                <a:headEnd type="none" w="med" len="med"/>
                <a:tailEnd type="none" w="med" len="med"/>
              </a:ln>
              <a:blipFill rotWithShape="0">
                <a:blip r:embed="rId1"/>
              </a:blipFill>
              <a:effectLst>
                <a:outerShdw dist="107763" dir="13499999" sx="125000" sy="125000" rotWithShape="0">
                  <a:srgbClr val="C7DFD3">
                    <a:alpha val="76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290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290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290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uiExpand="1" build="p"/>
      <p:bldP spid="12291" grpId="0" bldLvl="0"/>
      <p:bldP spid="12292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内容占位符 13313"/>
          <p:cNvSpPr/>
          <p:nvPr>
            <p:ph idx="1"/>
          </p:nvPr>
        </p:nvSpPr>
        <p:spPr>
          <a:xfrm>
            <a:off x="560388" y="1123950"/>
            <a:ext cx="8329612" cy="1441450"/>
          </a:xfrm>
          <a:prstGeom prst="rect">
            <a:avLst/>
          </a:prstGeom>
          <a:noFill/>
          <a:ln>
            <a:noFill/>
          </a:ln>
        </p:spPr>
        <p:txBody>
          <a:bodyPr anchor="t"/>
          <a:p>
            <a:pPr>
              <a:buNone/>
            </a:pPr>
            <a:r>
              <a:rPr lang="en-US" altLang="zh-CN" sz="2800" b="1"/>
              <a:t>     </a:t>
            </a:r>
            <a:r>
              <a:rPr lang="zh-CN" altLang="en-US" sz="2800" b="1"/>
              <a:t>一台电脑已经使用</a:t>
            </a:r>
            <a:r>
              <a:rPr lang="en-US" altLang="zh-CN" sz="2800" b="1"/>
              <a:t>1700h</a:t>
            </a:r>
            <a:r>
              <a:rPr lang="zh-CN" altLang="en-US" sz="2800" b="1"/>
              <a:t>，预计每个月再使用</a:t>
            </a:r>
            <a:r>
              <a:rPr lang="en-US" altLang="zh-CN" sz="2800" b="1"/>
              <a:t>150 h</a:t>
            </a:r>
            <a:r>
              <a:rPr lang="zh-CN" altLang="en-US" sz="2800" b="1"/>
              <a:t>，经过多少个月这台电脑的使用时间达到规定的检修时间</a:t>
            </a:r>
            <a:r>
              <a:rPr lang="en-US" altLang="zh-CN" sz="2800" b="1"/>
              <a:t>2450 h</a:t>
            </a:r>
            <a:r>
              <a:rPr lang="zh-CN" altLang="en-US" sz="2800" b="1"/>
              <a:t>？（只列方程）</a:t>
            </a:r>
            <a:endParaRPr lang="zh-CN" altLang="en-US" sz="2800" b="1"/>
          </a:p>
        </p:txBody>
      </p:sp>
      <p:sp>
        <p:nvSpPr>
          <p:cNvPr id="13317" name="文本框 13316"/>
          <p:cNvSpPr txBox="1"/>
          <p:nvPr/>
        </p:nvSpPr>
        <p:spPr>
          <a:xfrm>
            <a:off x="663575" y="2924175"/>
            <a:ext cx="140811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已知量</a:t>
            </a:r>
            <a:endParaRPr lang="zh-CN" altLang="en-US" sz="3200" b="1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18" name="文本框 13317"/>
          <p:cNvSpPr txBox="1"/>
          <p:nvPr/>
        </p:nvSpPr>
        <p:spPr>
          <a:xfrm>
            <a:off x="630238" y="3967163"/>
            <a:ext cx="1408112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未知量</a:t>
            </a:r>
            <a:endParaRPr lang="zh-CN" altLang="en-US" sz="3200" b="1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19" name="文本框 13318"/>
          <p:cNvSpPr txBox="1"/>
          <p:nvPr/>
        </p:nvSpPr>
        <p:spPr>
          <a:xfrm>
            <a:off x="663575" y="4865688"/>
            <a:ext cx="181610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等量关系</a:t>
            </a:r>
            <a:endParaRPr lang="zh-CN" altLang="en-US" sz="32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0" name="文本框 13319"/>
          <p:cNvSpPr txBox="1"/>
          <p:nvPr/>
        </p:nvSpPr>
        <p:spPr>
          <a:xfrm>
            <a:off x="2479675" y="4865688"/>
            <a:ext cx="6130925" cy="825500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90170" tIns="46990" rIns="90170" bIns="46990" anchor="t">
            <a:spAutoFit/>
          </a:bodyPr>
          <a:p>
            <a:r>
              <a:rPr lang="zh-CN" altLang="en-US" sz="2400" dirty="0">
                <a:solidFill>
                  <a:schemeClr val="accent2"/>
                </a:solidFill>
                <a:latin typeface="Times New Roman" panose="02020603050405020304" pitchFamily="2" charset="0"/>
                <a:ea typeface="楷体" panose="02010609060101010101" charset="-122"/>
              </a:rPr>
              <a:t>原来使用时间+还可以使用的时间=规定的检修时间</a:t>
            </a:r>
            <a:endParaRPr lang="zh-CN" altLang="en-US" sz="2400" dirty="0">
              <a:solidFill>
                <a:schemeClr val="accent2"/>
              </a:solidFill>
              <a:latin typeface="Times New Roman" panose="02020603050405020304" pitchFamily="2" charset="0"/>
              <a:ea typeface="楷体" panose="02010609060101010101" charset="-122"/>
            </a:endParaRPr>
          </a:p>
        </p:txBody>
      </p:sp>
      <p:sp>
        <p:nvSpPr>
          <p:cNvPr id="13321" name="文本框 13320"/>
          <p:cNvSpPr txBox="1"/>
          <p:nvPr/>
        </p:nvSpPr>
        <p:spPr>
          <a:xfrm>
            <a:off x="2827338" y="5873750"/>
            <a:ext cx="3795712" cy="5778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1700+150</a:t>
            </a:r>
            <a:r>
              <a:rPr lang="zh-CN" altLang="en-US" sz="3200" i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r>
              <a:rPr lang="zh-CN" altLang="en-US" sz="3200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=2450</a:t>
            </a:r>
            <a:endParaRPr lang="zh-CN" altLang="en-US" sz="3200" dirty="0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3322" name="文本框 13321"/>
          <p:cNvSpPr txBox="1"/>
          <p:nvPr/>
        </p:nvSpPr>
        <p:spPr>
          <a:xfrm>
            <a:off x="2038350" y="2800350"/>
            <a:ext cx="6572250" cy="82550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90170" tIns="46990" rIns="90170" bIns="46990" anchor="t">
            <a:spAutoFit/>
          </a:bodyPr>
          <a:p>
            <a:r>
              <a:rPr lang="zh-CN" altLang="en-US" sz="2400" dirty="0">
                <a:solidFill>
                  <a:schemeClr val="accent2"/>
                </a:solidFill>
                <a:latin typeface="Times New Roman" panose="02020603050405020304" pitchFamily="2" charset="0"/>
                <a:ea typeface="楷体" panose="02010609060101010101" charset="-122"/>
              </a:rPr>
              <a:t>1、已经使用了1700 h;  2、预计每月再使用150 h；3、这台电脑规定检修时间是2450 h</a:t>
            </a:r>
            <a:endParaRPr lang="zh-CN" altLang="en-US" sz="2400" dirty="0">
              <a:solidFill>
                <a:schemeClr val="accent2"/>
              </a:solidFill>
              <a:latin typeface="Times New Roman" panose="02020603050405020304" pitchFamily="2" charset="0"/>
              <a:ea typeface="楷体" panose="02010609060101010101" charset="-122"/>
            </a:endParaRPr>
          </a:p>
        </p:txBody>
      </p:sp>
      <p:sp>
        <p:nvSpPr>
          <p:cNvPr id="13323" name="矩形 13322" descr="water"/>
          <p:cNvSpPr/>
          <p:nvPr/>
        </p:nvSpPr>
        <p:spPr>
          <a:xfrm>
            <a:off x="312738" y="1277938"/>
            <a:ext cx="492125" cy="4048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50000"/>
          </a:bodyPr>
          <a:p>
            <a:pPr algn="ctr" fontAlgn="base"/>
            <a:r>
              <a:rPr lang="zh-CN" altLang="en-US" sz="3600" strike="noStrike" noProof="1">
                <a:ln w="9525" cap="flat" cmpd="sng">
                  <a:solidFill>
                    <a:srgbClr val="006600"/>
                  </a:solidFill>
                  <a:prstDash val="solid"/>
                  <a:headEnd type="none" w="med" len="med"/>
                  <a:tailEnd type="none" w="med" len="med"/>
                </a:ln>
                <a:blipFill rotWithShape="0">
                  <a:blip r:embed="rId1"/>
                </a:blipFill>
                <a:effectLst>
                  <a:outerShdw dist="107763" dir="13499999" sx="125000" sy="125000" rotWithShape="0">
                    <a:srgbClr val="C7DFD3">
                      <a:alpha val="76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</a:t>
            </a:r>
            <a:endParaRPr lang="zh-CN" altLang="en-US" sz="3600" strike="noStrike" noProof="1">
              <a:ln w="9525" cap="flat" cmpd="sng">
                <a:solidFill>
                  <a:srgbClr val="006600"/>
                </a:solidFill>
                <a:prstDash val="solid"/>
                <a:headEnd type="none" w="med" len="med"/>
                <a:tailEnd type="none" w="med" len="med"/>
              </a:ln>
              <a:blipFill rotWithShape="0">
                <a:blip r:embed="rId1"/>
              </a:blipFill>
              <a:effectLst>
                <a:outerShdw dist="107763" dir="13499999" sx="125000" sy="125000" rotWithShape="0">
                  <a:srgbClr val="C7DFD3">
                    <a:alpha val="76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24" name="文本框 13323"/>
          <p:cNvSpPr txBox="1"/>
          <p:nvPr/>
        </p:nvSpPr>
        <p:spPr>
          <a:xfrm>
            <a:off x="2038350" y="4027488"/>
            <a:ext cx="6126163" cy="458787"/>
          </a:xfrm>
          <a:prstGeom prst="rect">
            <a:avLst/>
          </a:prstGeom>
          <a:noFill/>
          <a:ln w="9525" cap="flat" cmpd="sng">
            <a:solidFill>
              <a:srgbClr val="FF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90170" tIns="46990" rIns="90170" bIns="46990" anchor="t">
            <a:spAutoFit/>
          </a:bodyPr>
          <a:p>
            <a:r>
              <a:rPr lang="zh-CN" altLang="en-US" sz="2400" dirty="0">
                <a:solidFill>
                  <a:schemeClr val="accent2"/>
                </a:solidFill>
                <a:latin typeface="Times New Roman" panose="02020603050405020304" pitchFamily="2" charset="0"/>
                <a:ea typeface="楷体" panose="02010609060101010101" charset="-122"/>
              </a:rPr>
              <a:t>这台电脑还能用几个月达到规定的检修时间</a:t>
            </a:r>
            <a:endParaRPr lang="zh-CN" altLang="en-US" sz="2400" dirty="0">
              <a:solidFill>
                <a:schemeClr val="accent2"/>
              </a:solidFill>
              <a:latin typeface="Times New Roman" panose="02020603050405020304" pitchFamily="2" charset="0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0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314">
                                            <p:txEl>
                                              <p:charRg st="0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314">
                                            <p:txEl>
                                              <p:charRg st="0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314">
                                            <p:txEl>
                                              <p:charRg st="0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5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uiExpand="1" build="p"/>
      <p:bldP spid="13317" grpId="0" bldLvl="0"/>
      <p:bldP spid="13318" grpId="0" bldLvl="0"/>
      <p:bldP spid="13319" grpId="0" bldLvl="0"/>
      <p:bldP spid="13320" grpId="0" bldLvl="0" animBg="1"/>
      <p:bldP spid="13321" grpId="0" bldLvl="0"/>
      <p:bldP spid="13321" grpId="1" bldLvl="0"/>
      <p:bldP spid="13322" grpId="0" bldLvl="0"/>
      <p:bldP spid="13322" grpId="1" bldLvl="0" animBg="1"/>
      <p:bldP spid="13324" grpId="0" bldLvl="0" animBg="1"/>
      <p:bldP spid="13322" grpId="2" bldLvl="0"/>
      <p:bldP spid="13322" grpId="3" bldLvl="0"/>
      <p:bldP spid="13322" grpId="4" bldLvl="0"/>
      <p:bldP spid="13322" grpId="5" bldLvl="0"/>
      <p:bldP spid="13322" grpId="6" bldLvl="0"/>
      <p:bldP spid="13322" grpId="7" bldLvl="0"/>
      <p:bldP spid="13322" grpId="8" bldLvl="0"/>
      <p:bldP spid="13322" grpId="9" bldLvl="0"/>
      <p:bldP spid="13322" grpId="10" bldLvl="0"/>
      <p:bldP spid="13322" grpId="11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内容占位符 14337"/>
          <p:cNvSpPr/>
          <p:nvPr>
            <p:ph idx="1"/>
          </p:nvPr>
        </p:nvSpPr>
        <p:spPr>
          <a:xfrm>
            <a:off x="889000" y="1220788"/>
            <a:ext cx="7808913" cy="1397000"/>
          </a:xfrm>
          <a:prstGeom prst="rect">
            <a:avLst/>
          </a:prstGeom>
          <a:noFill/>
          <a:ln>
            <a:noFill/>
          </a:ln>
        </p:spPr>
        <p:txBody>
          <a:bodyPr anchor="t"/>
          <a:p>
            <a:pPr>
              <a:buNone/>
            </a:pPr>
            <a:r>
              <a:rPr lang="en-US" altLang="zh-CN" sz="2800"/>
              <a:t>   </a:t>
            </a:r>
            <a:r>
              <a:rPr lang="zh-CN" altLang="en-US" sz="2800"/>
              <a:t>我校女生人数占全体学生数的</a:t>
            </a:r>
            <a:r>
              <a:rPr lang="en-US" altLang="zh-CN" sz="2800"/>
              <a:t>52%</a:t>
            </a:r>
            <a:r>
              <a:rPr lang="zh-CN" altLang="en-US" sz="2800"/>
              <a:t>，比男生多</a:t>
            </a:r>
            <a:r>
              <a:rPr lang="en-US" altLang="zh-CN" sz="2800"/>
              <a:t>80</a:t>
            </a:r>
            <a:r>
              <a:rPr lang="zh-CN" altLang="en-US" sz="2800"/>
              <a:t>人，我们学校有多少学生？（只列方程）</a:t>
            </a:r>
            <a:endParaRPr lang="zh-CN" altLang="en-US" sz="2800"/>
          </a:p>
        </p:txBody>
      </p:sp>
      <p:sp>
        <p:nvSpPr>
          <p:cNvPr id="14339" name="文本框 14338"/>
          <p:cNvSpPr txBox="1"/>
          <p:nvPr/>
        </p:nvSpPr>
        <p:spPr>
          <a:xfrm>
            <a:off x="1143000" y="2617788"/>
            <a:ext cx="2224088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等量关系：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0" name="文本框 14339"/>
          <p:cNvSpPr txBox="1"/>
          <p:nvPr/>
        </p:nvSpPr>
        <p:spPr>
          <a:xfrm>
            <a:off x="3225800" y="2328863"/>
            <a:ext cx="3240088" cy="17367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400" noProof="1" dirty="0">
                <a:solidFill>
                  <a:schemeClr val="accent2"/>
                </a:solidFill>
                <a:latin typeface="Times New Roman" panose="02020603050405020304" pitchFamily="2" charset="0"/>
                <a:ea typeface="楷体" panose="02010609060101010101" charset="-122"/>
                <a:cs typeface="+mn-ea"/>
              </a:rPr>
              <a:t>女生数--男生数=80 或</a:t>
            </a:r>
            <a:endParaRPr lang="zh-CN" altLang="en-US" sz="2400" noProof="1" dirty="0">
              <a:solidFill>
                <a:schemeClr val="accent2"/>
              </a:solidFill>
              <a:latin typeface="Times New Roman" panose="02020603050405020304" pitchFamily="2" charset="0"/>
              <a:ea typeface="楷体" panose="02010609060101010101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noProof="1" dirty="0">
                <a:solidFill>
                  <a:schemeClr val="accent2"/>
                </a:solidFill>
                <a:latin typeface="Times New Roman" panose="02020603050405020304" pitchFamily="2" charset="0"/>
                <a:ea typeface="楷体" panose="02010609060101010101" charset="-122"/>
                <a:cs typeface="+mn-ea"/>
              </a:rPr>
              <a:t>女生数=男生数+80 或</a:t>
            </a:r>
            <a:endParaRPr lang="zh-CN" altLang="en-US" sz="2400" noProof="1" dirty="0">
              <a:solidFill>
                <a:schemeClr val="accent2"/>
              </a:solidFill>
              <a:latin typeface="Times New Roman" panose="02020603050405020304" pitchFamily="2" charset="0"/>
              <a:ea typeface="楷体" panose="02010609060101010101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noProof="1" dirty="0">
                <a:solidFill>
                  <a:schemeClr val="accent2"/>
                </a:solidFill>
                <a:latin typeface="Times New Roman" panose="02020603050405020304" pitchFamily="2" charset="0"/>
                <a:ea typeface="楷体" panose="02010609060101010101" charset="-122"/>
                <a:cs typeface="+mn-ea"/>
              </a:rPr>
              <a:t>女生数-80=男生数</a:t>
            </a:r>
            <a:endParaRPr lang="zh-CN" altLang="en-US" sz="2400" noProof="1" dirty="0">
              <a:solidFill>
                <a:schemeClr val="accent2"/>
              </a:solidFill>
              <a:latin typeface="Times New Roman" panose="02020603050405020304" pitchFamily="2" charset="0"/>
              <a:ea typeface="楷体" panose="02010609060101010101" charset="-122"/>
              <a:cs typeface="+mn-ea"/>
            </a:endParaRPr>
          </a:p>
        </p:txBody>
      </p:sp>
      <p:sp>
        <p:nvSpPr>
          <p:cNvPr id="14342" name="文本框 14341"/>
          <p:cNvSpPr txBox="1"/>
          <p:nvPr/>
        </p:nvSpPr>
        <p:spPr>
          <a:xfrm>
            <a:off x="2586038" y="4264025"/>
            <a:ext cx="3971925" cy="20113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52％</a:t>
            </a:r>
            <a:r>
              <a:rPr lang="zh-CN" altLang="en-US" sz="2800" i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x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-(1-52％)</a:t>
            </a:r>
            <a:r>
              <a:rPr lang="zh-CN" altLang="en-US" sz="2800" i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x=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80或</a:t>
            </a:r>
            <a:endParaRPr lang="zh-CN" altLang="en-US" sz="2800" dirty="0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52％</a:t>
            </a:r>
            <a:r>
              <a:rPr lang="zh-CN" altLang="en-US" sz="2800" i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x=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(1-52％)</a:t>
            </a:r>
            <a:r>
              <a:rPr lang="zh-CN" altLang="en-US" sz="2800" i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x+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80或</a:t>
            </a:r>
            <a:endParaRPr lang="zh-CN" altLang="en-US" sz="2800" dirty="0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52％</a:t>
            </a:r>
            <a:r>
              <a:rPr lang="zh-CN" altLang="en-US" sz="2800" i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-80=(1-52％)</a:t>
            </a:r>
            <a:r>
              <a:rPr lang="zh-CN" altLang="en-US" sz="2800" i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endParaRPr lang="zh-CN" altLang="en-US" sz="2800" i="1" dirty="0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4343" name="矩形 14342" descr="water"/>
          <p:cNvSpPr/>
          <p:nvPr/>
        </p:nvSpPr>
        <p:spPr>
          <a:xfrm>
            <a:off x="455613" y="1220788"/>
            <a:ext cx="565150" cy="514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p>
            <a:pPr algn="ctr" fontAlgn="base"/>
            <a:r>
              <a:rPr lang="zh-CN" altLang="en-US" sz="3600" strike="noStrike" noProof="1">
                <a:ln w="9525" cap="flat" cmpd="sng">
                  <a:solidFill>
                    <a:srgbClr val="006600"/>
                  </a:solidFill>
                  <a:prstDash val="solid"/>
                  <a:headEnd type="none" w="med" len="med"/>
                  <a:tailEnd type="none" w="med" len="med"/>
                </a:ln>
                <a:blipFill rotWithShape="0">
                  <a:blip r:embed="rId1"/>
                </a:blipFill>
                <a:effectLst>
                  <a:outerShdw dist="107763" dir="13499999" sx="125000" sy="125000" rotWithShape="0">
                    <a:srgbClr val="C7DFD3">
                      <a:alpha val="76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</a:t>
            </a:r>
            <a:endParaRPr lang="zh-CN" altLang="en-US" sz="3600" strike="noStrike" noProof="1">
              <a:ln w="9525" cap="flat" cmpd="sng">
                <a:solidFill>
                  <a:srgbClr val="006600"/>
                </a:solidFill>
                <a:prstDash val="solid"/>
                <a:headEnd type="none" w="med" len="med"/>
                <a:tailEnd type="none" w="med" len="med"/>
              </a:ln>
              <a:blipFill rotWithShape="0">
                <a:blip r:embed="rId1"/>
              </a:blipFill>
              <a:effectLst>
                <a:outerShdw dist="107763" dir="13499999" sx="125000" sy="125000" rotWithShape="0">
                  <a:srgbClr val="C7DFD3">
                    <a:alpha val="76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338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338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338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uiExpand="1" build="p"/>
      <p:bldP spid="14339" grpId="0" bldLvl="0"/>
      <p:bldP spid="14340" grpId="0" bldLvl="0" animBg="1"/>
      <p:bldP spid="14342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内容占位符 15361"/>
          <p:cNvSpPr/>
          <p:nvPr>
            <p:ph idx="1"/>
          </p:nvPr>
        </p:nvSpPr>
        <p:spPr>
          <a:xfrm>
            <a:off x="468313" y="1196975"/>
            <a:ext cx="8229600" cy="2620963"/>
          </a:xfrm>
          <a:prstGeom prst="rect">
            <a:avLst/>
          </a:prstGeom>
          <a:noFill/>
          <a:ln>
            <a:noFill/>
          </a:ln>
        </p:spPr>
        <p:txBody>
          <a:bodyPr anchor="t"/>
          <a:p>
            <a:pPr>
              <a:lnSpc>
                <a:spcPct val="80000"/>
              </a:lnSpc>
              <a:buNone/>
            </a:pPr>
            <a:r>
              <a:rPr lang="zh-CN" altLang="en-US" b="1"/>
              <a:t>构建方程解决实际问题的关键是什么？</a:t>
            </a:r>
            <a:endParaRPr lang="zh-CN" altLang="en-US" b="1"/>
          </a:p>
          <a:p>
            <a:pPr>
              <a:lnSpc>
                <a:spcPct val="80000"/>
              </a:lnSpc>
              <a:buNone/>
            </a:pPr>
            <a:endParaRPr lang="zh-CN" altLang="en-US" b="1"/>
          </a:p>
          <a:p>
            <a:pPr>
              <a:lnSpc>
                <a:spcPct val="80000"/>
              </a:lnSpc>
              <a:buNone/>
            </a:pPr>
            <a:endParaRPr lang="zh-CN" altLang="en-US" sz="2800" b="1"/>
          </a:p>
          <a:p>
            <a:pPr>
              <a:lnSpc>
                <a:spcPct val="80000"/>
              </a:lnSpc>
              <a:buNone/>
            </a:pPr>
            <a:r>
              <a:rPr lang="zh-CN" altLang="en-US" b="1"/>
              <a:t>一般步骤又是什么呢？</a:t>
            </a:r>
            <a:endParaRPr lang="zh-CN" altLang="en-US" b="1"/>
          </a:p>
        </p:txBody>
      </p:sp>
      <p:sp>
        <p:nvSpPr>
          <p:cNvPr id="15363" name="文本框 15362"/>
          <p:cNvSpPr txBox="1"/>
          <p:nvPr/>
        </p:nvSpPr>
        <p:spPr>
          <a:xfrm>
            <a:off x="5092700" y="1898650"/>
            <a:ext cx="1998663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找等量关系</a:t>
            </a:r>
            <a:endParaRPr lang="zh-CN" altLang="en-US" sz="28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4" name="文本框 15363"/>
          <p:cNvSpPr txBox="1"/>
          <p:nvPr/>
        </p:nvSpPr>
        <p:spPr>
          <a:xfrm>
            <a:off x="577850" y="3446463"/>
            <a:ext cx="181610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分析题意</a:t>
            </a:r>
            <a:endParaRPr lang="zh-CN" altLang="en-US" sz="32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5" name="文本框 15364"/>
          <p:cNvSpPr txBox="1"/>
          <p:nvPr/>
        </p:nvSpPr>
        <p:spPr>
          <a:xfrm>
            <a:off x="3113088" y="3446463"/>
            <a:ext cx="2468562" cy="1066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找等量关系</a:t>
            </a:r>
            <a:endParaRPr lang="zh-CN" altLang="en-US" sz="32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32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6" name="文本框 15365"/>
          <p:cNvSpPr txBox="1"/>
          <p:nvPr/>
        </p:nvSpPr>
        <p:spPr>
          <a:xfrm>
            <a:off x="6051550" y="3446463"/>
            <a:ext cx="181610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设未知数</a:t>
            </a:r>
            <a:endParaRPr lang="zh-CN" altLang="en-US" sz="32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7" name="文本框 15366"/>
          <p:cNvSpPr txBox="1"/>
          <p:nvPr/>
        </p:nvSpPr>
        <p:spPr>
          <a:xfrm>
            <a:off x="1824038" y="4283075"/>
            <a:ext cx="38576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根据等量关系列方程</a:t>
            </a:r>
            <a:endParaRPr lang="zh-CN" altLang="en-US" sz="32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8" name="右箭头 15367"/>
          <p:cNvSpPr/>
          <p:nvPr/>
        </p:nvSpPr>
        <p:spPr>
          <a:xfrm>
            <a:off x="2393950" y="3563938"/>
            <a:ext cx="720725" cy="311150"/>
          </a:xfrm>
          <a:prstGeom prst="rightArrow">
            <a:avLst>
              <a:gd name="adj1" fmla="val 50000"/>
              <a:gd name="adj2" fmla="val 36996"/>
            </a:avLst>
          </a:prstGeom>
          <a:solidFill>
            <a:srgbClr val="3333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9" name="右箭头 15368"/>
          <p:cNvSpPr/>
          <p:nvPr/>
        </p:nvSpPr>
        <p:spPr>
          <a:xfrm>
            <a:off x="5334000" y="3578225"/>
            <a:ext cx="717550" cy="282575"/>
          </a:xfrm>
          <a:prstGeom prst="rightArrow">
            <a:avLst>
              <a:gd name="adj1" fmla="val 50000"/>
              <a:gd name="adj2" fmla="val 36926"/>
            </a:avLst>
          </a:prstGeom>
          <a:solidFill>
            <a:srgbClr val="3333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0" name="任意多边形 15369"/>
          <p:cNvSpPr/>
          <p:nvPr/>
        </p:nvSpPr>
        <p:spPr>
          <a:xfrm rot="60000" flipH="1">
            <a:off x="1304925" y="4029075"/>
            <a:ext cx="512763" cy="660400"/>
          </a:xfrm>
          <a:custGeom>
            <a:avLst/>
            <a:gdLst/>
            <a:ahLst/>
            <a:cxnLst>
              <a:cxn ang="270">
                <a:pos x="15428" y="0"/>
              </a:cxn>
              <a:cxn ang="180">
                <a:pos x="9257" y="7200"/>
              </a:cxn>
              <a:cxn ang="180">
                <a:pos x="0" y="18000"/>
              </a:cxn>
              <a:cxn ang="90">
                <a:pos x="9257" y="21600"/>
              </a:cxn>
              <a:cxn ang="0">
                <a:pos x="18514" y="15000"/>
              </a:cxn>
              <a:cxn ang="0">
                <a:pos x="21600" y="7200"/>
              </a:cxn>
            </a:cxnLst>
            <a:pathLst>
              <a:path w="21600" h="21600">
                <a:moveTo>
                  <a:pt x="15428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close/>
              </a:path>
            </a:pathLst>
          </a:custGeom>
          <a:solidFill>
            <a:srgbClr val="3333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rot="-5400000" flipH="1">
            <a:off x="6335713" y="4113213"/>
            <a:ext cx="512762" cy="649287"/>
          </a:xfrm>
          <a:custGeom>
            <a:avLst/>
            <a:gdLst/>
            <a:ahLst/>
            <a:cxnLst>
              <a:cxn ang="270">
                <a:pos x="15428" y="0"/>
              </a:cxn>
              <a:cxn ang="180">
                <a:pos x="9257" y="7200"/>
              </a:cxn>
              <a:cxn ang="180">
                <a:pos x="0" y="18000"/>
              </a:cxn>
              <a:cxn ang="90">
                <a:pos x="9257" y="21600"/>
              </a:cxn>
              <a:cxn ang="0">
                <a:pos x="18514" y="15000"/>
              </a:cxn>
              <a:cxn ang="0">
                <a:pos x="21600" y="7200"/>
              </a:cxn>
            </a:cxnLst>
            <a:pathLst>
              <a:path w="21600" h="21600">
                <a:moveTo>
                  <a:pt x="15428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close/>
              </a:path>
            </a:pathLst>
          </a:custGeom>
          <a:solidFill>
            <a:srgbClr val="3333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362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362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362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ldLvl="0"/>
      <p:bldP spid="15362" grpId="0" build="p"/>
      <p:bldP spid="15364" grpId="0" bldLvl="0"/>
      <p:bldP spid="15365" grpId="0" bldLvl="0"/>
      <p:bldP spid="15366" grpId="0" bldLvl="0"/>
      <p:bldP spid="15367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6385"/>
          <p:cNvSpPr/>
          <p:nvPr>
            <p:ph type="title"/>
          </p:nvPr>
        </p:nvSpPr>
        <p:spPr>
          <a:xfrm>
            <a:off x="390525" y="966788"/>
            <a:ext cx="8229600" cy="461962"/>
          </a:xfrm>
          <a:prstGeom prst="rect">
            <a:avLst/>
          </a:prstGeom>
          <a:noFill/>
          <a:ln>
            <a:noFill/>
          </a:ln>
        </p:spPr>
        <p:txBody>
          <a:bodyPr lIns="90170" tIns="46990" rIns="90170" bIns="46990" anchor="ctr"/>
          <a:p>
            <a:r>
              <a:rPr lang="zh-CN" altLang="en-US" sz="3200" b="1" dirty="0"/>
              <a:t>以下五个方程具有什么样的共同特征呢？</a:t>
            </a:r>
            <a:endParaRPr lang="zh-CN" altLang="en-US" sz="3200" b="1" dirty="0"/>
          </a:p>
        </p:txBody>
      </p:sp>
      <p:sp>
        <p:nvSpPr>
          <p:cNvPr id="16387" name="内容占位符 16386"/>
          <p:cNvSpPr/>
          <p:nvPr>
            <p:ph idx="1"/>
          </p:nvPr>
        </p:nvSpPr>
        <p:spPr>
          <a:xfrm>
            <a:off x="769938" y="1600200"/>
            <a:ext cx="6556375" cy="1254125"/>
          </a:xfrm>
          <a:prstGeom prst="rect">
            <a:avLst/>
          </a:prstGeom>
          <a:noFill/>
          <a:ln>
            <a:noFill/>
          </a:ln>
        </p:spPr>
        <p:txBody>
          <a:bodyPr anchor="t"/>
          <a:p>
            <a:pPr>
              <a:buNone/>
            </a:pPr>
            <a:r>
              <a:rPr lang="zh-CN" altLang="en-US" dirty="0">
                <a:latin typeface="Times New Roman" panose="02020603050405020304" pitchFamily="2" charset="0"/>
                <a:sym typeface="Wingdings" panose="05000000000000000000" pitchFamily="2" charset="2"/>
              </a:rPr>
              <a:t></a:t>
            </a:r>
            <a:r>
              <a:rPr lang="zh-CN" altLang="en-US" dirty="0">
                <a:latin typeface="Times New Roman" panose="02020603050405020304" pitchFamily="2" charset="0"/>
              </a:rPr>
              <a:t>2</a:t>
            </a:r>
            <a:r>
              <a:rPr lang="zh-CN" altLang="en-US" i="1" dirty="0">
                <a:latin typeface="Times New Roman" panose="02020603050405020304" pitchFamily="2" charset="0"/>
              </a:rPr>
              <a:t>x</a:t>
            </a:r>
            <a:r>
              <a:rPr lang="zh-CN" altLang="en-US" dirty="0">
                <a:latin typeface="Times New Roman" panose="02020603050405020304" pitchFamily="2" charset="0"/>
              </a:rPr>
              <a:t>+5=27      </a:t>
            </a:r>
            <a:r>
              <a:rPr lang="zh-CN" altLang="en-US" dirty="0">
                <a:latin typeface="Times New Roman" panose="02020603050405020304" pitchFamily="2" charset="0"/>
                <a:ea typeface="华文新魏" panose="02010800040101010101" pitchFamily="2" charset="-122"/>
              </a:rPr>
              <a:t>  </a:t>
            </a:r>
            <a:r>
              <a:rPr lang="zh-CN" altLang="en-US" dirty="0">
                <a:latin typeface="Times New Roman" panose="02020603050405020304" pitchFamily="2" charset="0"/>
                <a:ea typeface="华文新魏" panose="02010800040101010101" pitchFamily="2" charset="-122"/>
                <a:sym typeface="Wingdings" panose="05000000000000000000" pitchFamily="2" charset="2"/>
              </a:rPr>
              <a:t></a:t>
            </a:r>
            <a:r>
              <a:rPr lang="zh-CN" altLang="en-US" dirty="0">
                <a:latin typeface="Times New Roman" panose="02020603050405020304" pitchFamily="2" charset="0"/>
              </a:rPr>
              <a:t>1700+150</a:t>
            </a:r>
            <a:r>
              <a:rPr lang="zh-CN" altLang="en-US" i="1" dirty="0">
                <a:latin typeface="Times New Roman" panose="02020603050405020304" pitchFamily="2" charset="0"/>
              </a:rPr>
              <a:t>x </a:t>
            </a:r>
            <a:r>
              <a:rPr lang="zh-CN" altLang="en-US" dirty="0">
                <a:latin typeface="Times New Roman" panose="02020603050405020304" pitchFamily="2" charset="0"/>
              </a:rPr>
              <a:t>=2450</a:t>
            </a:r>
            <a:endParaRPr lang="zh-CN" altLang="en-US" dirty="0">
              <a:latin typeface="Times New Roman" panose="02020603050405020304" pitchFamily="2" charset="0"/>
            </a:endParaRPr>
          </a:p>
          <a:p>
            <a:pPr>
              <a:buNone/>
            </a:pPr>
            <a:r>
              <a:rPr lang="zh-CN" altLang="en-US" dirty="0">
                <a:latin typeface="Times New Roman" panose="02020603050405020304" pitchFamily="2" charset="0"/>
                <a:sym typeface="Wingdings" panose="05000000000000000000" pitchFamily="2" charset="2"/>
              </a:rPr>
              <a:t></a:t>
            </a:r>
            <a:r>
              <a:rPr lang="zh-CN" altLang="en-US" dirty="0">
                <a:latin typeface="Times New Roman" panose="02020603050405020304" pitchFamily="2" charset="0"/>
              </a:rPr>
              <a:t>52％ </a:t>
            </a:r>
            <a:r>
              <a:rPr lang="zh-CN" altLang="en-US" i="1" dirty="0">
                <a:latin typeface="Times New Roman" panose="02020603050405020304" pitchFamily="2" charset="0"/>
              </a:rPr>
              <a:t>x </a:t>
            </a:r>
            <a:r>
              <a:rPr lang="zh-CN" altLang="en-US" dirty="0">
                <a:latin typeface="Times New Roman" panose="02020603050405020304" pitchFamily="2" charset="0"/>
              </a:rPr>
              <a:t>-(1-52％) </a:t>
            </a:r>
            <a:r>
              <a:rPr lang="zh-CN" altLang="en-US" i="1" dirty="0">
                <a:latin typeface="Times New Roman" panose="02020603050405020304" pitchFamily="2" charset="0"/>
              </a:rPr>
              <a:t>x </a:t>
            </a:r>
            <a:r>
              <a:rPr lang="zh-CN" altLang="en-US" dirty="0">
                <a:latin typeface="Times New Roman" panose="02020603050405020304" pitchFamily="2" charset="0"/>
              </a:rPr>
              <a:t>=80      </a:t>
            </a:r>
            <a:r>
              <a:rPr lang="zh-CN" altLang="en-US" sz="2800" dirty="0">
                <a:latin typeface="Times New Roman" panose="02020603050405020304" pitchFamily="2" charset="0"/>
              </a:rPr>
              <a:t>④</a:t>
            </a:r>
            <a:r>
              <a:rPr lang="zh-CN" altLang="en-US" dirty="0">
                <a:latin typeface="Times New Roman" panose="02020603050405020304" pitchFamily="2" charset="0"/>
              </a:rPr>
              <a:t> 4</a:t>
            </a:r>
            <a:r>
              <a:rPr lang="zh-CN" altLang="en-US" i="1" dirty="0">
                <a:latin typeface="Times New Roman" panose="02020603050405020304" pitchFamily="2" charset="0"/>
              </a:rPr>
              <a:t>x</a:t>
            </a:r>
            <a:r>
              <a:rPr lang="zh-CN" altLang="en-US" dirty="0">
                <a:latin typeface="Times New Roman" panose="02020603050405020304" pitchFamily="2" charset="0"/>
              </a:rPr>
              <a:t>=24</a:t>
            </a:r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16389" name="文本框 16388"/>
          <p:cNvSpPr txBox="1"/>
          <p:nvPr/>
        </p:nvSpPr>
        <p:spPr>
          <a:xfrm>
            <a:off x="927100" y="2930525"/>
            <a:ext cx="465296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1、都只含有一个未知数</a:t>
            </a:r>
            <a:r>
              <a:rPr lang="en-US" altLang="zh-CN" sz="32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;</a:t>
            </a:r>
            <a:endParaRPr lang="en-US" altLang="zh-CN" sz="3200" dirty="0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390" name="文本框 16389"/>
          <p:cNvSpPr txBox="1"/>
          <p:nvPr/>
        </p:nvSpPr>
        <p:spPr>
          <a:xfrm>
            <a:off x="927100" y="3576638"/>
            <a:ext cx="4679950" cy="579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2、未知数的次数都是1</a:t>
            </a:r>
            <a:endParaRPr lang="zh-CN" altLang="en-US" sz="3200" dirty="0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391" name="文本框 16390"/>
          <p:cNvSpPr txBox="1"/>
          <p:nvPr/>
        </p:nvSpPr>
        <p:spPr>
          <a:xfrm>
            <a:off x="692150" y="4156075"/>
            <a:ext cx="7927975" cy="20113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一元一次方程的概念：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只含有一个未知数（元），未知数的次数都是</a:t>
            </a:r>
            <a:r>
              <a:rPr lang="en-US" altLang="zh-CN" sz="28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，这样的方程叫做一元一次方程。</a:t>
            </a:r>
            <a:endParaRPr lang="zh-CN" altLang="en-US" sz="2800" b="1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32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ldLvl="0"/>
      <p:bldP spid="16387" grpId="0" uiExpand="1" build="p"/>
      <p:bldP spid="16389" grpId="0" bldLvl="0"/>
      <p:bldP spid="16390" grpId="0" bldLvl="0"/>
      <p:bldP spid="16391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矩形 4097"/>
          <p:cNvSpPr/>
          <p:nvPr/>
        </p:nvSpPr>
        <p:spPr>
          <a:xfrm>
            <a:off x="1912938" y="2360613"/>
            <a:ext cx="5110163" cy="6397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ctr" fontAlgn="base"/>
            <a:r>
              <a:rPr lang="zh-CN" altLang="en-US" sz="32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</a:t>
            </a:r>
            <a:r>
              <a:rPr lang="zh-CN" altLang="en-US" sz="36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等式的性质</a:t>
            </a:r>
            <a:endParaRPr lang="zh-CN" altLang="en-US" sz="3600" b="1" strike="noStrike" noProof="1" dirty="0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矩形 5121"/>
          <p:cNvSpPr/>
          <p:nvPr/>
        </p:nvSpPr>
        <p:spPr>
          <a:xfrm>
            <a:off x="2324100" y="2895600"/>
            <a:ext cx="304800" cy="457200"/>
          </a:xfrm>
          <a:prstGeom prst="rect">
            <a:avLst/>
          </a:prstGeom>
          <a:solidFill>
            <a:srgbClr val="6699FF"/>
          </a:solidFill>
          <a:ln w="9525" cap="flat" cmpd="sng">
            <a:solidFill>
              <a:srgbClr val="0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</a:pPr>
            <a:r>
              <a:rPr lang="en-US" altLang="x-none" sz="36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endParaRPr lang="en-US" altLang="x-none" sz="36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6" name="椭圆 5122"/>
          <p:cNvSpPr/>
          <p:nvPr/>
        </p:nvSpPr>
        <p:spPr>
          <a:xfrm>
            <a:off x="6400800" y="2971800"/>
            <a:ext cx="381000" cy="381000"/>
          </a:xfrm>
          <a:prstGeom prst="ellipse">
            <a:avLst/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</a:pPr>
            <a:r>
              <a:rPr lang="en-US" altLang="x-none" sz="36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endParaRPr lang="en-US" altLang="x-none" sz="36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7" name="椭圆 5123"/>
          <p:cNvSpPr/>
          <p:nvPr/>
        </p:nvSpPr>
        <p:spPr>
          <a:xfrm>
            <a:off x="4343400" y="3352800"/>
            <a:ext cx="228600" cy="2286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1508" name="组合 5124"/>
          <p:cNvGrpSpPr/>
          <p:nvPr/>
        </p:nvGrpSpPr>
        <p:grpSpPr>
          <a:xfrm>
            <a:off x="1447800" y="2286000"/>
            <a:ext cx="6172200" cy="2667000"/>
            <a:chOff x="0" y="0"/>
            <a:chExt cx="3888" cy="1680"/>
          </a:xfrm>
        </p:grpSpPr>
        <p:grpSp>
          <p:nvGrpSpPr>
            <p:cNvPr id="21509" name="组合 5125"/>
            <p:cNvGrpSpPr/>
            <p:nvPr/>
          </p:nvGrpSpPr>
          <p:grpSpPr>
            <a:xfrm>
              <a:off x="1440" y="0"/>
              <a:ext cx="864" cy="1391"/>
              <a:chOff x="0" y="0"/>
              <a:chExt cx="864" cy="1391"/>
            </a:xfrm>
          </p:grpSpPr>
          <p:sp>
            <p:nvSpPr>
              <p:cNvPr id="21510" name="任意多边形 5126"/>
              <p:cNvSpPr/>
              <p:nvPr/>
            </p:nvSpPr>
            <p:spPr>
              <a:xfrm rot="10789515">
                <a:off x="383" y="47"/>
                <a:ext cx="145" cy="1344"/>
              </a:xfrm>
              <a:custGeom>
                <a:avLst/>
                <a:gdLst/>
                <a:ahLst/>
                <a:cxnLst>
                  <a:cxn ang="0">
                    <a:pos x="18900" y="10800"/>
                  </a:cxn>
                  <a:cxn ang="90">
                    <a:pos x="10800" y="21600"/>
                  </a:cxn>
                  <a:cxn ang="180">
                    <a:pos x="2700" y="10800"/>
                  </a:cxn>
                  <a:cxn ang="270">
                    <a:pos x="10800" y="0"/>
                  </a:cxn>
                </a:cxnLst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511" name="任意多边形 5127"/>
              <p:cNvSpPr/>
              <p:nvPr/>
            </p:nvSpPr>
            <p:spPr>
              <a:xfrm>
                <a:off x="0" y="0"/>
                <a:ext cx="864" cy="528"/>
              </a:xfrm>
              <a:custGeom>
                <a:avLst/>
                <a:gdLst/>
                <a:ahLst/>
                <a:cxnLst>
                  <a:cxn ang="270">
                    <a:pos x="10800" y="0"/>
                  </a:cxn>
                  <a:cxn ang="180">
                    <a:pos x="2700" y="10800"/>
                  </a:cxn>
                  <a:cxn ang="270">
                    <a:pos x="10800" y="5400"/>
                  </a:cxn>
                  <a:cxn ang="0">
                    <a:pos x="18900" y="10800"/>
                  </a:cxn>
                </a:cxnLst>
                <a:pathLst>
                  <a:path w="21600" h="21600">
                    <a:moveTo>
                      <a:pt x="5400" y="10800"/>
                    </a:moveTo>
                    <a:cubicBezTo>
                      <a:pt x="5400" y="7818"/>
                      <a:pt x="7818" y="5400"/>
                      <a:pt x="10800" y="5400"/>
                    </a:cubicBezTo>
                    <a:cubicBezTo>
                      <a:pt x="13782" y="5400"/>
                      <a:pt x="16200" y="7818"/>
                      <a:pt x="16200" y="10800"/>
                    </a:cubicBezTo>
                    <a:lnTo>
                      <a:pt x="21600" y="10800"/>
                    </a:lnTo>
                    <a:cubicBezTo>
                      <a:pt x="21600" y="4835"/>
                      <a:pt x="16765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512" name="直接连接符 5128"/>
              <p:cNvSpPr/>
              <p:nvPr/>
            </p:nvSpPr>
            <p:spPr>
              <a:xfrm flipV="1">
                <a:off x="459" y="57"/>
                <a:ext cx="0" cy="1056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</p:grpSp>
        <p:sp>
          <p:nvSpPr>
            <p:cNvPr id="21513" name="等腰三角形 5129"/>
            <p:cNvSpPr/>
            <p:nvPr/>
          </p:nvSpPr>
          <p:spPr>
            <a:xfrm>
              <a:off x="1776" y="1104"/>
              <a:ext cx="240" cy="288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14" name="等腰三角形 5130"/>
            <p:cNvSpPr/>
            <p:nvPr/>
          </p:nvSpPr>
          <p:spPr>
            <a:xfrm>
              <a:off x="489" y="720"/>
              <a:ext cx="240" cy="432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15" name="等腰三角形 5131"/>
            <p:cNvSpPr/>
            <p:nvPr/>
          </p:nvSpPr>
          <p:spPr>
            <a:xfrm>
              <a:off x="3120" y="720"/>
              <a:ext cx="240" cy="432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16" name="任意多边形 5132"/>
            <p:cNvSpPr/>
            <p:nvPr/>
          </p:nvSpPr>
          <p:spPr>
            <a:xfrm>
              <a:off x="2592" y="672"/>
              <a:ext cx="1296" cy="144"/>
            </a:xfrm>
            <a:custGeom>
              <a:avLst/>
              <a:gdLst/>
              <a:ahLst/>
              <a:cxnLst>
                <a:cxn ang="0">
                  <a:pos x="18900" y="10800"/>
                </a:cxn>
                <a:cxn ang="90">
                  <a:pos x="10800" y="21600"/>
                </a:cxn>
                <a:cxn ang="180">
                  <a:pos x="2700" y="10800"/>
                </a:cxn>
                <a:cxn ang="270">
                  <a:pos x="10800" y="0"/>
                </a:cxn>
              </a:cxnLst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17" name="矩形 5133"/>
            <p:cNvSpPr/>
            <p:nvPr/>
          </p:nvSpPr>
          <p:spPr>
            <a:xfrm>
              <a:off x="480" y="1056"/>
              <a:ext cx="2880" cy="96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18" name="任意多边形 5134"/>
            <p:cNvSpPr/>
            <p:nvPr/>
          </p:nvSpPr>
          <p:spPr>
            <a:xfrm rot="10800000">
              <a:off x="192" y="1536"/>
              <a:ext cx="1200" cy="144"/>
            </a:xfrm>
            <a:custGeom>
              <a:avLst/>
              <a:gdLst/>
              <a:ahLst/>
              <a:cxnLst>
                <a:cxn ang="0">
                  <a:pos x="18900" y="10800"/>
                </a:cxn>
                <a:cxn ang="90">
                  <a:pos x="10800" y="21600"/>
                </a:cxn>
                <a:cxn ang="180">
                  <a:pos x="2700" y="10800"/>
                </a:cxn>
                <a:cxn ang="270">
                  <a:pos x="10800" y="0"/>
                </a:cxn>
              </a:cxnLst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19" name="任意多边形 5135"/>
            <p:cNvSpPr/>
            <p:nvPr/>
          </p:nvSpPr>
          <p:spPr>
            <a:xfrm rot="10800000">
              <a:off x="2448" y="1536"/>
              <a:ext cx="1200" cy="144"/>
            </a:xfrm>
            <a:custGeom>
              <a:avLst/>
              <a:gdLst/>
              <a:ahLst/>
              <a:cxnLst>
                <a:cxn ang="0">
                  <a:pos x="18900" y="10800"/>
                </a:cxn>
                <a:cxn ang="90">
                  <a:pos x="10800" y="21600"/>
                </a:cxn>
                <a:cxn ang="180">
                  <a:pos x="2700" y="10800"/>
                </a:cxn>
                <a:cxn ang="270">
                  <a:pos x="10800" y="0"/>
                </a:cxn>
              </a:cxnLst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20" name="矩形 5136"/>
            <p:cNvSpPr/>
            <p:nvPr/>
          </p:nvSpPr>
          <p:spPr>
            <a:xfrm>
              <a:off x="624" y="1392"/>
              <a:ext cx="2496" cy="144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1" name="任意多边形 5137"/>
            <p:cNvSpPr/>
            <p:nvPr/>
          </p:nvSpPr>
          <p:spPr>
            <a:xfrm>
              <a:off x="0" y="672"/>
              <a:ext cx="1296" cy="144"/>
            </a:xfrm>
            <a:custGeom>
              <a:avLst/>
              <a:gdLst/>
              <a:ahLst/>
              <a:cxnLst>
                <a:cxn ang="0">
                  <a:pos x="18900" y="10800"/>
                </a:cxn>
                <a:cxn ang="90">
                  <a:pos x="10800" y="21600"/>
                </a:cxn>
                <a:cxn ang="180">
                  <a:pos x="2700" y="10800"/>
                </a:cxn>
                <a:cxn ang="270">
                  <a:pos x="10800" y="0"/>
                </a:cxn>
              </a:cxnLst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5139" name="文本框 5138"/>
          <p:cNvSpPr txBox="1"/>
          <p:nvPr/>
        </p:nvSpPr>
        <p:spPr>
          <a:xfrm>
            <a:off x="3021013" y="5187950"/>
            <a:ext cx="2797175" cy="10969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spcBef>
                <a:spcPct val="50000"/>
              </a:spcBef>
            </a:pPr>
            <a:r>
              <a:rPr lang="en-US" altLang="x-none" sz="6600" b="1" dirty="0"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r>
              <a:rPr lang="en-US" altLang="x-none" sz="4800" dirty="0"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  <a:r>
              <a:rPr lang="en-US" altLang="x-none" sz="4800" b="1" dirty="0">
                <a:latin typeface="Times New Roman" panose="02020603050405020304" pitchFamily="2" charset="0"/>
                <a:ea typeface="宋体" panose="02010600030101010101" pitchFamily="2" charset="-122"/>
              </a:rPr>
              <a:t>=</a:t>
            </a:r>
            <a:r>
              <a:rPr lang="en-US" altLang="x-none" sz="4800" dirty="0"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  <a:r>
              <a:rPr lang="en-US" altLang="x-none" sz="6600" b="1" dirty="0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endParaRPr lang="en-US" altLang="x-none" sz="66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1523" name="文本框 5139"/>
          <p:cNvSpPr txBox="1"/>
          <p:nvPr/>
        </p:nvSpPr>
        <p:spPr>
          <a:xfrm>
            <a:off x="7543800" y="3962400"/>
            <a:ext cx="749300" cy="701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右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24" name="文本框 5140"/>
          <p:cNvSpPr txBox="1"/>
          <p:nvPr/>
        </p:nvSpPr>
        <p:spPr>
          <a:xfrm>
            <a:off x="676275" y="3916363"/>
            <a:ext cx="9144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左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42" name="矩形 5141"/>
          <p:cNvSpPr/>
          <p:nvPr/>
        </p:nvSpPr>
        <p:spPr>
          <a:xfrm>
            <a:off x="323850" y="1084580"/>
            <a:ext cx="3657600" cy="444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 fontAlgn="base"/>
            <a:r>
              <a:rPr lang="zh-CN" altLang="en-US" sz="36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你能发现什么规律</a:t>
            </a:r>
            <a:r>
              <a:rPr lang="en-US" altLang="zh-CN" sz="36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?</a:t>
            </a:r>
            <a:endParaRPr lang="en-US" altLang="zh-CN" sz="36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矩形 6145"/>
          <p:cNvSpPr/>
          <p:nvPr/>
        </p:nvSpPr>
        <p:spPr>
          <a:xfrm>
            <a:off x="2219325" y="2286000"/>
            <a:ext cx="304800" cy="457200"/>
          </a:xfrm>
          <a:prstGeom prst="rect">
            <a:avLst/>
          </a:prstGeom>
          <a:solidFill>
            <a:srgbClr val="6699FF"/>
          </a:solidFill>
          <a:ln w="9525" cap="flat" cmpd="sng">
            <a:solidFill>
              <a:srgbClr val="0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</a:pPr>
            <a:r>
              <a:rPr lang="en-US" altLang="x-none" sz="36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endParaRPr lang="en-US" altLang="x-none" sz="36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0" name="椭圆 6146"/>
          <p:cNvSpPr/>
          <p:nvPr/>
        </p:nvSpPr>
        <p:spPr>
          <a:xfrm>
            <a:off x="6400800" y="2362200"/>
            <a:ext cx="381000" cy="381000"/>
          </a:xfrm>
          <a:prstGeom prst="ellipse">
            <a:avLst/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</a:pPr>
            <a:r>
              <a:rPr lang="en-US" altLang="x-none" sz="36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endParaRPr lang="en-US" altLang="x-none" sz="36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1" name="椭圆 6147"/>
          <p:cNvSpPr/>
          <p:nvPr/>
        </p:nvSpPr>
        <p:spPr>
          <a:xfrm>
            <a:off x="4343400" y="3352800"/>
            <a:ext cx="228600" cy="2286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2532" name="组合 6148"/>
          <p:cNvGrpSpPr/>
          <p:nvPr/>
        </p:nvGrpSpPr>
        <p:grpSpPr>
          <a:xfrm>
            <a:off x="1447800" y="1676400"/>
            <a:ext cx="6172200" cy="2667000"/>
            <a:chOff x="0" y="0"/>
            <a:chExt cx="3888" cy="1680"/>
          </a:xfrm>
        </p:grpSpPr>
        <p:grpSp>
          <p:nvGrpSpPr>
            <p:cNvPr id="22533" name="组合 6149"/>
            <p:cNvGrpSpPr/>
            <p:nvPr/>
          </p:nvGrpSpPr>
          <p:grpSpPr>
            <a:xfrm>
              <a:off x="1440" y="0"/>
              <a:ext cx="864" cy="1391"/>
              <a:chOff x="0" y="0"/>
              <a:chExt cx="864" cy="1391"/>
            </a:xfrm>
          </p:grpSpPr>
          <p:sp>
            <p:nvSpPr>
              <p:cNvPr id="22534" name="任意多边形 6150"/>
              <p:cNvSpPr/>
              <p:nvPr/>
            </p:nvSpPr>
            <p:spPr>
              <a:xfrm rot="10789515">
                <a:off x="383" y="47"/>
                <a:ext cx="145" cy="1344"/>
              </a:xfrm>
              <a:custGeom>
                <a:avLst/>
                <a:gdLst/>
                <a:ahLst/>
                <a:cxnLst>
                  <a:cxn ang="0">
                    <a:pos x="18900" y="10800"/>
                  </a:cxn>
                  <a:cxn ang="90">
                    <a:pos x="10800" y="21600"/>
                  </a:cxn>
                  <a:cxn ang="180">
                    <a:pos x="2700" y="10800"/>
                  </a:cxn>
                  <a:cxn ang="270">
                    <a:pos x="10800" y="0"/>
                  </a:cxn>
                </a:cxnLst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2535" name="任意多边形 6151"/>
              <p:cNvSpPr/>
              <p:nvPr/>
            </p:nvSpPr>
            <p:spPr>
              <a:xfrm>
                <a:off x="0" y="0"/>
                <a:ext cx="864" cy="528"/>
              </a:xfrm>
              <a:custGeom>
                <a:avLst/>
                <a:gdLst/>
                <a:ahLst/>
                <a:cxnLst>
                  <a:cxn ang="270">
                    <a:pos x="10800" y="0"/>
                  </a:cxn>
                  <a:cxn ang="180">
                    <a:pos x="2700" y="10800"/>
                  </a:cxn>
                  <a:cxn ang="270">
                    <a:pos x="10800" y="5400"/>
                  </a:cxn>
                  <a:cxn ang="0">
                    <a:pos x="18900" y="10800"/>
                  </a:cxn>
                </a:cxnLst>
                <a:pathLst>
                  <a:path w="21600" h="21600">
                    <a:moveTo>
                      <a:pt x="5400" y="10800"/>
                    </a:moveTo>
                    <a:cubicBezTo>
                      <a:pt x="5400" y="7818"/>
                      <a:pt x="7818" y="5400"/>
                      <a:pt x="10800" y="5400"/>
                    </a:cubicBezTo>
                    <a:cubicBezTo>
                      <a:pt x="13782" y="5400"/>
                      <a:pt x="16200" y="7818"/>
                      <a:pt x="16200" y="10800"/>
                    </a:cubicBezTo>
                    <a:lnTo>
                      <a:pt x="21600" y="10800"/>
                    </a:lnTo>
                    <a:cubicBezTo>
                      <a:pt x="21600" y="4835"/>
                      <a:pt x="16765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2536" name="直接连接符 6152"/>
              <p:cNvSpPr/>
              <p:nvPr/>
            </p:nvSpPr>
            <p:spPr>
              <a:xfrm flipV="1">
                <a:off x="459" y="57"/>
                <a:ext cx="0" cy="1056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</p:grpSp>
        <p:sp>
          <p:nvSpPr>
            <p:cNvPr id="22537" name="等腰三角形 6153"/>
            <p:cNvSpPr/>
            <p:nvPr/>
          </p:nvSpPr>
          <p:spPr>
            <a:xfrm>
              <a:off x="1776" y="1104"/>
              <a:ext cx="240" cy="288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38" name="等腰三角形 6154"/>
            <p:cNvSpPr/>
            <p:nvPr/>
          </p:nvSpPr>
          <p:spPr>
            <a:xfrm>
              <a:off x="489" y="720"/>
              <a:ext cx="240" cy="432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39" name="等腰三角形 6155"/>
            <p:cNvSpPr/>
            <p:nvPr/>
          </p:nvSpPr>
          <p:spPr>
            <a:xfrm>
              <a:off x="3120" y="720"/>
              <a:ext cx="240" cy="432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40" name="任意多边形 6156"/>
            <p:cNvSpPr/>
            <p:nvPr/>
          </p:nvSpPr>
          <p:spPr>
            <a:xfrm>
              <a:off x="2592" y="672"/>
              <a:ext cx="1296" cy="144"/>
            </a:xfrm>
            <a:custGeom>
              <a:avLst/>
              <a:gdLst/>
              <a:ahLst/>
              <a:cxnLst>
                <a:cxn ang="0">
                  <a:pos x="18900" y="10800"/>
                </a:cxn>
                <a:cxn ang="90">
                  <a:pos x="10800" y="21600"/>
                </a:cxn>
                <a:cxn ang="180">
                  <a:pos x="2700" y="10800"/>
                </a:cxn>
                <a:cxn ang="270">
                  <a:pos x="10800" y="0"/>
                </a:cxn>
              </a:cxnLst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541" name="矩形 6157"/>
            <p:cNvSpPr/>
            <p:nvPr/>
          </p:nvSpPr>
          <p:spPr>
            <a:xfrm>
              <a:off x="480" y="1056"/>
              <a:ext cx="2880" cy="96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42" name="任意多边形 6158"/>
            <p:cNvSpPr/>
            <p:nvPr/>
          </p:nvSpPr>
          <p:spPr>
            <a:xfrm rot="10800000">
              <a:off x="192" y="1536"/>
              <a:ext cx="1200" cy="144"/>
            </a:xfrm>
            <a:custGeom>
              <a:avLst/>
              <a:gdLst/>
              <a:ahLst/>
              <a:cxnLst>
                <a:cxn ang="0">
                  <a:pos x="18900" y="10800"/>
                </a:cxn>
                <a:cxn ang="90">
                  <a:pos x="10800" y="21600"/>
                </a:cxn>
                <a:cxn ang="180">
                  <a:pos x="2700" y="10800"/>
                </a:cxn>
                <a:cxn ang="270">
                  <a:pos x="10800" y="0"/>
                </a:cxn>
              </a:cxnLst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543" name="任意多边形 6159"/>
            <p:cNvSpPr/>
            <p:nvPr/>
          </p:nvSpPr>
          <p:spPr>
            <a:xfrm rot="10800000">
              <a:off x="2448" y="1536"/>
              <a:ext cx="1200" cy="144"/>
            </a:xfrm>
            <a:custGeom>
              <a:avLst/>
              <a:gdLst/>
              <a:ahLst/>
              <a:cxnLst>
                <a:cxn ang="0">
                  <a:pos x="18900" y="10800"/>
                </a:cxn>
                <a:cxn ang="90">
                  <a:pos x="10800" y="21600"/>
                </a:cxn>
                <a:cxn ang="180">
                  <a:pos x="2700" y="10800"/>
                </a:cxn>
                <a:cxn ang="270">
                  <a:pos x="10800" y="0"/>
                </a:cxn>
              </a:cxnLst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544" name="矩形 6160"/>
            <p:cNvSpPr/>
            <p:nvPr/>
          </p:nvSpPr>
          <p:spPr>
            <a:xfrm>
              <a:off x="624" y="1392"/>
              <a:ext cx="2496" cy="144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45" name="任意多边形 6161"/>
            <p:cNvSpPr/>
            <p:nvPr/>
          </p:nvSpPr>
          <p:spPr>
            <a:xfrm>
              <a:off x="0" y="672"/>
              <a:ext cx="1296" cy="144"/>
            </a:xfrm>
            <a:custGeom>
              <a:avLst/>
              <a:gdLst/>
              <a:ahLst/>
              <a:cxnLst>
                <a:cxn ang="0">
                  <a:pos x="18900" y="10800"/>
                </a:cxn>
                <a:cxn ang="90">
                  <a:pos x="10800" y="21600"/>
                </a:cxn>
                <a:cxn ang="180">
                  <a:pos x="2700" y="10800"/>
                </a:cxn>
                <a:cxn ang="270">
                  <a:pos x="10800" y="0"/>
                </a:cxn>
              </a:cxnLst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22546" name="文本框 6162"/>
          <p:cNvSpPr txBox="1"/>
          <p:nvPr/>
        </p:nvSpPr>
        <p:spPr>
          <a:xfrm>
            <a:off x="2286000" y="4891088"/>
            <a:ext cx="4419600" cy="1004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en-US" altLang="x-none" sz="6000" b="1" dirty="0"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r>
              <a:rPr lang="en-US" altLang="x-none" sz="4400" dirty="0"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  <a:r>
              <a:rPr lang="en-US" altLang="x-none" sz="4400" b="1" dirty="0">
                <a:latin typeface="Times New Roman" panose="02020603050405020304" pitchFamily="2" charset="0"/>
                <a:ea typeface="宋体" panose="02010600030101010101" pitchFamily="2" charset="-122"/>
              </a:rPr>
              <a:t>=</a:t>
            </a:r>
            <a:r>
              <a:rPr lang="en-US" altLang="x-none" sz="4400" dirty="0"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  <a:r>
              <a:rPr lang="en-US" altLang="x-none" sz="6000" b="1" dirty="0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endParaRPr lang="en-US" altLang="x-none" sz="60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164" name="矩形 6163"/>
          <p:cNvSpPr/>
          <p:nvPr/>
        </p:nvSpPr>
        <p:spPr>
          <a:xfrm>
            <a:off x="2667000" y="2286000"/>
            <a:ext cx="457200" cy="457200"/>
          </a:xfrm>
          <a:prstGeom prst="rect">
            <a:avLst/>
          </a:prstGeom>
          <a:solidFill>
            <a:srgbClr val="6699FF"/>
          </a:solidFill>
          <a:ln w="9525" cap="flat" cmpd="sng">
            <a:solidFill>
              <a:srgbClr val="0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</a:pPr>
            <a:r>
              <a:rPr lang="en-US" altLang="x-none" sz="4000" b="1" dirty="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endParaRPr lang="en-US" altLang="x-none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48" name="文本框 6164"/>
          <p:cNvSpPr txBox="1"/>
          <p:nvPr/>
        </p:nvSpPr>
        <p:spPr>
          <a:xfrm>
            <a:off x="7499350" y="3649663"/>
            <a:ext cx="9144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右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49" name="文本框 6165"/>
          <p:cNvSpPr txBox="1"/>
          <p:nvPr/>
        </p:nvSpPr>
        <p:spPr>
          <a:xfrm>
            <a:off x="654050" y="3641725"/>
            <a:ext cx="9144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左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50" name="文本框 6166"/>
          <p:cNvSpPr txBox="1"/>
          <p:nvPr/>
        </p:nvSpPr>
        <p:spPr>
          <a:xfrm>
            <a:off x="3527425" y="2392363"/>
            <a:ext cx="488950" cy="2143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just"/>
            <a:r>
              <a:rPr lang="zh-CN" altLang="en-US" sz="8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学科网</a:t>
            </a:r>
            <a:endParaRPr lang="zh-CN" altLang="en-US" sz="8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任意多边形 7169"/>
          <p:cNvSpPr/>
          <p:nvPr/>
        </p:nvSpPr>
        <p:spPr>
          <a:xfrm rot="10789515">
            <a:off x="4341813" y="1751013"/>
            <a:ext cx="230187" cy="2133600"/>
          </a:xfrm>
          <a:custGeom>
            <a:avLst/>
            <a:gdLst/>
            <a:ahLst/>
            <a:cxnLst>
              <a:cxn ang="0">
                <a:pos x="18900" y="10800"/>
              </a:cxn>
              <a:cxn ang="90">
                <a:pos x="10800" y="21600"/>
              </a:cxn>
              <a:cxn ang="180">
                <a:pos x="2700" y="10800"/>
              </a:cxn>
              <a:cxn ang="270">
                <a:pos x="10800" y="0"/>
              </a:cxn>
            </a:cxnLst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3554" name="任意多边形 7170"/>
          <p:cNvSpPr/>
          <p:nvPr/>
        </p:nvSpPr>
        <p:spPr>
          <a:xfrm>
            <a:off x="3733800" y="1676400"/>
            <a:ext cx="1371600" cy="838200"/>
          </a:xfrm>
          <a:custGeom>
            <a:avLst/>
            <a:gdLst/>
            <a:ahLst/>
            <a:cxnLst>
              <a:cxn ang="270">
                <a:pos x="10800" y="0"/>
              </a:cxn>
              <a:cxn ang="180">
                <a:pos x="2700" y="10800"/>
              </a:cxn>
              <a:cxn ang="270">
                <a:pos x="10800" y="5400"/>
              </a:cxn>
              <a:cxn ang="0">
                <a:pos x="18900" y="10800"/>
              </a:cxn>
            </a:cxnLst>
            <a:pathLst>
              <a:path w="21600" h="21600">
                <a:moveTo>
                  <a:pt x="5400" y="10800"/>
                </a:moveTo>
                <a:cubicBezTo>
                  <a:pt x="5400" y="7818"/>
                  <a:pt x="7818" y="5400"/>
                  <a:pt x="10800" y="5400"/>
                </a:cubicBezTo>
                <a:cubicBezTo>
                  <a:pt x="13782" y="5400"/>
                  <a:pt x="16200" y="7818"/>
                  <a:pt x="16200" y="10800"/>
                </a:cubicBezTo>
                <a:lnTo>
                  <a:pt x="21600" y="10800"/>
                </a:lnTo>
                <a:cubicBezTo>
                  <a:pt x="21600" y="4835"/>
                  <a:pt x="16765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3555" name="直接连接符 7171"/>
          <p:cNvSpPr/>
          <p:nvPr/>
        </p:nvSpPr>
        <p:spPr>
          <a:xfrm rot="-360000" flipV="1">
            <a:off x="4352925" y="1766888"/>
            <a:ext cx="0" cy="16764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3556" name="矩形 7172"/>
          <p:cNvSpPr/>
          <p:nvPr/>
        </p:nvSpPr>
        <p:spPr>
          <a:xfrm>
            <a:off x="2667000" y="2514600"/>
            <a:ext cx="457200" cy="457200"/>
          </a:xfrm>
          <a:prstGeom prst="rect">
            <a:avLst/>
          </a:prstGeom>
          <a:solidFill>
            <a:srgbClr val="6699FF"/>
          </a:solidFill>
          <a:ln w="9525" cap="flat" cmpd="sng">
            <a:solidFill>
              <a:srgbClr val="0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</a:pPr>
            <a:r>
              <a:rPr lang="en-US" altLang="x-none" sz="4000" b="1" dirty="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endParaRPr lang="en-US" altLang="x-none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7" name="矩形 7173"/>
          <p:cNvSpPr/>
          <p:nvPr/>
        </p:nvSpPr>
        <p:spPr>
          <a:xfrm>
            <a:off x="2209800" y="2514600"/>
            <a:ext cx="304800" cy="457200"/>
          </a:xfrm>
          <a:prstGeom prst="rect">
            <a:avLst/>
          </a:prstGeom>
          <a:solidFill>
            <a:srgbClr val="6699FF"/>
          </a:solidFill>
          <a:ln w="9525" cap="flat" cmpd="sng">
            <a:solidFill>
              <a:srgbClr val="0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</a:pPr>
            <a:r>
              <a:rPr lang="en-US" altLang="x-none" sz="36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endParaRPr lang="en-US" altLang="x-none" sz="36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8" name="椭圆 7174"/>
          <p:cNvSpPr/>
          <p:nvPr/>
        </p:nvSpPr>
        <p:spPr>
          <a:xfrm>
            <a:off x="6400800" y="2133600"/>
            <a:ext cx="381000" cy="381000"/>
          </a:xfrm>
          <a:prstGeom prst="ellipse">
            <a:avLst/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</a:pPr>
            <a:r>
              <a:rPr lang="en-US" altLang="x-none" sz="36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endParaRPr lang="en-US" altLang="x-none" sz="36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9" name="等腰三角形 7175"/>
          <p:cNvSpPr/>
          <p:nvPr/>
        </p:nvSpPr>
        <p:spPr>
          <a:xfrm>
            <a:off x="4267200" y="3429000"/>
            <a:ext cx="381000" cy="4572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0" name="等腰三角形 7176"/>
          <p:cNvSpPr/>
          <p:nvPr/>
        </p:nvSpPr>
        <p:spPr>
          <a:xfrm>
            <a:off x="2238375" y="3014663"/>
            <a:ext cx="381000" cy="6858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1" name="等腰三角形 7177"/>
          <p:cNvSpPr/>
          <p:nvPr/>
        </p:nvSpPr>
        <p:spPr>
          <a:xfrm>
            <a:off x="6400800" y="2514600"/>
            <a:ext cx="381000" cy="6858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2" name="任意多边形 7178"/>
          <p:cNvSpPr/>
          <p:nvPr/>
        </p:nvSpPr>
        <p:spPr>
          <a:xfrm>
            <a:off x="5562600" y="2514600"/>
            <a:ext cx="2057400" cy="228600"/>
          </a:xfrm>
          <a:custGeom>
            <a:avLst/>
            <a:gdLst/>
            <a:ahLst/>
            <a:cxnLst>
              <a:cxn ang="0">
                <a:pos x="18900" y="10800"/>
              </a:cxn>
              <a:cxn ang="90">
                <a:pos x="10800" y="21600"/>
              </a:cxn>
              <a:cxn ang="180">
                <a:pos x="2700" y="10800"/>
              </a:cxn>
              <a:cxn ang="270">
                <a:pos x="10800" y="0"/>
              </a:cxn>
            </a:cxnLst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3563" name="矩形 7179"/>
          <p:cNvSpPr/>
          <p:nvPr/>
        </p:nvSpPr>
        <p:spPr>
          <a:xfrm rot="-360000">
            <a:off x="2209800" y="3352800"/>
            <a:ext cx="4572000" cy="1524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4" name="任意多边形 7180"/>
          <p:cNvSpPr/>
          <p:nvPr/>
        </p:nvSpPr>
        <p:spPr>
          <a:xfrm rot="10800000">
            <a:off x="1752600" y="4114800"/>
            <a:ext cx="1905000" cy="228600"/>
          </a:xfrm>
          <a:custGeom>
            <a:avLst/>
            <a:gdLst/>
            <a:ahLst/>
            <a:cxnLst>
              <a:cxn ang="0">
                <a:pos x="18900" y="10800"/>
              </a:cxn>
              <a:cxn ang="90">
                <a:pos x="10800" y="21600"/>
              </a:cxn>
              <a:cxn ang="180">
                <a:pos x="2700" y="10800"/>
              </a:cxn>
              <a:cxn ang="270">
                <a:pos x="10800" y="0"/>
              </a:cxn>
            </a:cxnLst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3565" name="任意多边形 7181"/>
          <p:cNvSpPr/>
          <p:nvPr/>
        </p:nvSpPr>
        <p:spPr>
          <a:xfrm rot="10800000">
            <a:off x="5334000" y="4114800"/>
            <a:ext cx="1905000" cy="228600"/>
          </a:xfrm>
          <a:custGeom>
            <a:avLst/>
            <a:gdLst/>
            <a:ahLst/>
            <a:cxnLst>
              <a:cxn ang="0">
                <a:pos x="18900" y="10800"/>
              </a:cxn>
              <a:cxn ang="90">
                <a:pos x="10800" y="21600"/>
              </a:cxn>
              <a:cxn ang="180">
                <a:pos x="2700" y="10800"/>
              </a:cxn>
              <a:cxn ang="270">
                <a:pos x="10800" y="0"/>
              </a:cxn>
            </a:cxnLst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3566" name="矩形 7182"/>
          <p:cNvSpPr/>
          <p:nvPr/>
        </p:nvSpPr>
        <p:spPr>
          <a:xfrm>
            <a:off x="2438400" y="3886200"/>
            <a:ext cx="3962400" cy="2286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7" name="椭圆 7183"/>
          <p:cNvSpPr/>
          <p:nvPr/>
        </p:nvSpPr>
        <p:spPr>
          <a:xfrm>
            <a:off x="4343400" y="3352800"/>
            <a:ext cx="228600" cy="2286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8" name="任意多边形 7184"/>
          <p:cNvSpPr/>
          <p:nvPr/>
        </p:nvSpPr>
        <p:spPr>
          <a:xfrm>
            <a:off x="1447800" y="2971800"/>
            <a:ext cx="2057400" cy="228600"/>
          </a:xfrm>
          <a:custGeom>
            <a:avLst/>
            <a:gdLst/>
            <a:ahLst/>
            <a:cxnLst>
              <a:cxn ang="0">
                <a:pos x="18900" y="10800"/>
              </a:cxn>
              <a:cxn ang="90">
                <a:pos x="10800" y="21600"/>
              </a:cxn>
              <a:cxn ang="180">
                <a:pos x="2700" y="10800"/>
              </a:cxn>
              <a:cxn ang="270">
                <a:pos x="10800" y="0"/>
              </a:cxn>
            </a:cxnLst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3569" name="文本框 7186"/>
          <p:cNvSpPr txBox="1"/>
          <p:nvPr/>
        </p:nvSpPr>
        <p:spPr>
          <a:xfrm>
            <a:off x="7477125" y="3743325"/>
            <a:ext cx="9144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右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70" name="文本框 7187"/>
          <p:cNvSpPr txBox="1"/>
          <p:nvPr/>
        </p:nvSpPr>
        <p:spPr>
          <a:xfrm>
            <a:off x="533400" y="3794125"/>
            <a:ext cx="9144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左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71" name="文本框 6162"/>
          <p:cNvSpPr txBox="1"/>
          <p:nvPr/>
        </p:nvSpPr>
        <p:spPr>
          <a:xfrm>
            <a:off x="2286000" y="4891088"/>
            <a:ext cx="4419600" cy="1004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en-US" altLang="x-none" sz="6000" b="1" dirty="0"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r>
              <a:rPr lang="en-US" altLang="x-none" sz="4400" dirty="0"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  <a:r>
              <a:rPr lang="en-US" altLang="x-none" sz="4400" b="1" dirty="0">
                <a:latin typeface="Times New Roman" panose="02020603050405020304" pitchFamily="2" charset="0"/>
                <a:ea typeface="宋体" panose="02010600030101010101" pitchFamily="2" charset="-122"/>
              </a:rPr>
              <a:t>=</a:t>
            </a:r>
            <a:r>
              <a:rPr lang="en-US" altLang="x-none" sz="4400" dirty="0"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  <a:r>
              <a:rPr lang="en-US" altLang="x-none" sz="6000" b="1" dirty="0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endParaRPr lang="en-US" altLang="x-none" sz="60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100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椭圆 8193"/>
          <p:cNvSpPr/>
          <p:nvPr/>
        </p:nvSpPr>
        <p:spPr>
          <a:xfrm>
            <a:off x="6400800" y="2057400"/>
            <a:ext cx="381000" cy="381000"/>
          </a:xfrm>
          <a:prstGeom prst="ellipse">
            <a:avLst/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</a:pPr>
            <a:r>
              <a:rPr lang="en-US" altLang="x-none" sz="36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endParaRPr lang="en-US" altLang="x-none" sz="36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78" name="矩形 8194"/>
          <p:cNvSpPr/>
          <p:nvPr/>
        </p:nvSpPr>
        <p:spPr>
          <a:xfrm>
            <a:off x="2743200" y="2667000"/>
            <a:ext cx="457200" cy="457200"/>
          </a:xfrm>
          <a:prstGeom prst="rect">
            <a:avLst/>
          </a:prstGeom>
          <a:solidFill>
            <a:srgbClr val="6699FF"/>
          </a:solidFill>
          <a:ln w="9525" cap="flat" cmpd="sng">
            <a:solidFill>
              <a:srgbClr val="0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</a:pPr>
            <a:r>
              <a:rPr lang="en-US" altLang="x-none" sz="4000" b="1" dirty="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endParaRPr lang="en-US" altLang="x-none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79" name="矩形 8195"/>
          <p:cNvSpPr/>
          <p:nvPr/>
        </p:nvSpPr>
        <p:spPr>
          <a:xfrm>
            <a:off x="2266950" y="2667000"/>
            <a:ext cx="304800" cy="457200"/>
          </a:xfrm>
          <a:prstGeom prst="rect">
            <a:avLst/>
          </a:prstGeom>
          <a:solidFill>
            <a:srgbClr val="6699FF"/>
          </a:solidFill>
          <a:ln w="9525" cap="flat" cmpd="sng">
            <a:solidFill>
              <a:srgbClr val="0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</a:pPr>
            <a:r>
              <a:rPr lang="en-US" altLang="x-none" sz="36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endParaRPr lang="en-US" altLang="x-none" sz="36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0" name="任意多边形 8196"/>
          <p:cNvSpPr/>
          <p:nvPr/>
        </p:nvSpPr>
        <p:spPr>
          <a:xfrm rot="10789515">
            <a:off x="4341813" y="1751013"/>
            <a:ext cx="230187" cy="2133600"/>
          </a:xfrm>
          <a:custGeom>
            <a:avLst/>
            <a:gdLst/>
            <a:ahLst/>
            <a:cxnLst>
              <a:cxn ang="0">
                <a:pos x="18900" y="10800"/>
              </a:cxn>
              <a:cxn ang="90">
                <a:pos x="10800" y="21600"/>
              </a:cxn>
              <a:cxn ang="180">
                <a:pos x="2700" y="10800"/>
              </a:cxn>
              <a:cxn ang="270">
                <a:pos x="10800" y="0"/>
              </a:cxn>
            </a:cxnLst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4581" name="任意多边形 8197"/>
          <p:cNvSpPr/>
          <p:nvPr/>
        </p:nvSpPr>
        <p:spPr>
          <a:xfrm>
            <a:off x="3733800" y="1676400"/>
            <a:ext cx="1371600" cy="838200"/>
          </a:xfrm>
          <a:custGeom>
            <a:avLst/>
            <a:gdLst/>
            <a:ahLst/>
            <a:cxnLst>
              <a:cxn ang="270">
                <a:pos x="10800" y="0"/>
              </a:cxn>
              <a:cxn ang="180">
                <a:pos x="2700" y="10800"/>
              </a:cxn>
              <a:cxn ang="270">
                <a:pos x="10800" y="5400"/>
              </a:cxn>
              <a:cxn ang="0">
                <a:pos x="18900" y="10800"/>
              </a:cxn>
            </a:cxnLst>
            <a:pathLst>
              <a:path w="21600" h="21600">
                <a:moveTo>
                  <a:pt x="5400" y="10800"/>
                </a:moveTo>
                <a:cubicBezTo>
                  <a:pt x="5400" y="7818"/>
                  <a:pt x="7818" y="5400"/>
                  <a:pt x="10800" y="5400"/>
                </a:cubicBezTo>
                <a:cubicBezTo>
                  <a:pt x="13782" y="5400"/>
                  <a:pt x="16200" y="7818"/>
                  <a:pt x="16200" y="10800"/>
                </a:cubicBezTo>
                <a:lnTo>
                  <a:pt x="21600" y="10800"/>
                </a:lnTo>
                <a:cubicBezTo>
                  <a:pt x="21600" y="4835"/>
                  <a:pt x="16765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4582" name="直接连接符 8198"/>
          <p:cNvSpPr/>
          <p:nvPr/>
        </p:nvSpPr>
        <p:spPr>
          <a:xfrm rot="-600000" flipV="1">
            <a:off x="4286250" y="1752600"/>
            <a:ext cx="0" cy="16764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4583" name="等腰三角形 8199"/>
          <p:cNvSpPr/>
          <p:nvPr/>
        </p:nvSpPr>
        <p:spPr>
          <a:xfrm>
            <a:off x="4267200" y="3429000"/>
            <a:ext cx="381000" cy="4572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4" name="等腰三角形 8200"/>
          <p:cNvSpPr/>
          <p:nvPr/>
        </p:nvSpPr>
        <p:spPr>
          <a:xfrm>
            <a:off x="2257425" y="3124200"/>
            <a:ext cx="381000" cy="6858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5" name="等腰三角形 8201"/>
          <p:cNvSpPr/>
          <p:nvPr/>
        </p:nvSpPr>
        <p:spPr>
          <a:xfrm>
            <a:off x="6357938" y="2438400"/>
            <a:ext cx="381000" cy="6858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6" name="任意多边形 8202"/>
          <p:cNvSpPr/>
          <p:nvPr/>
        </p:nvSpPr>
        <p:spPr>
          <a:xfrm>
            <a:off x="5562600" y="2438400"/>
            <a:ext cx="2057400" cy="228600"/>
          </a:xfrm>
          <a:custGeom>
            <a:avLst/>
            <a:gdLst/>
            <a:ahLst/>
            <a:cxnLst>
              <a:cxn ang="0">
                <a:pos x="18900" y="10800"/>
              </a:cxn>
              <a:cxn ang="90">
                <a:pos x="10800" y="21600"/>
              </a:cxn>
              <a:cxn ang="180">
                <a:pos x="2700" y="10800"/>
              </a:cxn>
              <a:cxn ang="270">
                <a:pos x="10800" y="0"/>
              </a:cxn>
            </a:cxnLst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4587" name="矩形 8203"/>
          <p:cNvSpPr/>
          <p:nvPr/>
        </p:nvSpPr>
        <p:spPr>
          <a:xfrm rot="-600000">
            <a:off x="2209800" y="3352800"/>
            <a:ext cx="4572000" cy="1524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8" name="任意多边形 8204"/>
          <p:cNvSpPr/>
          <p:nvPr/>
        </p:nvSpPr>
        <p:spPr>
          <a:xfrm rot="10800000">
            <a:off x="1752600" y="4114800"/>
            <a:ext cx="1905000" cy="228600"/>
          </a:xfrm>
          <a:custGeom>
            <a:avLst/>
            <a:gdLst/>
            <a:ahLst/>
            <a:cxnLst>
              <a:cxn ang="0">
                <a:pos x="18900" y="10800"/>
              </a:cxn>
              <a:cxn ang="90">
                <a:pos x="10800" y="21600"/>
              </a:cxn>
              <a:cxn ang="180">
                <a:pos x="2700" y="10800"/>
              </a:cxn>
              <a:cxn ang="270">
                <a:pos x="10800" y="0"/>
              </a:cxn>
            </a:cxnLst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4589" name="任意多边形 8205"/>
          <p:cNvSpPr/>
          <p:nvPr/>
        </p:nvSpPr>
        <p:spPr>
          <a:xfrm rot="10800000">
            <a:off x="5334000" y="4114800"/>
            <a:ext cx="1905000" cy="228600"/>
          </a:xfrm>
          <a:custGeom>
            <a:avLst/>
            <a:gdLst/>
            <a:ahLst/>
            <a:cxnLst>
              <a:cxn ang="0">
                <a:pos x="18900" y="10800"/>
              </a:cxn>
              <a:cxn ang="90">
                <a:pos x="10800" y="21600"/>
              </a:cxn>
              <a:cxn ang="180">
                <a:pos x="2700" y="10800"/>
              </a:cxn>
              <a:cxn ang="270">
                <a:pos x="10800" y="0"/>
              </a:cxn>
            </a:cxnLst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4590" name="矩形 8206"/>
          <p:cNvSpPr/>
          <p:nvPr/>
        </p:nvSpPr>
        <p:spPr>
          <a:xfrm>
            <a:off x="2438400" y="3886200"/>
            <a:ext cx="3962400" cy="2286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91" name="椭圆 8207"/>
          <p:cNvSpPr/>
          <p:nvPr/>
        </p:nvSpPr>
        <p:spPr>
          <a:xfrm>
            <a:off x="4343400" y="3352800"/>
            <a:ext cx="228600" cy="2286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92" name="任意多边形 8208"/>
          <p:cNvSpPr/>
          <p:nvPr/>
        </p:nvSpPr>
        <p:spPr>
          <a:xfrm>
            <a:off x="1447800" y="3124200"/>
            <a:ext cx="2057400" cy="228600"/>
          </a:xfrm>
          <a:custGeom>
            <a:avLst/>
            <a:gdLst/>
            <a:ahLst/>
            <a:cxnLst>
              <a:cxn ang="0">
                <a:pos x="18900" y="10800"/>
              </a:cxn>
              <a:cxn ang="90">
                <a:pos x="10800" y="21600"/>
              </a:cxn>
              <a:cxn ang="180">
                <a:pos x="2700" y="10800"/>
              </a:cxn>
              <a:cxn ang="270">
                <a:pos x="10800" y="0"/>
              </a:cxn>
            </a:cxnLst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4593" name="文本框 8210"/>
          <p:cNvSpPr txBox="1"/>
          <p:nvPr/>
        </p:nvSpPr>
        <p:spPr>
          <a:xfrm>
            <a:off x="7543800" y="3962400"/>
            <a:ext cx="9144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右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94" name="文本框 8211"/>
          <p:cNvSpPr txBox="1"/>
          <p:nvPr/>
        </p:nvSpPr>
        <p:spPr>
          <a:xfrm>
            <a:off x="533400" y="3886200"/>
            <a:ext cx="9144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左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95" name="文本框 6162"/>
          <p:cNvSpPr txBox="1"/>
          <p:nvPr/>
        </p:nvSpPr>
        <p:spPr>
          <a:xfrm>
            <a:off x="2286000" y="4891088"/>
            <a:ext cx="4419600" cy="1004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en-US" altLang="x-none" sz="6000" b="1" dirty="0"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r>
              <a:rPr lang="en-US" altLang="x-none" sz="4400" dirty="0"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  <a:r>
              <a:rPr lang="en-US" altLang="x-none" sz="4400" b="1" dirty="0">
                <a:latin typeface="Times New Roman" panose="02020603050405020304" pitchFamily="2" charset="0"/>
                <a:ea typeface="宋体" panose="02010600030101010101" pitchFamily="2" charset="-122"/>
              </a:rPr>
              <a:t>=</a:t>
            </a:r>
            <a:r>
              <a:rPr lang="en-US" altLang="x-none" sz="4400" dirty="0"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  <a:r>
              <a:rPr lang="en-US" altLang="x-none" sz="6000" b="1" dirty="0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endParaRPr lang="en-US" altLang="x-none" sz="60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1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"/>
          <p:cNvSpPr txBox="1"/>
          <p:nvPr/>
        </p:nvSpPr>
        <p:spPr>
          <a:xfrm>
            <a:off x="957263" y="2357438"/>
            <a:ext cx="7229475" cy="1630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r>
              <a:rPr lang="zh-CN" altLang="en-US" sz="360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第三章  一元一次方程</a:t>
            </a:r>
            <a:endParaRPr lang="zh-CN" altLang="en-US" sz="360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endParaRPr lang="zh-CN" altLang="en-US" sz="360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r>
              <a:rPr lang="en-US" altLang="zh-CN" sz="280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1.1</a:t>
            </a:r>
            <a:r>
              <a:rPr lang="zh-CN" altLang="en-US" sz="280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生活中的立体图形</a:t>
            </a:r>
            <a:endParaRPr lang="zh-CN" altLang="en-US" sz="280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矩形 9217"/>
          <p:cNvSpPr/>
          <p:nvPr/>
        </p:nvSpPr>
        <p:spPr>
          <a:xfrm>
            <a:off x="2743200" y="2514600"/>
            <a:ext cx="457200" cy="457200"/>
          </a:xfrm>
          <a:prstGeom prst="rect">
            <a:avLst/>
          </a:prstGeom>
          <a:solidFill>
            <a:srgbClr val="6699FF"/>
          </a:solidFill>
          <a:ln w="9525" cap="flat" cmpd="sng">
            <a:solidFill>
              <a:srgbClr val="0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</a:pPr>
            <a:r>
              <a:rPr lang="en-US" altLang="x-none" sz="4000" b="1" dirty="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endParaRPr lang="en-US" altLang="x-none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2" name="矩形 9218"/>
          <p:cNvSpPr/>
          <p:nvPr/>
        </p:nvSpPr>
        <p:spPr>
          <a:xfrm>
            <a:off x="2266950" y="2514600"/>
            <a:ext cx="304800" cy="457200"/>
          </a:xfrm>
          <a:prstGeom prst="rect">
            <a:avLst/>
          </a:prstGeom>
          <a:solidFill>
            <a:srgbClr val="6699FF"/>
          </a:solidFill>
          <a:ln w="9525" cap="flat" cmpd="sng">
            <a:solidFill>
              <a:srgbClr val="0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</a:pPr>
            <a:r>
              <a:rPr lang="en-US" altLang="x-none" sz="36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endParaRPr lang="en-US" altLang="x-none" sz="36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0" name="矩形 9219"/>
          <p:cNvSpPr/>
          <p:nvPr/>
        </p:nvSpPr>
        <p:spPr>
          <a:xfrm>
            <a:off x="6858000" y="2133600"/>
            <a:ext cx="457200" cy="457200"/>
          </a:xfrm>
          <a:prstGeom prst="rect">
            <a:avLst/>
          </a:prstGeom>
          <a:solidFill>
            <a:srgbClr val="6699FF"/>
          </a:solidFill>
          <a:ln w="9525" cap="flat" cmpd="sng">
            <a:solidFill>
              <a:srgbClr val="0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</a:pPr>
            <a:r>
              <a:rPr lang="en-US" altLang="x-none" sz="4000" b="1" dirty="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endParaRPr lang="en-US" altLang="x-none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4" name="椭圆 9220"/>
          <p:cNvSpPr/>
          <p:nvPr/>
        </p:nvSpPr>
        <p:spPr>
          <a:xfrm>
            <a:off x="6400800" y="2209800"/>
            <a:ext cx="381000" cy="381000"/>
          </a:xfrm>
          <a:prstGeom prst="ellipse">
            <a:avLst/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</a:pPr>
            <a:r>
              <a:rPr lang="en-US" altLang="x-none" sz="36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endParaRPr lang="en-US" altLang="x-none" sz="36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5605" name="组合 9221"/>
          <p:cNvGrpSpPr/>
          <p:nvPr/>
        </p:nvGrpSpPr>
        <p:grpSpPr>
          <a:xfrm>
            <a:off x="3733800" y="1676400"/>
            <a:ext cx="1371600" cy="2208213"/>
            <a:chOff x="0" y="0"/>
            <a:chExt cx="864" cy="1391"/>
          </a:xfrm>
        </p:grpSpPr>
        <p:sp>
          <p:nvSpPr>
            <p:cNvPr id="25606" name="任意多边形 9222"/>
            <p:cNvSpPr/>
            <p:nvPr/>
          </p:nvSpPr>
          <p:spPr>
            <a:xfrm rot="10789515">
              <a:off x="383" y="47"/>
              <a:ext cx="145" cy="1344"/>
            </a:xfrm>
            <a:custGeom>
              <a:avLst/>
              <a:gdLst/>
              <a:ahLst/>
              <a:cxnLst>
                <a:cxn ang="0">
                  <a:pos x="18900" y="10800"/>
                </a:cxn>
                <a:cxn ang="90">
                  <a:pos x="10800" y="21600"/>
                </a:cxn>
                <a:cxn ang="180">
                  <a:pos x="2700" y="10800"/>
                </a:cxn>
                <a:cxn ang="270">
                  <a:pos x="10800" y="0"/>
                </a:cxn>
              </a:cxnLst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5607" name="任意多边形 9223"/>
            <p:cNvSpPr/>
            <p:nvPr/>
          </p:nvSpPr>
          <p:spPr>
            <a:xfrm>
              <a:off x="0" y="0"/>
              <a:ext cx="864" cy="528"/>
            </a:xfrm>
            <a:custGeom>
              <a:avLst/>
              <a:gdLst/>
              <a:ahLst/>
              <a:cxnLst>
                <a:cxn ang="270">
                  <a:pos x="10800" y="0"/>
                </a:cxn>
                <a:cxn ang="180">
                  <a:pos x="2700" y="10800"/>
                </a:cxn>
                <a:cxn ang="270">
                  <a:pos x="10800" y="5400"/>
                </a:cxn>
                <a:cxn ang="0">
                  <a:pos x="18900" y="10800"/>
                </a:cxn>
              </a:cxnLst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5608" name="直接连接符 9224"/>
            <p:cNvSpPr/>
            <p:nvPr/>
          </p:nvSpPr>
          <p:spPr>
            <a:xfrm flipV="1">
              <a:off x="459" y="57"/>
              <a:ext cx="0" cy="1056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25609" name="等腰三角形 9225"/>
          <p:cNvSpPr/>
          <p:nvPr/>
        </p:nvSpPr>
        <p:spPr>
          <a:xfrm>
            <a:off x="4267200" y="3429000"/>
            <a:ext cx="381000" cy="4572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10" name="等腰三角形 9226"/>
          <p:cNvSpPr/>
          <p:nvPr/>
        </p:nvSpPr>
        <p:spPr>
          <a:xfrm>
            <a:off x="2224088" y="2971800"/>
            <a:ext cx="381000" cy="6858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11" name="等腰三角形 9227"/>
          <p:cNvSpPr/>
          <p:nvPr/>
        </p:nvSpPr>
        <p:spPr>
          <a:xfrm>
            <a:off x="6386513" y="2576513"/>
            <a:ext cx="381000" cy="6858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12" name="任意多边形 9228"/>
          <p:cNvSpPr/>
          <p:nvPr/>
        </p:nvSpPr>
        <p:spPr>
          <a:xfrm>
            <a:off x="5562600" y="2590800"/>
            <a:ext cx="2057400" cy="228600"/>
          </a:xfrm>
          <a:custGeom>
            <a:avLst/>
            <a:gdLst/>
            <a:ahLst/>
            <a:cxnLst>
              <a:cxn ang="0">
                <a:pos x="18900" y="10800"/>
              </a:cxn>
              <a:cxn ang="90">
                <a:pos x="10800" y="21600"/>
              </a:cxn>
              <a:cxn ang="180">
                <a:pos x="2700" y="10800"/>
              </a:cxn>
              <a:cxn ang="270">
                <a:pos x="10800" y="0"/>
              </a:cxn>
            </a:cxnLst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5613" name="矩形 9229"/>
          <p:cNvSpPr/>
          <p:nvPr/>
        </p:nvSpPr>
        <p:spPr>
          <a:xfrm rot="-360000">
            <a:off x="2209800" y="3352800"/>
            <a:ext cx="4572000" cy="1524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14" name="任意多边形 9230"/>
          <p:cNvSpPr/>
          <p:nvPr/>
        </p:nvSpPr>
        <p:spPr>
          <a:xfrm rot="10800000">
            <a:off x="1752600" y="4114800"/>
            <a:ext cx="1905000" cy="228600"/>
          </a:xfrm>
          <a:custGeom>
            <a:avLst/>
            <a:gdLst/>
            <a:ahLst/>
            <a:cxnLst>
              <a:cxn ang="0">
                <a:pos x="18900" y="10800"/>
              </a:cxn>
              <a:cxn ang="90">
                <a:pos x="10800" y="21600"/>
              </a:cxn>
              <a:cxn ang="180">
                <a:pos x="2700" y="10800"/>
              </a:cxn>
              <a:cxn ang="270">
                <a:pos x="10800" y="0"/>
              </a:cxn>
            </a:cxnLst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5615" name="任意多边形 9231"/>
          <p:cNvSpPr/>
          <p:nvPr/>
        </p:nvSpPr>
        <p:spPr>
          <a:xfrm rot="10800000">
            <a:off x="5334000" y="4114800"/>
            <a:ext cx="1905000" cy="228600"/>
          </a:xfrm>
          <a:custGeom>
            <a:avLst/>
            <a:gdLst/>
            <a:ahLst/>
            <a:cxnLst>
              <a:cxn ang="0">
                <a:pos x="18900" y="10800"/>
              </a:cxn>
              <a:cxn ang="90">
                <a:pos x="10800" y="21600"/>
              </a:cxn>
              <a:cxn ang="180">
                <a:pos x="2700" y="10800"/>
              </a:cxn>
              <a:cxn ang="270">
                <a:pos x="10800" y="0"/>
              </a:cxn>
            </a:cxnLst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5616" name="矩形 9232"/>
          <p:cNvSpPr/>
          <p:nvPr/>
        </p:nvSpPr>
        <p:spPr>
          <a:xfrm>
            <a:off x="2438400" y="3886200"/>
            <a:ext cx="3962400" cy="2286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17" name="椭圆 9233"/>
          <p:cNvSpPr/>
          <p:nvPr/>
        </p:nvSpPr>
        <p:spPr>
          <a:xfrm>
            <a:off x="4343400" y="3352800"/>
            <a:ext cx="228600" cy="2286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18" name="任意多边形 9234"/>
          <p:cNvSpPr/>
          <p:nvPr/>
        </p:nvSpPr>
        <p:spPr>
          <a:xfrm>
            <a:off x="1447800" y="2971800"/>
            <a:ext cx="2057400" cy="228600"/>
          </a:xfrm>
          <a:custGeom>
            <a:avLst/>
            <a:gdLst/>
            <a:ahLst/>
            <a:cxnLst>
              <a:cxn ang="0">
                <a:pos x="18900" y="10800"/>
              </a:cxn>
              <a:cxn ang="90">
                <a:pos x="10800" y="21600"/>
              </a:cxn>
              <a:cxn ang="180">
                <a:pos x="2700" y="10800"/>
              </a:cxn>
              <a:cxn ang="270">
                <a:pos x="10800" y="0"/>
              </a:cxn>
            </a:cxnLst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5619" name="文本框 9236"/>
          <p:cNvSpPr txBox="1"/>
          <p:nvPr/>
        </p:nvSpPr>
        <p:spPr>
          <a:xfrm>
            <a:off x="7543800" y="3962400"/>
            <a:ext cx="9144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右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20" name="文本框 9237"/>
          <p:cNvSpPr txBox="1"/>
          <p:nvPr/>
        </p:nvSpPr>
        <p:spPr>
          <a:xfrm>
            <a:off x="533400" y="3886200"/>
            <a:ext cx="9144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左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21" name="文本框 6162"/>
          <p:cNvSpPr txBox="1"/>
          <p:nvPr/>
        </p:nvSpPr>
        <p:spPr>
          <a:xfrm>
            <a:off x="2286000" y="4891088"/>
            <a:ext cx="4419600" cy="1004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en-US" altLang="x-none" sz="6000" b="1" dirty="0"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r>
              <a:rPr lang="en-US" altLang="x-none" sz="4400" dirty="0"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  <a:r>
              <a:rPr lang="en-US" altLang="x-none" sz="4400" b="1" dirty="0">
                <a:latin typeface="Times New Roman" panose="02020603050405020304" pitchFamily="2" charset="0"/>
                <a:ea typeface="宋体" panose="02010600030101010101" pitchFamily="2" charset="-122"/>
              </a:rPr>
              <a:t>=</a:t>
            </a:r>
            <a:r>
              <a:rPr lang="en-US" altLang="x-none" sz="4400" dirty="0"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  <a:r>
              <a:rPr lang="en-US" altLang="x-none" sz="6000" b="1" dirty="0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endParaRPr lang="en-US" altLang="x-none" sz="60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矩形 10241"/>
          <p:cNvSpPr/>
          <p:nvPr/>
        </p:nvSpPr>
        <p:spPr>
          <a:xfrm>
            <a:off x="2743200" y="2362200"/>
            <a:ext cx="457200" cy="457200"/>
          </a:xfrm>
          <a:prstGeom prst="rect">
            <a:avLst/>
          </a:prstGeom>
          <a:solidFill>
            <a:srgbClr val="6699FF"/>
          </a:solidFill>
          <a:ln w="9525" cap="flat" cmpd="sng">
            <a:solidFill>
              <a:srgbClr val="0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</a:pPr>
            <a:r>
              <a:rPr lang="en-US" altLang="x-none" sz="4000" b="1" dirty="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endParaRPr lang="en-US" altLang="x-none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6" name="矩形 10242"/>
          <p:cNvSpPr/>
          <p:nvPr/>
        </p:nvSpPr>
        <p:spPr>
          <a:xfrm>
            <a:off x="2266950" y="2362200"/>
            <a:ext cx="304800" cy="457200"/>
          </a:xfrm>
          <a:prstGeom prst="rect">
            <a:avLst/>
          </a:prstGeom>
          <a:solidFill>
            <a:srgbClr val="6699FF"/>
          </a:solidFill>
          <a:ln w="9525" cap="flat" cmpd="sng">
            <a:solidFill>
              <a:srgbClr val="0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</a:pPr>
            <a:r>
              <a:rPr lang="en-US" altLang="x-none" sz="36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endParaRPr lang="en-US" altLang="x-none" sz="36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7" name="矩形 10243"/>
          <p:cNvSpPr/>
          <p:nvPr/>
        </p:nvSpPr>
        <p:spPr>
          <a:xfrm>
            <a:off x="6858000" y="2362200"/>
            <a:ext cx="457200" cy="457200"/>
          </a:xfrm>
          <a:prstGeom prst="rect">
            <a:avLst/>
          </a:prstGeom>
          <a:solidFill>
            <a:srgbClr val="6699FF"/>
          </a:solidFill>
          <a:ln w="9525" cap="flat" cmpd="sng">
            <a:solidFill>
              <a:srgbClr val="0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</a:pPr>
            <a:r>
              <a:rPr lang="en-US" altLang="x-none" sz="4000" b="1" dirty="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endParaRPr lang="en-US" altLang="x-none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8" name="椭圆 10244"/>
          <p:cNvSpPr/>
          <p:nvPr/>
        </p:nvSpPr>
        <p:spPr>
          <a:xfrm>
            <a:off x="6400800" y="2438400"/>
            <a:ext cx="381000" cy="381000"/>
          </a:xfrm>
          <a:prstGeom prst="ellipse">
            <a:avLst/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</a:pPr>
            <a:r>
              <a:rPr lang="en-US" altLang="x-none" sz="36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endParaRPr lang="en-US" altLang="x-none" sz="36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6629" name="组合 10245"/>
          <p:cNvGrpSpPr/>
          <p:nvPr/>
        </p:nvGrpSpPr>
        <p:grpSpPr>
          <a:xfrm>
            <a:off x="3733800" y="1676400"/>
            <a:ext cx="1371600" cy="2208213"/>
            <a:chOff x="0" y="0"/>
            <a:chExt cx="864" cy="1391"/>
          </a:xfrm>
        </p:grpSpPr>
        <p:sp>
          <p:nvSpPr>
            <p:cNvPr id="26630" name="任意多边形 10246"/>
            <p:cNvSpPr/>
            <p:nvPr/>
          </p:nvSpPr>
          <p:spPr>
            <a:xfrm rot="10789515">
              <a:off x="383" y="47"/>
              <a:ext cx="145" cy="1344"/>
            </a:xfrm>
            <a:custGeom>
              <a:avLst/>
              <a:gdLst/>
              <a:ahLst/>
              <a:cxnLst>
                <a:cxn ang="0">
                  <a:pos x="18900" y="10800"/>
                </a:cxn>
                <a:cxn ang="90">
                  <a:pos x="10800" y="21600"/>
                </a:cxn>
                <a:cxn ang="180">
                  <a:pos x="2700" y="10800"/>
                </a:cxn>
                <a:cxn ang="270">
                  <a:pos x="10800" y="0"/>
                </a:cxn>
              </a:cxnLst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6631" name="任意多边形 10247"/>
            <p:cNvSpPr/>
            <p:nvPr/>
          </p:nvSpPr>
          <p:spPr>
            <a:xfrm>
              <a:off x="0" y="0"/>
              <a:ext cx="864" cy="528"/>
            </a:xfrm>
            <a:custGeom>
              <a:avLst/>
              <a:gdLst/>
              <a:ahLst/>
              <a:cxnLst>
                <a:cxn ang="270">
                  <a:pos x="10800" y="0"/>
                </a:cxn>
                <a:cxn ang="180">
                  <a:pos x="2700" y="10800"/>
                </a:cxn>
                <a:cxn ang="270">
                  <a:pos x="10800" y="5400"/>
                </a:cxn>
                <a:cxn ang="0">
                  <a:pos x="18900" y="10800"/>
                </a:cxn>
              </a:cxnLst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6632" name="直接连接符 10248"/>
            <p:cNvSpPr/>
            <p:nvPr/>
          </p:nvSpPr>
          <p:spPr>
            <a:xfrm flipV="1">
              <a:off x="459" y="57"/>
              <a:ext cx="0" cy="1056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26633" name="等腰三角形 10249"/>
          <p:cNvSpPr/>
          <p:nvPr/>
        </p:nvSpPr>
        <p:spPr>
          <a:xfrm>
            <a:off x="4267200" y="3429000"/>
            <a:ext cx="381000" cy="4572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4" name="等腰三角形 10250"/>
          <p:cNvSpPr/>
          <p:nvPr/>
        </p:nvSpPr>
        <p:spPr>
          <a:xfrm>
            <a:off x="2224088" y="2819400"/>
            <a:ext cx="381000" cy="6858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5" name="等腰三角形 10251"/>
          <p:cNvSpPr/>
          <p:nvPr/>
        </p:nvSpPr>
        <p:spPr>
          <a:xfrm>
            <a:off x="6400800" y="2819400"/>
            <a:ext cx="381000" cy="6858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6" name="任意多边形 10252"/>
          <p:cNvSpPr/>
          <p:nvPr/>
        </p:nvSpPr>
        <p:spPr>
          <a:xfrm>
            <a:off x="5562600" y="2819400"/>
            <a:ext cx="2057400" cy="228600"/>
          </a:xfrm>
          <a:custGeom>
            <a:avLst/>
            <a:gdLst/>
            <a:ahLst/>
            <a:cxnLst>
              <a:cxn ang="0">
                <a:pos x="18900" y="10800"/>
              </a:cxn>
              <a:cxn ang="90">
                <a:pos x="10800" y="21600"/>
              </a:cxn>
              <a:cxn ang="180">
                <a:pos x="2700" y="10800"/>
              </a:cxn>
              <a:cxn ang="270">
                <a:pos x="10800" y="0"/>
              </a:cxn>
            </a:cxnLst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6637" name="矩形 10253"/>
          <p:cNvSpPr/>
          <p:nvPr/>
        </p:nvSpPr>
        <p:spPr>
          <a:xfrm>
            <a:off x="2209800" y="3352800"/>
            <a:ext cx="4572000" cy="1524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8" name="任意多边形 10254"/>
          <p:cNvSpPr/>
          <p:nvPr/>
        </p:nvSpPr>
        <p:spPr>
          <a:xfrm rot="10800000">
            <a:off x="1752600" y="4114800"/>
            <a:ext cx="1905000" cy="228600"/>
          </a:xfrm>
          <a:custGeom>
            <a:avLst/>
            <a:gdLst/>
            <a:ahLst/>
            <a:cxnLst>
              <a:cxn ang="0">
                <a:pos x="18900" y="10800"/>
              </a:cxn>
              <a:cxn ang="90">
                <a:pos x="10800" y="21600"/>
              </a:cxn>
              <a:cxn ang="180">
                <a:pos x="2700" y="10800"/>
              </a:cxn>
              <a:cxn ang="270">
                <a:pos x="10800" y="0"/>
              </a:cxn>
            </a:cxnLst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6639" name="任意多边形 10255"/>
          <p:cNvSpPr/>
          <p:nvPr/>
        </p:nvSpPr>
        <p:spPr>
          <a:xfrm rot="10800000">
            <a:off x="5334000" y="4114800"/>
            <a:ext cx="1905000" cy="228600"/>
          </a:xfrm>
          <a:custGeom>
            <a:avLst/>
            <a:gdLst/>
            <a:ahLst/>
            <a:cxnLst>
              <a:cxn ang="0">
                <a:pos x="18900" y="10800"/>
              </a:cxn>
              <a:cxn ang="90">
                <a:pos x="10800" y="21600"/>
              </a:cxn>
              <a:cxn ang="180">
                <a:pos x="2700" y="10800"/>
              </a:cxn>
              <a:cxn ang="270">
                <a:pos x="10800" y="0"/>
              </a:cxn>
            </a:cxnLst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6640" name="矩形 10256"/>
          <p:cNvSpPr/>
          <p:nvPr/>
        </p:nvSpPr>
        <p:spPr>
          <a:xfrm>
            <a:off x="2438400" y="3886200"/>
            <a:ext cx="3962400" cy="2286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41" name="椭圆 10257"/>
          <p:cNvSpPr/>
          <p:nvPr/>
        </p:nvSpPr>
        <p:spPr>
          <a:xfrm>
            <a:off x="4343400" y="3352800"/>
            <a:ext cx="228600" cy="2286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42" name="任意多边形 10258"/>
          <p:cNvSpPr/>
          <p:nvPr/>
        </p:nvSpPr>
        <p:spPr>
          <a:xfrm>
            <a:off x="1447800" y="2819400"/>
            <a:ext cx="2057400" cy="228600"/>
          </a:xfrm>
          <a:custGeom>
            <a:avLst/>
            <a:gdLst/>
            <a:ahLst/>
            <a:cxnLst>
              <a:cxn ang="0">
                <a:pos x="18900" y="10800"/>
              </a:cxn>
              <a:cxn ang="90">
                <a:pos x="10800" y="21600"/>
              </a:cxn>
              <a:cxn ang="180">
                <a:pos x="2700" y="10800"/>
              </a:cxn>
              <a:cxn ang="270">
                <a:pos x="10800" y="0"/>
              </a:cxn>
            </a:cxnLst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261" name="文本框 10260"/>
          <p:cNvSpPr txBox="1"/>
          <p:nvPr/>
        </p:nvSpPr>
        <p:spPr>
          <a:xfrm>
            <a:off x="1562100" y="5421313"/>
            <a:ext cx="5867400" cy="1004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en-US" altLang="x-none" sz="6000" b="1" dirty="0">
                <a:latin typeface="Times New Roman" panose="02020603050405020304" pitchFamily="2" charset="0"/>
                <a:ea typeface="宋体" panose="02010600030101010101" pitchFamily="2" charset="-122"/>
              </a:rPr>
              <a:t>a+c     b+c</a:t>
            </a:r>
            <a:endParaRPr lang="en-US" altLang="x-none" sz="60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62" name="文本框 10261"/>
          <p:cNvSpPr txBox="1"/>
          <p:nvPr/>
        </p:nvSpPr>
        <p:spPr>
          <a:xfrm>
            <a:off x="3733800" y="5594350"/>
            <a:ext cx="1371600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en-US" altLang="x-none" sz="4800" b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=</a:t>
            </a:r>
            <a:endParaRPr lang="en-US" altLang="x-none" sz="4800" b="1" dirty="0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6645" name="文本框 10262"/>
          <p:cNvSpPr txBox="1"/>
          <p:nvPr/>
        </p:nvSpPr>
        <p:spPr>
          <a:xfrm>
            <a:off x="7543800" y="3962400"/>
            <a:ext cx="9144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右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46" name="文本框 10263"/>
          <p:cNvSpPr txBox="1"/>
          <p:nvPr/>
        </p:nvSpPr>
        <p:spPr>
          <a:xfrm>
            <a:off x="533400" y="3886200"/>
            <a:ext cx="9144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左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66" name="矩形 10265"/>
          <p:cNvSpPr/>
          <p:nvPr/>
        </p:nvSpPr>
        <p:spPr>
          <a:xfrm>
            <a:off x="762000" y="1229995"/>
            <a:ext cx="2743200" cy="520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p>
            <a:pPr algn="ctr" fontAlgn="base"/>
            <a:r>
              <a:rPr lang="zh-CN" altLang="en-US" sz="36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有什么规律？</a:t>
            </a:r>
            <a:endParaRPr lang="zh-CN" altLang="en-US" sz="36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48" name="文本框 6162"/>
          <p:cNvSpPr txBox="1"/>
          <p:nvPr/>
        </p:nvSpPr>
        <p:spPr>
          <a:xfrm>
            <a:off x="2246313" y="4587875"/>
            <a:ext cx="4419600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en-US" altLang="x-none" sz="6000" b="1" dirty="0"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r>
              <a:rPr lang="en-US" altLang="x-none" sz="4400" dirty="0"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  <a:r>
              <a:rPr lang="en-US" altLang="x-none" sz="4400" b="1" dirty="0">
                <a:latin typeface="Times New Roman" panose="02020603050405020304" pitchFamily="2" charset="0"/>
                <a:ea typeface="宋体" panose="02010600030101010101" pitchFamily="2" charset="-122"/>
              </a:rPr>
              <a:t>=</a:t>
            </a:r>
            <a:r>
              <a:rPr lang="en-US" altLang="x-none" sz="4400" dirty="0"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  <a:r>
              <a:rPr lang="en-US" altLang="x-none" sz="6000" b="1" dirty="0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endParaRPr lang="en-US" altLang="x-none" sz="60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1" grpId="0"/>
      <p:bldP spid="1026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矩形 11265"/>
          <p:cNvSpPr/>
          <p:nvPr/>
        </p:nvSpPr>
        <p:spPr>
          <a:xfrm>
            <a:off x="2743200" y="2362200"/>
            <a:ext cx="457200" cy="457200"/>
          </a:xfrm>
          <a:prstGeom prst="rect">
            <a:avLst/>
          </a:prstGeom>
          <a:solidFill>
            <a:srgbClr val="6699FF"/>
          </a:solidFill>
          <a:ln w="9525" cap="flat" cmpd="sng">
            <a:solidFill>
              <a:srgbClr val="0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</a:pPr>
            <a:r>
              <a:rPr lang="en-US" altLang="x-none" sz="4000" b="1" dirty="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endParaRPr lang="en-US" altLang="x-none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0" name="矩形 11266"/>
          <p:cNvSpPr/>
          <p:nvPr/>
        </p:nvSpPr>
        <p:spPr>
          <a:xfrm>
            <a:off x="2433638" y="2362200"/>
            <a:ext cx="304800" cy="457200"/>
          </a:xfrm>
          <a:prstGeom prst="rect">
            <a:avLst/>
          </a:prstGeom>
          <a:solidFill>
            <a:srgbClr val="6699FF"/>
          </a:solidFill>
          <a:ln w="9525" cap="flat" cmpd="sng">
            <a:solidFill>
              <a:srgbClr val="0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</a:pPr>
            <a:endParaRPr lang="zh-CN" altLang="en-US" sz="36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8" name="矩形 11267"/>
          <p:cNvSpPr/>
          <p:nvPr/>
        </p:nvSpPr>
        <p:spPr>
          <a:xfrm>
            <a:off x="6858000" y="2362200"/>
            <a:ext cx="457200" cy="457200"/>
          </a:xfrm>
          <a:prstGeom prst="rect">
            <a:avLst/>
          </a:prstGeom>
          <a:solidFill>
            <a:srgbClr val="6699FF"/>
          </a:solidFill>
          <a:ln w="9525" cap="flat" cmpd="sng">
            <a:solidFill>
              <a:srgbClr val="0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</a:pPr>
            <a:r>
              <a:rPr lang="en-US" altLang="x-none" sz="4000" b="1" dirty="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endParaRPr lang="en-US" altLang="x-none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2" name="椭圆 11268"/>
          <p:cNvSpPr/>
          <p:nvPr/>
        </p:nvSpPr>
        <p:spPr>
          <a:xfrm>
            <a:off x="6477000" y="2438400"/>
            <a:ext cx="381000" cy="381000"/>
          </a:xfrm>
          <a:prstGeom prst="ellipse">
            <a:avLst/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</a:pPr>
            <a:endParaRPr lang="zh-CN" altLang="en-US" sz="36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7653" name="组合 11269"/>
          <p:cNvGrpSpPr/>
          <p:nvPr/>
        </p:nvGrpSpPr>
        <p:grpSpPr>
          <a:xfrm>
            <a:off x="3733800" y="1676400"/>
            <a:ext cx="1371600" cy="2208213"/>
            <a:chOff x="0" y="0"/>
            <a:chExt cx="864" cy="1391"/>
          </a:xfrm>
        </p:grpSpPr>
        <p:sp>
          <p:nvSpPr>
            <p:cNvPr id="27654" name="任意多边形 11270"/>
            <p:cNvSpPr/>
            <p:nvPr/>
          </p:nvSpPr>
          <p:spPr>
            <a:xfrm rot="10789515">
              <a:off x="383" y="47"/>
              <a:ext cx="145" cy="1344"/>
            </a:xfrm>
            <a:custGeom>
              <a:avLst/>
              <a:gdLst/>
              <a:ahLst/>
              <a:cxnLst>
                <a:cxn ang="0">
                  <a:pos x="18900" y="10800"/>
                </a:cxn>
                <a:cxn ang="90">
                  <a:pos x="10800" y="21600"/>
                </a:cxn>
                <a:cxn ang="180">
                  <a:pos x="2700" y="10800"/>
                </a:cxn>
                <a:cxn ang="270">
                  <a:pos x="10800" y="0"/>
                </a:cxn>
              </a:cxnLst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7655" name="任意多边形 11271"/>
            <p:cNvSpPr/>
            <p:nvPr/>
          </p:nvSpPr>
          <p:spPr>
            <a:xfrm>
              <a:off x="0" y="0"/>
              <a:ext cx="864" cy="528"/>
            </a:xfrm>
            <a:custGeom>
              <a:avLst/>
              <a:gdLst/>
              <a:ahLst/>
              <a:cxnLst>
                <a:cxn ang="270">
                  <a:pos x="10800" y="0"/>
                </a:cxn>
                <a:cxn ang="180">
                  <a:pos x="2700" y="10800"/>
                </a:cxn>
                <a:cxn ang="270">
                  <a:pos x="10800" y="5400"/>
                </a:cxn>
                <a:cxn ang="0">
                  <a:pos x="18900" y="10800"/>
                </a:cxn>
              </a:cxnLst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7656" name="直接连接符 11272"/>
            <p:cNvSpPr/>
            <p:nvPr/>
          </p:nvSpPr>
          <p:spPr>
            <a:xfrm flipV="1">
              <a:off x="459" y="57"/>
              <a:ext cx="0" cy="1056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27657" name="等腰三角形 11273"/>
          <p:cNvSpPr/>
          <p:nvPr/>
        </p:nvSpPr>
        <p:spPr>
          <a:xfrm>
            <a:off x="4267200" y="3429000"/>
            <a:ext cx="381000" cy="4572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8" name="等腰三角形 11274"/>
          <p:cNvSpPr/>
          <p:nvPr/>
        </p:nvSpPr>
        <p:spPr>
          <a:xfrm>
            <a:off x="2224088" y="2819400"/>
            <a:ext cx="381000" cy="6858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9" name="等腰三角形 11275"/>
          <p:cNvSpPr/>
          <p:nvPr/>
        </p:nvSpPr>
        <p:spPr>
          <a:xfrm>
            <a:off x="6400800" y="2819400"/>
            <a:ext cx="381000" cy="6858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60" name="任意多边形 11276"/>
          <p:cNvSpPr/>
          <p:nvPr/>
        </p:nvSpPr>
        <p:spPr>
          <a:xfrm>
            <a:off x="5562600" y="2819400"/>
            <a:ext cx="2057400" cy="228600"/>
          </a:xfrm>
          <a:custGeom>
            <a:avLst/>
            <a:gdLst/>
            <a:ahLst/>
            <a:cxnLst>
              <a:cxn ang="0">
                <a:pos x="18900" y="10800"/>
              </a:cxn>
              <a:cxn ang="90">
                <a:pos x="10800" y="21600"/>
              </a:cxn>
              <a:cxn ang="180">
                <a:pos x="2700" y="10800"/>
              </a:cxn>
              <a:cxn ang="270">
                <a:pos x="10800" y="0"/>
              </a:cxn>
            </a:cxnLst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7661" name="矩形 11277"/>
          <p:cNvSpPr/>
          <p:nvPr/>
        </p:nvSpPr>
        <p:spPr>
          <a:xfrm>
            <a:off x="2209800" y="3352800"/>
            <a:ext cx="4572000" cy="1524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62" name="任意多边形 11278"/>
          <p:cNvSpPr/>
          <p:nvPr/>
        </p:nvSpPr>
        <p:spPr>
          <a:xfrm rot="10800000">
            <a:off x="1752600" y="4114800"/>
            <a:ext cx="1905000" cy="228600"/>
          </a:xfrm>
          <a:custGeom>
            <a:avLst/>
            <a:gdLst/>
            <a:ahLst/>
            <a:cxnLst>
              <a:cxn ang="0">
                <a:pos x="18900" y="10800"/>
              </a:cxn>
              <a:cxn ang="90">
                <a:pos x="10800" y="21600"/>
              </a:cxn>
              <a:cxn ang="180">
                <a:pos x="2700" y="10800"/>
              </a:cxn>
              <a:cxn ang="270">
                <a:pos x="10800" y="0"/>
              </a:cxn>
            </a:cxnLst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7663" name="任意多边形 11279"/>
          <p:cNvSpPr/>
          <p:nvPr/>
        </p:nvSpPr>
        <p:spPr>
          <a:xfrm rot="10800000">
            <a:off x="5334000" y="4114800"/>
            <a:ext cx="1905000" cy="228600"/>
          </a:xfrm>
          <a:custGeom>
            <a:avLst/>
            <a:gdLst/>
            <a:ahLst/>
            <a:cxnLst>
              <a:cxn ang="0">
                <a:pos x="18900" y="10800"/>
              </a:cxn>
              <a:cxn ang="90">
                <a:pos x="10800" y="21600"/>
              </a:cxn>
              <a:cxn ang="180">
                <a:pos x="2700" y="10800"/>
              </a:cxn>
              <a:cxn ang="270">
                <a:pos x="10800" y="0"/>
              </a:cxn>
            </a:cxnLst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7664" name="矩形 11280"/>
          <p:cNvSpPr/>
          <p:nvPr/>
        </p:nvSpPr>
        <p:spPr>
          <a:xfrm>
            <a:off x="2438400" y="3886200"/>
            <a:ext cx="3962400" cy="2286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65" name="椭圆 11281"/>
          <p:cNvSpPr/>
          <p:nvPr/>
        </p:nvSpPr>
        <p:spPr>
          <a:xfrm>
            <a:off x="4343400" y="3352800"/>
            <a:ext cx="228600" cy="2286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66" name="任意多边形 11282"/>
          <p:cNvSpPr/>
          <p:nvPr/>
        </p:nvSpPr>
        <p:spPr>
          <a:xfrm>
            <a:off x="1447800" y="2819400"/>
            <a:ext cx="2057400" cy="228600"/>
          </a:xfrm>
          <a:custGeom>
            <a:avLst/>
            <a:gdLst/>
            <a:ahLst/>
            <a:cxnLst>
              <a:cxn ang="0">
                <a:pos x="18900" y="10800"/>
              </a:cxn>
              <a:cxn ang="90">
                <a:pos x="10800" y="21600"/>
              </a:cxn>
              <a:cxn ang="180">
                <a:pos x="2700" y="10800"/>
              </a:cxn>
              <a:cxn ang="270">
                <a:pos x="10800" y="0"/>
              </a:cxn>
            </a:cxnLst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27667" name="组合 11284"/>
          <p:cNvGrpSpPr/>
          <p:nvPr/>
        </p:nvGrpSpPr>
        <p:grpSpPr>
          <a:xfrm>
            <a:off x="7696200" y="2171700"/>
            <a:ext cx="1393825" cy="800100"/>
            <a:chOff x="0" y="216"/>
            <a:chExt cx="878" cy="504"/>
          </a:xfrm>
        </p:grpSpPr>
        <p:sp>
          <p:nvSpPr>
            <p:cNvPr id="27668" name="左箭头标注 11285"/>
            <p:cNvSpPr/>
            <p:nvPr/>
          </p:nvSpPr>
          <p:spPr>
            <a:xfrm>
              <a:off x="0" y="288"/>
              <a:ext cx="672" cy="432"/>
            </a:xfrm>
            <a:prstGeom prst="leftArrowCallout">
              <a:avLst>
                <a:gd name="adj1" fmla="val 25000"/>
                <a:gd name="adj2" fmla="val 25000"/>
                <a:gd name="adj3" fmla="val 25918"/>
                <a:gd name="adj4" fmla="val 66667"/>
              </a:avLst>
            </a:prstGeom>
            <a:solidFill>
              <a:srgbClr val="FF0000"/>
            </a:solidFill>
            <a:ln w="25400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algn="ctr">
                <a:spcBef>
                  <a:spcPct val="50000"/>
                </a:spcBef>
              </a:pPr>
              <a:endParaRPr lang="zh-CN" altLang="en-US" sz="8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669" name="文本框 11286"/>
            <p:cNvSpPr txBox="1"/>
            <p:nvPr/>
          </p:nvSpPr>
          <p:spPr>
            <a:xfrm>
              <a:off x="62" y="216"/>
              <a:ext cx="816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x-none" sz="44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a</a:t>
              </a:r>
              <a:endParaRPr lang="en-US" altLang="x-none" sz="4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7670" name="组合 11287"/>
          <p:cNvGrpSpPr/>
          <p:nvPr/>
        </p:nvGrpSpPr>
        <p:grpSpPr>
          <a:xfrm>
            <a:off x="304800" y="2201863"/>
            <a:ext cx="1219200" cy="701675"/>
            <a:chOff x="0" y="235"/>
            <a:chExt cx="768" cy="442"/>
          </a:xfrm>
        </p:grpSpPr>
        <p:sp>
          <p:nvSpPr>
            <p:cNvPr id="27671" name="右箭头标注 11288"/>
            <p:cNvSpPr/>
            <p:nvPr/>
          </p:nvSpPr>
          <p:spPr>
            <a:xfrm>
              <a:off x="144" y="240"/>
              <a:ext cx="624" cy="432"/>
            </a:xfrm>
            <a:prstGeom prst="rightArrowCallout">
              <a:avLst>
                <a:gd name="adj1" fmla="val 25000"/>
                <a:gd name="adj2" fmla="val 25000"/>
                <a:gd name="adj3" fmla="val 24067"/>
                <a:gd name="adj4" fmla="val 66667"/>
              </a:avLst>
            </a:prstGeom>
            <a:solidFill>
              <a:srgbClr val="FF0000"/>
            </a:solidFill>
            <a:ln w="25400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672" name="文本框 11289"/>
            <p:cNvSpPr txBox="1"/>
            <p:nvPr/>
          </p:nvSpPr>
          <p:spPr>
            <a:xfrm>
              <a:off x="0" y="235"/>
              <a:ext cx="720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x-none" sz="40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b</a:t>
              </a:r>
              <a:endParaRPr lang="en-US" altLang="x-none" sz="4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7673" name="文本框 11290"/>
          <p:cNvSpPr txBox="1"/>
          <p:nvPr/>
        </p:nvSpPr>
        <p:spPr>
          <a:xfrm>
            <a:off x="7543800" y="3962400"/>
            <a:ext cx="9144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右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74" name="文本框 11291"/>
          <p:cNvSpPr txBox="1"/>
          <p:nvPr/>
        </p:nvSpPr>
        <p:spPr>
          <a:xfrm>
            <a:off x="533400" y="3886200"/>
            <a:ext cx="9144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左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75" name="文本框 6162"/>
          <p:cNvSpPr txBox="1"/>
          <p:nvPr/>
        </p:nvSpPr>
        <p:spPr>
          <a:xfrm>
            <a:off x="2286000" y="4891088"/>
            <a:ext cx="4419600" cy="1004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en-US" altLang="x-none" sz="6000" b="1" dirty="0"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r>
              <a:rPr lang="en-US" altLang="x-none" sz="4400" dirty="0"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  <a:r>
              <a:rPr lang="en-US" altLang="x-none" sz="4400" b="1" dirty="0">
                <a:latin typeface="Times New Roman" panose="02020603050405020304" pitchFamily="2" charset="0"/>
                <a:ea typeface="宋体" panose="02010600030101010101" pitchFamily="2" charset="-122"/>
              </a:rPr>
              <a:t>=</a:t>
            </a:r>
            <a:r>
              <a:rPr lang="en-US" altLang="x-none" sz="4400" dirty="0"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  <a:r>
              <a:rPr lang="en-US" altLang="x-none" sz="6000" b="1" dirty="0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endParaRPr lang="en-US" altLang="x-none" sz="60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矩形 12289"/>
          <p:cNvSpPr/>
          <p:nvPr/>
        </p:nvSpPr>
        <p:spPr>
          <a:xfrm>
            <a:off x="2667000" y="2514600"/>
            <a:ext cx="457200" cy="457200"/>
          </a:xfrm>
          <a:prstGeom prst="rect">
            <a:avLst/>
          </a:prstGeom>
          <a:solidFill>
            <a:srgbClr val="6699FF"/>
          </a:solidFill>
          <a:ln w="9525" cap="flat" cmpd="sng">
            <a:solidFill>
              <a:srgbClr val="0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</a:pPr>
            <a:r>
              <a:rPr lang="en-US" altLang="x-none" sz="4000" b="1" dirty="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endParaRPr lang="en-US" altLang="x-none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4" name="矩形 12290"/>
          <p:cNvSpPr/>
          <p:nvPr/>
        </p:nvSpPr>
        <p:spPr>
          <a:xfrm>
            <a:off x="2362200" y="2514600"/>
            <a:ext cx="304800" cy="457200"/>
          </a:xfrm>
          <a:prstGeom prst="rect">
            <a:avLst/>
          </a:prstGeom>
          <a:solidFill>
            <a:srgbClr val="6699FF"/>
          </a:solidFill>
          <a:ln w="9525" cap="flat" cmpd="sng">
            <a:solidFill>
              <a:srgbClr val="0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</a:pPr>
            <a:endParaRPr lang="zh-CN" altLang="en-US" sz="36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5" name="椭圆 12291"/>
          <p:cNvSpPr/>
          <p:nvPr/>
        </p:nvSpPr>
        <p:spPr>
          <a:xfrm>
            <a:off x="6400800" y="2209800"/>
            <a:ext cx="381000" cy="381000"/>
          </a:xfrm>
          <a:prstGeom prst="ellipse">
            <a:avLst/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</a:pPr>
            <a:endParaRPr lang="zh-CN" altLang="en-US" sz="36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8676" name="组合 12292"/>
          <p:cNvGrpSpPr/>
          <p:nvPr/>
        </p:nvGrpSpPr>
        <p:grpSpPr>
          <a:xfrm>
            <a:off x="3733800" y="1676400"/>
            <a:ext cx="1371600" cy="2208213"/>
            <a:chOff x="0" y="0"/>
            <a:chExt cx="864" cy="1391"/>
          </a:xfrm>
        </p:grpSpPr>
        <p:sp>
          <p:nvSpPr>
            <p:cNvPr id="28677" name="任意多边形 12293"/>
            <p:cNvSpPr/>
            <p:nvPr/>
          </p:nvSpPr>
          <p:spPr>
            <a:xfrm rot="10789515">
              <a:off x="383" y="47"/>
              <a:ext cx="145" cy="1344"/>
            </a:xfrm>
            <a:custGeom>
              <a:avLst/>
              <a:gdLst/>
              <a:ahLst/>
              <a:cxnLst>
                <a:cxn ang="0">
                  <a:pos x="18900" y="10800"/>
                </a:cxn>
                <a:cxn ang="90">
                  <a:pos x="10800" y="21600"/>
                </a:cxn>
                <a:cxn ang="180">
                  <a:pos x="2700" y="10800"/>
                </a:cxn>
                <a:cxn ang="270">
                  <a:pos x="10800" y="0"/>
                </a:cxn>
              </a:cxnLst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678" name="任意多边形 12294"/>
            <p:cNvSpPr/>
            <p:nvPr/>
          </p:nvSpPr>
          <p:spPr>
            <a:xfrm>
              <a:off x="0" y="0"/>
              <a:ext cx="864" cy="528"/>
            </a:xfrm>
            <a:custGeom>
              <a:avLst/>
              <a:gdLst/>
              <a:ahLst/>
              <a:cxnLst>
                <a:cxn ang="270">
                  <a:pos x="10800" y="0"/>
                </a:cxn>
                <a:cxn ang="180">
                  <a:pos x="2700" y="10800"/>
                </a:cxn>
                <a:cxn ang="270">
                  <a:pos x="10800" y="5400"/>
                </a:cxn>
                <a:cxn ang="0">
                  <a:pos x="18900" y="10800"/>
                </a:cxn>
              </a:cxnLst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679" name="直接连接符 12295"/>
            <p:cNvSpPr/>
            <p:nvPr/>
          </p:nvSpPr>
          <p:spPr>
            <a:xfrm flipV="1">
              <a:off x="459" y="57"/>
              <a:ext cx="0" cy="1056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28680" name="等腰三角形 12296"/>
          <p:cNvSpPr/>
          <p:nvPr/>
        </p:nvSpPr>
        <p:spPr>
          <a:xfrm>
            <a:off x="4267200" y="3429000"/>
            <a:ext cx="381000" cy="4572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1" name="等腰三角形 12297"/>
          <p:cNvSpPr/>
          <p:nvPr/>
        </p:nvSpPr>
        <p:spPr>
          <a:xfrm>
            <a:off x="2224088" y="2971800"/>
            <a:ext cx="381000" cy="6858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2" name="等腰三角形 12298"/>
          <p:cNvSpPr/>
          <p:nvPr/>
        </p:nvSpPr>
        <p:spPr>
          <a:xfrm>
            <a:off x="6386513" y="2576513"/>
            <a:ext cx="381000" cy="6858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3" name="任意多边形 12299"/>
          <p:cNvSpPr/>
          <p:nvPr/>
        </p:nvSpPr>
        <p:spPr>
          <a:xfrm>
            <a:off x="5562600" y="2590800"/>
            <a:ext cx="2057400" cy="228600"/>
          </a:xfrm>
          <a:custGeom>
            <a:avLst/>
            <a:gdLst/>
            <a:ahLst/>
            <a:cxnLst>
              <a:cxn ang="0">
                <a:pos x="18900" y="10800"/>
              </a:cxn>
              <a:cxn ang="90">
                <a:pos x="10800" y="21600"/>
              </a:cxn>
              <a:cxn ang="180">
                <a:pos x="2700" y="10800"/>
              </a:cxn>
              <a:cxn ang="270">
                <a:pos x="10800" y="0"/>
              </a:cxn>
            </a:cxnLst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8684" name="矩形 12300"/>
          <p:cNvSpPr/>
          <p:nvPr/>
        </p:nvSpPr>
        <p:spPr>
          <a:xfrm rot="-360000">
            <a:off x="2209800" y="3352800"/>
            <a:ext cx="4572000" cy="1524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5" name="任意多边形 12301"/>
          <p:cNvSpPr/>
          <p:nvPr/>
        </p:nvSpPr>
        <p:spPr>
          <a:xfrm rot="10800000">
            <a:off x="1752600" y="4114800"/>
            <a:ext cx="1905000" cy="228600"/>
          </a:xfrm>
          <a:custGeom>
            <a:avLst/>
            <a:gdLst/>
            <a:ahLst/>
            <a:cxnLst>
              <a:cxn ang="0">
                <a:pos x="18900" y="10800"/>
              </a:cxn>
              <a:cxn ang="90">
                <a:pos x="10800" y="21600"/>
              </a:cxn>
              <a:cxn ang="180">
                <a:pos x="2700" y="10800"/>
              </a:cxn>
              <a:cxn ang="270">
                <a:pos x="10800" y="0"/>
              </a:cxn>
            </a:cxnLst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8686" name="任意多边形 12302"/>
          <p:cNvSpPr/>
          <p:nvPr/>
        </p:nvSpPr>
        <p:spPr>
          <a:xfrm rot="10800000">
            <a:off x="5334000" y="4114800"/>
            <a:ext cx="1905000" cy="228600"/>
          </a:xfrm>
          <a:custGeom>
            <a:avLst/>
            <a:gdLst/>
            <a:ahLst/>
            <a:cxnLst>
              <a:cxn ang="0">
                <a:pos x="18900" y="10800"/>
              </a:cxn>
              <a:cxn ang="90">
                <a:pos x="10800" y="21600"/>
              </a:cxn>
              <a:cxn ang="180">
                <a:pos x="2700" y="10800"/>
              </a:cxn>
              <a:cxn ang="270">
                <a:pos x="10800" y="0"/>
              </a:cxn>
            </a:cxnLst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8687" name="矩形 12303"/>
          <p:cNvSpPr/>
          <p:nvPr/>
        </p:nvSpPr>
        <p:spPr>
          <a:xfrm>
            <a:off x="2438400" y="3886200"/>
            <a:ext cx="3962400" cy="2286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8" name="椭圆 12304"/>
          <p:cNvSpPr/>
          <p:nvPr/>
        </p:nvSpPr>
        <p:spPr>
          <a:xfrm>
            <a:off x="4343400" y="3352800"/>
            <a:ext cx="228600" cy="2286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9" name="任意多边形 12305"/>
          <p:cNvSpPr/>
          <p:nvPr/>
        </p:nvSpPr>
        <p:spPr>
          <a:xfrm>
            <a:off x="1447800" y="2971800"/>
            <a:ext cx="2057400" cy="228600"/>
          </a:xfrm>
          <a:custGeom>
            <a:avLst/>
            <a:gdLst/>
            <a:ahLst/>
            <a:cxnLst>
              <a:cxn ang="0">
                <a:pos x="18900" y="10800"/>
              </a:cxn>
              <a:cxn ang="90">
                <a:pos x="10800" y="21600"/>
              </a:cxn>
              <a:cxn ang="180">
                <a:pos x="2700" y="10800"/>
              </a:cxn>
              <a:cxn ang="270">
                <a:pos x="10800" y="0"/>
              </a:cxn>
            </a:cxnLst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8690" name="文本框 12313"/>
          <p:cNvSpPr txBox="1"/>
          <p:nvPr/>
        </p:nvSpPr>
        <p:spPr>
          <a:xfrm>
            <a:off x="7543800" y="3962400"/>
            <a:ext cx="9144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右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91" name="文本框 12314"/>
          <p:cNvSpPr txBox="1"/>
          <p:nvPr/>
        </p:nvSpPr>
        <p:spPr>
          <a:xfrm>
            <a:off x="533400" y="3886200"/>
            <a:ext cx="9144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左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92" name="文本框 12315"/>
          <p:cNvSpPr txBox="1"/>
          <p:nvPr/>
        </p:nvSpPr>
        <p:spPr>
          <a:xfrm>
            <a:off x="3527425" y="2392363"/>
            <a:ext cx="488950" cy="2143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just"/>
            <a:r>
              <a:rPr lang="zh-CN" altLang="en-US" sz="8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学科网</a:t>
            </a:r>
            <a:endParaRPr lang="zh-CN" altLang="en-US" sz="8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8693" name="组合 11287"/>
          <p:cNvGrpSpPr/>
          <p:nvPr/>
        </p:nvGrpSpPr>
        <p:grpSpPr>
          <a:xfrm>
            <a:off x="304800" y="2514600"/>
            <a:ext cx="1219200" cy="701675"/>
            <a:chOff x="0" y="235"/>
            <a:chExt cx="768" cy="442"/>
          </a:xfrm>
        </p:grpSpPr>
        <p:sp>
          <p:nvSpPr>
            <p:cNvPr id="28694" name="右箭头标注 11288"/>
            <p:cNvSpPr/>
            <p:nvPr/>
          </p:nvSpPr>
          <p:spPr>
            <a:xfrm>
              <a:off x="144" y="240"/>
              <a:ext cx="624" cy="432"/>
            </a:xfrm>
            <a:prstGeom prst="rightArrowCallout">
              <a:avLst>
                <a:gd name="adj1" fmla="val 25000"/>
                <a:gd name="adj2" fmla="val 25000"/>
                <a:gd name="adj3" fmla="val 24067"/>
                <a:gd name="adj4" fmla="val 66667"/>
              </a:avLst>
            </a:prstGeom>
            <a:solidFill>
              <a:srgbClr val="FF0000"/>
            </a:solidFill>
            <a:ln w="25400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695" name="文本框 11289"/>
            <p:cNvSpPr txBox="1"/>
            <p:nvPr/>
          </p:nvSpPr>
          <p:spPr>
            <a:xfrm>
              <a:off x="0" y="235"/>
              <a:ext cx="720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x-none" sz="40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b</a:t>
              </a:r>
              <a:endParaRPr lang="en-US" altLang="x-none" sz="4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8696" name="组合 11284"/>
          <p:cNvGrpSpPr/>
          <p:nvPr/>
        </p:nvGrpSpPr>
        <p:grpSpPr>
          <a:xfrm>
            <a:off x="7696200" y="2171700"/>
            <a:ext cx="1393825" cy="800100"/>
            <a:chOff x="0" y="216"/>
            <a:chExt cx="878" cy="504"/>
          </a:xfrm>
        </p:grpSpPr>
        <p:sp>
          <p:nvSpPr>
            <p:cNvPr id="28697" name="左箭头标注 11285"/>
            <p:cNvSpPr/>
            <p:nvPr/>
          </p:nvSpPr>
          <p:spPr>
            <a:xfrm>
              <a:off x="0" y="288"/>
              <a:ext cx="672" cy="432"/>
            </a:xfrm>
            <a:prstGeom prst="leftArrowCallout">
              <a:avLst>
                <a:gd name="adj1" fmla="val 25000"/>
                <a:gd name="adj2" fmla="val 25000"/>
                <a:gd name="adj3" fmla="val 25918"/>
                <a:gd name="adj4" fmla="val 66667"/>
              </a:avLst>
            </a:prstGeom>
            <a:solidFill>
              <a:srgbClr val="FF0000"/>
            </a:solidFill>
            <a:ln w="25400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algn="ctr">
                <a:spcBef>
                  <a:spcPct val="50000"/>
                </a:spcBef>
              </a:pPr>
              <a:endParaRPr lang="zh-CN" altLang="en-US" sz="8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698" name="文本框 11286"/>
            <p:cNvSpPr txBox="1"/>
            <p:nvPr/>
          </p:nvSpPr>
          <p:spPr>
            <a:xfrm>
              <a:off x="62" y="216"/>
              <a:ext cx="816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x-none" sz="44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a</a:t>
              </a:r>
              <a:endParaRPr lang="en-US" altLang="x-none" sz="4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8699" name="文本框 6162"/>
          <p:cNvSpPr txBox="1"/>
          <p:nvPr/>
        </p:nvSpPr>
        <p:spPr>
          <a:xfrm>
            <a:off x="2286000" y="4891088"/>
            <a:ext cx="4419600" cy="1004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en-US" altLang="x-none" sz="6000" b="1" dirty="0"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r>
              <a:rPr lang="en-US" altLang="x-none" sz="4400" dirty="0"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  <a:r>
              <a:rPr lang="en-US" altLang="x-none" sz="4400" b="1" dirty="0">
                <a:latin typeface="Times New Roman" panose="02020603050405020304" pitchFamily="2" charset="0"/>
                <a:ea typeface="宋体" panose="02010600030101010101" pitchFamily="2" charset="-122"/>
              </a:rPr>
              <a:t>=</a:t>
            </a:r>
            <a:r>
              <a:rPr lang="en-US" altLang="x-none" sz="4400" dirty="0"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  <a:r>
              <a:rPr lang="en-US" altLang="x-none" sz="6000" b="1" dirty="0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endParaRPr lang="en-US" altLang="x-none" sz="60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1000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椭圆 13313"/>
          <p:cNvSpPr/>
          <p:nvPr/>
        </p:nvSpPr>
        <p:spPr>
          <a:xfrm>
            <a:off x="6400800" y="2057400"/>
            <a:ext cx="381000" cy="381000"/>
          </a:xfrm>
          <a:prstGeom prst="ellipse">
            <a:avLst/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</a:pPr>
            <a:endParaRPr lang="zh-CN" altLang="en-US" sz="36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5" name="矩形 13314"/>
          <p:cNvSpPr/>
          <p:nvPr/>
        </p:nvSpPr>
        <p:spPr>
          <a:xfrm>
            <a:off x="2667000" y="2667000"/>
            <a:ext cx="457200" cy="457200"/>
          </a:xfrm>
          <a:prstGeom prst="rect">
            <a:avLst/>
          </a:prstGeom>
          <a:solidFill>
            <a:srgbClr val="6699FF"/>
          </a:solidFill>
          <a:ln w="9525" cap="flat" cmpd="sng">
            <a:solidFill>
              <a:srgbClr val="0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</a:pPr>
            <a:r>
              <a:rPr lang="en-US" altLang="x-none" sz="4000" b="1" dirty="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endParaRPr lang="en-US" altLang="x-none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699" name="矩形 13315"/>
          <p:cNvSpPr/>
          <p:nvPr/>
        </p:nvSpPr>
        <p:spPr>
          <a:xfrm>
            <a:off x="2362200" y="2667000"/>
            <a:ext cx="304800" cy="457200"/>
          </a:xfrm>
          <a:prstGeom prst="rect">
            <a:avLst/>
          </a:prstGeom>
          <a:solidFill>
            <a:srgbClr val="6699FF"/>
          </a:solidFill>
          <a:ln w="9525" cap="flat" cmpd="sng">
            <a:solidFill>
              <a:srgbClr val="0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</a:pPr>
            <a:endParaRPr lang="zh-CN" altLang="en-US" sz="36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0" name="任意多边形 13316"/>
          <p:cNvSpPr/>
          <p:nvPr/>
        </p:nvSpPr>
        <p:spPr>
          <a:xfrm rot="10789515">
            <a:off x="4341813" y="1751013"/>
            <a:ext cx="230187" cy="2133600"/>
          </a:xfrm>
          <a:custGeom>
            <a:avLst/>
            <a:gdLst/>
            <a:ahLst/>
            <a:cxnLst>
              <a:cxn ang="0">
                <a:pos x="18900" y="10800"/>
              </a:cxn>
              <a:cxn ang="90">
                <a:pos x="10800" y="21600"/>
              </a:cxn>
              <a:cxn ang="180">
                <a:pos x="2700" y="10800"/>
              </a:cxn>
              <a:cxn ang="270">
                <a:pos x="10800" y="0"/>
              </a:cxn>
            </a:cxnLst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9701" name="任意多边形 13317"/>
          <p:cNvSpPr/>
          <p:nvPr/>
        </p:nvSpPr>
        <p:spPr>
          <a:xfrm>
            <a:off x="3733800" y="1676400"/>
            <a:ext cx="1371600" cy="838200"/>
          </a:xfrm>
          <a:custGeom>
            <a:avLst/>
            <a:gdLst/>
            <a:ahLst/>
            <a:cxnLst>
              <a:cxn ang="270">
                <a:pos x="10800" y="0"/>
              </a:cxn>
              <a:cxn ang="180">
                <a:pos x="2700" y="10800"/>
              </a:cxn>
              <a:cxn ang="270">
                <a:pos x="10800" y="5400"/>
              </a:cxn>
              <a:cxn ang="0">
                <a:pos x="18900" y="10800"/>
              </a:cxn>
            </a:cxnLst>
            <a:pathLst>
              <a:path w="21600" h="21600">
                <a:moveTo>
                  <a:pt x="5400" y="10800"/>
                </a:moveTo>
                <a:cubicBezTo>
                  <a:pt x="5400" y="7818"/>
                  <a:pt x="7818" y="5400"/>
                  <a:pt x="10800" y="5400"/>
                </a:cubicBezTo>
                <a:cubicBezTo>
                  <a:pt x="13782" y="5400"/>
                  <a:pt x="16200" y="7818"/>
                  <a:pt x="16200" y="10800"/>
                </a:cubicBezTo>
                <a:lnTo>
                  <a:pt x="21600" y="10800"/>
                </a:lnTo>
                <a:cubicBezTo>
                  <a:pt x="21600" y="4835"/>
                  <a:pt x="16765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9702" name="直接连接符 13318"/>
          <p:cNvSpPr/>
          <p:nvPr/>
        </p:nvSpPr>
        <p:spPr>
          <a:xfrm rot="-600000" flipV="1">
            <a:off x="4286250" y="1752600"/>
            <a:ext cx="0" cy="16764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9703" name="等腰三角形 13319"/>
          <p:cNvSpPr/>
          <p:nvPr/>
        </p:nvSpPr>
        <p:spPr>
          <a:xfrm>
            <a:off x="4267200" y="3429000"/>
            <a:ext cx="381000" cy="4572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4" name="等腰三角形 13320"/>
          <p:cNvSpPr/>
          <p:nvPr/>
        </p:nvSpPr>
        <p:spPr>
          <a:xfrm>
            <a:off x="2257425" y="3124200"/>
            <a:ext cx="381000" cy="6858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5" name="等腰三角形 13321"/>
          <p:cNvSpPr/>
          <p:nvPr/>
        </p:nvSpPr>
        <p:spPr>
          <a:xfrm>
            <a:off x="6357938" y="2438400"/>
            <a:ext cx="381000" cy="6858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6" name="任意多边形 13322"/>
          <p:cNvSpPr/>
          <p:nvPr/>
        </p:nvSpPr>
        <p:spPr>
          <a:xfrm>
            <a:off x="5562600" y="2438400"/>
            <a:ext cx="2057400" cy="228600"/>
          </a:xfrm>
          <a:custGeom>
            <a:avLst/>
            <a:gdLst/>
            <a:ahLst/>
            <a:cxnLst>
              <a:cxn ang="0">
                <a:pos x="18900" y="10800"/>
              </a:cxn>
              <a:cxn ang="90">
                <a:pos x="10800" y="21600"/>
              </a:cxn>
              <a:cxn ang="180">
                <a:pos x="2700" y="10800"/>
              </a:cxn>
              <a:cxn ang="270">
                <a:pos x="10800" y="0"/>
              </a:cxn>
            </a:cxnLst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9707" name="矩形 13323"/>
          <p:cNvSpPr/>
          <p:nvPr/>
        </p:nvSpPr>
        <p:spPr>
          <a:xfrm rot="-600000">
            <a:off x="2209800" y="3352800"/>
            <a:ext cx="4572000" cy="1524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8" name="任意多边形 13324"/>
          <p:cNvSpPr/>
          <p:nvPr/>
        </p:nvSpPr>
        <p:spPr>
          <a:xfrm rot="10800000">
            <a:off x="1752600" y="4114800"/>
            <a:ext cx="1905000" cy="228600"/>
          </a:xfrm>
          <a:custGeom>
            <a:avLst/>
            <a:gdLst/>
            <a:ahLst/>
            <a:cxnLst>
              <a:cxn ang="0">
                <a:pos x="18900" y="10800"/>
              </a:cxn>
              <a:cxn ang="90">
                <a:pos x="10800" y="21600"/>
              </a:cxn>
              <a:cxn ang="180">
                <a:pos x="2700" y="10800"/>
              </a:cxn>
              <a:cxn ang="270">
                <a:pos x="10800" y="0"/>
              </a:cxn>
            </a:cxnLst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9709" name="任意多边形 13325"/>
          <p:cNvSpPr/>
          <p:nvPr/>
        </p:nvSpPr>
        <p:spPr>
          <a:xfrm rot="10800000">
            <a:off x="5334000" y="4114800"/>
            <a:ext cx="1905000" cy="228600"/>
          </a:xfrm>
          <a:custGeom>
            <a:avLst/>
            <a:gdLst/>
            <a:ahLst/>
            <a:cxnLst>
              <a:cxn ang="0">
                <a:pos x="18900" y="10800"/>
              </a:cxn>
              <a:cxn ang="90">
                <a:pos x="10800" y="21600"/>
              </a:cxn>
              <a:cxn ang="180">
                <a:pos x="2700" y="10800"/>
              </a:cxn>
              <a:cxn ang="270">
                <a:pos x="10800" y="0"/>
              </a:cxn>
            </a:cxnLst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9710" name="矩形 13326"/>
          <p:cNvSpPr/>
          <p:nvPr/>
        </p:nvSpPr>
        <p:spPr>
          <a:xfrm>
            <a:off x="2438400" y="3886200"/>
            <a:ext cx="3962400" cy="2286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11" name="椭圆 13327"/>
          <p:cNvSpPr/>
          <p:nvPr/>
        </p:nvSpPr>
        <p:spPr>
          <a:xfrm>
            <a:off x="4343400" y="3352800"/>
            <a:ext cx="228600" cy="2286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12" name="任意多边形 13328"/>
          <p:cNvSpPr/>
          <p:nvPr/>
        </p:nvSpPr>
        <p:spPr>
          <a:xfrm>
            <a:off x="1447800" y="3124200"/>
            <a:ext cx="2057400" cy="228600"/>
          </a:xfrm>
          <a:custGeom>
            <a:avLst/>
            <a:gdLst/>
            <a:ahLst/>
            <a:cxnLst>
              <a:cxn ang="0">
                <a:pos x="18900" y="10800"/>
              </a:cxn>
              <a:cxn ang="90">
                <a:pos x="10800" y="21600"/>
              </a:cxn>
              <a:cxn ang="180">
                <a:pos x="2700" y="10800"/>
              </a:cxn>
              <a:cxn ang="270">
                <a:pos x="10800" y="0"/>
              </a:cxn>
            </a:cxnLst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9713" name="文本框 13336"/>
          <p:cNvSpPr txBox="1"/>
          <p:nvPr/>
        </p:nvSpPr>
        <p:spPr>
          <a:xfrm>
            <a:off x="7543800" y="3962400"/>
            <a:ext cx="9144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右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14" name="文本框 13337"/>
          <p:cNvSpPr txBox="1"/>
          <p:nvPr/>
        </p:nvSpPr>
        <p:spPr>
          <a:xfrm>
            <a:off x="533400" y="3886200"/>
            <a:ext cx="9144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左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9715" name="组合 11287"/>
          <p:cNvGrpSpPr/>
          <p:nvPr/>
        </p:nvGrpSpPr>
        <p:grpSpPr>
          <a:xfrm>
            <a:off x="228600" y="2422525"/>
            <a:ext cx="1219200" cy="701675"/>
            <a:chOff x="0" y="235"/>
            <a:chExt cx="768" cy="442"/>
          </a:xfrm>
        </p:grpSpPr>
        <p:sp>
          <p:nvSpPr>
            <p:cNvPr id="29716" name="右箭头标注 11288"/>
            <p:cNvSpPr/>
            <p:nvPr/>
          </p:nvSpPr>
          <p:spPr>
            <a:xfrm>
              <a:off x="144" y="240"/>
              <a:ext cx="624" cy="432"/>
            </a:xfrm>
            <a:prstGeom prst="rightArrowCallout">
              <a:avLst>
                <a:gd name="adj1" fmla="val 25000"/>
                <a:gd name="adj2" fmla="val 25000"/>
                <a:gd name="adj3" fmla="val 24067"/>
                <a:gd name="adj4" fmla="val 66667"/>
              </a:avLst>
            </a:prstGeom>
            <a:solidFill>
              <a:srgbClr val="FF0000"/>
            </a:solidFill>
            <a:ln w="25400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717" name="文本框 11289"/>
            <p:cNvSpPr txBox="1"/>
            <p:nvPr/>
          </p:nvSpPr>
          <p:spPr>
            <a:xfrm>
              <a:off x="0" y="235"/>
              <a:ext cx="720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x-none" sz="40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b</a:t>
              </a:r>
              <a:endParaRPr lang="en-US" altLang="x-none" sz="4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9718" name="组合 11284"/>
          <p:cNvGrpSpPr/>
          <p:nvPr/>
        </p:nvGrpSpPr>
        <p:grpSpPr>
          <a:xfrm>
            <a:off x="7696200" y="2171700"/>
            <a:ext cx="1393825" cy="800100"/>
            <a:chOff x="0" y="216"/>
            <a:chExt cx="878" cy="504"/>
          </a:xfrm>
        </p:grpSpPr>
        <p:sp>
          <p:nvSpPr>
            <p:cNvPr id="29719" name="左箭头标注 11285"/>
            <p:cNvSpPr/>
            <p:nvPr/>
          </p:nvSpPr>
          <p:spPr>
            <a:xfrm>
              <a:off x="0" y="288"/>
              <a:ext cx="672" cy="432"/>
            </a:xfrm>
            <a:prstGeom prst="leftArrowCallout">
              <a:avLst>
                <a:gd name="adj1" fmla="val 25000"/>
                <a:gd name="adj2" fmla="val 25000"/>
                <a:gd name="adj3" fmla="val 25918"/>
                <a:gd name="adj4" fmla="val 66667"/>
              </a:avLst>
            </a:prstGeom>
            <a:solidFill>
              <a:srgbClr val="FF0000"/>
            </a:solidFill>
            <a:ln w="25400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algn="ctr">
                <a:spcBef>
                  <a:spcPct val="50000"/>
                </a:spcBef>
              </a:pPr>
              <a:endParaRPr lang="zh-CN" altLang="en-US" sz="8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720" name="文本框 11286"/>
            <p:cNvSpPr txBox="1"/>
            <p:nvPr/>
          </p:nvSpPr>
          <p:spPr>
            <a:xfrm>
              <a:off x="62" y="216"/>
              <a:ext cx="816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x-none" sz="44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a</a:t>
              </a:r>
              <a:endParaRPr lang="en-US" altLang="x-none" sz="4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21" name="文本框 6162"/>
          <p:cNvSpPr txBox="1"/>
          <p:nvPr/>
        </p:nvSpPr>
        <p:spPr>
          <a:xfrm>
            <a:off x="2286000" y="4891088"/>
            <a:ext cx="4419600" cy="1004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en-US" altLang="x-none" sz="6000" b="1" dirty="0"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r>
              <a:rPr lang="en-US" altLang="x-none" sz="4400" dirty="0"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  <a:r>
              <a:rPr lang="en-US" altLang="x-none" sz="4400" b="1" dirty="0">
                <a:latin typeface="Times New Roman" panose="02020603050405020304" pitchFamily="2" charset="0"/>
                <a:ea typeface="宋体" panose="02010600030101010101" pitchFamily="2" charset="-122"/>
              </a:rPr>
              <a:t>=</a:t>
            </a:r>
            <a:r>
              <a:rPr lang="en-US" altLang="x-none" sz="4400" dirty="0"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  <a:r>
              <a:rPr lang="en-US" altLang="x-none" sz="6000" b="1" dirty="0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endParaRPr lang="en-US" altLang="x-none" sz="60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任意多边形 14337"/>
          <p:cNvSpPr/>
          <p:nvPr/>
        </p:nvSpPr>
        <p:spPr>
          <a:xfrm rot="10789515">
            <a:off x="4341813" y="1751013"/>
            <a:ext cx="230187" cy="2133600"/>
          </a:xfrm>
          <a:custGeom>
            <a:avLst/>
            <a:gdLst/>
            <a:ahLst/>
            <a:cxnLst>
              <a:cxn ang="0">
                <a:pos x="18900" y="10800"/>
              </a:cxn>
              <a:cxn ang="90">
                <a:pos x="10800" y="21600"/>
              </a:cxn>
              <a:cxn ang="180">
                <a:pos x="2700" y="10800"/>
              </a:cxn>
              <a:cxn ang="270">
                <a:pos x="10800" y="0"/>
              </a:cxn>
            </a:cxnLst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0722" name="任意多边形 14338"/>
          <p:cNvSpPr/>
          <p:nvPr/>
        </p:nvSpPr>
        <p:spPr>
          <a:xfrm>
            <a:off x="3733800" y="1676400"/>
            <a:ext cx="1371600" cy="838200"/>
          </a:xfrm>
          <a:custGeom>
            <a:avLst/>
            <a:gdLst/>
            <a:ahLst/>
            <a:cxnLst>
              <a:cxn ang="270">
                <a:pos x="10800" y="0"/>
              </a:cxn>
              <a:cxn ang="180">
                <a:pos x="2700" y="10800"/>
              </a:cxn>
              <a:cxn ang="270">
                <a:pos x="10800" y="5400"/>
              </a:cxn>
              <a:cxn ang="0">
                <a:pos x="18900" y="10800"/>
              </a:cxn>
            </a:cxnLst>
            <a:pathLst>
              <a:path w="21600" h="21600">
                <a:moveTo>
                  <a:pt x="5400" y="10800"/>
                </a:moveTo>
                <a:cubicBezTo>
                  <a:pt x="5400" y="7818"/>
                  <a:pt x="7818" y="5400"/>
                  <a:pt x="10800" y="5400"/>
                </a:cubicBezTo>
                <a:cubicBezTo>
                  <a:pt x="13782" y="5400"/>
                  <a:pt x="16200" y="7818"/>
                  <a:pt x="16200" y="10800"/>
                </a:cubicBezTo>
                <a:lnTo>
                  <a:pt x="21600" y="10800"/>
                </a:lnTo>
                <a:cubicBezTo>
                  <a:pt x="21600" y="4835"/>
                  <a:pt x="16765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0723" name="直接连接符 14339"/>
          <p:cNvSpPr/>
          <p:nvPr/>
        </p:nvSpPr>
        <p:spPr>
          <a:xfrm rot="-360000" flipV="1">
            <a:off x="4352925" y="1766888"/>
            <a:ext cx="0" cy="16764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30724" name="矩形 14340"/>
          <p:cNvSpPr/>
          <p:nvPr/>
        </p:nvSpPr>
        <p:spPr>
          <a:xfrm>
            <a:off x="2286000" y="2514600"/>
            <a:ext cx="304800" cy="457200"/>
          </a:xfrm>
          <a:prstGeom prst="rect">
            <a:avLst/>
          </a:prstGeom>
          <a:solidFill>
            <a:srgbClr val="6699FF"/>
          </a:solidFill>
          <a:ln w="9525" cap="flat" cmpd="sng">
            <a:solidFill>
              <a:srgbClr val="0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</a:pPr>
            <a:endParaRPr lang="zh-CN" altLang="en-US" sz="36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5" name="椭圆 14341"/>
          <p:cNvSpPr/>
          <p:nvPr/>
        </p:nvSpPr>
        <p:spPr>
          <a:xfrm>
            <a:off x="6400800" y="2133600"/>
            <a:ext cx="381000" cy="381000"/>
          </a:xfrm>
          <a:prstGeom prst="ellipse">
            <a:avLst/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</a:pPr>
            <a:endParaRPr lang="zh-CN" altLang="en-US" sz="36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6" name="等腰三角形 14342"/>
          <p:cNvSpPr/>
          <p:nvPr/>
        </p:nvSpPr>
        <p:spPr>
          <a:xfrm>
            <a:off x="4267200" y="3429000"/>
            <a:ext cx="381000" cy="4572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7" name="等腰三角形 14343"/>
          <p:cNvSpPr/>
          <p:nvPr/>
        </p:nvSpPr>
        <p:spPr>
          <a:xfrm>
            <a:off x="2238375" y="3014663"/>
            <a:ext cx="381000" cy="6858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8" name="等腰三角形 14344"/>
          <p:cNvSpPr/>
          <p:nvPr/>
        </p:nvSpPr>
        <p:spPr>
          <a:xfrm>
            <a:off x="6400800" y="2514600"/>
            <a:ext cx="381000" cy="6858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9" name="任意多边形 14345"/>
          <p:cNvSpPr/>
          <p:nvPr/>
        </p:nvSpPr>
        <p:spPr>
          <a:xfrm>
            <a:off x="5562600" y="2514600"/>
            <a:ext cx="2057400" cy="228600"/>
          </a:xfrm>
          <a:custGeom>
            <a:avLst/>
            <a:gdLst/>
            <a:ahLst/>
            <a:cxnLst>
              <a:cxn ang="0">
                <a:pos x="18900" y="10800"/>
              </a:cxn>
              <a:cxn ang="90">
                <a:pos x="10800" y="21600"/>
              </a:cxn>
              <a:cxn ang="180">
                <a:pos x="2700" y="10800"/>
              </a:cxn>
              <a:cxn ang="270">
                <a:pos x="10800" y="0"/>
              </a:cxn>
            </a:cxnLst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0730" name="矩形 14346"/>
          <p:cNvSpPr/>
          <p:nvPr/>
        </p:nvSpPr>
        <p:spPr>
          <a:xfrm rot="-360000">
            <a:off x="2209800" y="3352800"/>
            <a:ext cx="4572000" cy="1524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31" name="任意多边形 14347"/>
          <p:cNvSpPr/>
          <p:nvPr/>
        </p:nvSpPr>
        <p:spPr>
          <a:xfrm rot="10800000">
            <a:off x="1752600" y="4114800"/>
            <a:ext cx="1905000" cy="228600"/>
          </a:xfrm>
          <a:custGeom>
            <a:avLst/>
            <a:gdLst/>
            <a:ahLst/>
            <a:cxnLst>
              <a:cxn ang="0">
                <a:pos x="18900" y="10800"/>
              </a:cxn>
              <a:cxn ang="90">
                <a:pos x="10800" y="21600"/>
              </a:cxn>
              <a:cxn ang="180">
                <a:pos x="2700" y="10800"/>
              </a:cxn>
              <a:cxn ang="270">
                <a:pos x="10800" y="0"/>
              </a:cxn>
            </a:cxnLst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0732" name="任意多边形 14348"/>
          <p:cNvSpPr/>
          <p:nvPr/>
        </p:nvSpPr>
        <p:spPr>
          <a:xfrm rot="10800000">
            <a:off x="5334000" y="4114800"/>
            <a:ext cx="1905000" cy="228600"/>
          </a:xfrm>
          <a:custGeom>
            <a:avLst/>
            <a:gdLst/>
            <a:ahLst/>
            <a:cxnLst>
              <a:cxn ang="0">
                <a:pos x="18900" y="10800"/>
              </a:cxn>
              <a:cxn ang="90">
                <a:pos x="10800" y="21600"/>
              </a:cxn>
              <a:cxn ang="180">
                <a:pos x="2700" y="10800"/>
              </a:cxn>
              <a:cxn ang="270">
                <a:pos x="10800" y="0"/>
              </a:cxn>
            </a:cxnLst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0733" name="矩形 14349"/>
          <p:cNvSpPr/>
          <p:nvPr/>
        </p:nvSpPr>
        <p:spPr>
          <a:xfrm>
            <a:off x="2438400" y="3886200"/>
            <a:ext cx="3962400" cy="2286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34" name="椭圆 14350"/>
          <p:cNvSpPr/>
          <p:nvPr/>
        </p:nvSpPr>
        <p:spPr>
          <a:xfrm>
            <a:off x="4343400" y="3352800"/>
            <a:ext cx="228600" cy="2286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35" name="任意多边形 14351"/>
          <p:cNvSpPr/>
          <p:nvPr/>
        </p:nvSpPr>
        <p:spPr>
          <a:xfrm>
            <a:off x="1447800" y="2971800"/>
            <a:ext cx="2057400" cy="228600"/>
          </a:xfrm>
          <a:custGeom>
            <a:avLst/>
            <a:gdLst/>
            <a:ahLst/>
            <a:cxnLst>
              <a:cxn ang="0">
                <a:pos x="18900" y="10800"/>
              </a:cxn>
              <a:cxn ang="90">
                <a:pos x="10800" y="21600"/>
              </a:cxn>
              <a:cxn ang="180">
                <a:pos x="2700" y="10800"/>
              </a:cxn>
              <a:cxn ang="270">
                <a:pos x="10800" y="0"/>
              </a:cxn>
            </a:cxnLst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0736" name="文本框 14359"/>
          <p:cNvSpPr txBox="1"/>
          <p:nvPr/>
        </p:nvSpPr>
        <p:spPr>
          <a:xfrm>
            <a:off x="7543800" y="3962400"/>
            <a:ext cx="9144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右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37" name="文本框 14360"/>
          <p:cNvSpPr txBox="1"/>
          <p:nvPr/>
        </p:nvSpPr>
        <p:spPr>
          <a:xfrm>
            <a:off x="533400" y="3886200"/>
            <a:ext cx="9144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左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0738" name="组合 11287"/>
          <p:cNvGrpSpPr/>
          <p:nvPr/>
        </p:nvGrpSpPr>
        <p:grpSpPr>
          <a:xfrm>
            <a:off x="304800" y="2201863"/>
            <a:ext cx="1219200" cy="701675"/>
            <a:chOff x="0" y="235"/>
            <a:chExt cx="768" cy="442"/>
          </a:xfrm>
        </p:grpSpPr>
        <p:sp>
          <p:nvSpPr>
            <p:cNvPr id="30739" name="右箭头标注 11288"/>
            <p:cNvSpPr/>
            <p:nvPr/>
          </p:nvSpPr>
          <p:spPr>
            <a:xfrm>
              <a:off x="144" y="240"/>
              <a:ext cx="624" cy="432"/>
            </a:xfrm>
            <a:prstGeom prst="rightArrowCallout">
              <a:avLst>
                <a:gd name="adj1" fmla="val 25000"/>
                <a:gd name="adj2" fmla="val 25000"/>
                <a:gd name="adj3" fmla="val 24067"/>
                <a:gd name="adj4" fmla="val 66667"/>
              </a:avLst>
            </a:prstGeom>
            <a:solidFill>
              <a:srgbClr val="FF0000"/>
            </a:solidFill>
            <a:ln w="25400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740" name="文本框 11289"/>
            <p:cNvSpPr txBox="1"/>
            <p:nvPr/>
          </p:nvSpPr>
          <p:spPr>
            <a:xfrm>
              <a:off x="0" y="235"/>
              <a:ext cx="720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x-none" sz="40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b</a:t>
              </a:r>
              <a:endParaRPr lang="en-US" altLang="x-none" sz="4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0741" name="组合 11284"/>
          <p:cNvGrpSpPr/>
          <p:nvPr/>
        </p:nvGrpSpPr>
        <p:grpSpPr>
          <a:xfrm>
            <a:off x="7696200" y="2171700"/>
            <a:ext cx="1393825" cy="800100"/>
            <a:chOff x="0" y="216"/>
            <a:chExt cx="878" cy="504"/>
          </a:xfrm>
        </p:grpSpPr>
        <p:sp>
          <p:nvSpPr>
            <p:cNvPr id="30742" name="左箭头标注 11285"/>
            <p:cNvSpPr/>
            <p:nvPr/>
          </p:nvSpPr>
          <p:spPr>
            <a:xfrm>
              <a:off x="0" y="288"/>
              <a:ext cx="672" cy="432"/>
            </a:xfrm>
            <a:prstGeom prst="leftArrowCallout">
              <a:avLst>
                <a:gd name="adj1" fmla="val 25000"/>
                <a:gd name="adj2" fmla="val 25000"/>
                <a:gd name="adj3" fmla="val 25918"/>
                <a:gd name="adj4" fmla="val 66667"/>
              </a:avLst>
            </a:prstGeom>
            <a:solidFill>
              <a:srgbClr val="FF0000"/>
            </a:solidFill>
            <a:ln w="25400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algn="ctr">
                <a:spcBef>
                  <a:spcPct val="50000"/>
                </a:spcBef>
              </a:pPr>
              <a:endParaRPr lang="zh-CN" altLang="en-US" sz="8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743" name="文本框 11286"/>
            <p:cNvSpPr txBox="1"/>
            <p:nvPr/>
          </p:nvSpPr>
          <p:spPr>
            <a:xfrm>
              <a:off x="62" y="216"/>
              <a:ext cx="816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x-none" sz="44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a</a:t>
              </a:r>
              <a:endParaRPr lang="en-US" altLang="x-none" sz="4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0744" name="文本框 6162"/>
          <p:cNvSpPr txBox="1"/>
          <p:nvPr/>
        </p:nvSpPr>
        <p:spPr>
          <a:xfrm>
            <a:off x="2286000" y="4891088"/>
            <a:ext cx="4419600" cy="1004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en-US" altLang="x-none" sz="6000" b="1" dirty="0"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r>
              <a:rPr lang="en-US" altLang="x-none" sz="4400" dirty="0"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  <a:r>
              <a:rPr lang="en-US" altLang="x-none" sz="4400" b="1" dirty="0">
                <a:latin typeface="Times New Roman" panose="02020603050405020304" pitchFamily="2" charset="0"/>
                <a:ea typeface="宋体" panose="02010600030101010101" pitchFamily="2" charset="-122"/>
              </a:rPr>
              <a:t>=</a:t>
            </a:r>
            <a:r>
              <a:rPr lang="en-US" altLang="x-none" sz="4400" dirty="0"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  <a:r>
              <a:rPr lang="en-US" altLang="x-none" sz="6000" b="1" dirty="0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endParaRPr lang="en-US" altLang="x-none" sz="60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1000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矩形 15361"/>
          <p:cNvSpPr/>
          <p:nvPr/>
        </p:nvSpPr>
        <p:spPr>
          <a:xfrm>
            <a:off x="2219325" y="2286000"/>
            <a:ext cx="304800" cy="457200"/>
          </a:xfrm>
          <a:prstGeom prst="rect">
            <a:avLst/>
          </a:prstGeom>
          <a:solidFill>
            <a:srgbClr val="6699FF"/>
          </a:solidFill>
          <a:ln w="9525" cap="flat" cmpd="sng">
            <a:solidFill>
              <a:srgbClr val="0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</a:pPr>
            <a:endParaRPr lang="zh-CN" altLang="en-US" sz="36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46" name="椭圆 15362"/>
          <p:cNvSpPr/>
          <p:nvPr/>
        </p:nvSpPr>
        <p:spPr>
          <a:xfrm>
            <a:off x="6400800" y="2362200"/>
            <a:ext cx="381000" cy="381000"/>
          </a:xfrm>
          <a:prstGeom prst="ellipse">
            <a:avLst/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</a:pPr>
            <a:endParaRPr lang="zh-CN" altLang="en-US" sz="36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47" name="椭圆 15363"/>
          <p:cNvSpPr/>
          <p:nvPr/>
        </p:nvSpPr>
        <p:spPr>
          <a:xfrm>
            <a:off x="4343400" y="3352800"/>
            <a:ext cx="228600" cy="2286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1748" name="组合 15364"/>
          <p:cNvGrpSpPr/>
          <p:nvPr/>
        </p:nvGrpSpPr>
        <p:grpSpPr>
          <a:xfrm>
            <a:off x="1447800" y="1676400"/>
            <a:ext cx="6172200" cy="2667000"/>
            <a:chOff x="0" y="0"/>
            <a:chExt cx="3888" cy="1680"/>
          </a:xfrm>
        </p:grpSpPr>
        <p:grpSp>
          <p:nvGrpSpPr>
            <p:cNvPr id="31749" name="组合 15365"/>
            <p:cNvGrpSpPr/>
            <p:nvPr/>
          </p:nvGrpSpPr>
          <p:grpSpPr>
            <a:xfrm>
              <a:off x="1440" y="0"/>
              <a:ext cx="864" cy="1391"/>
              <a:chOff x="0" y="0"/>
              <a:chExt cx="864" cy="1391"/>
            </a:xfrm>
          </p:grpSpPr>
          <p:sp>
            <p:nvSpPr>
              <p:cNvPr id="31750" name="任意多边形 15366"/>
              <p:cNvSpPr/>
              <p:nvPr/>
            </p:nvSpPr>
            <p:spPr>
              <a:xfrm rot="10789515">
                <a:off x="383" y="47"/>
                <a:ext cx="145" cy="1344"/>
              </a:xfrm>
              <a:custGeom>
                <a:avLst/>
                <a:gdLst/>
                <a:ahLst/>
                <a:cxnLst>
                  <a:cxn ang="0">
                    <a:pos x="18900" y="10800"/>
                  </a:cxn>
                  <a:cxn ang="90">
                    <a:pos x="10800" y="21600"/>
                  </a:cxn>
                  <a:cxn ang="180">
                    <a:pos x="2700" y="10800"/>
                  </a:cxn>
                  <a:cxn ang="270">
                    <a:pos x="10800" y="0"/>
                  </a:cxn>
                </a:cxnLst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1751" name="任意多边形 15367"/>
              <p:cNvSpPr/>
              <p:nvPr/>
            </p:nvSpPr>
            <p:spPr>
              <a:xfrm>
                <a:off x="0" y="0"/>
                <a:ext cx="864" cy="528"/>
              </a:xfrm>
              <a:custGeom>
                <a:avLst/>
                <a:gdLst/>
                <a:ahLst/>
                <a:cxnLst>
                  <a:cxn ang="270">
                    <a:pos x="10800" y="0"/>
                  </a:cxn>
                  <a:cxn ang="180">
                    <a:pos x="2700" y="10800"/>
                  </a:cxn>
                  <a:cxn ang="270">
                    <a:pos x="10800" y="5400"/>
                  </a:cxn>
                  <a:cxn ang="0">
                    <a:pos x="18900" y="10800"/>
                  </a:cxn>
                </a:cxnLst>
                <a:pathLst>
                  <a:path w="21600" h="21600">
                    <a:moveTo>
                      <a:pt x="5400" y="10800"/>
                    </a:moveTo>
                    <a:cubicBezTo>
                      <a:pt x="5400" y="7818"/>
                      <a:pt x="7818" y="5400"/>
                      <a:pt x="10800" y="5400"/>
                    </a:cubicBezTo>
                    <a:cubicBezTo>
                      <a:pt x="13782" y="5400"/>
                      <a:pt x="16200" y="7818"/>
                      <a:pt x="16200" y="10800"/>
                    </a:cubicBezTo>
                    <a:lnTo>
                      <a:pt x="21600" y="10800"/>
                    </a:lnTo>
                    <a:cubicBezTo>
                      <a:pt x="21600" y="4835"/>
                      <a:pt x="16765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1752" name="直接连接符 15368"/>
              <p:cNvSpPr/>
              <p:nvPr/>
            </p:nvSpPr>
            <p:spPr>
              <a:xfrm flipV="1">
                <a:off x="459" y="57"/>
                <a:ext cx="0" cy="1056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</p:grpSp>
        <p:sp>
          <p:nvSpPr>
            <p:cNvPr id="31753" name="等腰三角形 15369"/>
            <p:cNvSpPr/>
            <p:nvPr/>
          </p:nvSpPr>
          <p:spPr>
            <a:xfrm>
              <a:off x="1776" y="1104"/>
              <a:ext cx="240" cy="288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54" name="等腰三角形 15370"/>
            <p:cNvSpPr/>
            <p:nvPr/>
          </p:nvSpPr>
          <p:spPr>
            <a:xfrm>
              <a:off x="489" y="720"/>
              <a:ext cx="240" cy="432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55" name="等腰三角形 15371"/>
            <p:cNvSpPr/>
            <p:nvPr/>
          </p:nvSpPr>
          <p:spPr>
            <a:xfrm>
              <a:off x="3120" y="720"/>
              <a:ext cx="240" cy="432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56" name="任意多边形 15372"/>
            <p:cNvSpPr/>
            <p:nvPr/>
          </p:nvSpPr>
          <p:spPr>
            <a:xfrm>
              <a:off x="2592" y="672"/>
              <a:ext cx="1296" cy="144"/>
            </a:xfrm>
            <a:custGeom>
              <a:avLst/>
              <a:gdLst/>
              <a:ahLst/>
              <a:cxnLst>
                <a:cxn ang="0">
                  <a:pos x="18900" y="10800"/>
                </a:cxn>
                <a:cxn ang="90">
                  <a:pos x="10800" y="21600"/>
                </a:cxn>
                <a:cxn ang="180">
                  <a:pos x="2700" y="10800"/>
                </a:cxn>
                <a:cxn ang="270">
                  <a:pos x="10800" y="0"/>
                </a:cxn>
              </a:cxnLst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757" name="矩形 15373"/>
            <p:cNvSpPr/>
            <p:nvPr/>
          </p:nvSpPr>
          <p:spPr>
            <a:xfrm>
              <a:off x="480" y="1056"/>
              <a:ext cx="2880" cy="96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58" name="任意多边形 15374"/>
            <p:cNvSpPr/>
            <p:nvPr/>
          </p:nvSpPr>
          <p:spPr>
            <a:xfrm rot="10800000">
              <a:off x="192" y="1536"/>
              <a:ext cx="1200" cy="144"/>
            </a:xfrm>
            <a:custGeom>
              <a:avLst/>
              <a:gdLst/>
              <a:ahLst/>
              <a:cxnLst>
                <a:cxn ang="0">
                  <a:pos x="18900" y="10800"/>
                </a:cxn>
                <a:cxn ang="90">
                  <a:pos x="10800" y="21600"/>
                </a:cxn>
                <a:cxn ang="180">
                  <a:pos x="2700" y="10800"/>
                </a:cxn>
                <a:cxn ang="270">
                  <a:pos x="10800" y="0"/>
                </a:cxn>
              </a:cxnLst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759" name="任意多边形 15375"/>
            <p:cNvSpPr/>
            <p:nvPr/>
          </p:nvSpPr>
          <p:spPr>
            <a:xfrm rot="10800000">
              <a:off x="2448" y="1536"/>
              <a:ext cx="1200" cy="144"/>
            </a:xfrm>
            <a:custGeom>
              <a:avLst/>
              <a:gdLst/>
              <a:ahLst/>
              <a:cxnLst>
                <a:cxn ang="0">
                  <a:pos x="18900" y="10800"/>
                </a:cxn>
                <a:cxn ang="90">
                  <a:pos x="10800" y="21600"/>
                </a:cxn>
                <a:cxn ang="180">
                  <a:pos x="2700" y="10800"/>
                </a:cxn>
                <a:cxn ang="270">
                  <a:pos x="10800" y="0"/>
                </a:cxn>
              </a:cxnLst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760" name="矩形 15376"/>
            <p:cNvSpPr/>
            <p:nvPr/>
          </p:nvSpPr>
          <p:spPr>
            <a:xfrm>
              <a:off x="624" y="1392"/>
              <a:ext cx="2496" cy="144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61" name="任意多边形 15377"/>
            <p:cNvSpPr/>
            <p:nvPr/>
          </p:nvSpPr>
          <p:spPr>
            <a:xfrm>
              <a:off x="0" y="672"/>
              <a:ext cx="1296" cy="144"/>
            </a:xfrm>
            <a:custGeom>
              <a:avLst/>
              <a:gdLst/>
              <a:ahLst/>
              <a:cxnLst>
                <a:cxn ang="0">
                  <a:pos x="18900" y="10800"/>
                </a:cxn>
                <a:cxn ang="90">
                  <a:pos x="10800" y="21600"/>
                </a:cxn>
                <a:cxn ang="180">
                  <a:pos x="2700" y="10800"/>
                </a:cxn>
                <a:cxn ang="270">
                  <a:pos x="10800" y="0"/>
                </a:cxn>
              </a:cxnLst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5380" name="文本框 15379"/>
          <p:cNvSpPr txBox="1"/>
          <p:nvPr/>
        </p:nvSpPr>
        <p:spPr>
          <a:xfrm>
            <a:off x="2524125" y="5292725"/>
            <a:ext cx="4419600" cy="10048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en-US" altLang="x-none" sz="6000" b="1" dirty="0">
                <a:latin typeface="Times New Roman" panose="02020603050405020304" pitchFamily="2" charset="0"/>
                <a:ea typeface="宋体" panose="02010600030101010101" pitchFamily="2" charset="-122"/>
              </a:rPr>
              <a:t>a-c     b-c</a:t>
            </a:r>
            <a:endParaRPr lang="en-US" altLang="x-none" sz="60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5381" name="文本框 15380"/>
          <p:cNvSpPr txBox="1"/>
          <p:nvPr/>
        </p:nvSpPr>
        <p:spPr>
          <a:xfrm>
            <a:off x="4038600" y="5410200"/>
            <a:ext cx="1295400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en-US" altLang="x-none" sz="4800" b="1" dirty="0">
                <a:solidFill>
                  <a:schemeClr val="hlink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=</a:t>
            </a:r>
            <a:endParaRPr lang="en-US" altLang="x-none" sz="4800" b="1" dirty="0">
              <a:solidFill>
                <a:schemeClr val="hlink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1764" name="文本框 15387"/>
          <p:cNvSpPr txBox="1"/>
          <p:nvPr/>
        </p:nvSpPr>
        <p:spPr>
          <a:xfrm>
            <a:off x="7543800" y="3962400"/>
            <a:ext cx="9144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右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65" name="文本框 15388"/>
          <p:cNvSpPr txBox="1"/>
          <p:nvPr/>
        </p:nvSpPr>
        <p:spPr>
          <a:xfrm>
            <a:off x="533400" y="3886200"/>
            <a:ext cx="9144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左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91" name="矩形 15390"/>
          <p:cNvSpPr/>
          <p:nvPr/>
        </p:nvSpPr>
        <p:spPr>
          <a:xfrm>
            <a:off x="400685" y="1162050"/>
            <a:ext cx="355917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50000"/>
          </a:bodyPr>
          <a:p>
            <a:pPr algn="ctr" fontAlgn="base"/>
            <a:r>
              <a:rPr lang="zh-CN" altLang="en-US" sz="36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你能发现什么规律</a:t>
            </a:r>
            <a:r>
              <a:rPr lang="en-US" altLang="zh-CN" sz="36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?</a:t>
            </a:r>
            <a:endParaRPr lang="en-US" altLang="zh-CN" sz="36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1767" name="组合 11287"/>
          <p:cNvGrpSpPr/>
          <p:nvPr/>
        </p:nvGrpSpPr>
        <p:grpSpPr>
          <a:xfrm>
            <a:off x="304800" y="2201863"/>
            <a:ext cx="1219200" cy="701675"/>
            <a:chOff x="0" y="235"/>
            <a:chExt cx="768" cy="442"/>
          </a:xfrm>
        </p:grpSpPr>
        <p:sp>
          <p:nvSpPr>
            <p:cNvPr id="31768" name="右箭头标注 11288"/>
            <p:cNvSpPr/>
            <p:nvPr/>
          </p:nvSpPr>
          <p:spPr>
            <a:xfrm>
              <a:off x="144" y="240"/>
              <a:ext cx="624" cy="432"/>
            </a:xfrm>
            <a:prstGeom prst="rightArrowCallout">
              <a:avLst>
                <a:gd name="adj1" fmla="val 25000"/>
                <a:gd name="adj2" fmla="val 25000"/>
                <a:gd name="adj3" fmla="val 24067"/>
                <a:gd name="adj4" fmla="val 66667"/>
              </a:avLst>
            </a:prstGeom>
            <a:solidFill>
              <a:srgbClr val="FF0000"/>
            </a:solidFill>
            <a:ln w="25400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69" name="文本框 11289"/>
            <p:cNvSpPr txBox="1"/>
            <p:nvPr/>
          </p:nvSpPr>
          <p:spPr>
            <a:xfrm>
              <a:off x="0" y="235"/>
              <a:ext cx="720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x-none" sz="40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b</a:t>
              </a:r>
              <a:endParaRPr lang="en-US" altLang="x-none" sz="4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1770" name="组合 11284"/>
          <p:cNvGrpSpPr/>
          <p:nvPr/>
        </p:nvGrpSpPr>
        <p:grpSpPr>
          <a:xfrm>
            <a:off x="7543800" y="2114550"/>
            <a:ext cx="1371600" cy="800100"/>
            <a:chOff x="0" y="216"/>
            <a:chExt cx="878" cy="504"/>
          </a:xfrm>
        </p:grpSpPr>
        <p:sp>
          <p:nvSpPr>
            <p:cNvPr id="31771" name="左箭头标注 11285"/>
            <p:cNvSpPr/>
            <p:nvPr/>
          </p:nvSpPr>
          <p:spPr>
            <a:xfrm>
              <a:off x="0" y="288"/>
              <a:ext cx="672" cy="432"/>
            </a:xfrm>
            <a:prstGeom prst="leftArrowCallout">
              <a:avLst>
                <a:gd name="adj1" fmla="val 25000"/>
                <a:gd name="adj2" fmla="val 25000"/>
                <a:gd name="adj3" fmla="val 25918"/>
                <a:gd name="adj4" fmla="val 66667"/>
              </a:avLst>
            </a:prstGeom>
            <a:solidFill>
              <a:srgbClr val="FF0000"/>
            </a:solidFill>
            <a:ln w="25400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algn="ctr">
                <a:spcBef>
                  <a:spcPct val="50000"/>
                </a:spcBef>
              </a:pPr>
              <a:endParaRPr lang="zh-CN" altLang="en-US" sz="8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72" name="文本框 11286"/>
            <p:cNvSpPr txBox="1"/>
            <p:nvPr/>
          </p:nvSpPr>
          <p:spPr>
            <a:xfrm>
              <a:off x="62" y="216"/>
              <a:ext cx="816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x-none" sz="44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a</a:t>
              </a:r>
              <a:endParaRPr lang="en-US" altLang="x-none" sz="4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1773" name="文本框 6162"/>
          <p:cNvSpPr txBox="1"/>
          <p:nvPr/>
        </p:nvSpPr>
        <p:spPr>
          <a:xfrm>
            <a:off x="2524125" y="4403725"/>
            <a:ext cx="4419600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en-US" altLang="x-none" sz="6000" b="1" dirty="0"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r>
              <a:rPr lang="en-US" altLang="x-none" sz="4400" dirty="0"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  <a:r>
              <a:rPr lang="en-US" altLang="x-none" sz="4400" b="1" dirty="0">
                <a:latin typeface="Times New Roman" panose="02020603050405020304" pitchFamily="2" charset="0"/>
                <a:ea typeface="宋体" panose="02010600030101010101" pitchFamily="2" charset="-122"/>
              </a:rPr>
              <a:t>=</a:t>
            </a:r>
            <a:r>
              <a:rPr lang="en-US" altLang="x-none" sz="4400" dirty="0"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  <a:r>
              <a:rPr lang="en-US" altLang="x-none" sz="6000" b="1" dirty="0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endParaRPr lang="en-US" altLang="x-none" sz="60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80" grpId="0"/>
      <p:bldP spid="1538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90" name="云形标注 15389"/>
          <p:cNvSpPr/>
          <p:nvPr/>
        </p:nvSpPr>
        <p:spPr>
          <a:xfrm>
            <a:off x="663575" y="2165350"/>
            <a:ext cx="7818438" cy="2111375"/>
          </a:xfrm>
          <a:prstGeom prst="cloudCallout">
            <a:avLst>
              <a:gd name="adj1" fmla="val 30574"/>
              <a:gd name="adj2" fmla="val -83653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等式的性质１：等式的两边加（或减）同一个数（或式子），结果仍相等．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153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90" grpId="0" bldLvl="0" animBg="1"/>
      <p:bldP spid="15390" grpId="1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矩形 16385"/>
          <p:cNvSpPr/>
          <p:nvPr/>
        </p:nvSpPr>
        <p:spPr>
          <a:xfrm>
            <a:off x="2057400" y="2286000"/>
            <a:ext cx="304800" cy="457200"/>
          </a:xfrm>
          <a:prstGeom prst="rect">
            <a:avLst/>
          </a:prstGeom>
          <a:solidFill>
            <a:srgbClr val="6699FF"/>
          </a:solidFill>
          <a:ln w="9525" cap="flat" cmpd="sng">
            <a:solidFill>
              <a:srgbClr val="0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</a:pPr>
            <a:r>
              <a:rPr lang="en-US" altLang="x-none" sz="36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endParaRPr lang="en-US" altLang="x-none" sz="36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4" name="椭圆 16386"/>
          <p:cNvSpPr/>
          <p:nvPr/>
        </p:nvSpPr>
        <p:spPr>
          <a:xfrm>
            <a:off x="6248400" y="2362200"/>
            <a:ext cx="381000" cy="381000"/>
          </a:xfrm>
          <a:prstGeom prst="ellipse">
            <a:avLst/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</a:pPr>
            <a:r>
              <a:rPr lang="en-US" altLang="x-none" sz="36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endParaRPr lang="en-US" altLang="x-none" sz="36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5" name="椭圆 16387"/>
          <p:cNvSpPr/>
          <p:nvPr/>
        </p:nvSpPr>
        <p:spPr>
          <a:xfrm>
            <a:off x="4343400" y="3352800"/>
            <a:ext cx="228600" cy="2286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3796" name="组合 16388"/>
          <p:cNvGrpSpPr/>
          <p:nvPr/>
        </p:nvGrpSpPr>
        <p:grpSpPr>
          <a:xfrm>
            <a:off x="1447800" y="1676400"/>
            <a:ext cx="6172200" cy="2667000"/>
            <a:chOff x="0" y="0"/>
            <a:chExt cx="3888" cy="1680"/>
          </a:xfrm>
        </p:grpSpPr>
        <p:grpSp>
          <p:nvGrpSpPr>
            <p:cNvPr id="33797" name="组合 16389"/>
            <p:cNvGrpSpPr/>
            <p:nvPr/>
          </p:nvGrpSpPr>
          <p:grpSpPr>
            <a:xfrm>
              <a:off x="1440" y="0"/>
              <a:ext cx="864" cy="1391"/>
              <a:chOff x="0" y="0"/>
              <a:chExt cx="864" cy="1391"/>
            </a:xfrm>
          </p:grpSpPr>
          <p:sp>
            <p:nvSpPr>
              <p:cNvPr id="33798" name="任意多边形 16390"/>
              <p:cNvSpPr/>
              <p:nvPr/>
            </p:nvSpPr>
            <p:spPr>
              <a:xfrm rot="10789515">
                <a:off x="383" y="47"/>
                <a:ext cx="145" cy="1344"/>
              </a:xfrm>
              <a:custGeom>
                <a:avLst/>
                <a:gdLst/>
                <a:ahLst/>
                <a:cxnLst>
                  <a:cxn ang="0">
                    <a:pos x="18900" y="10800"/>
                  </a:cxn>
                  <a:cxn ang="90">
                    <a:pos x="10800" y="21600"/>
                  </a:cxn>
                  <a:cxn ang="180">
                    <a:pos x="2700" y="10800"/>
                  </a:cxn>
                  <a:cxn ang="270">
                    <a:pos x="10800" y="0"/>
                  </a:cxn>
                </a:cxnLst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3799" name="任意多边形 16391"/>
              <p:cNvSpPr/>
              <p:nvPr/>
            </p:nvSpPr>
            <p:spPr>
              <a:xfrm>
                <a:off x="0" y="0"/>
                <a:ext cx="864" cy="528"/>
              </a:xfrm>
              <a:custGeom>
                <a:avLst/>
                <a:gdLst/>
                <a:ahLst/>
                <a:cxnLst>
                  <a:cxn ang="270">
                    <a:pos x="10800" y="0"/>
                  </a:cxn>
                  <a:cxn ang="180">
                    <a:pos x="2700" y="10800"/>
                  </a:cxn>
                  <a:cxn ang="270">
                    <a:pos x="10800" y="5400"/>
                  </a:cxn>
                  <a:cxn ang="0">
                    <a:pos x="18900" y="10800"/>
                  </a:cxn>
                </a:cxnLst>
                <a:pathLst>
                  <a:path w="21600" h="21600">
                    <a:moveTo>
                      <a:pt x="5400" y="10800"/>
                    </a:moveTo>
                    <a:cubicBezTo>
                      <a:pt x="5400" y="7818"/>
                      <a:pt x="7818" y="5400"/>
                      <a:pt x="10800" y="5400"/>
                    </a:cubicBezTo>
                    <a:cubicBezTo>
                      <a:pt x="13782" y="5400"/>
                      <a:pt x="16200" y="7818"/>
                      <a:pt x="16200" y="10800"/>
                    </a:cubicBezTo>
                    <a:lnTo>
                      <a:pt x="21600" y="10800"/>
                    </a:lnTo>
                    <a:cubicBezTo>
                      <a:pt x="21600" y="4835"/>
                      <a:pt x="16765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3800" name="直接连接符 16392"/>
              <p:cNvSpPr/>
              <p:nvPr/>
            </p:nvSpPr>
            <p:spPr>
              <a:xfrm flipV="1">
                <a:off x="459" y="57"/>
                <a:ext cx="0" cy="1056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</p:grpSp>
        <p:sp>
          <p:nvSpPr>
            <p:cNvPr id="33801" name="等腰三角形 16393"/>
            <p:cNvSpPr/>
            <p:nvPr/>
          </p:nvSpPr>
          <p:spPr>
            <a:xfrm>
              <a:off x="1776" y="1104"/>
              <a:ext cx="240" cy="288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3802" name="等腰三角形 16394"/>
            <p:cNvSpPr/>
            <p:nvPr/>
          </p:nvSpPr>
          <p:spPr>
            <a:xfrm>
              <a:off x="489" y="720"/>
              <a:ext cx="240" cy="432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3803" name="等腰三角形 16395"/>
            <p:cNvSpPr/>
            <p:nvPr/>
          </p:nvSpPr>
          <p:spPr>
            <a:xfrm>
              <a:off x="3120" y="720"/>
              <a:ext cx="240" cy="432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3804" name="任意多边形 16396"/>
            <p:cNvSpPr/>
            <p:nvPr/>
          </p:nvSpPr>
          <p:spPr>
            <a:xfrm>
              <a:off x="2592" y="672"/>
              <a:ext cx="1296" cy="144"/>
            </a:xfrm>
            <a:custGeom>
              <a:avLst/>
              <a:gdLst/>
              <a:ahLst/>
              <a:cxnLst>
                <a:cxn ang="0">
                  <a:pos x="18900" y="10800"/>
                </a:cxn>
                <a:cxn ang="90">
                  <a:pos x="10800" y="21600"/>
                </a:cxn>
                <a:cxn ang="180">
                  <a:pos x="2700" y="10800"/>
                </a:cxn>
                <a:cxn ang="270">
                  <a:pos x="10800" y="0"/>
                </a:cxn>
              </a:cxnLst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05" name="矩形 16397"/>
            <p:cNvSpPr/>
            <p:nvPr/>
          </p:nvSpPr>
          <p:spPr>
            <a:xfrm>
              <a:off x="480" y="1056"/>
              <a:ext cx="2880" cy="96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3806" name="任意多边形 16398"/>
            <p:cNvSpPr/>
            <p:nvPr/>
          </p:nvSpPr>
          <p:spPr>
            <a:xfrm rot="10800000">
              <a:off x="192" y="1536"/>
              <a:ext cx="1200" cy="144"/>
            </a:xfrm>
            <a:custGeom>
              <a:avLst/>
              <a:gdLst/>
              <a:ahLst/>
              <a:cxnLst>
                <a:cxn ang="0">
                  <a:pos x="18900" y="10800"/>
                </a:cxn>
                <a:cxn ang="90">
                  <a:pos x="10800" y="21600"/>
                </a:cxn>
                <a:cxn ang="180">
                  <a:pos x="2700" y="10800"/>
                </a:cxn>
                <a:cxn ang="270">
                  <a:pos x="10800" y="0"/>
                </a:cxn>
              </a:cxnLst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07" name="任意多边形 16399"/>
            <p:cNvSpPr/>
            <p:nvPr/>
          </p:nvSpPr>
          <p:spPr>
            <a:xfrm rot="10800000">
              <a:off x="2448" y="1536"/>
              <a:ext cx="1200" cy="144"/>
            </a:xfrm>
            <a:custGeom>
              <a:avLst/>
              <a:gdLst/>
              <a:ahLst/>
              <a:cxnLst>
                <a:cxn ang="0">
                  <a:pos x="18900" y="10800"/>
                </a:cxn>
                <a:cxn ang="90">
                  <a:pos x="10800" y="21600"/>
                </a:cxn>
                <a:cxn ang="180">
                  <a:pos x="2700" y="10800"/>
                </a:cxn>
                <a:cxn ang="270">
                  <a:pos x="10800" y="0"/>
                </a:cxn>
              </a:cxnLst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08" name="矩形 16400"/>
            <p:cNvSpPr/>
            <p:nvPr/>
          </p:nvSpPr>
          <p:spPr>
            <a:xfrm>
              <a:off x="624" y="1392"/>
              <a:ext cx="2496" cy="144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3809" name="任意多边形 16401"/>
            <p:cNvSpPr/>
            <p:nvPr/>
          </p:nvSpPr>
          <p:spPr>
            <a:xfrm>
              <a:off x="0" y="672"/>
              <a:ext cx="1296" cy="144"/>
            </a:xfrm>
            <a:custGeom>
              <a:avLst/>
              <a:gdLst/>
              <a:ahLst/>
              <a:cxnLst>
                <a:cxn ang="0">
                  <a:pos x="18900" y="10800"/>
                </a:cxn>
                <a:cxn ang="90">
                  <a:pos x="10800" y="21600"/>
                </a:cxn>
                <a:cxn ang="180">
                  <a:pos x="2700" y="10800"/>
                </a:cxn>
                <a:cxn ang="270">
                  <a:pos x="10800" y="0"/>
                </a:cxn>
              </a:cxnLst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33810" name="文本框 16403"/>
          <p:cNvSpPr txBox="1"/>
          <p:nvPr/>
        </p:nvSpPr>
        <p:spPr>
          <a:xfrm>
            <a:off x="7543800" y="3962400"/>
            <a:ext cx="9144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右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11" name="文本框 16404"/>
          <p:cNvSpPr txBox="1"/>
          <p:nvPr/>
        </p:nvSpPr>
        <p:spPr>
          <a:xfrm>
            <a:off x="533400" y="3886200"/>
            <a:ext cx="9144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左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12" name="椭圆 16405"/>
          <p:cNvSpPr/>
          <p:nvPr/>
        </p:nvSpPr>
        <p:spPr>
          <a:xfrm>
            <a:off x="6781800" y="2362200"/>
            <a:ext cx="381000" cy="381000"/>
          </a:xfrm>
          <a:prstGeom prst="ellipse">
            <a:avLst/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</a:pPr>
            <a:r>
              <a:rPr lang="en-US" altLang="x-none" sz="36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endParaRPr lang="en-US" altLang="x-none" sz="36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13" name="矩形 16406"/>
          <p:cNvSpPr/>
          <p:nvPr/>
        </p:nvSpPr>
        <p:spPr>
          <a:xfrm>
            <a:off x="2514600" y="2286000"/>
            <a:ext cx="304800" cy="457200"/>
          </a:xfrm>
          <a:prstGeom prst="rect">
            <a:avLst/>
          </a:prstGeom>
          <a:solidFill>
            <a:srgbClr val="6699FF"/>
          </a:solidFill>
          <a:ln w="9525" cap="flat" cmpd="sng">
            <a:solidFill>
              <a:srgbClr val="0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</a:pPr>
            <a:r>
              <a:rPr lang="en-US" altLang="x-none" sz="36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endParaRPr lang="en-US" altLang="x-none" sz="36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08" name="文本框 16407"/>
          <p:cNvSpPr txBox="1"/>
          <p:nvPr/>
        </p:nvSpPr>
        <p:spPr>
          <a:xfrm>
            <a:off x="2514600" y="5238750"/>
            <a:ext cx="4419600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en-US" altLang="x-none" sz="5400" b="1" dirty="0">
                <a:latin typeface="Times New Roman" panose="02020603050405020304" pitchFamily="2" charset="0"/>
                <a:ea typeface="宋体" panose="02010600030101010101" pitchFamily="2" charset="-122"/>
              </a:rPr>
              <a:t>2a  =  2b</a:t>
            </a:r>
            <a:endParaRPr lang="en-US" altLang="x-none" sz="54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3815" name="文本框 6162"/>
          <p:cNvSpPr txBox="1"/>
          <p:nvPr/>
        </p:nvSpPr>
        <p:spPr>
          <a:xfrm>
            <a:off x="2524125" y="4403725"/>
            <a:ext cx="4419600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en-US" altLang="x-none" sz="6000" b="1" dirty="0"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r>
              <a:rPr lang="en-US" altLang="x-none" sz="4400" dirty="0"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  <a:r>
              <a:rPr lang="en-US" altLang="x-none" sz="4400" b="1" dirty="0">
                <a:latin typeface="Times New Roman" panose="02020603050405020304" pitchFamily="2" charset="0"/>
                <a:ea typeface="宋体" panose="02010600030101010101" pitchFamily="2" charset="-122"/>
              </a:rPr>
              <a:t>=</a:t>
            </a:r>
            <a:r>
              <a:rPr lang="en-US" altLang="x-none" sz="4400" dirty="0"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  <a:r>
              <a:rPr lang="en-US" altLang="x-none" sz="6000" b="1" dirty="0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endParaRPr lang="en-US" altLang="x-none" sz="60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矩形 17409"/>
          <p:cNvSpPr/>
          <p:nvPr/>
        </p:nvSpPr>
        <p:spPr>
          <a:xfrm>
            <a:off x="1676400" y="2286000"/>
            <a:ext cx="304800" cy="457200"/>
          </a:xfrm>
          <a:prstGeom prst="rect">
            <a:avLst/>
          </a:prstGeom>
          <a:solidFill>
            <a:srgbClr val="6699FF"/>
          </a:solidFill>
          <a:ln w="9525" cap="flat" cmpd="sng">
            <a:solidFill>
              <a:srgbClr val="0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</a:pPr>
            <a:r>
              <a:rPr lang="en-US" altLang="x-none" sz="36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endParaRPr lang="en-US" altLang="x-none" sz="36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18" name="椭圆 17410"/>
          <p:cNvSpPr/>
          <p:nvPr/>
        </p:nvSpPr>
        <p:spPr>
          <a:xfrm>
            <a:off x="6400800" y="2362200"/>
            <a:ext cx="381000" cy="381000"/>
          </a:xfrm>
          <a:prstGeom prst="ellipse">
            <a:avLst/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</a:pPr>
            <a:r>
              <a:rPr lang="en-US" altLang="x-none" sz="36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endParaRPr lang="en-US" altLang="x-none" sz="36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19" name="椭圆 17411"/>
          <p:cNvSpPr/>
          <p:nvPr/>
        </p:nvSpPr>
        <p:spPr>
          <a:xfrm>
            <a:off x="4343400" y="3352800"/>
            <a:ext cx="228600" cy="2286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4820" name="组合 17412"/>
          <p:cNvGrpSpPr/>
          <p:nvPr/>
        </p:nvGrpSpPr>
        <p:grpSpPr>
          <a:xfrm>
            <a:off x="1447800" y="1676400"/>
            <a:ext cx="6172200" cy="2667000"/>
            <a:chOff x="0" y="0"/>
            <a:chExt cx="3888" cy="1680"/>
          </a:xfrm>
        </p:grpSpPr>
        <p:grpSp>
          <p:nvGrpSpPr>
            <p:cNvPr id="34821" name="组合 17413"/>
            <p:cNvGrpSpPr/>
            <p:nvPr/>
          </p:nvGrpSpPr>
          <p:grpSpPr>
            <a:xfrm>
              <a:off x="1440" y="0"/>
              <a:ext cx="864" cy="1391"/>
              <a:chOff x="0" y="0"/>
              <a:chExt cx="864" cy="1391"/>
            </a:xfrm>
          </p:grpSpPr>
          <p:sp>
            <p:nvSpPr>
              <p:cNvPr id="34822" name="任意多边形 17414"/>
              <p:cNvSpPr/>
              <p:nvPr/>
            </p:nvSpPr>
            <p:spPr>
              <a:xfrm rot="10789515">
                <a:off x="383" y="47"/>
                <a:ext cx="145" cy="1344"/>
              </a:xfrm>
              <a:custGeom>
                <a:avLst/>
                <a:gdLst/>
                <a:ahLst/>
                <a:cxnLst>
                  <a:cxn ang="0">
                    <a:pos x="18900" y="10800"/>
                  </a:cxn>
                  <a:cxn ang="90">
                    <a:pos x="10800" y="21600"/>
                  </a:cxn>
                  <a:cxn ang="180">
                    <a:pos x="2700" y="10800"/>
                  </a:cxn>
                  <a:cxn ang="270">
                    <a:pos x="10800" y="0"/>
                  </a:cxn>
                </a:cxnLst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4823" name="任意多边形 17415"/>
              <p:cNvSpPr/>
              <p:nvPr/>
            </p:nvSpPr>
            <p:spPr>
              <a:xfrm>
                <a:off x="0" y="0"/>
                <a:ext cx="864" cy="528"/>
              </a:xfrm>
              <a:custGeom>
                <a:avLst/>
                <a:gdLst/>
                <a:ahLst/>
                <a:cxnLst>
                  <a:cxn ang="270">
                    <a:pos x="10800" y="0"/>
                  </a:cxn>
                  <a:cxn ang="180">
                    <a:pos x="2700" y="10800"/>
                  </a:cxn>
                  <a:cxn ang="270">
                    <a:pos x="10800" y="5400"/>
                  </a:cxn>
                  <a:cxn ang="0">
                    <a:pos x="18900" y="10800"/>
                  </a:cxn>
                </a:cxnLst>
                <a:pathLst>
                  <a:path w="21600" h="21600">
                    <a:moveTo>
                      <a:pt x="5400" y="10800"/>
                    </a:moveTo>
                    <a:cubicBezTo>
                      <a:pt x="5400" y="7818"/>
                      <a:pt x="7818" y="5400"/>
                      <a:pt x="10800" y="5400"/>
                    </a:cubicBezTo>
                    <a:cubicBezTo>
                      <a:pt x="13782" y="5400"/>
                      <a:pt x="16200" y="7818"/>
                      <a:pt x="16200" y="10800"/>
                    </a:cubicBezTo>
                    <a:lnTo>
                      <a:pt x="21600" y="10800"/>
                    </a:lnTo>
                    <a:cubicBezTo>
                      <a:pt x="21600" y="4835"/>
                      <a:pt x="16765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4824" name="直接连接符 17416"/>
              <p:cNvSpPr/>
              <p:nvPr/>
            </p:nvSpPr>
            <p:spPr>
              <a:xfrm flipV="1">
                <a:off x="459" y="57"/>
                <a:ext cx="0" cy="1056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</p:grpSp>
        <p:sp>
          <p:nvSpPr>
            <p:cNvPr id="34825" name="等腰三角形 17417"/>
            <p:cNvSpPr/>
            <p:nvPr/>
          </p:nvSpPr>
          <p:spPr>
            <a:xfrm>
              <a:off x="1776" y="1104"/>
              <a:ext cx="240" cy="288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4826" name="等腰三角形 17418"/>
            <p:cNvSpPr/>
            <p:nvPr/>
          </p:nvSpPr>
          <p:spPr>
            <a:xfrm>
              <a:off x="489" y="720"/>
              <a:ext cx="240" cy="432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4827" name="等腰三角形 17419"/>
            <p:cNvSpPr/>
            <p:nvPr/>
          </p:nvSpPr>
          <p:spPr>
            <a:xfrm>
              <a:off x="3120" y="720"/>
              <a:ext cx="240" cy="432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4828" name="任意多边形 17420"/>
            <p:cNvSpPr/>
            <p:nvPr/>
          </p:nvSpPr>
          <p:spPr>
            <a:xfrm>
              <a:off x="2592" y="672"/>
              <a:ext cx="1296" cy="144"/>
            </a:xfrm>
            <a:custGeom>
              <a:avLst/>
              <a:gdLst/>
              <a:ahLst/>
              <a:cxnLst>
                <a:cxn ang="0">
                  <a:pos x="18900" y="10800"/>
                </a:cxn>
                <a:cxn ang="90">
                  <a:pos x="10800" y="21600"/>
                </a:cxn>
                <a:cxn ang="180">
                  <a:pos x="2700" y="10800"/>
                </a:cxn>
                <a:cxn ang="270">
                  <a:pos x="10800" y="0"/>
                </a:cxn>
              </a:cxnLst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4829" name="矩形 17421"/>
            <p:cNvSpPr/>
            <p:nvPr/>
          </p:nvSpPr>
          <p:spPr>
            <a:xfrm>
              <a:off x="480" y="1056"/>
              <a:ext cx="2880" cy="96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4830" name="任意多边形 17422"/>
            <p:cNvSpPr/>
            <p:nvPr/>
          </p:nvSpPr>
          <p:spPr>
            <a:xfrm rot="10800000">
              <a:off x="192" y="1536"/>
              <a:ext cx="1200" cy="144"/>
            </a:xfrm>
            <a:custGeom>
              <a:avLst/>
              <a:gdLst/>
              <a:ahLst/>
              <a:cxnLst>
                <a:cxn ang="0">
                  <a:pos x="18900" y="10800"/>
                </a:cxn>
                <a:cxn ang="90">
                  <a:pos x="10800" y="21600"/>
                </a:cxn>
                <a:cxn ang="180">
                  <a:pos x="2700" y="10800"/>
                </a:cxn>
                <a:cxn ang="270">
                  <a:pos x="10800" y="0"/>
                </a:cxn>
              </a:cxnLst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4831" name="任意多边形 17423"/>
            <p:cNvSpPr/>
            <p:nvPr/>
          </p:nvSpPr>
          <p:spPr>
            <a:xfrm rot="10800000">
              <a:off x="2448" y="1536"/>
              <a:ext cx="1200" cy="144"/>
            </a:xfrm>
            <a:custGeom>
              <a:avLst/>
              <a:gdLst/>
              <a:ahLst/>
              <a:cxnLst>
                <a:cxn ang="0">
                  <a:pos x="18900" y="10800"/>
                </a:cxn>
                <a:cxn ang="90">
                  <a:pos x="10800" y="21600"/>
                </a:cxn>
                <a:cxn ang="180">
                  <a:pos x="2700" y="10800"/>
                </a:cxn>
                <a:cxn ang="270">
                  <a:pos x="10800" y="0"/>
                </a:cxn>
              </a:cxnLst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4832" name="矩形 17424"/>
            <p:cNvSpPr/>
            <p:nvPr/>
          </p:nvSpPr>
          <p:spPr>
            <a:xfrm>
              <a:off x="624" y="1392"/>
              <a:ext cx="2496" cy="144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4833" name="任意多边形 17425"/>
            <p:cNvSpPr/>
            <p:nvPr/>
          </p:nvSpPr>
          <p:spPr>
            <a:xfrm>
              <a:off x="0" y="672"/>
              <a:ext cx="1296" cy="144"/>
            </a:xfrm>
            <a:custGeom>
              <a:avLst/>
              <a:gdLst/>
              <a:ahLst/>
              <a:cxnLst>
                <a:cxn ang="0">
                  <a:pos x="18900" y="10800"/>
                </a:cxn>
                <a:cxn ang="90">
                  <a:pos x="10800" y="21600"/>
                </a:cxn>
                <a:cxn ang="180">
                  <a:pos x="2700" y="10800"/>
                </a:cxn>
                <a:cxn ang="270">
                  <a:pos x="10800" y="0"/>
                </a:cxn>
              </a:cxnLst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34834" name="文本框 17426"/>
          <p:cNvSpPr txBox="1"/>
          <p:nvPr/>
        </p:nvSpPr>
        <p:spPr>
          <a:xfrm>
            <a:off x="2209800" y="4587875"/>
            <a:ext cx="4419600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en-US" altLang="x-none" sz="6000" b="1" dirty="0">
                <a:latin typeface="Times New Roman" panose="02020603050405020304" pitchFamily="2" charset="0"/>
                <a:ea typeface="宋体" panose="02010600030101010101" pitchFamily="2" charset="-122"/>
              </a:rPr>
              <a:t>a  =  b</a:t>
            </a:r>
            <a:endParaRPr lang="en-US" altLang="x-none" sz="60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4835" name="文本框 17427"/>
          <p:cNvSpPr txBox="1"/>
          <p:nvPr/>
        </p:nvSpPr>
        <p:spPr>
          <a:xfrm>
            <a:off x="7543800" y="3962400"/>
            <a:ext cx="9144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右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36" name="文本框 17428"/>
          <p:cNvSpPr txBox="1"/>
          <p:nvPr/>
        </p:nvSpPr>
        <p:spPr>
          <a:xfrm>
            <a:off x="533400" y="3886200"/>
            <a:ext cx="9144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左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37" name="矩形 17429"/>
          <p:cNvSpPr/>
          <p:nvPr/>
        </p:nvSpPr>
        <p:spPr>
          <a:xfrm>
            <a:off x="1981200" y="2286000"/>
            <a:ext cx="304800" cy="457200"/>
          </a:xfrm>
          <a:prstGeom prst="rect">
            <a:avLst/>
          </a:prstGeom>
          <a:solidFill>
            <a:srgbClr val="6699FF"/>
          </a:solidFill>
          <a:ln w="9525" cap="flat" cmpd="sng">
            <a:solidFill>
              <a:srgbClr val="0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</a:pPr>
            <a:r>
              <a:rPr lang="en-US" altLang="x-none" sz="36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endParaRPr lang="en-US" altLang="x-none" sz="36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38" name="矩形 17430"/>
          <p:cNvSpPr/>
          <p:nvPr/>
        </p:nvSpPr>
        <p:spPr>
          <a:xfrm>
            <a:off x="2286000" y="2286000"/>
            <a:ext cx="304800" cy="457200"/>
          </a:xfrm>
          <a:prstGeom prst="rect">
            <a:avLst/>
          </a:prstGeom>
          <a:solidFill>
            <a:srgbClr val="6699FF"/>
          </a:solidFill>
          <a:ln w="9525" cap="flat" cmpd="sng">
            <a:solidFill>
              <a:srgbClr val="0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</a:pPr>
            <a:r>
              <a:rPr lang="en-US" altLang="x-none" sz="36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endParaRPr lang="en-US" altLang="x-none" sz="36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39" name="矩形 17431"/>
          <p:cNvSpPr/>
          <p:nvPr/>
        </p:nvSpPr>
        <p:spPr>
          <a:xfrm>
            <a:off x="2590800" y="2286000"/>
            <a:ext cx="304800" cy="457200"/>
          </a:xfrm>
          <a:prstGeom prst="rect">
            <a:avLst/>
          </a:prstGeom>
          <a:solidFill>
            <a:srgbClr val="6699FF"/>
          </a:solidFill>
          <a:ln w="9525" cap="flat" cmpd="sng">
            <a:solidFill>
              <a:srgbClr val="0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</a:pPr>
            <a:r>
              <a:rPr lang="en-US" altLang="x-none" sz="36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endParaRPr lang="en-US" altLang="x-none" sz="36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40" name="矩形 17432"/>
          <p:cNvSpPr/>
          <p:nvPr/>
        </p:nvSpPr>
        <p:spPr>
          <a:xfrm>
            <a:off x="2895600" y="2286000"/>
            <a:ext cx="304800" cy="457200"/>
          </a:xfrm>
          <a:prstGeom prst="rect">
            <a:avLst/>
          </a:prstGeom>
          <a:solidFill>
            <a:srgbClr val="6699FF"/>
          </a:solidFill>
          <a:ln w="9525" cap="flat" cmpd="sng">
            <a:solidFill>
              <a:srgbClr val="0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</a:pPr>
            <a:r>
              <a:rPr lang="en-US" altLang="x-none" sz="36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endParaRPr lang="en-US" altLang="x-none" sz="36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41" name="矩形 17433"/>
          <p:cNvSpPr/>
          <p:nvPr/>
        </p:nvSpPr>
        <p:spPr>
          <a:xfrm>
            <a:off x="2209800" y="1828800"/>
            <a:ext cx="304800" cy="457200"/>
          </a:xfrm>
          <a:prstGeom prst="rect">
            <a:avLst/>
          </a:prstGeom>
          <a:solidFill>
            <a:srgbClr val="6699FF"/>
          </a:solidFill>
          <a:ln w="9525" cap="flat" cmpd="sng">
            <a:solidFill>
              <a:srgbClr val="0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</a:pPr>
            <a:r>
              <a:rPr lang="en-US" altLang="x-none" sz="36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endParaRPr lang="en-US" altLang="x-none" sz="36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42" name="矩形 17434"/>
          <p:cNvSpPr/>
          <p:nvPr/>
        </p:nvSpPr>
        <p:spPr>
          <a:xfrm>
            <a:off x="3048000" y="2286000"/>
            <a:ext cx="304800" cy="457200"/>
          </a:xfrm>
          <a:prstGeom prst="rect">
            <a:avLst/>
          </a:prstGeom>
          <a:solidFill>
            <a:srgbClr val="6699FF"/>
          </a:solidFill>
          <a:ln w="9525" cap="flat" cmpd="sng">
            <a:solidFill>
              <a:srgbClr val="0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</a:pPr>
            <a:r>
              <a:rPr lang="en-US" altLang="x-none" sz="36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endParaRPr lang="en-US" altLang="x-none" sz="36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43" name="椭圆 17435"/>
          <p:cNvSpPr/>
          <p:nvPr/>
        </p:nvSpPr>
        <p:spPr>
          <a:xfrm>
            <a:off x="6553200" y="2362200"/>
            <a:ext cx="381000" cy="381000"/>
          </a:xfrm>
          <a:prstGeom prst="ellipse">
            <a:avLst/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</a:pPr>
            <a:r>
              <a:rPr lang="en-US" altLang="x-none" sz="36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endParaRPr lang="en-US" altLang="x-none" sz="36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44" name="椭圆 17436"/>
          <p:cNvSpPr/>
          <p:nvPr/>
        </p:nvSpPr>
        <p:spPr>
          <a:xfrm>
            <a:off x="7086600" y="2362200"/>
            <a:ext cx="381000" cy="381000"/>
          </a:xfrm>
          <a:prstGeom prst="ellipse">
            <a:avLst/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</a:pPr>
            <a:r>
              <a:rPr lang="en-US" altLang="x-none" sz="36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endParaRPr lang="en-US" altLang="x-none" sz="36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45" name="椭圆 17437"/>
          <p:cNvSpPr/>
          <p:nvPr/>
        </p:nvSpPr>
        <p:spPr>
          <a:xfrm>
            <a:off x="6705600" y="2362200"/>
            <a:ext cx="381000" cy="381000"/>
          </a:xfrm>
          <a:prstGeom prst="ellipse">
            <a:avLst/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</a:pPr>
            <a:r>
              <a:rPr lang="en-US" altLang="x-none" sz="36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endParaRPr lang="en-US" altLang="x-none" sz="36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46" name="椭圆 17438"/>
          <p:cNvSpPr/>
          <p:nvPr/>
        </p:nvSpPr>
        <p:spPr>
          <a:xfrm>
            <a:off x="6248400" y="2133600"/>
            <a:ext cx="381000" cy="381000"/>
          </a:xfrm>
          <a:prstGeom prst="ellipse">
            <a:avLst/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</a:pPr>
            <a:r>
              <a:rPr lang="en-US" altLang="x-none" sz="36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endParaRPr lang="en-US" altLang="x-none" sz="36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47" name="椭圆 17439"/>
          <p:cNvSpPr/>
          <p:nvPr/>
        </p:nvSpPr>
        <p:spPr>
          <a:xfrm>
            <a:off x="5791200" y="2362200"/>
            <a:ext cx="381000" cy="381000"/>
          </a:xfrm>
          <a:prstGeom prst="ellipse">
            <a:avLst/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</a:pPr>
            <a:r>
              <a:rPr lang="en-US" altLang="x-none" sz="36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endParaRPr lang="en-US" altLang="x-none" sz="36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48" name="椭圆 17440"/>
          <p:cNvSpPr/>
          <p:nvPr/>
        </p:nvSpPr>
        <p:spPr>
          <a:xfrm>
            <a:off x="6096000" y="2362200"/>
            <a:ext cx="381000" cy="381000"/>
          </a:xfrm>
          <a:prstGeom prst="ellipse">
            <a:avLst/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</a:pPr>
            <a:r>
              <a:rPr lang="en-US" altLang="x-none" sz="36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endParaRPr lang="en-US" altLang="x-none" sz="36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42" name="右箭头标注 17441"/>
          <p:cNvSpPr/>
          <p:nvPr/>
        </p:nvSpPr>
        <p:spPr>
          <a:xfrm>
            <a:off x="304800" y="2057400"/>
            <a:ext cx="1143000" cy="838200"/>
          </a:xfrm>
          <a:prstGeom prst="rightArrowCallout">
            <a:avLst>
              <a:gd name="adj1" fmla="val 25000"/>
              <a:gd name="adj2" fmla="val 25000"/>
              <a:gd name="adj3" fmla="val 22727"/>
              <a:gd name="adj4" fmla="val 6666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p>
            <a:pPr lvl="0" algn="ctr" fontAlgn="base">
              <a:spcBef>
                <a:spcPct val="50000"/>
              </a:spcBef>
            </a:pPr>
            <a:r>
              <a:rPr lang="en-US" altLang="x-none" sz="36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C</a:t>
            </a:r>
            <a:r>
              <a:rPr lang="zh-CN" altLang="en-US" sz="36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个</a:t>
            </a:r>
            <a:endParaRPr lang="zh-CN" altLang="en-US" sz="3600" b="1" strike="noStrike" noProof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43" name="左箭头标注 17442"/>
          <p:cNvSpPr/>
          <p:nvPr/>
        </p:nvSpPr>
        <p:spPr>
          <a:xfrm>
            <a:off x="7543800" y="2057400"/>
            <a:ext cx="1219200" cy="838200"/>
          </a:xfrm>
          <a:prstGeom prst="leftArrowCallout">
            <a:avLst>
              <a:gd name="adj1" fmla="val 25000"/>
              <a:gd name="adj2" fmla="val 25000"/>
              <a:gd name="adj3" fmla="val 24242"/>
              <a:gd name="adj4" fmla="val 6666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p>
            <a:pPr lvl="0" algn="ctr" fontAlgn="base">
              <a:spcBef>
                <a:spcPct val="50000"/>
              </a:spcBef>
            </a:pPr>
            <a:r>
              <a:rPr lang="zh-CN" altLang="en-US" sz="3600" b="1" strike="noStrike" noProof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x-none" sz="36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r>
              <a:rPr lang="zh-CN" altLang="en-US" sz="36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个 </a:t>
            </a:r>
            <a:endParaRPr lang="zh-CN" altLang="en-US" sz="3600" b="1" strike="noStrike" noProof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44" name="文本框 17443"/>
          <p:cNvSpPr txBox="1"/>
          <p:nvPr/>
        </p:nvSpPr>
        <p:spPr>
          <a:xfrm>
            <a:off x="2209800" y="5400675"/>
            <a:ext cx="4419600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en-US" altLang="x-none" sz="6000" b="1" dirty="0">
                <a:latin typeface="Times New Roman" panose="02020603050405020304" pitchFamily="2" charset="0"/>
                <a:ea typeface="宋体" panose="02010600030101010101" pitchFamily="2" charset="-122"/>
              </a:rPr>
              <a:t>ac  =  bc</a:t>
            </a:r>
            <a:endParaRPr lang="en-US" altLang="x-none" sz="60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4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矩形 4097"/>
          <p:cNvSpPr/>
          <p:nvPr/>
        </p:nvSpPr>
        <p:spPr>
          <a:xfrm>
            <a:off x="1325563" y="2392363"/>
            <a:ext cx="6491288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ctr" fontAlgn="base"/>
            <a:r>
              <a:rPr lang="zh-CN" altLang="en-US" sz="44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3.1 一元一次方程</a:t>
            </a:r>
            <a:endParaRPr lang="zh-CN" altLang="en-US" sz="4400" b="1" strike="noStrike" noProof="1" dirty="0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矩形 18433"/>
          <p:cNvSpPr/>
          <p:nvPr/>
        </p:nvSpPr>
        <p:spPr>
          <a:xfrm>
            <a:off x="2209800" y="1905000"/>
            <a:ext cx="304800" cy="457200"/>
          </a:xfrm>
          <a:prstGeom prst="rect">
            <a:avLst/>
          </a:prstGeom>
          <a:solidFill>
            <a:srgbClr val="6699FF"/>
          </a:solidFill>
          <a:ln w="9525" cap="flat" cmpd="sng">
            <a:solidFill>
              <a:srgbClr val="0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</a:pPr>
            <a:r>
              <a:rPr lang="en-US" altLang="x-none" sz="36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endParaRPr lang="en-US" altLang="x-none" sz="36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2" name="椭圆 18434"/>
          <p:cNvSpPr/>
          <p:nvPr/>
        </p:nvSpPr>
        <p:spPr>
          <a:xfrm>
            <a:off x="6400800" y="1981200"/>
            <a:ext cx="381000" cy="381000"/>
          </a:xfrm>
          <a:prstGeom prst="ellipse">
            <a:avLst/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</a:pPr>
            <a:r>
              <a:rPr lang="en-US" altLang="x-none" sz="36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endParaRPr lang="en-US" altLang="x-none" sz="36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3" name="椭圆 18435"/>
          <p:cNvSpPr/>
          <p:nvPr/>
        </p:nvSpPr>
        <p:spPr>
          <a:xfrm>
            <a:off x="4343400" y="3352800"/>
            <a:ext cx="228600" cy="2286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5844" name="组合 18436"/>
          <p:cNvGrpSpPr/>
          <p:nvPr/>
        </p:nvGrpSpPr>
        <p:grpSpPr>
          <a:xfrm>
            <a:off x="1447800" y="1295400"/>
            <a:ext cx="6172200" cy="2667000"/>
            <a:chOff x="0" y="0"/>
            <a:chExt cx="3888" cy="1680"/>
          </a:xfrm>
        </p:grpSpPr>
        <p:grpSp>
          <p:nvGrpSpPr>
            <p:cNvPr id="35845" name="组合 18437"/>
            <p:cNvGrpSpPr/>
            <p:nvPr/>
          </p:nvGrpSpPr>
          <p:grpSpPr>
            <a:xfrm>
              <a:off x="1440" y="0"/>
              <a:ext cx="864" cy="1391"/>
              <a:chOff x="0" y="0"/>
              <a:chExt cx="864" cy="1391"/>
            </a:xfrm>
          </p:grpSpPr>
          <p:sp>
            <p:nvSpPr>
              <p:cNvPr id="35846" name="任意多边形 18438"/>
              <p:cNvSpPr/>
              <p:nvPr/>
            </p:nvSpPr>
            <p:spPr>
              <a:xfrm rot="10789515">
                <a:off x="383" y="47"/>
                <a:ext cx="145" cy="1344"/>
              </a:xfrm>
              <a:custGeom>
                <a:avLst/>
                <a:gdLst/>
                <a:ahLst/>
                <a:cxnLst>
                  <a:cxn ang="0">
                    <a:pos x="18900" y="10800"/>
                  </a:cxn>
                  <a:cxn ang="90">
                    <a:pos x="10800" y="21600"/>
                  </a:cxn>
                  <a:cxn ang="180">
                    <a:pos x="2700" y="10800"/>
                  </a:cxn>
                  <a:cxn ang="270">
                    <a:pos x="10800" y="0"/>
                  </a:cxn>
                </a:cxnLst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5847" name="任意多边形 18439"/>
              <p:cNvSpPr/>
              <p:nvPr/>
            </p:nvSpPr>
            <p:spPr>
              <a:xfrm>
                <a:off x="0" y="0"/>
                <a:ext cx="864" cy="528"/>
              </a:xfrm>
              <a:custGeom>
                <a:avLst/>
                <a:gdLst/>
                <a:ahLst/>
                <a:cxnLst>
                  <a:cxn ang="270">
                    <a:pos x="10800" y="0"/>
                  </a:cxn>
                  <a:cxn ang="180">
                    <a:pos x="2700" y="10800"/>
                  </a:cxn>
                  <a:cxn ang="270">
                    <a:pos x="10800" y="5400"/>
                  </a:cxn>
                  <a:cxn ang="0">
                    <a:pos x="18900" y="10800"/>
                  </a:cxn>
                </a:cxnLst>
                <a:pathLst>
                  <a:path w="21600" h="21600">
                    <a:moveTo>
                      <a:pt x="5400" y="10800"/>
                    </a:moveTo>
                    <a:cubicBezTo>
                      <a:pt x="5400" y="7818"/>
                      <a:pt x="7818" y="5400"/>
                      <a:pt x="10800" y="5400"/>
                    </a:cubicBezTo>
                    <a:cubicBezTo>
                      <a:pt x="13782" y="5400"/>
                      <a:pt x="16200" y="7818"/>
                      <a:pt x="16200" y="10800"/>
                    </a:cubicBezTo>
                    <a:lnTo>
                      <a:pt x="21600" y="10800"/>
                    </a:lnTo>
                    <a:cubicBezTo>
                      <a:pt x="21600" y="4835"/>
                      <a:pt x="16765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5848" name="直接连接符 18440"/>
              <p:cNvSpPr/>
              <p:nvPr/>
            </p:nvSpPr>
            <p:spPr>
              <a:xfrm flipV="1">
                <a:off x="459" y="57"/>
                <a:ext cx="0" cy="1056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</p:grpSp>
        <p:sp>
          <p:nvSpPr>
            <p:cNvPr id="35849" name="等腰三角形 18441"/>
            <p:cNvSpPr/>
            <p:nvPr/>
          </p:nvSpPr>
          <p:spPr>
            <a:xfrm>
              <a:off x="1776" y="1104"/>
              <a:ext cx="240" cy="288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850" name="等腰三角形 18442"/>
            <p:cNvSpPr/>
            <p:nvPr/>
          </p:nvSpPr>
          <p:spPr>
            <a:xfrm>
              <a:off x="489" y="720"/>
              <a:ext cx="240" cy="432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851" name="等腰三角形 18443"/>
            <p:cNvSpPr/>
            <p:nvPr/>
          </p:nvSpPr>
          <p:spPr>
            <a:xfrm>
              <a:off x="3120" y="720"/>
              <a:ext cx="240" cy="432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852" name="任意多边形 18444"/>
            <p:cNvSpPr/>
            <p:nvPr/>
          </p:nvSpPr>
          <p:spPr>
            <a:xfrm>
              <a:off x="2592" y="672"/>
              <a:ext cx="1296" cy="144"/>
            </a:xfrm>
            <a:custGeom>
              <a:avLst/>
              <a:gdLst/>
              <a:ahLst/>
              <a:cxnLst>
                <a:cxn ang="0">
                  <a:pos x="18900" y="10800"/>
                </a:cxn>
                <a:cxn ang="90">
                  <a:pos x="10800" y="21600"/>
                </a:cxn>
                <a:cxn ang="180">
                  <a:pos x="2700" y="10800"/>
                </a:cxn>
                <a:cxn ang="270">
                  <a:pos x="10800" y="0"/>
                </a:cxn>
              </a:cxnLst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5853" name="矩形 18445"/>
            <p:cNvSpPr/>
            <p:nvPr/>
          </p:nvSpPr>
          <p:spPr>
            <a:xfrm>
              <a:off x="480" y="1056"/>
              <a:ext cx="2880" cy="96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854" name="任意多边形 18446"/>
            <p:cNvSpPr/>
            <p:nvPr/>
          </p:nvSpPr>
          <p:spPr>
            <a:xfrm rot="10800000">
              <a:off x="192" y="1536"/>
              <a:ext cx="1200" cy="144"/>
            </a:xfrm>
            <a:custGeom>
              <a:avLst/>
              <a:gdLst/>
              <a:ahLst/>
              <a:cxnLst>
                <a:cxn ang="0">
                  <a:pos x="18900" y="10800"/>
                </a:cxn>
                <a:cxn ang="90">
                  <a:pos x="10800" y="21600"/>
                </a:cxn>
                <a:cxn ang="180">
                  <a:pos x="2700" y="10800"/>
                </a:cxn>
                <a:cxn ang="270">
                  <a:pos x="10800" y="0"/>
                </a:cxn>
              </a:cxnLst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5855" name="任意多边形 18447"/>
            <p:cNvSpPr/>
            <p:nvPr/>
          </p:nvSpPr>
          <p:spPr>
            <a:xfrm rot="10800000">
              <a:off x="2448" y="1536"/>
              <a:ext cx="1200" cy="144"/>
            </a:xfrm>
            <a:custGeom>
              <a:avLst/>
              <a:gdLst/>
              <a:ahLst/>
              <a:cxnLst>
                <a:cxn ang="0">
                  <a:pos x="18900" y="10800"/>
                </a:cxn>
                <a:cxn ang="90">
                  <a:pos x="10800" y="21600"/>
                </a:cxn>
                <a:cxn ang="180">
                  <a:pos x="2700" y="10800"/>
                </a:cxn>
                <a:cxn ang="270">
                  <a:pos x="10800" y="0"/>
                </a:cxn>
              </a:cxnLst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5856" name="矩形 18448"/>
            <p:cNvSpPr/>
            <p:nvPr/>
          </p:nvSpPr>
          <p:spPr>
            <a:xfrm>
              <a:off x="624" y="1392"/>
              <a:ext cx="2496" cy="144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857" name="任意多边形 18449"/>
            <p:cNvSpPr/>
            <p:nvPr/>
          </p:nvSpPr>
          <p:spPr>
            <a:xfrm>
              <a:off x="0" y="672"/>
              <a:ext cx="1296" cy="144"/>
            </a:xfrm>
            <a:custGeom>
              <a:avLst/>
              <a:gdLst/>
              <a:ahLst/>
              <a:cxnLst>
                <a:cxn ang="0">
                  <a:pos x="18900" y="10800"/>
                </a:cxn>
                <a:cxn ang="90">
                  <a:pos x="10800" y="21600"/>
                </a:cxn>
                <a:cxn ang="180">
                  <a:pos x="2700" y="10800"/>
                </a:cxn>
                <a:cxn ang="270">
                  <a:pos x="10800" y="0"/>
                </a:cxn>
              </a:cxnLst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35858" name="文本框 18451"/>
          <p:cNvSpPr txBox="1"/>
          <p:nvPr/>
        </p:nvSpPr>
        <p:spPr>
          <a:xfrm>
            <a:off x="7543800" y="3351213"/>
            <a:ext cx="9144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右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59" name="文本框 18452"/>
          <p:cNvSpPr txBox="1"/>
          <p:nvPr/>
        </p:nvSpPr>
        <p:spPr>
          <a:xfrm>
            <a:off x="533400" y="3351213"/>
            <a:ext cx="9144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左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35860" name="对象 18458"/>
          <p:cNvGraphicFramePr>
            <a:graphicFrameLocks noChangeAspect="1"/>
          </p:cNvGraphicFramePr>
          <p:nvPr/>
        </p:nvGraphicFramePr>
        <p:xfrm>
          <a:off x="1692275" y="1052513"/>
          <a:ext cx="6096000" cy="300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0" imgH="0" progId="Equation.3">
                  <p:embed/>
                </p:oleObj>
              </mc:Choice>
              <mc:Fallback>
                <p:oleObj name="" r:id="rId1" imgW="0" imgH="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/>
                      <a:stretch>
                        <a:fillRect/>
                      </a:stretch>
                    </p:blipFill>
                    <p:spPr>
                      <a:xfrm>
                        <a:off x="1692275" y="1052513"/>
                        <a:ext cx="6096000" cy="30003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61" name="文本框 17426"/>
          <p:cNvSpPr txBox="1"/>
          <p:nvPr/>
        </p:nvSpPr>
        <p:spPr>
          <a:xfrm>
            <a:off x="2514600" y="3962400"/>
            <a:ext cx="4419600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en-US" altLang="x-none" sz="6000" b="1" dirty="0">
                <a:latin typeface="Times New Roman" panose="02020603050405020304" pitchFamily="2" charset="0"/>
                <a:ea typeface="宋体" panose="02010600030101010101" pitchFamily="2" charset="-122"/>
              </a:rPr>
              <a:t>a  =  b</a:t>
            </a:r>
            <a:endParaRPr lang="en-US" altLang="x-none" sz="60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pic>
        <p:nvPicPr>
          <p:cNvPr id="3586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413" y="5178425"/>
            <a:ext cx="6048375" cy="1285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19457"/>
          <p:cNvSpPr/>
          <p:nvPr/>
        </p:nvSpPr>
        <p:spPr>
          <a:xfrm>
            <a:off x="250825" y="2563813"/>
            <a:ext cx="8585200" cy="25876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304800" defTabSz="0">
              <a:lnSpc>
                <a:spcPct val="195000"/>
              </a:lnSpc>
              <a:tabLst>
                <a:tab pos="533400" algn="l"/>
              </a:tabLst>
            </a:pP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回答：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(1)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从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x=y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能否得到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x+5=y+5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？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为什么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304800" defTabSz="0">
              <a:lnSpc>
                <a:spcPct val="195000"/>
              </a:lnSpc>
              <a:tabLst>
                <a:tab pos="533400" algn="l"/>
              </a:tabLst>
            </a:pP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304800" defTabSz="0">
              <a:lnSpc>
                <a:spcPct val="195000"/>
              </a:lnSpc>
              <a:tabLst>
                <a:tab pos="533400" algn="l"/>
              </a:tabLst>
            </a:pPr>
            <a:r>
              <a:rPr lang="en-US" altLang="x-none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(2)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从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x=y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能否得到       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=       ?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为什么？</a:t>
            </a:r>
            <a:endParaRPr lang="zh-CN" altLang="en-US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9459" name="矩形 19458"/>
          <p:cNvSpPr/>
          <p:nvPr/>
        </p:nvSpPr>
        <p:spPr>
          <a:xfrm>
            <a:off x="4465638" y="4324350"/>
            <a:ext cx="463550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endParaRPr lang="en-US" altLang="x-none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0" name="矩形 19459"/>
          <p:cNvSpPr/>
          <p:nvPr/>
        </p:nvSpPr>
        <p:spPr>
          <a:xfrm>
            <a:off x="4465638" y="4841875"/>
            <a:ext cx="463550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9</a:t>
            </a:r>
            <a:endParaRPr lang="en-US" altLang="x-none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1" name="矩形 19460"/>
          <p:cNvSpPr/>
          <p:nvPr/>
        </p:nvSpPr>
        <p:spPr>
          <a:xfrm>
            <a:off x="5365750" y="4322763"/>
            <a:ext cx="463550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y</a:t>
            </a:r>
            <a:endParaRPr lang="en-US" altLang="x-none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9462" name="矩形 19461"/>
          <p:cNvSpPr/>
          <p:nvPr/>
        </p:nvSpPr>
        <p:spPr>
          <a:xfrm>
            <a:off x="5365750" y="4841875"/>
            <a:ext cx="46355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9</a:t>
            </a:r>
            <a:endParaRPr lang="en-US" altLang="x-none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3" name="直接连接符 19462"/>
          <p:cNvSpPr/>
          <p:nvPr/>
        </p:nvSpPr>
        <p:spPr>
          <a:xfrm>
            <a:off x="4465638" y="4841875"/>
            <a:ext cx="350837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9464" name="直接连接符 19463"/>
          <p:cNvSpPr/>
          <p:nvPr/>
        </p:nvSpPr>
        <p:spPr>
          <a:xfrm>
            <a:off x="5365750" y="4840288"/>
            <a:ext cx="325438" cy="1587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9465" name="文本框 19464"/>
          <p:cNvSpPr txBox="1"/>
          <p:nvPr/>
        </p:nvSpPr>
        <p:spPr>
          <a:xfrm>
            <a:off x="563563" y="1201738"/>
            <a:ext cx="7653337" cy="16462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等式的性质２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：等式的两边乘同一个数，或除以同一个不为０的数，结果仍相等．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6" name="文本框 19465"/>
          <p:cNvSpPr txBox="1"/>
          <p:nvPr/>
        </p:nvSpPr>
        <p:spPr>
          <a:xfrm>
            <a:off x="3276600" y="3708400"/>
            <a:ext cx="34004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可以，由等式性质1可得</a:t>
            </a:r>
            <a:endParaRPr lang="zh-CN" altLang="en-US" sz="2400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7" name="文本框 19466"/>
          <p:cNvSpPr txBox="1"/>
          <p:nvPr/>
        </p:nvSpPr>
        <p:spPr>
          <a:xfrm>
            <a:off x="3276600" y="5503863"/>
            <a:ext cx="34004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可以，由等式性质2可得</a:t>
            </a:r>
            <a:endParaRPr lang="zh-CN" altLang="en-US" sz="2400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5" grpId="0" bldLvl="0"/>
      <p:bldP spid="19459" grpId="0" bldLvl="0"/>
      <p:bldP spid="19460" grpId="0" bldLvl="0"/>
      <p:bldP spid="19461" grpId="0" bldLvl="0"/>
      <p:bldP spid="19462" grpId="0" bldLvl="0"/>
      <p:bldP spid="19458" grpId="0" bldLvl="0"/>
      <p:bldP spid="19466" grpId="0" bldLvl="0"/>
      <p:bldP spid="19467" grpId="0" bldLvl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矩形 20481"/>
          <p:cNvSpPr/>
          <p:nvPr/>
        </p:nvSpPr>
        <p:spPr>
          <a:xfrm>
            <a:off x="266700" y="1595438"/>
            <a:ext cx="7623175" cy="27051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304800" defTabSz="0" eaLnBrk="0" hangingPunct="0">
              <a:lnSpc>
                <a:spcPct val="195000"/>
              </a:lnSpc>
              <a:tabLst>
                <a:tab pos="533400" algn="l"/>
              </a:tabLst>
            </a:pP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(3)从a+2=b+2能否得到a=b？为什么？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304800" defTabSz="0" eaLnBrk="0" hangingPunct="0">
              <a:lnSpc>
                <a:spcPct val="195000"/>
              </a:lnSpc>
              <a:tabLst>
                <a:tab pos="533400" algn="l"/>
              </a:tabLst>
            </a:pP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中学学科网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304800" defTabSz="0" eaLnBrk="0" hangingPunct="0">
              <a:lnSpc>
                <a:spcPct val="195000"/>
              </a:lnSpc>
              <a:tabLst>
                <a:tab pos="533400" algn="l"/>
              </a:tabLst>
            </a:pP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(4)从-3a=-3b能否得到a=b？为什么？ </a:t>
            </a:r>
            <a:endParaRPr lang="en-US" altLang="x-none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0483" name="文本框 20482"/>
          <p:cNvSpPr txBox="1"/>
          <p:nvPr/>
        </p:nvSpPr>
        <p:spPr>
          <a:xfrm>
            <a:off x="3876675" y="2862263"/>
            <a:ext cx="34004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可以，由等式性质1可得</a:t>
            </a:r>
            <a:endParaRPr lang="zh-CN" altLang="en-US" sz="2400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4" name="文本框 20483"/>
          <p:cNvSpPr txBox="1"/>
          <p:nvPr/>
        </p:nvSpPr>
        <p:spPr>
          <a:xfrm>
            <a:off x="3943350" y="4500563"/>
            <a:ext cx="34004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可以，由等式性质2可得</a:t>
            </a:r>
            <a:endParaRPr lang="zh-CN" altLang="en-US" sz="2400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ldLvl="0"/>
      <p:bldP spid="20484" grpId="0" bldLvl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22529"/>
          <p:cNvSpPr/>
          <p:nvPr/>
        </p:nvSpPr>
        <p:spPr>
          <a:xfrm>
            <a:off x="822325" y="1228725"/>
            <a:ext cx="3906838" cy="579438"/>
          </a:xfrm>
          <a:prstGeom prst="rect">
            <a:avLst/>
          </a:prstGeom>
          <a:noFill/>
          <a:ln w="9525">
            <a:noFill/>
          </a:ln>
          <a:effectLst>
            <a:outerShdw sy="50000" rotWithShape="0">
              <a:srgbClr val="808080"/>
            </a:outerShdw>
          </a:effectLst>
        </p:spPr>
        <p:txBody>
          <a:bodyPr wrap="square">
            <a:spAutoFit/>
          </a:bodyPr>
          <a:p>
            <a:pPr lvl="0" algn="l" fontAlgn="base">
              <a:spcBef>
                <a:spcPct val="50000"/>
              </a:spcBef>
            </a:pPr>
            <a:r>
              <a:rPr lang="zh-CN" altLang="en-US" sz="32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用等式的性质解方程</a:t>
            </a:r>
            <a:endParaRPr lang="zh-CN" altLang="en-US" sz="3200" b="1" strike="noStrike" noProof="1" dirty="0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38914" name="对象 22530"/>
          <p:cNvGraphicFramePr>
            <a:graphicFrameLocks noChangeAspect="1"/>
          </p:cNvGraphicFramePr>
          <p:nvPr/>
        </p:nvGraphicFramePr>
        <p:xfrm>
          <a:off x="830263" y="2295525"/>
          <a:ext cx="2665412" cy="60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800735" imgH="203200" progId="Equation.3">
                  <p:embed/>
                </p:oleObj>
              </mc:Choice>
              <mc:Fallback>
                <p:oleObj name="" r:id="rId1" imgW="800735" imgH="203200" progId="Equation.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30263" y="2295525"/>
                        <a:ext cx="2665412" cy="6064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915" name="对象 22531"/>
          <p:cNvGraphicFramePr>
            <a:graphicFrameLocks noChangeAspect="1"/>
          </p:cNvGraphicFramePr>
          <p:nvPr/>
        </p:nvGraphicFramePr>
        <p:xfrm>
          <a:off x="5054600" y="2297113"/>
          <a:ext cx="2130425" cy="604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3" imgW="800735" imgH="215900" progId="Equation.3">
                  <p:embed/>
                </p:oleObj>
              </mc:Choice>
              <mc:Fallback>
                <p:oleObj name="" r:id="rId3" imgW="800735" imgH="215900" progId="Equation.3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54600" y="2297113"/>
                        <a:ext cx="2130425" cy="6048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4" name="矩形 22533"/>
          <p:cNvSpPr/>
          <p:nvPr/>
        </p:nvSpPr>
        <p:spPr>
          <a:xfrm>
            <a:off x="352425" y="3098800"/>
            <a:ext cx="4095750" cy="517525"/>
          </a:xfrm>
          <a:prstGeom prst="rect">
            <a:avLst/>
          </a:prstGeom>
          <a:noFill/>
          <a:ln w="9525">
            <a:noFill/>
          </a:ln>
          <a:effectLst>
            <a:outerShdw sy="50000" rotWithShape="0">
              <a:srgbClr val="808080"/>
            </a:outerShdw>
          </a:effectLst>
        </p:spPr>
        <p:txBody>
          <a:bodyPr wrap="square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解:（1）两边减7得</a:t>
            </a:r>
            <a:endParaRPr lang="zh-CN" altLang="en-US" sz="2800" b="1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2535" name="对象 22534"/>
          <p:cNvGraphicFramePr>
            <a:graphicFrameLocks noChangeAspect="1"/>
          </p:cNvGraphicFramePr>
          <p:nvPr/>
        </p:nvGraphicFramePr>
        <p:xfrm>
          <a:off x="1147763" y="3884613"/>
          <a:ext cx="2503487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5" imgW="1066800" imgH="177800" progId="Equation.3">
                  <p:embed/>
                </p:oleObj>
              </mc:Choice>
              <mc:Fallback>
                <p:oleObj name="" r:id="rId5" imgW="1066800" imgH="177800" progId="Equation.3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47763" y="3884613"/>
                        <a:ext cx="2503487" cy="4492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6" name="对象 22535"/>
          <p:cNvGraphicFramePr>
            <a:graphicFrameLocks noChangeAspect="1"/>
          </p:cNvGraphicFramePr>
          <p:nvPr/>
        </p:nvGraphicFramePr>
        <p:xfrm>
          <a:off x="1147763" y="4610100"/>
          <a:ext cx="1985962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7" imgW="864235" imgH="203200" progId="Equation.3">
                  <p:embed/>
                </p:oleObj>
              </mc:Choice>
              <mc:Fallback>
                <p:oleObj name="" r:id="rId7" imgW="864235" imgH="203200" progId="Equation.3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47763" y="4610100"/>
                        <a:ext cx="1985962" cy="4238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7" name="矩形 22536"/>
          <p:cNvSpPr/>
          <p:nvPr/>
        </p:nvSpPr>
        <p:spPr>
          <a:xfrm>
            <a:off x="4729163" y="3098800"/>
            <a:ext cx="3906837" cy="517525"/>
          </a:xfrm>
          <a:prstGeom prst="rect">
            <a:avLst/>
          </a:prstGeom>
          <a:noFill/>
          <a:ln w="9525">
            <a:noFill/>
          </a:ln>
          <a:effectLst>
            <a:outerShdw sy="50000" rotWithShape="0">
              <a:srgbClr val="808080"/>
            </a:outerShdw>
          </a:effectLst>
        </p:spPr>
        <p:txBody>
          <a:bodyPr wrap="none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x-none" sz="2800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zh-CN" alt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两边同时除以</a:t>
            </a:r>
            <a:r>
              <a:rPr lang="en-US" altLang="x-none" sz="28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-5</a:t>
            </a:r>
            <a:r>
              <a: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得</a:t>
            </a:r>
            <a:endParaRPr lang="zh-CN" altLang="en-US" sz="2800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2538" name="对象 22537"/>
          <p:cNvGraphicFramePr>
            <a:graphicFrameLocks noChangeAspect="1"/>
          </p:cNvGraphicFramePr>
          <p:nvPr/>
        </p:nvGraphicFramePr>
        <p:xfrm>
          <a:off x="5626100" y="3729038"/>
          <a:ext cx="1558925" cy="958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9" imgW="686435" imgH="394335" progId="Equation.3">
                  <p:embed/>
                </p:oleObj>
              </mc:Choice>
              <mc:Fallback>
                <p:oleObj name="" r:id="rId9" imgW="686435" imgH="394335" progId="Equation.3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626100" y="3729038"/>
                        <a:ext cx="1558925" cy="958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9" name="对象 22538"/>
          <p:cNvGraphicFramePr>
            <a:graphicFrameLocks noChangeAspect="1"/>
          </p:cNvGraphicFramePr>
          <p:nvPr/>
        </p:nvGraphicFramePr>
        <p:xfrm>
          <a:off x="5626100" y="4852988"/>
          <a:ext cx="2112963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11" imgW="889635" imgH="203200" progId="Equation.3">
                  <p:embed/>
                </p:oleObj>
              </mc:Choice>
              <mc:Fallback>
                <p:oleObj name="" r:id="rId11" imgW="889635" imgH="203200" progId="Equation.3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626100" y="4852988"/>
                        <a:ext cx="2112963" cy="4587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45" name="文本框 22544"/>
          <p:cNvSpPr txBox="1"/>
          <p:nvPr/>
        </p:nvSpPr>
        <p:spPr>
          <a:xfrm>
            <a:off x="5219700" y="6021388"/>
            <a:ext cx="2232025" cy="701675"/>
          </a:xfrm>
          <a:prstGeom prst="rect">
            <a:avLst/>
          </a:prstGeom>
          <a:noFill/>
          <a:ln w="9525">
            <a:noFill/>
          </a:ln>
          <a:effectLst>
            <a:outerShdw sy="50000" rotWithShape="0">
              <a:srgbClr val="808080"/>
            </a:outerShdw>
          </a:effectLst>
        </p:spPr>
        <p:txBody>
          <a:bodyPr/>
          <a:p>
            <a:pPr algn="ctr">
              <a:spcBef>
                <a:spcPct val="50000"/>
              </a:spcBef>
            </a:pPr>
            <a:endParaRPr lang="zh-CN" altLang="en-US" sz="4000" b="1" noProof="1" dirty="0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 bldLvl="0" animBg="1"/>
      <p:bldP spid="22537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9937" name="对象 22532"/>
          <p:cNvGraphicFramePr>
            <a:graphicFrameLocks noChangeAspect="1"/>
          </p:cNvGraphicFramePr>
          <p:nvPr/>
        </p:nvGraphicFramePr>
        <p:xfrm>
          <a:off x="1027113" y="1096963"/>
          <a:ext cx="2392362" cy="909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" imgW="979170" imgH="394335" progId="Equation.3">
                  <p:embed/>
                </p:oleObj>
              </mc:Choice>
              <mc:Fallback>
                <p:oleObj name="" r:id="rId1" imgW="979170" imgH="394335" progId="Equation.3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27113" y="1096963"/>
                        <a:ext cx="2392362" cy="9096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40" name="矩形 22539"/>
          <p:cNvSpPr/>
          <p:nvPr/>
        </p:nvSpPr>
        <p:spPr>
          <a:xfrm>
            <a:off x="881063" y="2139950"/>
            <a:ext cx="2882900" cy="519113"/>
          </a:xfrm>
          <a:prstGeom prst="rect">
            <a:avLst/>
          </a:prstGeom>
          <a:noFill/>
          <a:ln w="9525">
            <a:noFill/>
          </a:ln>
          <a:effectLst>
            <a:outerShdw sy="50000" rotWithShape="0">
              <a:srgbClr val="808080"/>
            </a:outerShdw>
          </a:effectLst>
        </p:spPr>
        <p:txBody>
          <a:bodyPr wrap="none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解：两边加5，得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2541" name="对象 22540"/>
          <p:cNvGraphicFramePr>
            <a:graphicFrameLocks noChangeAspect="1"/>
          </p:cNvGraphicFramePr>
          <p:nvPr/>
        </p:nvGraphicFramePr>
        <p:xfrm>
          <a:off x="3790950" y="1909763"/>
          <a:ext cx="2581275" cy="979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3" imgW="1182370" imgH="394335" progId="Equation.3">
                  <p:embed/>
                </p:oleObj>
              </mc:Choice>
              <mc:Fallback>
                <p:oleObj name="" r:id="rId3" imgW="1182370" imgH="394335" progId="Equation.3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90950" y="1909763"/>
                        <a:ext cx="2581275" cy="9794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43" name="对象 22542"/>
          <p:cNvGraphicFramePr>
            <a:graphicFrameLocks noChangeAspect="1"/>
          </p:cNvGraphicFramePr>
          <p:nvPr/>
        </p:nvGraphicFramePr>
        <p:xfrm>
          <a:off x="2905125" y="2814638"/>
          <a:ext cx="1958975" cy="909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5" imgW="572135" imgH="394335" progId="Equation.3">
                  <p:embed/>
                </p:oleObj>
              </mc:Choice>
              <mc:Fallback>
                <p:oleObj name="" r:id="rId5" imgW="572135" imgH="394335" progId="Equation.3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05125" y="2814638"/>
                        <a:ext cx="1958975" cy="9096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46" name="对象 22545"/>
          <p:cNvGraphicFramePr>
            <a:graphicFrameLocks noChangeAspect="1"/>
          </p:cNvGraphicFramePr>
          <p:nvPr/>
        </p:nvGraphicFramePr>
        <p:xfrm>
          <a:off x="1800225" y="4660900"/>
          <a:ext cx="1268413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7" imgW="520700" imgH="177800" progId="Equation.3">
                  <p:embed/>
                </p:oleObj>
              </mc:Choice>
              <mc:Fallback>
                <p:oleObj name="" r:id="rId7" imgW="520700" imgH="177800" progId="Equation.3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800225" y="4660900"/>
                        <a:ext cx="1268413" cy="4397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42" name="矩形 22541"/>
          <p:cNvSpPr/>
          <p:nvPr/>
        </p:nvSpPr>
        <p:spPr>
          <a:xfrm>
            <a:off x="1625600" y="3009900"/>
            <a:ext cx="1616075" cy="519113"/>
          </a:xfrm>
          <a:prstGeom prst="rect">
            <a:avLst/>
          </a:prstGeom>
          <a:noFill/>
          <a:ln w="9525">
            <a:noFill/>
          </a:ln>
          <a:effectLst>
            <a:outerShdw sy="50000" rotWithShape="0">
              <a:srgbClr val="808080"/>
            </a:outerShdw>
          </a:effectLst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化简得：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44" name="矩形 22543"/>
          <p:cNvSpPr/>
          <p:nvPr/>
        </p:nvSpPr>
        <p:spPr>
          <a:xfrm>
            <a:off x="1625600" y="3914775"/>
            <a:ext cx="2644775" cy="517525"/>
          </a:xfrm>
          <a:prstGeom prst="rect">
            <a:avLst/>
          </a:prstGeom>
          <a:noFill/>
          <a:ln w="9525">
            <a:noFill/>
          </a:ln>
          <a:effectLst>
            <a:outerShdw sy="50000" rotWithShape="0">
              <a:srgbClr val="808080"/>
            </a:outerShdw>
          </a:effectLst>
        </p:spPr>
        <p:txBody>
          <a:bodyPr wrap="none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两边同乘-3，得</a:t>
            </a:r>
            <a:endParaRPr lang="zh-CN" altLang="en-US" sz="2800" b="1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0" grpId="0" bldLvl="0" animBg="1"/>
      <p:bldP spid="22542" grpId="0" bldLvl="0" animBg="1"/>
      <p:bldP spid="2254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5121"/>
          <p:cNvSpPr/>
          <p:nvPr>
            <p:ph type="title"/>
          </p:nvPr>
        </p:nvSpPr>
        <p:spPr>
          <a:xfrm>
            <a:off x="314325" y="1009650"/>
            <a:ext cx="1384300" cy="584200"/>
          </a:xfrm>
          <a:prstGeom prst="rect">
            <a:avLst/>
          </a:prstGeom>
          <a:noFill/>
          <a:ln>
            <a:noFill/>
          </a:ln>
        </p:spPr>
        <p:txBody>
          <a:bodyPr lIns="90170" tIns="46990" rIns="90170" bIns="46990" anchor="ctr"/>
          <a:p>
            <a:r>
              <a:rPr lang="zh-CN" altLang="en-US" sz="4000" b="1" dirty="0">
                <a:solidFill>
                  <a:srgbClr val="0000FF"/>
                </a:solidFill>
              </a:rPr>
              <a:t>问题</a:t>
            </a:r>
            <a:endParaRPr lang="zh-CN" altLang="en-US" b="1" dirty="0"/>
          </a:p>
        </p:txBody>
      </p:sp>
      <p:sp>
        <p:nvSpPr>
          <p:cNvPr id="5123" name="内容占位符 5122"/>
          <p:cNvSpPr/>
          <p:nvPr>
            <p:ph idx="1"/>
          </p:nvPr>
        </p:nvSpPr>
        <p:spPr>
          <a:xfrm>
            <a:off x="415925" y="1593850"/>
            <a:ext cx="7816850" cy="2333625"/>
          </a:xfrm>
          <a:prstGeom prst="rect">
            <a:avLst/>
          </a:prstGeom>
          <a:noFill/>
          <a:ln>
            <a:noFill/>
          </a:ln>
        </p:spPr>
        <p:txBody>
          <a:bodyPr anchor="t"/>
          <a:p>
            <a:pPr algn="just">
              <a:lnSpc>
                <a:spcPct val="120000"/>
              </a:lnSpc>
              <a:buNone/>
            </a:pPr>
            <a:r>
              <a:rPr lang="en-US" altLang="zh-CN" sz="2800" b="1"/>
              <a:t>     </a:t>
            </a:r>
            <a:r>
              <a:rPr lang="zh-CN" altLang="en-US" sz="2800" b="1"/>
              <a:t>一辆客车和一辆卡车同时从</a:t>
            </a:r>
            <a:r>
              <a:rPr lang="en-US" altLang="zh-CN" sz="2800" b="1"/>
              <a:t>A</a:t>
            </a:r>
            <a:r>
              <a:rPr lang="zh-CN" altLang="en-US" sz="2800" b="1"/>
              <a:t>地出发沿同一公路同方向行驶，客车的行驶速度是</a:t>
            </a:r>
            <a:r>
              <a:rPr lang="en-US" altLang="zh-CN" sz="2800" b="1"/>
              <a:t>70km/h</a:t>
            </a:r>
            <a:r>
              <a:rPr lang="zh-CN" altLang="en-US" sz="2800" b="1"/>
              <a:t>，卡车的行驶速度是</a:t>
            </a:r>
            <a:r>
              <a:rPr lang="en-US" altLang="zh-CN" sz="2800" b="1"/>
              <a:t>60km/h</a:t>
            </a:r>
            <a:r>
              <a:rPr lang="zh-CN" altLang="en-US" sz="2800" b="1"/>
              <a:t>，客车比卡车早</a:t>
            </a:r>
            <a:r>
              <a:rPr lang="en-US" altLang="zh-CN" sz="2800" b="1"/>
              <a:t>1h</a:t>
            </a:r>
            <a:r>
              <a:rPr lang="zh-CN" altLang="en-US" sz="2800" b="1"/>
              <a:t>经过</a:t>
            </a:r>
            <a:r>
              <a:rPr lang="en-US" altLang="zh-CN" sz="2800" b="1"/>
              <a:t>B</a:t>
            </a:r>
            <a:r>
              <a:rPr lang="zh-CN" altLang="en-US" sz="2800" b="1"/>
              <a:t>地，</a:t>
            </a:r>
            <a:r>
              <a:rPr lang="en-US" altLang="zh-CN" sz="2800" b="1"/>
              <a:t>A,B</a:t>
            </a:r>
            <a:r>
              <a:rPr lang="zh-CN" altLang="en-US" sz="2800" b="1"/>
              <a:t>两地间的路程是多少？</a:t>
            </a:r>
            <a:endParaRPr lang="zh-CN" altLang="en-US" sz="2800" b="1"/>
          </a:p>
        </p:txBody>
      </p:sp>
      <p:graphicFrame>
        <p:nvGraphicFramePr>
          <p:cNvPr id="5124" name="对象 5123"/>
          <p:cNvGraphicFramePr>
            <a:graphicFrameLocks noChangeAspect="1"/>
          </p:cNvGraphicFramePr>
          <p:nvPr/>
        </p:nvGraphicFramePr>
        <p:xfrm>
          <a:off x="3060700" y="4627563"/>
          <a:ext cx="2035175" cy="935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736600" imgH="393700" progId="Equation.3">
                  <p:embed/>
                </p:oleObj>
              </mc:Choice>
              <mc:Fallback>
                <p:oleObj name="" r:id="rId1" imgW="736600" imgH="3937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60700" y="4627563"/>
                        <a:ext cx="2035175" cy="9350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5" name="文本框 5124"/>
          <p:cNvSpPr txBox="1"/>
          <p:nvPr/>
        </p:nvSpPr>
        <p:spPr>
          <a:xfrm>
            <a:off x="863600" y="4000500"/>
            <a:ext cx="6429375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设A、B两地相距x km,则根据题意得：</a:t>
            </a:r>
            <a:endParaRPr lang="zh-CN" altLang="en-US" sz="2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0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5123">
                                            <p:txEl>
                                              <p:charRg st="0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5123">
                                            <p:txEl>
                                              <p:charRg st="0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5123">
                                            <p:txEl>
                                              <p:charRg st="0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/>
      <p:bldP spid="5122" grpId="1" bldLvl="0"/>
      <p:bldP spid="5123" grpId="0" uiExpand="1" build="p"/>
      <p:bldP spid="5125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文本框 6145"/>
          <p:cNvSpPr txBox="1"/>
          <p:nvPr/>
        </p:nvSpPr>
        <p:spPr>
          <a:xfrm>
            <a:off x="684213" y="2289175"/>
            <a:ext cx="5802312" cy="579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算术方法解决应怎样列算式：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2" name="文本框 6146"/>
          <p:cNvSpPr txBox="1"/>
          <p:nvPr/>
        </p:nvSpPr>
        <p:spPr>
          <a:xfrm>
            <a:off x="800100" y="3138488"/>
            <a:ext cx="7775575" cy="2103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2" charset="0"/>
                <a:ea typeface="宋体" panose="02010600030101010101" pitchFamily="2" charset="-122"/>
              </a:rPr>
              <a:t>2.</a:t>
            </a:r>
            <a:r>
              <a:rPr lang="zh-CN" altLang="en-US" sz="2800" b="1">
                <a:latin typeface="Times New Roman" panose="02020603050405020304" pitchFamily="2" charset="0"/>
                <a:ea typeface="宋体" panose="02010600030101010101" pitchFamily="2" charset="-122"/>
              </a:rPr>
              <a:t>如果设</a:t>
            </a:r>
            <a:r>
              <a:rPr lang="en-US" altLang="zh-CN" sz="2800" b="1">
                <a:latin typeface="Times New Roman" panose="02020603050405020304" pitchFamily="2" charset="0"/>
                <a:ea typeface="宋体" panose="02010600030101010101" pitchFamily="2" charset="-122"/>
              </a:rPr>
              <a:t>A,B</a:t>
            </a:r>
            <a:r>
              <a:rPr lang="zh-CN" altLang="en-US" sz="2800" b="1">
                <a:latin typeface="Times New Roman" panose="02020603050405020304" pitchFamily="2" charset="0"/>
                <a:ea typeface="宋体" panose="02010600030101010101" pitchFamily="2" charset="-122"/>
              </a:rPr>
              <a:t>两地相距</a:t>
            </a:r>
            <a:r>
              <a:rPr lang="en-US" altLang="zh-CN" sz="2800" b="1">
                <a:latin typeface="Times New Roman" panose="02020603050405020304" pitchFamily="2" charset="0"/>
                <a:ea typeface="宋体" panose="02010600030101010101" pitchFamily="2" charset="-122"/>
              </a:rPr>
              <a:t>x km</a:t>
            </a:r>
            <a:r>
              <a:rPr lang="zh-CN" altLang="en-US" sz="2800" b="1">
                <a:latin typeface="Times New Roman" panose="02020603050405020304" pitchFamily="2" charset="0"/>
                <a:ea typeface="宋体" panose="02010600030101010101" pitchFamily="2" charset="-122"/>
              </a:rPr>
              <a:t>，那么客车从</a:t>
            </a:r>
            <a:r>
              <a:rPr lang="en-US" altLang="zh-CN" sz="2800" b="1">
                <a:latin typeface="Times New Roman" panose="02020603050405020304" pitchFamily="2" charset="0"/>
                <a:ea typeface="宋体" panose="02010600030101010101" pitchFamily="2" charset="-122"/>
              </a:rPr>
              <a:t>A </a:t>
            </a:r>
            <a:r>
              <a:rPr lang="zh-CN" altLang="en-US" sz="2800" b="1">
                <a:latin typeface="Times New Roman" panose="02020603050405020304" pitchFamily="2" charset="0"/>
                <a:ea typeface="宋体" panose="02010600030101010101" pitchFamily="2" charset="-122"/>
              </a:rPr>
              <a:t>地到</a:t>
            </a:r>
            <a:r>
              <a:rPr lang="en-US" altLang="zh-CN" sz="2800" b="1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r>
              <a:rPr lang="zh-CN" altLang="en-US" sz="2800" b="1">
                <a:latin typeface="Times New Roman" panose="02020603050405020304" pitchFamily="2" charset="0"/>
                <a:ea typeface="宋体" panose="02010600030101010101" pitchFamily="2" charset="-122"/>
              </a:rPr>
              <a:t>地的行驶时间为</a:t>
            </a:r>
            <a:r>
              <a:rPr lang="zh-CN" altLang="en-US" sz="2800" b="1" u="sng">
                <a:latin typeface="Times New Roman" panose="02020603050405020304" pitchFamily="2" charset="0"/>
                <a:ea typeface="宋体" panose="02010600030101010101" pitchFamily="2" charset="-122"/>
              </a:rPr>
              <a:t>      </a:t>
            </a:r>
            <a:r>
              <a:rPr lang="zh-CN" altLang="en-US" sz="2800" b="1">
                <a:latin typeface="Times New Roman" panose="02020603050405020304" pitchFamily="2" charset="0"/>
                <a:ea typeface="宋体" panose="02010600030101010101" pitchFamily="2" charset="-122"/>
              </a:rPr>
              <a:t>，货车从</a:t>
            </a:r>
            <a:r>
              <a:rPr lang="en-US" altLang="zh-CN" sz="2800" b="1"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r>
              <a:rPr lang="zh-CN" altLang="en-US" sz="2800" b="1">
                <a:latin typeface="Times New Roman" panose="02020603050405020304" pitchFamily="2" charset="0"/>
                <a:ea typeface="宋体" panose="02010600030101010101" pitchFamily="2" charset="-122"/>
              </a:rPr>
              <a:t>地到</a:t>
            </a:r>
            <a:r>
              <a:rPr lang="en-US" altLang="zh-CN" sz="2800" b="1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r>
              <a:rPr lang="zh-CN" altLang="en-US" sz="2800" b="1">
                <a:latin typeface="Times New Roman" panose="02020603050405020304" pitchFamily="2" charset="0"/>
                <a:ea typeface="宋体" panose="02010600030101010101" pitchFamily="2" charset="-122"/>
              </a:rPr>
              <a:t>地的行驶时间为</a:t>
            </a:r>
            <a:r>
              <a:rPr lang="zh-CN" altLang="en-US" sz="2800" b="1" u="sng">
                <a:latin typeface="Times New Roman" panose="02020603050405020304" pitchFamily="2" charset="0"/>
                <a:ea typeface="宋体" panose="02010600030101010101" pitchFamily="2" charset="-122"/>
              </a:rPr>
              <a:t>      </a:t>
            </a:r>
            <a:r>
              <a:rPr lang="zh-CN" altLang="en-US" sz="2800" b="1">
                <a:latin typeface="Times New Roman" panose="02020603050405020304" pitchFamily="2" charset="0"/>
                <a:ea typeface="宋体" panose="02010600030101010101" pitchFamily="2" charset="-122"/>
              </a:rPr>
              <a:t>。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243" name="图片 6147" descr="QQ截图201404021648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58050" y="893763"/>
            <a:ext cx="1800225" cy="111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矩形 6148" descr="water"/>
          <p:cNvSpPr/>
          <p:nvPr/>
        </p:nvSpPr>
        <p:spPr>
          <a:xfrm>
            <a:off x="904875" y="1279525"/>
            <a:ext cx="1371600" cy="520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66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0">
                  <a:blip r:embed="rId2"/>
                </a:blipFill>
                <a:effectLst>
                  <a:outerShdw dist="107763" dir="13499999" sx="125000" sy="125000" rotWithShape="0">
                    <a:srgbClr val="C7DFD3">
                      <a:alpha val="76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议一议</a:t>
            </a:r>
            <a:endParaRPr lang="zh-CN" altLang="en-US" sz="3600">
              <a:ln w="9525" cap="flat" cmpd="sng">
                <a:solidFill>
                  <a:srgbClr val="006600"/>
                </a:solidFill>
                <a:prstDash val="solid"/>
                <a:round/>
                <a:headEnd type="none" w="med" len="med"/>
                <a:tailEnd type="none" w="med" len="med"/>
              </a:ln>
              <a:blipFill rotWithShape="0">
                <a:blip r:embed="rId2"/>
              </a:blipFill>
              <a:effectLst>
                <a:outerShdw dist="107763" dir="13499999" sx="125000" sy="125000" rotWithShape="0">
                  <a:srgbClr val="C7DFD3">
                    <a:alpha val="76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文本框 7169"/>
          <p:cNvSpPr txBox="1"/>
          <p:nvPr/>
        </p:nvSpPr>
        <p:spPr>
          <a:xfrm>
            <a:off x="684213" y="1808163"/>
            <a:ext cx="6248400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3.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客车与货车行驶时间的关系是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: </a:t>
            </a:r>
            <a:endParaRPr lang="en-US" altLang="zh-CN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6" name="文本框 7170"/>
          <p:cNvSpPr txBox="1"/>
          <p:nvPr/>
        </p:nvSpPr>
        <p:spPr>
          <a:xfrm>
            <a:off x="684213" y="2632075"/>
            <a:ext cx="7424737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4.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根据上述相等关系，可列方程为</a:t>
            </a:r>
            <a:r>
              <a:rPr lang="zh-CN" altLang="en-US" sz="2800" u="sng">
                <a:latin typeface="Arial" panose="020B0604020202020204" pitchFamily="34" charset="0"/>
                <a:ea typeface="宋体" panose="02010600030101010101" pitchFamily="2" charset="-122"/>
              </a:rPr>
              <a:t>                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7" name="文本框 7171"/>
          <p:cNvSpPr txBox="1"/>
          <p:nvPr/>
        </p:nvSpPr>
        <p:spPr>
          <a:xfrm>
            <a:off x="684213" y="3392488"/>
            <a:ext cx="7618412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、对于上面的问题，你还能列出其他方程吗？如果能，你依据的是哪个相等关系？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5" name="内容占位符 8194"/>
          <p:cNvSpPr/>
          <p:nvPr>
            <p:ph idx="1"/>
          </p:nvPr>
        </p:nvSpPr>
        <p:spPr>
          <a:xfrm>
            <a:off x="754063" y="1423988"/>
            <a:ext cx="7062787" cy="592137"/>
          </a:xfrm>
          <a:prstGeom prst="rect">
            <a:avLst/>
          </a:prstGeom>
          <a:noFill/>
          <a:ln>
            <a:noFill/>
          </a:ln>
        </p:spPr>
        <p:txBody>
          <a:bodyPr anchor="t"/>
          <a:p>
            <a:pPr>
              <a:buNone/>
            </a:pPr>
            <a:r>
              <a:rPr lang="zh-CN" altLang="en-US" sz="2800" b="1" dirty="0"/>
              <a:t>方程的定义：含有未知数的等式叫做方程</a:t>
            </a:r>
            <a:r>
              <a:rPr lang="en-US" altLang="zh-CN" sz="2800" b="1" dirty="0"/>
              <a:t>.</a:t>
            </a:r>
            <a:endParaRPr lang="en-US" altLang="zh-CN" sz="2800" b="1" dirty="0"/>
          </a:p>
        </p:txBody>
      </p:sp>
      <p:sp>
        <p:nvSpPr>
          <p:cNvPr id="8196" name="左大括号 8195"/>
          <p:cNvSpPr/>
          <p:nvPr/>
        </p:nvSpPr>
        <p:spPr>
          <a:xfrm>
            <a:off x="4440238" y="2955925"/>
            <a:ext cx="401638" cy="1930400"/>
          </a:xfrm>
          <a:prstGeom prst="leftBrace">
            <a:avLst>
              <a:gd name="adj1" fmla="val 24310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8197" name="文本框 8196"/>
          <p:cNvSpPr txBox="1"/>
          <p:nvPr/>
        </p:nvSpPr>
        <p:spPr>
          <a:xfrm>
            <a:off x="1562100" y="3662363"/>
            <a:ext cx="2951163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判断方程的条件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8" name="文本框 8197"/>
          <p:cNvSpPr txBox="1"/>
          <p:nvPr/>
        </p:nvSpPr>
        <p:spPr>
          <a:xfrm>
            <a:off x="5032375" y="2781300"/>
            <a:ext cx="2520950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1、含有未知数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9" name="文本框 8198"/>
          <p:cNvSpPr txBox="1"/>
          <p:nvPr/>
        </p:nvSpPr>
        <p:spPr>
          <a:xfrm>
            <a:off x="5176838" y="4446588"/>
            <a:ext cx="1938337" cy="519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2、是等式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19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19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19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  <p:bldP spid="8197" grpId="0" bldLvl="0"/>
      <p:bldP spid="8198" grpId="0" bldLvl="0"/>
      <p:bldP spid="8199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矩形 9217"/>
          <p:cNvSpPr/>
          <p:nvPr/>
        </p:nvSpPr>
        <p:spPr>
          <a:xfrm>
            <a:off x="466725" y="1189038"/>
            <a:ext cx="2395538" cy="5794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讨论交流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19" name="文本框 9218"/>
          <p:cNvSpPr txBox="1"/>
          <p:nvPr/>
        </p:nvSpPr>
        <p:spPr>
          <a:xfrm>
            <a:off x="568325" y="1890713"/>
            <a:ext cx="8027988" cy="36306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新宋体" panose="02010609030101010101" charset="-122"/>
              </a:rPr>
              <a:t>算术方法</a:t>
            </a:r>
            <a:r>
              <a:rPr lang="en-US" altLang="zh-CN" sz="2800" b="1">
                <a:latin typeface="Arial" panose="020B0604020202020204" pitchFamily="34" charset="0"/>
                <a:ea typeface="新宋体" panose="02010609030101010101" charset="-122"/>
              </a:rPr>
              <a:t>: 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新宋体" panose="02010609030101010101" charset="-122"/>
              </a:rPr>
              <a:t>   </a:t>
            </a:r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  <a:ea typeface="新宋体" panose="02010609030101010101" charset="-122"/>
              </a:rPr>
              <a:t>列出的算式表示解题的计算过程</a:t>
            </a:r>
            <a:r>
              <a:rPr lang="en-US" altLang="zh-CN" sz="2800" b="1">
                <a:solidFill>
                  <a:schemeClr val="tx2"/>
                </a:solidFill>
                <a:latin typeface="Arial" panose="020B0604020202020204" pitchFamily="34" charset="0"/>
                <a:ea typeface="新宋体" panose="02010609030101010101" charset="-122"/>
              </a:rPr>
              <a:t>,</a:t>
            </a:r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  <a:ea typeface="新宋体" panose="02010609030101010101" charset="-122"/>
              </a:rPr>
              <a:t>其中只能 用已知数</a:t>
            </a:r>
            <a:r>
              <a:rPr lang="en-US" altLang="zh-CN" sz="2800" b="1">
                <a:solidFill>
                  <a:schemeClr val="tx2"/>
                </a:solidFill>
                <a:latin typeface="Arial" panose="020B0604020202020204" pitchFamily="34" charset="0"/>
                <a:ea typeface="新宋体" panose="02010609030101010101" charset="-122"/>
              </a:rPr>
              <a:t>.</a:t>
            </a:r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  <a:ea typeface="新宋体" panose="02010609030101010101" charset="-122"/>
              </a:rPr>
              <a:t>对于较复杂的问题</a:t>
            </a:r>
            <a:r>
              <a:rPr lang="en-US" altLang="zh-CN" sz="2800" b="1">
                <a:solidFill>
                  <a:schemeClr val="tx2"/>
                </a:solidFill>
                <a:latin typeface="Arial" panose="020B0604020202020204" pitchFamily="34" charset="0"/>
                <a:ea typeface="新宋体" panose="02010609030101010101" charset="-122"/>
              </a:rPr>
              <a:t>,</a:t>
            </a:r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  <a:ea typeface="新宋体" panose="02010609030101010101" charset="-122"/>
              </a:rPr>
              <a:t>列算式比较困难</a:t>
            </a:r>
            <a:r>
              <a:rPr lang="en-US" altLang="zh-CN" sz="2800" b="1">
                <a:solidFill>
                  <a:schemeClr val="tx2"/>
                </a:solidFill>
                <a:latin typeface="Arial" panose="020B0604020202020204" pitchFamily="34" charset="0"/>
                <a:ea typeface="新宋体" panose="02010609030101010101" charset="-122"/>
              </a:rPr>
              <a:t>.</a:t>
            </a:r>
            <a:endParaRPr lang="en-US" altLang="zh-CN" sz="2800" b="1">
              <a:solidFill>
                <a:schemeClr val="tx2"/>
              </a:solidFill>
              <a:latin typeface="Arial" panose="020B0604020202020204" pitchFamily="34" charset="0"/>
              <a:ea typeface="新宋体" panose="02010609030101010101" charset="-122"/>
            </a:endParaRPr>
          </a:p>
          <a:p>
            <a:pPr algn="just"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新宋体" panose="02010609030101010101" charset="-122"/>
              </a:rPr>
              <a:t>列方程</a:t>
            </a:r>
            <a:r>
              <a:rPr lang="en-US" altLang="zh-CN" sz="2800" b="1">
                <a:latin typeface="Arial" panose="020B0604020202020204" pitchFamily="34" charset="0"/>
                <a:ea typeface="新宋体" panose="02010609030101010101" charset="-122"/>
              </a:rPr>
              <a:t>(</a:t>
            </a:r>
            <a:r>
              <a:rPr lang="zh-CN" altLang="en-US" sz="2800" b="1">
                <a:latin typeface="Arial" panose="020B0604020202020204" pitchFamily="34" charset="0"/>
                <a:ea typeface="新宋体" panose="02010609030101010101" charset="-122"/>
              </a:rPr>
              <a:t>代数方法</a:t>
            </a:r>
            <a:r>
              <a:rPr lang="en-US" altLang="zh-CN" sz="2800" b="1">
                <a:latin typeface="Arial" panose="020B0604020202020204" pitchFamily="34" charset="0"/>
                <a:ea typeface="新宋体" panose="02010609030101010101" charset="-122"/>
              </a:rPr>
              <a:t>): 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新宋体" panose="02010609030101010101" charset="-122"/>
              </a:rPr>
              <a:t> </a:t>
            </a:r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  <a:ea typeface="新宋体" panose="02010609030101010101" charset="-122"/>
              </a:rPr>
              <a:t>方程是根据题中的等量关系列出的等式</a:t>
            </a:r>
            <a:r>
              <a:rPr lang="en-US" altLang="zh-CN" sz="2800" b="1">
                <a:solidFill>
                  <a:schemeClr val="tx2"/>
                </a:solidFill>
                <a:latin typeface="Arial" panose="020B0604020202020204" pitchFamily="34" charset="0"/>
                <a:ea typeface="新宋体" panose="02010609030101010101" charset="-122"/>
              </a:rPr>
              <a:t>.</a:t>
            </a:r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  <a:ea typeface="新宋体" panose="02010609030101010101" charset="-122"/>
              </a:rPr>
              <a:t>其中既含已知数</a:t>
            </a:r>
            <a:r>
              <a:rPr lang="en-US" altLang="zh-CN" sz="2800" b="1">
                <a:solidFill>
                  <a:schemeClr val="tx2"/>
                </a:solidFill>
                <a:latin typeface="Arial" panose="020B0604020202020204" pitchFamily="34" charset="0"/>
                <a:ea typeface="新宋体" panose="02010609030101010101" charset="-122"/>
              </a:rPr>
              <a:t>,</a:t>
            </a:r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  <a:ea typeface="新宋体" panose="02010609030101010101" charset="-122"/>
              </a:rPr>
              <a:t>又含未未知数</a:t>
            </a:r>
            <a:r>
              <a:rPr lang="en-US" altLang="zh-CN" sz="2800" b="1">
                <a:solidFill>
                  <a:schemeClr val="tx2"/>
                </a:solidFill>
                <a:latin typeface="Arial" panose="020B0604020202020204" pitchFamily="34" charset="0"/>
                <a:ea typeface="新宋体" panose="02010609030101010101" charset="-122"/>
              </a:rPr>
              <a:t>.</a:t>
            </a:r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  <a:ea typeface="新宋体" panose="02010609030101010101" charset="-122"/>
              </a:rPr>
              <a:t>使问题的已知量与未知量之间的关系很容易表示</a:t>
            </a:r>
            <a:r>
              <a:rPr lang="en-US" altLang="zh-CN" sz="2800" b="1">
                <a:solidFill>
                  <a:schemeClr val="tx2"/>
                </a:solidFill>
                <a:latin typeface="Arial" panose="020B0604020202020204" pitchFamily="34" charset="0"/>
                <a:ea typeface="新宋体" panose="02010609030101010101" charset="-122"/>
              </a:rPr>
              <a:t>,</a:t>
            </a:r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  <a:ea typeface="新宋体" panose="02010609030101010101" charset="-122"/>
              </a:rPr>
              <a:t>解决问题就比较方便</a:t>
            </a:r>
            <a:r>
              <a:rPr lang="en-US" altLang="zh-CN" sz="2800" b="1">
                <a:solidFill>
                  <a:schemeClr val="tx2"/>
                </a:solidFill>
                <a:latin typeface="Arial" panose="020B0604020202020204" pitchFamily="34" charset="0"/>
                <a:ea typeface="新宋体" panose="02010609030101010101" charset="-122"/>
              </a:rPr>
              <a:t>.</a:t>
            </a:r>
            <a:endParaRPr lang="en-US" altLang="zh-CN" sz="2800" b="1">
              <a:solidFill>
                <a:schemeClr val="tx2"/>
              </a:solidFill>
              <a:latin typeface="Arial" panose="020B0604020202020204" pitchFamily="34" charset="0"/>
              <a:ea typeface="新宋体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矩形 10241"/>
          <p:cNvSpPr/>
          <p:nvPr/>
        </p:nvSpPr>
        <p:spPr>
          <a:xfrm>
            <a:off x="839788" y="1296988"/>
            <a:ext cx="22479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什么叫方程 </a:t>
            </a:r>
            <a:r>
              <a:rPr lang="en-US" altLang="zh-CN" sz="2800" b="1">
                <a:latin typeface="Times New Roman" panose="02020603050405020304" pitchFamily="2" charset="0"/>
                <a:ea typeface="宋体" panose="02010600030101010101" pitchFamily="2" charset="-122"/>
              </a:rPr>
              <a:t>?</a:t>
            </a:r>
            <a:endParaRPr lang="en-US" altLang="zh-CN" sz="28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43" name="矩形 10242"/>
          <p:cNvSpPr/>
          <p:nvPr/>
        </p:nvSpPr>
        <p:spPr>
          <a:xfrm>
            <a:off x="1649413" y="2041525"/>
            <a:ext cx="447357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含有未知数的等式叫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方程。</a:t>
            </a:r>
            <a:endParaRPr lang="zh-CN" altLang="en-US" sz="28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6" name="标题 11265"/>
          <p:cNvSpPr/>
          <p:nvPr>
            <p:ph type="title"/>
          </p:nvPr>
        </p:nvSpPr>
        <p:spPr>
          <a:xfrm>
            <a:off x="839788" y="2733675"/>
            <a:ext cx="3900487" cy="660400"/>
          </a:xfrm>
          <a:prstGeom prst="rect">
            <a:avLst/>
          </a:prstGeom>
          <a:noFill/>
          <a:ln>
            <a:noFill/>
          </a:ln>
        </p:spPr>
        <p:txBody>
          <a:bodyPr lIns="90170" tIns="46990" rIns="90170" bIns="46990" anchor="ctr"/>
          <a:p>
            <a:pPr algn="l"/>
            <a:r>
              <a:rPr lang="zh-CN" altLang="en-US" sz="2800" b="1">
                <a:latin typeface="Arial" panose="020B0604020202020204" pitchFamily="34" charset="0"/>
              </a:rPr>
              <a:t>什么是方程的解呢？</a:t>
            </a:r>
            <a:endParaRPr lang="zh-CN" altLang="en-US" sz="2800" b="1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11267" name="内容占位符 11266"/>
          <p:cNvSpPr/>
          <p:nvPr>
            <p:ph idx="1"/>
          </p:nvPr>
        </p:nvSpPr>
        <p:spPr>
          <a:xfrm>
            <a:off x="1331913" y="3305175"/>
            <a:ext cx="6642100" cy="1374775"/>
          </a:xfrm>
          <a:prstGeom prst="rect">
            <a:avLst/>
          </a:prstGeom>
          <a:noFill/>
          <a:ln>
            <a:noFill/>
          </a:ln>
        </p:spPr>
        <p:txBody>
          <a:bodyPr anchor="t"/>
          <a:p>
            <a:pPr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>
                <a:latin typeface="Arial" panose="020B0604020202020204" pitchFamily="34" charset="0"/>
              </a:rPr>
              <a:t>   </a:t>
            </a:r>
            <a:r>
              <a:rPr lang="zh-CN" altLang="en-US" sz="2800" b="1">
                <a:latin typeface="Arial" panose="020B0604020202020204" pitchFamily="34" charset="0"/>
              </a:rPr>
              <a:t>使得方程左右两边相等的未知数的值叫做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</a:rPr>
              <a:t>方程的解</a:t>
            </a: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</a:rPr>
              <a:t>.</a:t>
            </a:r>
            <a:endParaRPr lang="en-US" altLang="zh-CN" sz="2800" b="1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11270" name="文本框 11269"/>
          <p:cNvSpPr txBox="1"/>
          <p:nvPr/>
        </p:nvSpPr>
        <p:spPr>
          <a:xfrm>
            <a:off x="1879600" y="4794250"/>
            <a:ext cx="5705475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>
                <a:latin typeface="Times New Roman" panose="02020603050405020304" pitchFamily="2" charset="0"/>
                <a:ea typeface="宋体" panose="02010600030101010101" pitchFamily="2" charset="-122"/>
              </a:rPr>
              <a:t>1、x=2是2x=4的解吗？</a:t>
            </a:r>
            <a:endParaRPr lang="zh-CN" altLang="en-US" sz="2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1271" name="文本框 11270"/>
          <p:cNvSpPr txBox="1"/>
          <p:nvPr/>
        </p:nvSpPr>
        <p:spPr>
          <a:xfrm>
            <a:off x="1879600" y="5403850"/>
            <a:ext cx="5041900" cy="519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>
                <a:latin typeface="Times New Roman" panose="02020603050405020304" pitchFamily="2" charset="0"/>
                <a:ea typeface="宋体" panose="02010600030101010101" pitchFamily="2" charset="-122"/>
              </a:rPr>
              <a:t>2、x=3是2x-1=7的解吗？</a:t>
            </a:r>
            <a:endParaRPr lang="zh-CN" altLang="en-US" sz="36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100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100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00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1267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1267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1267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1"/>
      <p:bldP spid="10243" grpId="0"/>
      <p:bldP spid="11266" grpId="0" bldLvl="0"/>
      <p:bldP spid="11267" grpId="0" build="p"/>
      <p:bldP spid="11270" grpId="0" bldLvl="0"/>
      <p:bldP spid="11271" grpId="0" bldLvl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1725</Words>
  <Application>WPS 演示</Application>
  <PresentationFormat>宽屏</PresentationFormat>
  <Paragraphs>381</Paragraphs>
  <Slides>34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12</vt:i4>
      </vt:variant>
      <vt:variant>
        <vt:lpstr>幻灯片标题</vt:lpstr>
      </vt:variant>
      <vt:variant>
        <vt:i4>34</vt:i4>
      </vt:variant>
    </vt:vector>
  </HeadingPairs>
  <TitlesOfParts>
    <vt:vector size="60" baseType="lpstr">
      <vt:lpstr>Arial</vt:lpstr>
      <vt:lpstr>宋体</vt:lpstr>
      <vt:lpstr>Wingdings</vt:lpstr>
      <vt:lpstr>华文新魏</vt:lpstr>
      <vt:lpstr>华文行楷</vt:lpstr>
      <vt:lpstr>华文楷体</vt:lpstr>
      <vt:lpstr>Calibri</vt:lpstr>
      <vt:lpstr>微软雅黑</vt:lpstr>
      <vt:lpstr>Times New Roman</vt:lpstr>
      <vt:lpstr>新宋体</vt:lpstr>
      <vt:lpstr>楷体</vt:lpstr>
      <vt:lpstr>Calibri Light</vt:lpstr>
      <vt:lpstr>Office 主题</vt:lpstr>
      <vt:lpstr>自定义设计方案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问题</vt:lpstr>
      <vt:lpstr>PowerPoint 演示文稿</vt:lpstr>
      <vt:lpstr>PowerPoint 演示文稿</vt:lpstr>
      <vt:lpstr>PowerPoint 演示文稿</vt:lpstr>
      <vt:lpstr>PowerPoint 演示文稿</vt:lpstr>
      <vt:lpstr>什么是方程的解呢？</vt:lpstr>
      <vt:lpstr>PowerPoint 演示文稿</vt:lpstr>
      <vt:lpstr>PowerPoint 演示文稿</vt:lpstr>
      <vt:lpstr>PowerPoint 演示文稿</vt:lpstr>
      <vt:lpstr>PowerPoint 演示文稿</vt:lpstr>
      <vt:lpstr>以下五个方程具有什么样的共同特征呢？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7</cp:revision>
  <dcterms:created xsi:type="dcterms:W3CDTF">2017-04-26T08:23:00Z</dcterms:created>
  <dcterms:modified xsi:type="dcterms:W3CDTF">2017-07-28T02:38:27Z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2052-10.1.0.6489</vt:lpwstr>
  </property>
</Properties>
</file>