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97" r:id="rId3"/>
    <p:sldId id="300" r:id="rId4"/>
    <p:sldId id="313" r:id="rId5"/>
    <p:sldId id="299" r:id="rId6"/>
    <p:sldId id="301" r:id="rId7"/>
    <p:sldId id="303" r:id="rId8"/>
    <p:sldId id="304" r:id="rId9"/>
    <p:sldId id="315" r:id="rId10"/>
    <p:sldId id="305" r:id="rId11"/>
    <p:sldId id="307" r:id="rId12"/>
  </p:sldIdLst>
  <p:sldSz cx="12190730" cy="6859905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7692"/>
    <a:srgbClr val="FFFF99"/>
    <a:srgbClr val="FFFF37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01" autoAdjust="0"/>
    <p:restoredTop sz="89952" autoAdjust="0"/>
  </p:normalViewPr>
  <p:slideViewPr>
    <p:cSldViewPr snapToObjects="1">
      <p:cViewPr varScale="1">
        <p:scale>
          <a:sx n="67" d="100"/>
          <a:sy n="67" d="100"/>
        </p:scale>
        <p:origin x="696" y="60"/>
      </p:cViewPr>
      <p:guideLst>
        <p:guide orient="horz" pos="2156"/>
        <p:guide pos="38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Objects="1">
      <p:cViewPr varScale="1">
        <p:scale>
          <a:sx n="68" d="100"/>
          <a:sy n="68" d="100"/>
        </p:scale>
        <p:origin x="-2808" y="-108"/>
      </p:cViewPr>
      <p:guideLst>
        <p:guide orient="horz" pos="2169"/>
        <p:guide pos="385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BD35E6-4590-48D8-9B38-8C763097FA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DB8E09-DDAF-487D-ACAC-437C6EF142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F745CF-6056-4243-83E8-6B6D07A56D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6B4A6-81A5-4238-8525-7C6EBCF44E7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5000">
    <p:dissolv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11112733" y="5878066"/>
            <a:ext cx="1028831" cy="981522"/>
            <a:chOff x="9335565" y="4182617"/>
            <a:chExt cx="2805999" cy="2676971"/>
          </a:xfrm>
        </p:grpSpPr>
        <p:pic>
          <p:nvPicPr>
            <p:cNvPr id="9" name="Picture 7" descr="C:\Users\Administrator\素材\2017\7\未标题-5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335565" y="6525967"/>
              <a:ext cx="2805999" cy="333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 descr="C:\Users\Administrator\素材\2017\7\未标题-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403070" y="4182617"/>
              <a:ext cx="1386312" cy="26769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advTm="5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5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3" name="Rectangle 3"/>
          <p:cNvSpPr>
            <a:spLocks noChangeArrowheads="1"/>
          </p:cNvSpPr>
          <p:nvPr/>
        </p:nvSpPr>
        <p:spPr bwMode="auto">
          <a:xfrm>
            <a:off x="623855" y="6526136"/>
            <a:ext cx="1920429" cy="196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958" tIns="46479" rIns="92958" bIns="46479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de-DE" altLang="en-US" sz="1000" b="1" i="1">
                <a:solidFill>
                  <a:srgbClr val="FFFFFF"/>
                </a:solidFill>
                <a:ea typeface="华文细黑" panose="02010600040101010101" pitchFamily="2" charset="-122"/>
              </a:rPr>
              <a:t>Page </a:t>
            </a:r>
            <a:r>
              <a:rPr lang="de-DE" altLang="en-US" sz="1000" b="1" i="1">
                <a:solidFill>
                  <a:srgbClr val="FFFFFF"/>
                </a:solidFill>
                <a:ea typeface="华文细黑" panose="02010600040101010101" pitchFamily="2" charset="-122"/>
                <a:sym typeface="MS UI Gothic" panose="020B0600070205080204" pitchFamily="34" charset="-128"/>
              </a:rPr>
              <a:t></a:t>
            </a:r>
            <a:r>
              <a:rPr lang="de-DE" altLang="en-US" sz="1000" b="1" i="1">
                <a:solidFill>
                  <a:srgbClr val="FFFFFF"/>
                </a:solidFill>
                <a:ea typeface="华文细黑" panose="02010600040101010101" pitchFamily="2" charset="-122"/>
              </a:rPr>
              <a:t> </a:t>
            </a:r>
            <a:fld id="{4FCDD705-F6AA-489F-ABE8-CA79C0192DD6}" type="slidenum">
              <a:rPr lang="zh-CN" altLang="en-US" sz="1000" b="1" i="1">
                <a:solidFill>
                  <a:srgbClr val="FFFFFF"/>
                </a:solidFill>
                <a:ea typeface="华文细黑" panose="02010600040101010101" pitchFamily="2" charset="-122"/>
              </a:rPr>
            </a:fld>
            <a:endParaRPr lang="en-US" sz="1000" b="1" i="1">
              <a:solidFill>
                <a:srgbClr val="FFFFFF"/>
              </a:solidFill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 bwMode="auto">
          <a:xfrm>
            <a:off x="0" y="0"/>
            <a:ext cx="12190413" cy="6859588"/>
          </a:xfrm>
          <a:prstGeom prst="rect">
            <a:avLst/>
          </a:prstGeom>
          <a:blipFill dpi="0" rotWithShape="1">
            <a:blip r:embed="rId5">
              <a:alphaModFix amt="44000"/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advTm="5000">
    <p:dissolve/>
  </p:transition>
  <p:txStyles>
    <p:titleStyle>
      <a:lvl1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6482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2964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9446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5928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8615" indent="-348615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n"/>
        <a:defRPr sz="2000" b="1">
          <a:solidFill>
            <a:schemeClr val="bg1"/>
          </a:solidFill>
          <a:latin typeface="+mn-lt"/>
          <a:ea typeface="+mn-ea"/>
          <a:cs typeface="+mn-cs"/>
        </a:defRPr>
      </a:lvl1pPr>
      <a:lvl2pPr marL="755015" indent="-290195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n"/>
        <a:defRPr b="1">
          <a:solidFill>
            <a:schemeClr val="bg1"/>
          </a:solidFill>
          <a:latin typeface="+mn-lt"/>
          <a:ea typeface="+mn-ea"/>
        </a:defRPr>
      </a:lvl2pPr>
      <a:lvl3pPr marL="1162050" indent="-232410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n"/>
        <a:defRPr sz="1600" b="1">
          <a:solidFill>
            <a:schemeClr val="bg1"/>
          </a:solidFill>
          <a:latin typeface="+mn-lt"/>
          <a:ea typeface="+mn-ea"/>
        </a:defRPr>
      </a:lvl3pPr>
      <a:lvl4pPr marL="1626870" indent="-232410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n"/>
        <a:defRPr sz="1400" b="1">
          <a:solidFill>
            <a:schemeClr val="bg1"/>
          </a:solidFill>
          <a:latin typeface="+mn-lt"/>
          <a:ea typeface="+mn-ea"/>
        </a:defRPr>
      </a:lvl4pPr>
      <a:lvl5pPr marL="2091690" indent="-23241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5pPr>
      <a:lvl6pPr marL="2556510" indent="-23241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6pPr>
      <a:lvl7pPr marL="3021330" indent="-23241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7pPr>
      <a:lvl8pPr marL="3486150" indent="-23241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8pPr>
      <a:lvl9pPr marL="3950970" indent="-23241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290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4820" algn="l" defTabSz="9290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9640" algn="l" defTabSz="9290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4460" algn="l" defTabSz="9290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9280" algn="l" defTabSz="9290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4100" algn="l" defTabSz="9290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88920" algn="l" defTabSz="9290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53740" algn="l" defTabSz="9290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18560" algn="l" defTabSz="9290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 1"/>
          <p:cNvSpPr/>
          <p:nvPr/>
        </p:nvSpPr>
        <p:spPr>
          <a:xfrm>
            <a:off x="1236980" y="901065"/>
            <a:ext cx="4816475" cy="23698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 smtClean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形状 2"/>
          <p:cNvSpPr/>
          <p:nvPr/>
        </p:nvSpPr>
        <p:spPr>
          <a:xfrm>
            <a:off x="7968615" y="4224020"/>
            <a:ext cx="239395" cy="113855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003A9A">
                <a:alpha val="100000"/>
              </a:srgbClr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b="0" cap="none" dirty="0" smtClean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90370" y="1116965"/>
            <a:ext cx="3909695" cy="193802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ctr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6000" b="1" cap="none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周亚夫</a:t>
            </a:r>
            <a:endParaRPr lang="zh-CN" altLang="en-US" sz="6000" b="1" cap="none" dirty="0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 defTabSz="914400" eaLnBrk="0" fontAlgn="auto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6000" b="1" cap="none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军细柳</a:t>
            </a:r>
            <a:endParaRPr lang="zh-CN" altLang="en-US" sz="6000" b="1" cap="none" dirty="0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剪贴画占位符 6" descr="F:\1.jpg1"/>
          <p:cNvPicPr/>
          <p:nvPr>
            <p:ph type="clipArt" idx="1"/>
          </p:nvPr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572058" y="326390"/>
            <a:ext cx="3708400" cy="5330825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" advTm="5000">
        <p:dissolve/>
      </p:transition>
    </mc:Choice>
    <mc:Fallback>
      <p:transition spd="slow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3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6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grpId="7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8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2" grpId="2" bldLvl="0" animBg="1"/>
      <p:bldP spid="4" grpId="3" animBg="1"/>
      <p:bldP spid="4" grpId="4" animBg="1"/>
      <p:bldP spid="4" grpId="5" animBg="1"/>
      <p:bldP spid="3" grpId="6" animBg="1"/>
      <p:bldP spid="3" grpId="7" animBg="1"/>
      <p:bldP spid="3" grpId="8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 1"/>
          <p:cNvSpPr/>
          <p:nvPr/>
        </p:nvSpPr>
        <p:spPr>
          <a:xfrm>
            <a:off x="179705" y="0"/>
            <a:ext cx="11852910" cy="193802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40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2.</a:t>
            </a:r>
            <a:r>
              <a:rPr lang="zh-CN" altLang="en-US" sz="40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为了表现周亚夫的性格特征，课文用了正面描写和侧面描写相结合的表现手法。请你找出哪些是正面描写，哪些是侧面描写，好在哪里？</a:t>
            </a:r>
            <a:endParaRPr lang="zh-CN" altLang="en-US" sz="4000" b="0" cap="none" dirty="0" smtClean="0"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" advTm="5000">
        <p:dissolve/>
      </p:transition>
    </mc:Choice>
    <mc:Fallback>
      <p:transition spd="slow" advTm="5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3530" y="97790"/>
            <a:ext cx="4681220" cy="923925"/>
          </a:xfrm>
          <a:prstGeom prst="rect">
            <a:avLst/>
          </a:prstGeom>
          <a:noFill/>
          <a:ln w="0" cap="flat" cmpd="sng">
            <a:noFill/>
          </a:ln>
        </p:spPr>
        <p:txBody>
          <a:bodyPr vert="horz" wrap="none" lIns="89535" tIns="46355" rIns="89535" bIns="46355" anchor="t">
            <a:noAutofit/>
            <a:scene3d>
              <a:camera prst="orthographicFront"/>
              <a:lightRig rig="threePt" dir="t"/>
            </a:scene3d>
          </a:bodyPr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5400" b="1" cap="none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（一</a:t>
            </a:r>
            <a:r>
              <a:rPr lang="zh-CN" altLang="en-US" sz="5400" b="1" cap="none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）走进作者</a:t>
            </a:r>
            <a:endParaRPr lang="zh-CN" altLang="en-US" sz="5400" b="1" cap="none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20955" y="1110615"/>
            <a:ext cx="1123061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司马迁，字</a:t>
            </a:r>
            <a:r>
              <a:rPr lang="zh-CN" altLang="en-US" sz="40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子长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，是我国古代杰出的</a:t>
            </a:r>
            <a:r>
              <a:rPr lang="zh-CN" altLang="en-US" sz="40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史学家和文学家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。他年轻时漫游全国各地，丰富了阅历，了解了社会。汉武帝元封三年，其父司马谈去世，他继任太史令，开始广泛阅读史料，着手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史记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的写作。后因替投降匈奴的汉将李陵辩护被捕下狱，受到宫刑。出狱后，满怀悲愤，以极大的毅力，继续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史记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的编写，公元前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</a:rPr>
              <a:t>91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年书成。</a:t>
            </a:r>
            <a:endParaRPr lang="en-US" altLang="zh-CN" sz="40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" advTm="5000">
        <p:dissolve/>
      </p:transition>
    </mc:Choice>
    <mc:Fallback>
      <p:transition spd="slow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7860" y="929005"/>
            <a:ext cx="10874375" cy="3876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8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48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史记</a:t>
            </a:r>
            <a:r>
              <a:rPr lang="en-US" altLang="zh-CN" sz="48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48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是我国第一部纪传体通史，又是文学名著，</a:t>
            </a:r>
            <a:r>
              <a:rPr lang="zh-CN" altLang="en-US" sz="48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是一部“究天下之际，通古今之变，成一家之言”的伟大著作。</a:t>
            </a:r>
            <a:r>
              <a:rPr lang="zh-CN" altLang="en-US" sz="4800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鲁迅赞</a:t>
            </a:r>
            <a:r>
              <a:rPr lang="en-US" altLang="zh-CN" sz="4800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4800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史记</a:t>
            </a:r>
            <a:r>
              <a:rPr lang="en-US" altLang="zh-CN" sz="4800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4800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：“</a:t>
            </a:r>
            <a:r>
              <a:rPr lang="zh-CN" altLang="en-US" sz="48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史家之绝唱，无韵之</a:t>
            </a:r>
            <a:r>
              <a:rPr lang="en-US" altLang="zh-CN" sz="48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54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离骚</a:t>
            </a:r>
            <a:r>
              <a:rPr lang="en-US" altLang="zh-CN" sz="480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》</a:t>
            </a:r>
            <a:r>
              <a:rPr lang="en-US" altLang="zh-CN" sz="4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”</a:t>
            </a:r>
            <a:endParaRPr lang="en-US" altLang="zh-CN" sz="48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" advTm="5000">
        <p:dissolve/>
      </p:transition>
    </mc:Choice>
    <mc:Fallback>
      <p:transition spd="slow" advTm="5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15" y="256540"/>
            <a:ext cx="4916805" cy="923925"/>
          </a:xfrm>
          <a:prstGeom prst="rect">
            <a:avLst/>
          </a:prstGeom>
          <a:noFill/>
          <a:ln w="0" cap="flat" cmpd="sng">
            <a:noFill/>
          </a:ln>
        </p:spPr>
        <p:txBody>
          <a:bodyPr vert="horz" wrap="none" lIns="89535" tIns="46355" rIns="89535" bIns="46355" anchor="t">
            <a:noAutofit/>
            <a:scene3d>
              <a:camera prst="orthographicFront"/>
              <a:lightRig rig="threePt" dir="t"/>
            </a:scene3d>
          </a:bodyPr>
          <a:lstStyle/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5400" b="1" cap="none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（二</a:t>
            </a:r>
            <a:r>
              <a:rPr lang="zh-CN" altLang="en-US" sz="5400" b="1" cap="none" dirty="0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）读准字音</a:t>
            </a:r>
            <a:endParaRPr lang="zh-CN" altLang="en-US" sz="5400" b="1" cap="none" dirty="0" smtClean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5035" y="1370965"/>
            <a:ext cx="10815320" cy="77552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隶书" panose="02010509060101010101" charset="-122"/>
                <a:ea typeface="隶书" panose="02010509060101010101" charset="-122"/>
              </a:rPr>
              <a:t>祝</a:t>
            </a:r>
            <a:r>
              <a:rPr lang="zh-CN" altLang="en-US" sz="6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兹</a:t>
            </a:r>
            <a:r>
              <a:rPr lang="zh-CN" altLang="en-US" sz="6000">
                <a:latin typeface="隶书" panose="02010509060101010101" charset="-122"/>
                <a:ea typeface="隶书" panose="02010509060101010101" charset="-122"/>
              </a:rPr>
              <a:t>侯（</a:t>
            </a:r>
            <a:r>
              <a:rPr lang="en-US" altLang="zh-CN" sz="6000">
                <a:latin typeface="隶书" panose="02010509060101010101" charset="-122"/>
                <a:ea typeface="隶书" panose="02010509060101010101" charset="-122"/>
              </a:rPr>
              <a:t>zī</a:t>
            </a:r>
            <a:r>
              <a:rPr lang="zh-CN" altLang="en-US" sz="6000">
                <a:latin typeface="隶书" panose="02010509060101010101" charset="-122"/>
                <a:ea typeface="隶书" panose="02010509060101010101" charset="-122"/>
              </a:rPr>
              <a:t>）     </a:t>
            </a:r>
            <a:r>
              <a:rPr lang="zh-CN" altLang="en-US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棘（</a:t>
            </a:r>
            <a:r>
              <a:rPr lang="en-US" altLang="zh-CN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jí</a:t>
            </a:r>
            <a:r>
              <a:rPr lang="zh-CN" altLang="en-US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）门</a:t>
            </a:r>
            <a:endParaRPr lang="zh-CN" altLang="en-US" sz="6000" dirty="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r>
              <a:rPr lang="zh-CN" altLang="en-US" sz="6000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披</a:t>
            </a:r>
            <a:r>
              <a:rPr lang="zh-CN" altLang="en-US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（</a:t>
            </a:r>
            <a:r>
              <a:rPr lang="en-US" altLang="zh-CN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pī</a:t>
            </a:r>
            <a:r>
              <a:rPr lang="zh-CN" altLang="en-US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）甲       车</a:t>
            </a:r>
            <a:r>
              <a:rPr lang="zh-CN" altLang="en-US" sz="6000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骑</a:t>
            </a:r>
            <a:r>
              <a:rPr lang="zh-CN" altLang="en-US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（</a:t>
            </a:r>
            <a:r>
              <a:rPr lang="en-US" altLang="zh-CN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jì</a:t>
            </a:r>
            <a:r>
              <a:rPr lang="zh-CN" altLang="en-US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）</a:t>
            </a:r>
            <a:endParaRPr lang="zh-CN" altLang="en-US" sz="6000" dirty="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r>
              <a:rPr lang="zh-CN" altLang="en-US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辔（</a:t>
            </a:r>
            <a:r>
              <a:rPr lang="en-US" altLang="zh-CN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pèi</a:t>
            </a:r>
            <a:r>
              <a:rPr lang="zh-CN" altLang="en-US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）        持兵</a:t>
            </a:r>
            <a:r>
              <a:rPr lang="zh-CN" altLang="en-US" sz="6000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揖</a:t>
            </a:r>
            <a:r>
              <a:rPr lang="zh-CN" altLang="en-US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（</a:t>
            </a:r>
            <a:r>
              <a:rPr lang="en-US" altLang="zh-CN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yī</a:t>
            </a:r>
            <a:r>
              <a:rPr lang="zh-CN" altLang="en-US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）</a:t>
            </a:r>
            <a:endParaRPr lang="zh-CN" altLang="en-US" sz="6000" dirty="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r>
              <a:rPr lang="zh-CN" altLang="en-US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诏（</a:t>
            </a:r>
            <a:r>
              <a:rPr lang="en-US" altLang="zh-CN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zhào</a:t>
            </a:r>
            <a:r>
              <a:rPr lang="zh-CN" altLang="en-US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）       曩（</a:t>
            </a:r>
            <a:r>
              <a:rPr lang="en-US" altLang="zh-CN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nǎng</a:t>
            </a:r>
            <a:r>
              <a:rPr lang="zh-CN" altLang="en-US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）</a:t>
            </a:r>
            <a:endParaRPr lang="zh-CN" altLang="en-US" sz="6000" dirty="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r>
              <a:rPr lang="zh-CN" altLang="en-US" sz="6000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彀</a:t>
            </a:r>
            <a:r>
              <a:rPr lang="zh-CN" altLang="en-US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弓</a:t>
            </a:r>
            <a:r>
              <a:rPr lang="zh-CN" altLang="en-US" sz="6000" dirty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弩</a:t>
            </a:r>
            <a:r>
              <a:rPr lang="zh-CN" altLang="en-US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（</a:t>
            </a:r>
            <a:r>
              <a:rPr lang="en-US" altLang="zh-CN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gÒu</a:t>
            </a:r>
            <a:r>
              <a:rPr lang="zh-CN" altLang="en-US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）</a:t>
            </a:r>
            <a:r>
              <a:rPr lang="en-US" altLang="zh-CN" sz="6000" dirty="0">
                <a:latin typeface="隶书" panose="02010509060101010101" charset="-122"/>
                <a:ea typeface="隶书" panose="02010509060101010101" charset="-122"/>
                <a:sym typeface="+mn-ea"/>
              </a:rPr>
              <a:t>(nǔ)   </a:t>
            </a:r>
            <a:endParaRPr lang="en-US" altLang="zh-CN" sz="6000" dirty="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endParaRPr lang="en-US" altLang="zh-CN" sz="6600" dirty="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endParaRPr lang="en-US" altLang="zh-CN" sz="7200" dirty="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r>
              <a:rPr lang="zh-CN" altLang="en-US" sz="6000">
                <a:latin typeface="隶书" panose="02010509060101010101" charset="-122"/>
                <a:ea typeface="隶书" panose="02010509060101010101" charset="-122"/>
              </a:rPr>
              <a:t>      </a:t>
            </a:r>
            <a:endParaRPr lang="zh-CN" altLang="en-US" sz="6000"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" advTm="5000">
        <p:dissolve/>
      </p:transition>
    </mc:Choice>
    <mc:Fallback>
      <p:transition spd="slow" advTm="5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302510" y="121285"/>
            <a:ext cx="4916805" cy="923925"/>
          </a:xfrm>
          <a:prstGeom prst="rect">
            <a:avLst/>
          </a:prstGeom>
          <a:noFill/>
          <a:ln w="0" cap="flat" cmpd="sng">
            <a:noFill/>
          </a:ln>
        </p:spPr>
        <p:txBody>
          <a:bodyPr vert="horz" wrap="none" lIns="89535" tIns="46355" rIns="89535" bIns="46355" anchor="t">
            <a:noAutofit/>
            <a:scene3d>
              <a:camera prst="orthographicFront"/>
              <a:lightRig rig="threePt" dir="t"/>
            </a:scene3d>
          </a:bodyPr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5400" b="1" cap="none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（三）合作探究，整体感知</a:t>
            </a:r>
            <a:endParaRPr lang="zh-CN" altLang="en-US" sz="5400" b="1" cap="none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61670" y="2374265"/>
            <a:ext cx="10153650" cy="4114800"/>
          </a:xfrm>
          <a:prstGeom prst="rect">
            <a:avLst/>
          </a:prstGeom>
          <a:noFill/>
          <a:ln w="9525">
            <a:solidFill>
              <a:schemeClr val="accent3"/>
            </a:solidFill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kumimoji="0" lang="zh-CN" altLang="en-US" sz="4800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一、点明背景，简要交代了边境的紧张形势和刘、徐、周三军的驻地。</a:t>
            </a:r>
            <a:endParaRPr kumimoji="0" lang="zh-CN" altLang="en-US" sz="4800" dirty="0" smtClean="0"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marL="0" indent="0">
              <a:buNone/>
            </a:pPr>
            <a:r>
              <a:rPr kumimoji="0" lang="zh-CN" altLang="en-US" sz="4800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二、写汉文帝劳军的场面。</a:t>
            </a:r>
            <a:endParaRPr kumimoji="0" lang="zh-CN" altLang="en-US" sz="4800" dirty="0" smtClean="0"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marL="0" indent="0">
              <a:buNone/>
            </a:pPr>
            <a:r>
              <a:rPr kumimoji="0" lang="zh-CN" altLang="en-US" sz="4800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三、写汉文帝赞叹周亚夫治军严格</a:t>
            </a:r>
            <a:endParaRPr kumimoji="0" lang="zh-CN" altLang="en-US" sz="4800" dirty="0" smtClean="0"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7" name="形状 5"/>
          <p:cNvSpPr/>
          <p:nvPr/>
        </p:nvSpPr>
        <p:spPr>
          <a:xfrm>
            <a:off x="661670" y="1150620"/>
            <a:ext cx="5384165" cy="82994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anchor="t">
            <a:spAutoFit/>
          </a:bodyPr>
          <a:p>
            <a:pPr marL="0" indent="0" algn="l" defTabSz="914400" eaLnBrk="0" fontAlgn="auto" hangingPunct="0">
              <a:lnSpc>
                <a:spcPct val="100000"/>
              </a:lnSpc>
              <a:spcBef>
                <a:spcPts val="1900"/>
              </a:spcBef>
              <a:spcAft>
                <a:spcPts val="0"/>
              </a:spcAft>
              <a:buFontTx/>
              <a:buNone/>
            </a:pPr>
            <a:r>
              <a:rPr lang="en-US" altLang="zh-CN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1.</a:t>
            </a:r>
            <a:r>
              <a:rPr lang="zh-CN" altLang="en-US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理清结构层次</a:t>
            </a:r>
            <a:r>
              <a:rPr lang="en-US" altLang="ko-KR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：</a:t>
            </a:r>
            <a:endParaRPr lang="ko-KR" altLang="en-US" sz="4800" b="0" cap="none" dirty="0" smtClean="0"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" advTm="5000">
        <p:dissolve/>
      </p:transition>
    </mc:Choice>
    <mc:Fallback>
      <p:transition spd="slow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7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6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1475" y="929005"/>
            <a:ext cx="11442065" cy="4524375"/>
          </a:xfrm>
          <a:prstGeom prst="rect">
            <a:avLst/>
          </a:prstGeom>
          <a:noFill/>
          <a:ln w="0" cap="flat" cmpd="sng">
            <a:solidFill>
              <a:srgbClr val="FFFFFF">
                <a:alpha val="100000"/>
              </a:srgbClr>
            </a:solidFill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2.</a:t>
            </a:r>
            <a:r>
              <a:rPr lang="zh-CN" altLang="en-US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课文为什么要先写文帝到霸上和棘门的情况？这样写有什么好处？</a:t>
            </a:r>
            <a:endParaRPr lang="ko-KR" altLang="en-US" sz="4800" b="0" cap="none" dirty="0" smtClean="0"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4800" b="0" cap="none" dirty="0" smtClean="0"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4800" b="0" cap="none" dirty="0" smtClean="0"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4800" b="0" cap="none" dirty="0" smtClean="0"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4800" b="0" cap="none" dirty="0" smtClean="0"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8490" y="2921635"/>
            <a:ext cx="10196195" cy="2367915"/>
          </a:xfrm>
          <a:prstGeom prst="rect">
            <a:avLst/>
          </a:prstGeom>
          <a:noFill/>
          <a:ln w="0" cap="flat" cmpd="sng">
            <a:solidFill>
              <a:schemeClr val="accent3">
                <a:alpha val="100000"/>
              </a:schemeClr>
            </a:solidFill>
            <a:prstDash val="solid"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800" b="0" cap="none" dirty="0" smtClean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①做铺垫  </a:t>
            </a:r>
            <a:endParaRPr lang="en-US" altLang="ko-KR" sz="4800" b="0" cap="none" dirty="0" smtClean="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800" b="0" cap="none" dirty="0" smtClean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②</a:t>
            </a:r>
            <a:r>
              <a:rPr lang="zh-CN" altLang="en-US" sz="4800" b="0" cap="none" dirty="0" smtClean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对比，更加凸显了…，从而也更加突出周亚夫</a:t>
            </a:r>
            <a:r>
              <a:rPr lang="zh-CN" altLang="en-US" sz="4800" dirty="0" smtClean="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…</a:t>
            </a:r>
            <a:endParaRPr lang="zh-CN" altLang="en-US" sz="4800" b="0" cap="none" dirty="0" smtClean="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" advTm="5000">
        <p:dissolve/>
      </p:transition>
    </mc:Choice>
    <mc:Fallback>
      <p:transition spd="slow" advTm="5000">
        <p:dissolv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形状 5"/>
          <p:cNvSpPr/>
          <p:nvPr/>
        </p:nvSpPr>
        <p:spPr>
          <a:xfrm>
            <a:off x="465455" y="328295"/>
            <a:ext cx="11239500" cy="156845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anchor="t">
            <a:spAutoFit/>
          </a:bodyPr>
          <a:p>
            <a:pPr marL="0" indent="0" algn="l" defTabSz="914400" eaLnBrk="0" fontAlgn="auto" hangingPunct="0">
              <a:lnSpc>
                <a:spcPct val="100000"/>
              </a:lnSpc>
              <a:spcBef>
                <a:spcPts val="1900"/>
              </a:spcBef>
              <a:spcAft>
                <a:spcPts val="0"/>
              </a:spcAft>
              <a:buFontTx/>
              <a:buNone/>
            </a:pPr>
            <a:r>
              <a:rPr lang="en-US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3.</a:t>
            </a:r>
            <a:r>
              <a:rPr lang="zh-CN" altLang="en-US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文帝所说的</a:t>
            </a:r>
            <a:r>
              <a:rPr lang="en-US" altLang="zh-CN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“</a:t>
            </a:r>
            <a:r>
              <a:rPr lang="zh-CN" altLang="en-US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此真将军矣</a:t>
            </a:r>
            <a:r>
              <a:rPr lang="en-US" altLang="zh-CN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”</a:t>
            </a:r>
            <a:r>
              <a:rPr lang="zh-CN" altLang="en-US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中的</a:t>
            </a:r>
            <a:r>
              <a:rPr lang="en-US" altLang="zh-CN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“</a:t>
            </a:r>
            <a:r>
              <a:rPr lang="zh-CN" altLang="en-US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真</a:t>
            </a:r>
            <a:r>
              <a:rPr lang="en-US" altLang="zh-CN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”</a:t>
            </a:r>
            <a:r>
              <a:rPr lang="zh-CN" altLang="en-US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表现在哪？</a:t>
            </a:r>
            <a:endParaRPr lang="zh-CN" altLang="en-US" sz="4800" b="0" cap="none" dirty="0" smtClean="0"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5455" y="2276475"/>
            <a:ext cx="1116139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在</a:t>
            </a:r>
            <a:r>
              <a:rPr lang="zh-CN" altLang="en-US" sz="4000" dirty="0" smtClean="0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语言描写</a:t>
            </a:r>
            <a:r>
              <a:rPr lang="zh-CN" altLang="en-US" sz="4000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中有哪些语句表现了周亚夫是“真将军”</a:t>
            </a:r>
            <a:endParaRPr lang="zh-CN" altLang="en-US" sz="4000" dirty="0" smtClean="0"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在</a:t>
            </a:r>
            <a:r>
              <a:rPr lang="zh-CN" altLang="en-US" sz="4000" dirty="0" smtClean="0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叙述</a:t>
            </a:r>
            <a:r>
              <a:rPr lang="zh-CN" altLang="en-US" sz="4000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中有哪些语句表现了周亚夫是“真将军”</a:t>
            </a:r>
            <a:endParaRPr lang="zh-CN" altLang="en-US" sz="4000" dirty="0" smtClean="0"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在</a:t>
            </a:r>
            <a:r>
              <a:rPr lang="zh-CN" altLang="en-US" sz="4000" dirty="0" smtClean="0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对周亚夫的下属与皇帝的随从的描写</a:t>
            </a:r>
            <a:r>
              <a:rPr lang="zh-CN" altLang="en-US" sz="4000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中有哪些语句表现了周亚夫是“真将军”？</a:t>
            </a:r>
            <a:endParaRPr lang="zh-CN" altLang="en-US" sz="4000" dirty="0" smtClean="0"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" advTm="5000">
        <p:dissolve/>
      </p:transition>
    </mc:Choice>
    <mc:Fallback>
      <p:transition spd="slow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6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形状 5"/>
          <p:cNvSpPr/>
          <p:nvPr/>
        </p:nvSpPr>
        <p:spPr>
          <a:xfrm>
            <a:off x="465455" y="328295"/>
            <a:ext cx="11239500" cy="82994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anchor="t">
            <a:spAutoFit/>
          </a:bodyPr>
          <a:p>
            <a:pPr marL="0" indent="0" algn="l" defTabSz="914400" eaLnBrk="0" fontAlgn="auto" hangingPunct="0">
              <a:lnSpc>
                <a:spcPct val="100000"/>
              </a:lnSpc>
              <a:spcBef>
                <a:spcPts val="1900"/>
              </a:spcBef>
              <a:spcAft>
                <a:spcPts val="0"/>
              </a:spcAft>
              <a:buFontTx/>
              <a:buNone/>
            </a:pPr>
            <a:r>
              <a:rPr lang="en-US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4.</a:t>
            </a:r>
            <a:r>
              <a:rPr lang="zh-CN" altLang="en-US" sz="48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用自己的话概括周亚夫的性格特点</a:t>
            </a:r>
            <a:endParaRPr lang="zh-CN" altLang="en-US" sz="4800" b="0" cap="none" dirty="0" smtClean="0"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28675" name="内容占位符 2"/>
          <p:cNvSpPr>
            <a:spLocks noGrp="1"/>
          </p:cNvSpPr>
          <p:nvPr/>
        </p:nvSpPr>
        <p:spPr>
          <a:xfrm>
            <a:off x="3427095" y="1287145"/>
            <a:ext cx="4037965" cy="53295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/>
            <a:r>
              <a:rPr kumimoji="0" lang="zh-CN" altLang="en-US" sz="4800" dirty="0" smtClean="0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</a:rPr>
              <a:t>治军严谨</a:t>
            </a:r>
            <a:endParaRPr kumimoji="0" lang="zh-CN" altLang="en-US" sz="4800" dirty="0" smtClean="0">
              <a:solidFill>
                <a:srgbClr val="0070C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eaLnBrk="1" hangingPunct="1"/>
            <a:r>
              <a:rPr kumimoji="0" lang="zh-CN" altLang="en-US" sz="4800" dirty="0" smtClean="0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</a:rPr>
              <a:t>军纪严明</a:t>
            </a:r>
            <a:endParaRPr kumimoji="0" lang="zh-CN" altLang="en-US" sz="4800" dirty="0" smtClean="0">
              <a:solidFill>
                <a:srgbClr val="0070C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eaLnBrk="1" hangingPunct="1"/>
            <a:r>
              <a:rPr kumimoji="0" lang="zh-CN" altLang="en-US" sz="4800" dirty="0" smtClean="0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</a:rPr>
              <a:t>刚正不阿</a:t>
            </a:r>
            <a:endParaRPr kumimoji="0" lang="zh-CN" altLang="en-US" sz="4800" dirty="0" smtClean="0">
              <a:solidFill>
                <a:srgbClr val="0070C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eaLnBrk="1" hangingPunct="1"/>
            <a:r>
              <a:rPr kumimoji="0" lang="zh-CN" altLang="en-US" sz="4800" dirty="0" smtClean="0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</a:rPr>
              <a:t>恪尽职守</a:t>
            </a:r>
            <a:endParaRPr kumimoji="0" lang="zh-CN" altLang="en-US" sz="4800" dirty="0" smtClean="0">
              <a:solidFill>
                <a:srgbClr val="0070C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eaLnBrk="1" hangingPunct="1"/>
            <a:r>
              <a:rPr kumimoji="0" lang="zh-CN" altLang="en-US" sz="4800" dirty="0" smtClean="0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</a:rPr>
              <a:t>不阿谀奉承</a:t>
            </a:r>
            <a:endParaRPr kumimoji="0" lang="zh-CN" altLang="en-US" sz="4800" dirty="0" smtClean="0">
              <a:solidFill>
                <a:srgbClr val="0070C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eaLnBrk="1" hangingPunct="1"/>
            <a:r>
              <a:rPr kumimoji="0" lang="zh-CN" altLang="en-US" sz="4800" dirty="0" smtClean="0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</a:rPr>
              <a:t>不趋炎附势</a:t>
            </a:r>
            <a:endParaRPr kumimoji="0" lang="zh-CN" altLang="en-US" sz="4800" b="1" dirty="0" smtClean="0">
              <a:solidFill>
                <a:srgbClr val="0070C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" advTm="5000">
        <p:dissolve/>
      </p:transition>
    </mc:Choice>
    <mc:Fallback>
      <p:transition spd="slow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6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7020" y="1032510"/>
            <a:ext cx="11616690" cy="187642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no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1.</a:t>
            </a:r>
            <a:r>
              <a:rPr lang="zh-CN" altLang="en-US" sz="44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假如有一天，你也像周亚夫那样，成了一名国家工作人员（干部），那又该怎样发扬周亚夫的</a:t>
            </a:r>
            <a:r>
              <a:rPr lang="en-US" altLang="zh-CN" sz="44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“</a:t>
            </a:r>
            <a:r>
              <a:rPr lang="zh-CN" altLang="en-US" sz="44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真将军</a:t>
            </a:r>
            <a:r>
              <a:rPr lang="en-US" altLang="zh-CN" sz="44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”</a:t>
            </a:r>
            <a:r>
              <a:rPr lang="zh-CN" altLang="en-US" sz="4400" b="0" cap="none" dirty="0" smtClean="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精神呢？</a:t>
            </a:r>
            <a:endParaRPr lang="zh-CN" altLang="en-US" sz="4400" b="0" cap="none" dirty="0" smtClean="0"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33345" y="3148965"/>
            <a:ext cx="5374005" cy="1939290"/>
          </a:xfrm>
          <a:prstGeom prst="rect">
            <a:avLst/>
          </a:prstGeom>
          <a:noFill/>
          <a:ln w="0">
            <a:noFill/>
          </a:ln>
        </p:spPr>
        <p:txBody>
          <a:bodyPr vert="horz" wrap="none" lIns="89535" tIns="46355" rIns="89535" bIns="46355" anchor="t">
            <a:noAutofit/>
          </a:bodyPr>
          <a:lstStyle/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4800" b="0" cap="none" dirty="0" smtClean="0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</a:rPr>
              <a:t>敬业</a:t>
            </a:r>
            <a:endParaRPr lang="zh-CN" altLang="en-US" sz="4800" b="0" cap="none" dirty="0" smtClean="0">
              <a:solidFill>
                <a:srgbClr val="0070C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marL="0" indent="0" algn="l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4800" b="0" cap="none" dirty="0" smtClean="0">
                <a:solidFill>
                  <a:srgbClr val="0070C0"/>
                </a:solidFill>
                <a:latin typeface="隶书" panose="02010509060101010101" charset="-122"/>
                <a:ea typeface="隶书" panose="02010509060101010101" charset="-122"/>
              </a:rPr>
              <a:t>恪尽职守</a:t>
            </a:r>
            <a:endParaRPr lang="zh-CN" altLang="en-US" sz="4800" b="0" cap="none" dirty="0" smtClean="0">
              <a:solidFill>
                <a:srgbClr val="0070C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0570" y="108585"/>
            <a:ext cx="8082915" cy="923925"/>
          </a:xfrm>
          <a:prstGeom prst="rect">
            <a:avLst/>
          </a:prstGeom>
          <a:noFill/>
          <a:ln w="0" cap="flat" cmpd="sng">
            <a:noFill/>
          </a:ln>
        </p:spPr>
        <p:txBody>
          <a:bodyPr vert="horz" wrap="none" lIns="89535" tIns="46355" rIns="89535" bIns="46355" anchor="t">
            <a:noAutofit/>
            <a:scene3d>
              <a:camera prst="orthographicFront"/>
              <a:lightRig rig="threePt" dir="t"/>
            </a:scene3d>
          </a:bodyPr>
          <a:p>
            <a:pPr marL="0" indent="0" algn="ctr" defTabSz="5080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5400" b="1" cap="none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（四）拓展延伸，写法探究</a:t>
            </a:r>
            <a:endParaRPr lang="zh-CN" altLang="en-US" sz="5400" b="1" cap="none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" advTm="5000">
        <p:dissolve/>
      </p:transition>
    </mc:Choice>
    <mc:Fallback>
      <p:transition spd="slow" advTm="5000">
        <p:dissolve/>
      </p:transition>
    </mc:Fallback>
  </mc:AlternateContent>
</p:sld>
</file>

<file path=ppt/theme/theme1.xml><?xml version="1.0" encoding="utf-8"?>
<a:theme xmlns:a="http://schemas.openxmlformats.org/drawingml/2006/main" name="2_nordridesign.com">
  <a:themeElements>
    <a:clrScheme name="自定义 1015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69A12B"/>
      </a:accent1>
      <a:accent2>
        <a:srgbClr val="BFA225"/>
      </a:accent2>
      <a:accent3>
        <a:srgbClr val="69A12B"/>
      </a:accent3>
      <a:accent4>
        <a:srgbClr val="BFA225"/>
      </a:accent4>
      <a:accent5>
        <a:srgbClr val="69A12B"/>
      </a:accent5>
      <a:accent6>
        <a:srgbClr val="BFA225"/>
      </a:accent6>
      <a:hlink>
        <a:srgbClr val="DB5353"/>
      </a:hlink>
      <a:folHlink>
        <a:srgbClr val="903638"/>
      </a:folHlink>
    </a:clrScheme>
    <a:fontScheme name="自定义 4">
      <a:majorFont>
        <a:latin typeface="Franklin Gothic Medium"/>
        <a:ea typeface="汉仪大宋简"/>
        <a:cs typeface=""/>
      </a:majorFont>
      <a:minorFont>
        <a:latin typeface="Franklin Gothic Book"/>
        <a:ea typeface="汉仪大宋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2_nordridesign.com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66B2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nordridesign.com 2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E0000"/>
        </a:accent1>
        <a:accent2>
          <a:srgbClr val="B80023"/>
        </a:accent2>
        <a:accent3>
          <a:srgbClr val="FFFFFF"/>
        </a:accent3>
        <a:accent4>
          <a:srgbClr val="000000"/>
        </a:accent4>
        <a:accent5>
          <a:srgbClr val="FEAAAA"/>
        </a:accent5>
        <a:accent6>
          <a:srgbClr val="A6001F"/>
        </a:accent6>
        <a:hlink>
          <a:srgbClr val="5C0000"/>
        </a:hlink>
        <a:folHlink>
          <a:srgbClr val="EE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763</Words>
  <Application>WPS 演示</Application>
  <PresentationFormat/>
  <Paragraphs>62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Wingdings</vt:lpstr>
      <vt:lpstr>华文细黑</vt:lpstr>
      <vt:lpstr>MS UI Gothic</vt:lpstr>
      <vt:lpstr>微软雅黑</vt:lpstr>
      <vt:lpstr>Calibri</vt:lpstr>
      <vt:lpstr>隶书</vt:lpstr>
      <vt:lpstr>Times New Roman</vt:lpstr>
      <vt:lpstr>楷体</vt:lpstr>
      <vt:lpstr>Franklin Gothic Book</vt:lpstr>
      <vt:lpstr>Arial Unicode MS</vt:lpstr>
      <vt:lpstr>汉仪大宋简</vt:lpstr>
      <vt:lpstr>华文隶书</vt:lpstr>
      <vt:lpstr>幼圆</vt:lpstr>
      <vt:lpstr>2_nordridesign.com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  <Pages>14</Page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laraine</cp:lastModifiedBy>
  <cp:revision>语文备课大师【全免费】</cp:revision>
  <dcterms:created xsi:type="dcterms:W3CDTF">2017-12-04T02:52:00Z</dcterms:created>
  <dcterms:modified xsi:type="dcterms:W3CDTF">2017-12-07T03:38:32Z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