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6" r:id="rId3"/>
    <p:sldId id="292" r:id="rId5"/>
    <p:sldId id="256" r:id="rId6"/>
    <p:sldId id="257" r:id="rId7"/>
    <p:sldId id="258" r:id="rId8"/>
    <p:sldId id="261" r:id="rId9"/>
    <p:sldId id="260" r:id="rId10"/>
    <p:sldId id="283" r:id="rId11"/>
    <p:sldId id="259" r:id="rId12"/>
    <p:sldId id="267" r:id="rId13"/>
    <p:sldId id="263" r:id="rId14"/>
    <p:sldId id="262" r:id="rId15"/>
    <p:sldId id="270" r:id="rId16"/>
    <p:sldId id="268" r:id="rId17"/>
    <p:sldId id="307" r:id="rId18"/>
    <p:sldId id="279" r:id="rId1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a:xfrm>
            <a:off x="481584" y="1344692"/>
            <a:ext cx="6140577" cy="3454075"/>
          </a:xfrm>
        </p:spPr>
      </p:sp>
      <p:sp>
        <p:nvSpPr>
          <p:cNvPr id="3" name="文本占位符 2"/>
          <p:cNvSpPr/>
          <p:nvPr>
            <p:ph type="body" idx="3"/>
          </p:nvPr>
        </p:nvSpPr>
        <p:spPr>
          <a:xfrm>
            <a:off x="709739" y="5242119"/>
            <a:ext cx="5682996" cy="4029754"/>
          </a:xfrm>
        </p:spPr>
        <p:txBody>
          <a:bodyPr/>
          <a:p>
            <a:r>
              <a:rPr lang="zh-CN" altLang="en-US"/>
              <a:t>华师附中新世界学校 张永良</a:t>
            </a:r>
            <a:endParaRPr lang="zh-CN" altLang="en-US"/>
          </a:p>
        </p:txBody>
      </p:sp>
      <p:sp>
        <p:nvSpPr>
          <p:cNvPr id="4" name="文本框 3"/>
          <p:cNvSpPr txBox="1"/>
          <p:nvPr/>
        </p:nvSpPr>
        <p:spPr>
          <a:xfrm>
            <a:off x="709930" y="4185920"/>
            <a:ext cx="4517390" cy="368300"/>
          </a:xfrm>
          <a:prstGeom prst="rect">
            <a:avLst/>
          </a:prstGeom>
          <a:noFill/>
        </p:spPr>
        <p:txBody>
          <a:bodyPr wrap="square" rtlCol="0">
            <a:spAutoFit/>
          </a:bodyPr>
          <a:p>
            <a:r>
              <a:rPr lang="zh-CN" altLang="en-US">
                <a:sym typeface="+mn-ea"/>
              </a:rPr>
              <a:t>授课教师：华师附中新世界学校 张永良</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21995" y="352425"/>
            <a:ext cx="10515600" cy="1325563"/>
          </a:xfrm>
        </p:spPr>
        <p:txBody>
          <a:bodyPr>
            <a:normAutofit fontScale="90000"/>
          </a:bodyPr>
          <a:p>
            <a:r>
              <a:rPr lang="en-US" altLang="zh-CN" sz="6600" b="1">
                <a:solidFill>
                  <a:schemeClr val="tx1"/>
                </a:solidFill>
                <a:latin typeface="楷体" panose="02010609060101010101" charset="-122"/>
                <a:ea typeface="楷体" panose="02010609060101010101" charset="-122"/>
                <a:sym typeface="+mn-ea"/>
              </a:rPr>
              <a:t>2015</a:t>
            </a:r>
            <a:r>
              <a:rPr lang="zh-CN" altLang="en-US" sz="6600" b="1">
                <a:solidFill>
                  <a:schemeClr val="tx1"/>
                </a:solidFill>
                <a:latin typeface="楷体" panose="02010609060101010101" charset="-122"/>
                <a:ea typeface="楷体" panose="02010609060101010101" charset="-122"/>
                <a:sym typeface="+mn-ea"/>
              </a:rPr>
              <a:t>年网络名词：</a:t>
            </a:r>
            <a:br>
              <a:rPr lang="zh-CN" altLang="en-US"/>
            </a:br>
            <a:endParaRPr lang="zh-CN" altLang="en-US"/>
          </a:p>
        </p:txBody>
      </p:sp>
      <p:pic>
        <p:nvPicPr>
          <p:cNvPr id="4" name="内容占位符 3" descr="故宫跑"/>
          <p:cNvPicPr>
            <a:picLocks noChangeAspect="1"/>
          </p:cNvPicPr>
          <p:nvPr>
            <p:ph idx="1"/>
          </p:nvPr>
        </p:nvPicPr>
        <p:blipFill>
          <a:blip r:embed="rId1"/>
          <a:stretch>
            <a:fillRect/>
          </a:stretch>
        </p:blipFill>
        <p:spPr>
          <a:xfrm>
            <a:off x="721995" y="1351915"/>
            <a:ext cx="7343775" cy="4918075"/>
          </a:xfrm>
          <a:prstGeom prst="rect">
            <a:avLst/>
          </a:prstGeom>
        </p:spPr>
      </p:pic>
      <p:sp>
        <p:nvSpPr>
          <p:cNvPr id="5" name="文本框 4"/>
          <p:cNvSpPr txBox="1"/>
          <p:nvPr/>
        </p:nvSpPr>
        <p:spPr>
          <a:xfrm>
            <a:off x="8846820" y="1351915"/>
            <a:ext cx="1659890" cy="4203065"/>
          </a:xfrm>
          <a:prstGeom prst="rect">
            <a:avLst/>
          </a:prstGeom>
          <a:noFill/>
        </p:spPr>
        <p:txBody>
          <a:bodyPr vert="eaVert" wrap="square" rtlCol="0">
            <a:spAutoFit/>
          </a:bodyPr>
          <a:p>
            <a:r>
              <a:rPr lang="zh-CN" altLang="en-US" sz="9600">
                <a:solidFill>
                  <a:srgbClr val="C00000"/>
                </a:solidFill>
                <a:latin typeface="楷体" panose="02010609060101010101" charset="-122"/>
                <a:ea typeface="楷体" panose="02010609060101010101" charset="-122"/>
              </a:rPr>
              <a:t>故宫跑</a:t>
            </a:r>
            <a:endParaRPr lang="zh-CN" altLang="en-US" sz="9600">
              <a:solidFill>
                <a:srgbClr val="C00000"/>
              </a:solidFill>
              <a:latin typeface="楷体" panose="02010609060101010101" charset="-122"/>
              <a:ea typeface="楷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800" b="1"/>
              <a:t>有学者这样评价：</a:t>
            </a:r>
            <a:endParaRPr lang="zh-CN" altLang="en-US" sz="4800" b="1"/>
          </a:p>
        </p:txBody>
      </p:sp>
      <p:sp>
        <p:nvSpPr>
          <p:cNvPr id="3" name="内容占位符 2"/>
          <p:cNvSpPr>
            <a:spLocks noGrp="1"/>
          </p:cNvSpPr>
          <p:nvPr>
            <p:ph idx="1"/>
          </p:nvPr>
        </p:nvSpPr>
        <p:spPr/>
        <p:txBody>
          <a:bodyPr/>
          <a:p>
            <a:pPr marL="0" indent="0">
              <a:buNone/>
            </a:pPr>
            <a:r>
              <a:rPr lang="en-US" altLang="zh-CN" sz="4400" b="1">
                <a:solidFill>
                  <a:srgbClr val="C00000"/>
                </a:solidFill>
              </a:rPr>
              <a:t>  </a:t>
            </a:r>
            <a:r>
              <a:rPr lang="en-US" altLang="zh-CN" sz="4400" b="1">
                <a:solidFill>
                  <a:srgbClr val="C00000"/>
                </a:solidFill>
                <a:latin typeface="楷体" panose="02010609060101010101" charset="-122"/>
                <a:ea typeface="楷体" panose="02010609060101010101" charset="-122"/>
              </a:rPr>
              <a:t>   </a:t>
            </a:r>
            <a:r>
              <a:rPr lang="zh-CN" altLang="en-US" sz="4400" b="1">
                <a:solidFill>
                  <a:srgbClr val="C00000"/>
                </a:solidFill>
                <a:latin typeface="楷体" panose="02010609060101010101" charset="-122"/>
                <a:ea typeface="楷体" panose="02010609060101010101" charset="-122"/>
              </a:rPr>
              <a:t>张择端《清明上河图》是中外画坛的极品，应该是个不争的事实。然而他不单是件艺术品，亦不单是幅名画，它更是部历史！它是人类文明史中重要的一卷，是中国城市发展史中的重要一卷。</a:t>
            </a:r>
            <a:endParaRPr lang="zh-CN" altLang="en-US" sz="4400" b="1">
              <a:solidFill>
                <a:srgbClr val="C00000"/>
              </a:solidFill>
              <a:latin typeface="楷体" panose="02010609060101010101" charset="-122"/>
              <a:ea typeface="楷体" panose="0201060906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933575"/>
            <a:ext cx="10515600" cy="1325563"/>
          </a:xfrm>
        </p:spPr>
        <p:txBody>
          <a:bodyPr>
            <a:normAutofit fontScale="90000"/>
          </a:bodyPr>
          <a:p>
            <a:r>
              <a:rPr lang="en-US" altLang="zh-CN" sz="6000" b="1">
                <a:solidFill>
                  <a:srgbClr val="C00000"/>
                </a:solidFill>
                <a:latin typeface="楷体" panose="02010609060101010101" charset="-122"/>
                <a:ea typeface="楷体" panose="02010609060101010101" charset="-122"/>
              </a:rPr>
              <a:t>    </a:t>
            </a:r>
            <a:r>
              <a:rPr lang="zh-CN" altLang="en-US" sz="6000" b="1">
                <a:solidFill>
                  <a:srgbClr val="C00000"/>
                </a:solidFill>
                <a:latin typeface="楷体" panose="02010609060101010101" charset="-122"/>
                <a:ea typeface="楷体" panose="02010609060101010101" charset="-122"/>
              </a:rPr>
              <a:t>面对这样一幅传世名画，假设你是北京故宫博物院的一位导游，会如何向游客介绍这件国宝</a:t>
            </a:r>
            <a:r>
              <a:rPr lang="zh-CN" altLang="en-US" sz="5400" b="1">
                <a:solidFill>
                  <a:srgbClr val="C00000"/>
                </a:solidFill>
                <a:latin typeface="楷体" panose="02010609060101010101" charset="-122"/>
                <a:ea typeface="楷体" panose="02010609060101010101" charset="-122"/>
              </a:rPr>
              <a:t>呢</a:t>
            </a:r>
            <a:r>
              <a:rPr lang="zh-CN" altLang="en-US" sz="5400">
                <a:solidFill>
                  <a:srgbClr val="C00000"/>
                </a:solidFill>
                <a:latin typeface="楷体" panose="02010609060101010101" charset="-122"/>
                <a:ea typeface="楷体" panose="02010609060101010101" charset="-122"/>
              </a:rPr>
              <a:t>？</a:t>
            </a:r>
            <a:endParaRPr lang="zh-CN" altLang="en-US" sz="5400">
              <a:solidFill>
                <a:srgbClr val="C00000"/>
              </a:solidFill>
              <a:latin typeface="楷体" panose="02010609060101010101" charset="-122"/>
              <a:ea typeface="楷体" panose="0201060906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37970" y="648970"/>
            <a:ext cx="10515600" cy="1325563"/>
          </a:xfrm>
        </p:spPr>
        <p:txBody>
          <a:bodyPr>
            <a:normAutofit fontScale="90000"/>
          </a:bodyPr>
          <a:p>
            <a:r>
              <a:rPr lang="zh-CN" altLang="en-US" sz="5400" b="1">
                <a:solidFill>
                  <a:srgbClr val="C00000"/>
                </a:solidFill>
                <a:latin typeface="楷体" panose="02010609060101010101" charset="-122"/>
                <a:ea typeface="楷体" panose="02010609060101010101" charset="-122"/>
                <a:sym typeface="+mn-ea"/>
              </a:rPr>
              <a:t>那作者又是如何向我们介绍的呢？</a:t>
            </a:r>
            <a:br>
              <a:rPr lang="zh-CN" altLang="en-US" b="1">
                <a:solidFill>
                  <a:srgbClr val="C00000"/>
                </a:solidFill>
              </a:rPr>
            </a:br>
            <a:endParaRPr lang="zh-CN" altLang="en-US" b="1">
              <a:solidFill>
                <a:srgbClr val="C00000"/>
              </a:solidFill>
            </a:endParaRPr>
          </a:p>
        </p:txBody>
      </p:sp>
      <p:sp>
        <p:nvSpPr>
          <p:cNvPr id="3" name="内容占位符 2"/>
          <p:cNvSpPr>
            <a:spLocks noGrp="1"/>
          </p:cNvSpPr>
          <p:nvPr>
            <p:ph idx="1"/>
          </p:nvPr>
        </p:nvSpPr>
        <p:spPr>
          <a:xfrm>
            <a:off x="272415" y="1791970"/>
            <a:ext cx="12397740" cy="4351655"/>
          </a:xfrm>
        </p:spPr>
        <p:txBody>
          <a:bodyPr/>
          <a:p>
            <a:r>
              <a:rPr lang="zh-CN" altLang="en-US" sz="3600" b="1">
                <a:solidFill>
                  <a:schemeClr val="tx1"/>
                </a:solidFill>
                <a:latin typeface="楷体" panose="02010609060101010101" charset="-122"/>
                <a:ea typeface="楷体" panose="02010609060101010101" charset="-122"/>
              </a:rPr>
              <a:t>第</a:t>
            </a:r>
            <a:r>
              <a:rPr lang="en-US" altLang="zh-CN" sz="3600" b="1">
                <a:solidFill>
                  <a:schemeClr val="tx1"/>
                </a:solidFill>
                <a:latin typeface="楷体" panose="02010609060101010101" charset="-122"/>
                <a:ea typeface="楷体" panose="02010609060101010101" charset="-122"/>
              </a:rPr>
              <a:t>1</a:t>
            </a:r>
            <a:r>
              <a:rPr lang="zh-CN" altLang="en-US" sz="3600" b="1">
                <a:solidFill>
                  <a:schemeClr val="tx1"/>
                </a:solidFill>
                <a:latin typeface="楷体" panose="02010609060101010101" charset="-122"/>
                <a:ea typeface="楷体" panose="02010609060101010101" charset="-122"/>
              </a:rPr>
              <a:t>自然段介绍</a:t>
            </a:r>
            <a:r>
              <a:rPr lang="zh-CN" altLang="en-US" sz="3600" b="1">
                <a:solidFill>
                  <a:schemeClr val="tx1"/>
                </a:solidFill>
                <a:latin typeface="楷体" panose="02010609060101010101" charset="-122"/>
                <a:ea typeface="楷体" panose="02010609060101010101" charset="-122"/>
                <a:sym typeface="+mn-ea"/>
              </a:rPr>
              <a:t>《清明上河图》的创作背景。</a:t>
            </a:r>
            <a:endParaRPr lang="zh-CN" altLang="en-US" sz="3600" b="1">
              <a:solidFill>
                <a:schemeClr val="tx1"/>
              </a:solidFill>
              <a:latin typeface="楷体" panose="02010609060101010101" charset="-122"/>
              <a:ea typeface="楷体" panose="02010609060101010101" charset="-122"/>
              <a:sym typeface="+mn-ea"/>
            </a:endParaRPr>
          </a:p>
          <a:p>
            <a:r>
              <a:rPr lang="zh-CN" altLang="en-US" sz="3600" b="1">
                <a:solidFill>
                  <a:schemeClr val="tx1"/>
                </a:solidFill>
                <a:latin typeface="楷体" panose="02010609060101010101" charset="-122"/>
                <a:ea typeface="楷体" panose="02010609060101010101" charset="-122"/>
              </a:rPr>
              <a:t>第</a:t>
            </a:r>
            <a:r>
              <a:rPr lang="en-US" altLang="zh-CN" sz="3600" b="1">
                <a:solidFill>
                  <a:schemeClr val="tx1"/>
                </a:solidFill>
                <a:latin typeface="楷体" panose="02010609060101010101" charset="-122"/>
                <a:ea typeface="楷体" panose="02010609060101010101" charset="-122"/>
              </a:rPr>
              <a:t>2</a:t>
            </a:r>
            <a:r>
              <a:rPr lang="zh-CN" altLang="en-US" sz="3600" b="1">
                <a:solidFill>
                  <a:schemeClr val="tx1"/>
                </a:solidFill>
                <a:latin typeface="楷体" panose="02010609060101010101" charset="-122"/>
                <a:ea typeface="楷体" panose="02010609060101010101" charset="-122"/>
              </a:rPr>
              <a:t>自然段介绍张择端的生平及创作的动机。</a:t>
            </a:r>
            <a:endParaRPr lang="zh-CN" altLang="en-US" sz="3600" b="1">
              <a:solidFill>
                <a:schemeClr val="tx1"/>
              </a:solidFill>
              <a:latin typeface="楷体" panose="02010609060101010101" charset="-122"/>
              <a:ea typeface="楷体" panose="02010609060101010101" charset="-122"/>
            </a:endParaRPr>
          </a:p>
          <a:p>
            <a:r>
              <a:rPr lang="zh-CN" altLang="en-US" sz="3600" b="1">
                <a:solidFill>
                  <a:schemeClr val="tx1"/>
                </a:solidFill>
                <a:latin typeface="楷体" panose="02010609060101010101" charset="-122"/>
                <a:ea typeface="楷体" panose="02010609060101010101" charset="-122"/>
              </a:rPr>
              <a:t>第</a:t>
            </a:r>
            <a:r>
              <a:rPr lang="en-US" altLang="zh-CN" sz="3600" b="1">
                <a:solidFill>
                  <a:schemeClr val="tx1"/>
                </a:solidFill>
                <a:latin typeface="楷体" panose="02010609060101010101" charset="-122"/>
                <a:ea typeface="楷体" panose="02010609060101010101" charset="-122"/>
              </a:rPr>
              <a:t>3</a:t>
            </a:r>
            <a:r>
              <a:rPr lang="zh-CN" altLang="en-US" sz="3600" b="1">
                <a:solidFill>
                  <a:schemeClr val="tx1"/>
                </a:solidFill>
                <a:latin typeface="楷体" panose="02010609060101010101" charset="-122"/>
                <a:ea typeface="楷体" panose="02010609060101010101" charset="-122"/>
              </a:rPr>
              <a:t>自然段总体介绍《清明上河图》的材质、着色及内容</a:t>
            </a:r>
            <a:endParaRPr lang="zh-CN" altLang="en-US" sz="3600" b="1">
              <a:solidFill>
                <a:schemeClr val="tx1"/>
              </a:solidFill>
              <a:latin typeface="楷体" panose="02010609060101010101" charset="-122"/>
              <a:ea typeface="楷体" panose="02010609060101010101" charset="-122"/>
            </a:endParaRPr>
          </a:p>
          <a:p>
            <a:r>
              <a:rPr lang="zh-CN" altLang="en-US" sz="3600" b="1">
                <a:solidFill>
                  <a:schemeClr val="tx1"/>
                </a:solidFill>
                <a:latin typeface="楷体" panose="02010609060101010101" charset="-122"/>
                <a:ea typeface="楷体" panose="02010609060101010101" charset="-122"/>
              </a:rPr>
              <a:t>第</a:t>
            </a:r>
            <a:r>
              <a:rPr lang="en-US" altLang="zh-CN" sz="3600" b="1">
                <a:solidFill>
                  <a:schemeClr val="tx1"/>
                </a:solidFill>
                <a:latin typeface="楷体" panose="02010609060101010101" charset="-122"/>
                <a:ea typeface="楷体" panose="02010609060101010101" charset="-122"/>
              </a:rPr>
              <a:t>4</a:t>
            </a:r>
            <a:r>
              <a:rPr lang="zh-CN" altLang="en-US" sz="3600" b="1">
                <a:solidFill>
                  <a:schemeClr val="tx1"/>
                </a:solidFill>
                <a:latin typeface="楷体" panose="02010609060101010101" charset="-122"/>
                <a:ea typeface="楷体" panose="02010609060101010101" charset="-122"/>
              </a:rPr>
              <a:t>自然段具体介绍《清明上河图》画面的内容。</a:t>
            </a:r>
            <a:endParaRPr lang="zh-CN" altLang="en-US" sz="3600" b="1">
              <a:solidFill>
                <a:schemeClr val="tx1"/>
              </a:solidFill>
              <a:latin typeface="楷体" panose="02010609060101010101" charset="-122"/>
              <a:ea typeface="楷体" panose="02010609060101010101" charset="-122"/>
            </a:endParaRPr>
          </a:p>
          <a:p>
            <a:r>
              <a:rPr lang="zh-CN" altLang="en-US" sz="3600" b="1">
                <a:solidFill>
                  <a:schemeClr val="tx1"/>
                </a:solidFill>
                <a:latin typeface="楷体" panose="02010609060101010101" charset="-122"/>
                <a:ea typeface="楷体" panose="02010609060101010101" charset="-122"/>
              </a:rPr>
              <a:t>第</a:t>
            </a:r>
            <a:r>
              <a:rPr lang="en-US" altLang="zh-CN" sz="3600" b="1">
                <a:solidFill>
                  <a:schemeClr val="tx1"/>
                </a:solidFill>
                <a:latin typeface="楷体" panose="02010609060101010101" charset="-122"/>
                <a:ea typeface="楷体" panose="02010609060101010101" charset="-122"/>
              </a:rPr>
              <a:t>5</a:t>
            </a:r>
            <a:r>
              <a:rPr lang="zh-CN" altLang="en-US" sz="3600" b="1">
                <a:solidFill>
                  <a:schemeClr val="tx1"/>
                </a:solidFill>
                <a:latin typeface="楷体" panose="02010609060101010101" charset="-122"/>
                <a:ea typeface="楷体" panose="02010609060101010101" charset="-122"/>
              </a:rPr>
              <a:t>自然段介绍《清明上河图》艺术价值和社会价值。</a:t>
            </a:r>
            <a:endParaRPr lang="zh-CN" altLang="en-US" sz="3600" b="1">
              <a:solidFill>
                <a:schemeClr val="tx1"/>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7565" y="748665"/>
            <a:ext cx="11116310" cy="1325880"/>
          </a:xfrm>
        </p:spPr>
        <p:txBody>
          <a:bodyPr/>
          <a:p>
            <a:r>
              <a:rPr lang="en-US" altLang="zh-CN" b="1">
                <a:solidFill>
                  <a:srgbClr val="C00000"/>
                </a:solidFill>
                <a:latin typeface="楷体" panose="02010609060101010101" charset="-122"/>
                <a:ea typeface="楷体" panose="02010609060101010101" charset="-122"/>
              </a:rPr>
              <a:t>   </a:t>
            </a:r>
            <a:r>
              <a:rPr lang="zh-CN" altLang="en-US" b="1">
                <a:solidFill>
                  <a:srgbClr val="C00000"/>
                </a:solidFill>
                <a:latin typeface="楷体" panose="02010609060101010101" charset="-122"/>
                <a:ea typeface="楷体" panose="02010609060101010101" charset="-122"/>
              </a:rPr>
              <a:t>作者是按照什么顺序介绍的？这样写有什么好处？</a:t>
            </a:r>
            <a:endParaRPr lang="zh-CN" altLang="en-US" b="1">
              <a:solidFill>
                <a:srgbClr val="C00000"/>
              </a:solidFill>
              <a:latin typeface="楷体" panose="02010609060101010101" charset="-122"/>
              <a:ea typeface="楷体" panose="02010609060101010101" charset="-122"/>
            </a:endParaRPr>
          </a:p>
        </p:txBody>
      </p:sp>
      <p:sp>
        <p:nvSpPr>
          <p:cNvPr id="3" name="内容占位符 2"/>
          <p:cNvSpPr>
            <a:spLocks noGrp="1"/>
          </p:cNvSpPr>
          <p:nvPr>
            <p:ph idx="1"/>
          </p:nvPr>
        </p:nvSpPr>
        <p:spPr>
          <a:xfrm>
            <a:off x="955040" y="2308860"/>
            <a:ext cx="10515600" cy="4351338"/>
          </a:xfrm>
        </p:spPr>
        <p:txBody>
          <a:bodyPr/>
          <a:p>
            <a:r>
              <a:rPr lang="zh-CN" altLang="en-US" sz="4400" b="1">
                <a:latin typeface="楷体" panose="02010609060101010101" charset="-122"/>
                <a:ea typeface="楷体" panose="02010609060101010101" charset="-122"/>
              </a:rPr>
              <a:t>本文主要使用了逻辑顺序，第四自然段使用了空间顺序。</a:t>
            </a:r>
            <a:endParaRPr lang="zh-CN" altLang="en-US" sz="4400" b="1">
              <a:latin typeface="楷体" panose="02010609060101010101" charset="-122"/>
              <a:ea typeface="楷体" panose="02010609060101010101" charset="-122"/>
            </a:endParaRPr>
          </a:p>
          <a:p>
            <a:r>
              <a:rPr lang="zh-CN" altLang="en-US" sz="4400" b="1">
                <a:latin typeface="楷体" panose="02010609060101010101" charset="-122"/>
                <a:ea typeface="楷体" panose="02010609060101010101" charset="-122"/>
              </a:rPr>
              <a:t>作用：由表及里，条理清楚，结构严谨。</a:t>
            </a:r>
            <a:endParaRPr lang="zh-CN" altLang="en-US" sz="4400" b="1">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88390" y="2659380"/>
            <a:ext cx="10515600" cy="1325563"/>
          </a:xfrm>
        </p:spPr>
        <p:txBody>
          <a:bodyPr>
            <a:noAutofit/>
          </a:bodyPr>
          <a:p>
            <a:r>
              <a:rPr lang="en-US" altLang="zh-CN" sz="6000" b="1">
                <a:solidFill>
                  <a:srgbClr val="C00000"/>
                </a:solidFill>
                <a:latin typeface="楷体" panose="02010609060101010101" charset="-122"/>
                <a:ea typeface="楷体" panose="02010609060101010101" charset="-122"/>
              </a:rPr>
              <a:t>  </a:t>
            </a:r>
            <a:r>
              <a:rPr lang="zh-CN" altLang="en-US" sz="6000" b="1">
                <a:solidFill>
                  <a:srgbClr val="C00000"/>
                </a:solidFill>
                <a:latin typeface="楷体" panose="02010609060101010101" charset="-122"/>
                <a:ea typeface="楷体" panose="02010609060101010101" charset="-122"/>
              </a:rPr>
              <a:t>学了课文，你有什么感想？或是你想对张择端说些什么？</a:t>
            </a:r>
            <a:r>
              <a:rPr lang="zh-CN" altLang="en-US" sz="4800" b="1">
                <a:solidFill>
                  <a:schemeClr val="tx1"/>
                </a:solidFill>
                <a:latin typeface="楷体" panose="02010609060101010101" charset="-122"/>
                <a:ea typeface="楷体" panose="02010609060101010101" charset="-122"/>
              </a:rPr>
              <a:t>（请把你感想和想说的写下来，小组交流，然后汇报）</a:t>
            </a:r>
            <a:endParaRPr lang="zh-CN" altLang="en-US" sz="4800" b="1">
              <a:solidFill>
                <a:schemeClr val="tx1"/>
              </a:solidFill>
              <a:latin typeface="楷体" panose="02010609060101010101" charset="-122"/>
              <a:ea typeface="楷体" panose="02010609060101010101" charset="-122"/>
            </a:endParaRPr>
          </a:p>
        </p:txBody>
      </p:sp>
      <p:sp>
        <p:nvSpPr>
          <p:cNvPr id="3" name="文本框 2"/>
          <p:cNvSpPr txBox="1"/>
          <p:nvPr/>
        </p:nvSpPr>
        <p:spPr>
          <a:xfrm>
            <a:off x="1088390" y="219075"/>
            <a:ext cx="4786630" cy="1106805"/>
          </a:xfrm>
          <a:prstGeom prst="rect">
            <a:avLst/>
          </a:prstGeom>
          <a:noFill/>
        </p:spPr>
        <p:txBody>
          <a:bodyPr wrap="square" rtlCol="0">
            <a:spAutoFit/>
          </a:bodyPr>
          <a:p>
            <a:r>
              <a:rPr lang="zh-CN" altLang="en-US" sz="6600" b="1"/>
              <a:t>拓展训练</a:t>
            </a:r>
            <a:endParaRPr lang="zh-CN" altLang="en-US" sz="6600"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5400" b="1">
                <a:sym typeface="+mn-ea"/>
              </a:rPr>
              <a:t>“盛世危图”</a:t>
            </a:r>
            <a:endParaRPr lang="zh-CN" altLang="en-US" sz="5400" b="1">
              <a:sym typeface="+mn-ea"/>
            </a:endParaRPr>
          </a:p>
        </p:txBody>
      </p:sp>
      <p:sp>
        <p:nvSpPr>
          <p:cNvPr id="3" name="内容占位符 2"/>
          <p:cNvSpPr>
            <a:spLocks noGrp="1"/>
          </p:cNvSpPr>
          <p:nvPr>
            <p:ph idx="1"/>
          </p:nvPr>
        </p:nvSpPr>
        <p:spPr/>
        <p:txBody>
          <a:bodyPr/>
          <a:p>
            <a:r>
              <a:rPr lang="zh-CN" altLang="en-US" sz="5400" b="1">
                <a:solidFill>
                  <a:srgbClr val="C00000"/>
                </a:solidFill>
                <a:latin typeface="楷体" panose="02010609060101010101" charset="-122"/>
                <a:ea typeface="楷体" panose="02010609060101010101" charset="-122"/>
              </a:rPr>
              <a:t>画家以现实主义的精神和悲天悯人的意识揭示了当时隐藏着的一些社会矛盾，折射出对宋都城防失守、消防殆尽，军心涣散、文武相争等弊病的担忧。</a:t>
            </a:r>
            <a:endParaRPr lang="zh-CN" altLang="en-US" sz="5400" b="1">
              <a:solidFill>
                <a:srgbClr val="C00000"/>
              </a:solidFill>
              <a:latin typeface="楷体" panose="02010609060101010101" charset="-122"/>
              <a:ea typeface="楷体" panose="0201060906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22855" y="1809115"/>
            <a:ext cx="10515600" cy="4351338"/>
          </a:xfrm>
        </p:spPr>
        <p:txBody>
          <a:bodyPr/>
          <a:p>
            <a:pPr marL="0" indent="0">
              <a:buNone/>
            </a:pPr>
            <a:r>
              <a:rPr lang="zh-CN" altLang="en-US" sz="9600" b="1">
                <a:solidFill>
                  <a:srgbClr val="C00000"/>
                </a:solidFill>
                <a:latin typeface="叶根友特隶简体08" panose="02010601030101010101" charset="-122"/>
                <a:ea typeface="叶根友特隶简体08" panose="02010601030101010101" charset="-122"/>
              </a:rPr>
              <a:t>一生痴绝处</a:t>
            </a:r>
            <a:endParaRPr lang="zh-CN" altLang="en-US" sz="9600" b="1">
              <a:solidFill>
                <a:srgbClr val="C00000"/>
              </a:solidFill>
              <a:latin typeface="叶根友特隶简体08" panose="02010601030101010101" charset="-122"/>
              <a:ea typeface="叶根友特隶简体08" panose="02010601030101010101" charset="-122"/>
            </a:endParaRPr>
          </a:p>
          <a:p>
            <a:pPr marL="0" indent="0">
              <a:buNone/>
            </a:pPr>
            <a:r>
              <a:rPr lang="zh-CN" altLang="en-US" sz="9600" b="1">
                <a:solidFill>
                  <a:srgbClr val="C00000"/>
                </a:solidFill>
                <a:latin typeface="叶根友特隶简体08" panose="02010601030101010101" charset="-122"/>
                <a:ea typeface="叶根友特隶简体08" panose="02010601030101010101" charset="-122"/>
              </a:rPr>
              <a:t>无梦到汴州</a:t>
            </a:r>
            <a:endParaRPr lang="zh-CN" altLang="en-US" sz="9600" b="1">
              <a:solidFill>
                <a:srgbClr val="C00000"/>
              </a:solidFill>
              <a:latin typeface="叶根友特隶简体08" panose="02010601030101010101" charset="-122"/>
              <a:ea typeface="叶根友特隶简体08" panose="0201060103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20151028151424523"/>
          <p:cNvPicPr>
            <a:picLocks noChangeAspect="1"/>
          </p:cNvPicPr>
          <p:nvPr>
            <p:ph idx="1"/>
          </p:nvPr>
        </p:nvPicPr>
        <p:blipFill>
          <a:blip r:embed="rId1"/>
          <a:stretch>
            <a:fillRect/>
          </a:stretch>
        </p:blipFill>
        <p:spPr>
          <a:xfrm>
            <a:off x="1034415" y="572770"/>
            <a:ext cx="10320020" cy="57626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noAutofit/>
          </a:bodyPr>
          <a:p>
            <a:r>
              <a:rPr lang="zh-CN" altLang="en-US" sz="13800" b="1">
                <a:solidFill>
                  <a:srgbClr val="C00000"/>
                </a:solidFill>
                <a:latin typeface="叶根友新篆简体08" panose="02010601030101010101" charset="-122"/>
                <a:ea typeface="叶根友新篆简体08" panose="02010601030101010101" charset="-122"/>
              </a:rPr>
              <a:t>梦回繁华</a:t>
            </a:r>
            <a:endParaRPr lang="zh-CN" altLang="en-US" sz="13800" b="1">
              <a:solidFill>
                <a:srgbClr val="C00000"/>
              </a:solidFill>
              <a:latin typeface="叶根友新篆简体08" panose="02010601030101010101" charset="-122"/>
              <a:ea typeface="叶根友新篆简体08" panose="02010601030101010101" charset="-122"/>
            </a:endParaRPr>
          </a:p>
        </p:txBody>
      </p:sp>
      <p:sp>
        <p:nvSpPr>
          <p:cNvPr id="3" name="副标题 2"/>
          <p:cNvSpPr>
            <a:spLocks noGrp="1"/>
          </p:cNvSpPr>
          <p:nvPr>
            <p:ph type="subTitle" idx="1"/>
          </p:nvPr>
        </p:nvSpPr>
        <p:spPr/>
        <p:txBody>
          <a:bodyPr/>
          <a:p>
            <a:r>
              <a:rPr lang="zh-CN" altLang="en-US" sz="6600" b="1">
                <a:solidFill>
                  <a:schemeClr val="tx1"/>
                </a:solidFill>
                <a:latin typeface="叶根友特隶简体08" panose="02010601030101010101" charset="-122"/>
                <a:ea typeface="叶根友特隶简体08" panose="02010601030101010101" charset="-122"/>
              </a:rPr>
              <a:t>作者：毛宁</a:t>
            </a:r>
            <a:endParaRPr lang="zh-CN" altLang="en-US" sz="6600" b="1">
              <a:solidFill>
                <a:schemeClr val="tx1"/>
              </a:solidFill>
              <a:latin typeface="叶根友特隶简体08" panose="02010601030101010101" charset="-122"/>
              <a:ea typeface="叶根友特隶简体08" panose="0201060103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621665" y="1358900"/>
            <a:ext cx="10515600" cy="4351338"/>
          </a:xfrm>
        </p:spPr>
        <p:txBody>
          <a:bodyPr/>
          <a:p>
            <a:pPr marL="0" indent="0">
              <a:buNone/>
            </a:pPr>
            <a:endParaRPr lang="en-US" altLang="zh-CN" sz="4400" b="1">
              <a:solidFill>
                <a:srgbClr val="C00000"/>
              </a:solidFill>
            </a:endParaRPr>
          </a:p>
          <a:p>
            <a:pPr marL="0" indent="0">
              <a:buNone/>
            </a:pPr>
            <a:endParaRPr lang="en-US" altLang="zh-CN" sz="4400" b="1">
              <a:solidFill>
                <a:srgbClr val="C00000"/>
              </a:solidFill>
            </a:endParaRPr>
          </a:p>
          <a:p>
            <a:pPr marL="0" indent="0">
              <a:buNone/>
            </a:pPr>
            <a:r>
              <a:rPr lang="zh-CN" altLang="en-US" sz="4800" b="1">
                <a:solidFill>
                  <a:srgbClr val="C00000"/>
                </a:solidFill>
                <a:latin typeface="楷体" panose="02010609060101010101" charset="-122"/>
                <a:ea typeface="楷体" panose="02010609060101010101" charset="-122"/>
              </a:rPr>
              <a:t>“天街上尽列珠玑，小巷内遍盈罗绮”</a:t>
            </a:r>
            <a:endParaRPr lang="zh-CN" altLang="en-US" sz="4800" b="1">
              <a:solidFill>
                <a:srgbClr val="C00000"/>
              </a:solidFill>
              <a:latin typeface="楷体" panose="02010609060101010101" charset="-122"/>
              <a:ea typeface="楷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30275" y="1009650"/>
            <a:ext cx="10515600" cy="1325563"/>
          </a:xfrm>
        </p:spPr>
        <p:txBody>
          <a:bodyPr/>
          <a:p>
            <a:endParaRPr lang="zh-CN" altLang="en-US"/>
          </a:p>
        </p:txBody>
      </p:sp>
      <p:sp>
        <p:nvSpPr>
          <p:cNvPr id="3" name="内容占位符 2"/>
          <p:cNvSpPr>
            <a:spLocks noGrp="1"/>
          </p:cNvSpPr>
          <p:nvPr>
            <p:ph idx="1"/>
          </p:nvPr>
        </p:nvSpPr>
        <p:spPr>
          <a:xfrm>
            <a:off x="699770" y="2335530"/>
            <a:ext cx="10793095" cy="823595"/>
          </a:xfrm>
        </p:spPr>
        <p:txBody>
          <a:bodyPr>
            <a:noAutofit/>
          </a:bodyPr>
          <a:p>
            <a:pPr marL="0" indent="0">
              <a:buNone/>
            </a:pPr>
            <a:r>
              <a:rPr lang="zh-CN" altLang="en-US" sz="4400" b="1">
                <a:solidFill>
                  <a:srgbClr val="C00000"/>
                </a:solidFill>
                <a:latin typeface="楷体" panose="02010609060101010101" charset="-122"/>
                <a:ea typeface="楷体" panose="02010609060101010101" charset="-122"/>
              </a:rPr>
              <a:t>看了题目“</a:t>
            </a:r>
            <a:r>
              <a:rPr lang="zh-CN" altLang="en-US" sz="4400" b="1">
                <a:solidFill>
                  <a:schemeClr val="tx1"/>
                </a:solidFill>
                <a:latin typeface="楷体" panose="02010609060101010101" charset="-122"/>
                <a:ea typeface="楷体" panose="02010609060101010101" charset="-122"/>
              </a:rPr>
              <a:t>梦回繁华</a:t>
            </a:r>
            <a:r>
              <a:rPr lang="zh-CN" altLang="en-US" sz="4400" b="1">
                <a:solidFill>
                  <a:srgbClr val="C00000"/>
                </a:solidFill>
                <a:latin typeface="楷体" panose="02010609060101010101" charset="-122"/>
                <a:ea typeface="楷体" panose="02010609060101010101" charset="-122"/>
              </a:rPr>
              <a:t>”，你会联想到什么？</a:t>
            </a:r>
            <a:endParaRPr lang="zh-CN" altLang="en-US" sz="4400" b="1">
              <a:solidFill>
                <a:srgbClr val="C00000"/>
              </a:solidFill>
              <a:latin typeface="楷体" panose="02010609060101010101" charset="-122"/>
              <a:ea typeface="楷体" panose="02010609060101010101" charset="-122"/>
            </a:endParaRPr>
          </a:p>
        </p:txBody>
      </p:sp>
      <p:sp>
        <p:nvSpPr>
          <p:cNvPr id="4" name="文本框 3"/>
          <p:cNvSpPr txBox="1"/>
          <p:nvPr/>
        </p:nvSpPr>
        <p:spPr>
          <a:xfrm>
            <a:off x="699770" y="3669665"/>
            <a:ext cx="9865360" cy="829945"/>
          </a:xfrm>
          <a:prstGeom prst="rect">
            <a:avLst/>
          </a:prstGeom>
          <a:noFill/>
        </p:spPr>
        <p:txBody>
          <a:bodyPr wrap="square" rtlCol="0">
            <a:spAutoFit/>
          </a:bodyPr>
          <a:p>
            <a:r>
              <a:rPr lang="zh-CN" altLang="en-US" sz="4800" b="1">
                <a:solidFill>
                  <a:srgbClr val="C00000"/>
                </a:solidFill>
                <a:latin typeface="楷体" panose="02010609060101010101" charset="-122"/>
                <a:ea typeface="楷体" panose="02010609060101010101" charset="-122"/>
              </a:rPr>
              <a:t>什么原因只能到梦里去找寻繁华？</a:t>
            </a:r>
            <a:endParaRPr lang="zh-CN" altLang="en-US" sz="4800" b="1">
              <a:solidFill>
                <a:srgbClr val="C00000"/>
              </a:solidFill>
              <a:latin typeface="楷体" panose="02010609060101010101" charset="-122"/>
              <a:ea typeface="楷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15740" y="258445"/>
            <a:ext cx="10515600" cy="1325563"/>
          </a:xfrm>
        </p:spPr>
        <p:txBody>
          <a:bodyPr/>
          <a:p>
            <a:r>
              <a:rPr lang="zh-CN" altLang="en-US" sz="5400" b="1">
                <a:solidFill>
                  <a:schemeClr val="tx1"/>
                </a:solidFill>
                <a:latin typeface="楷体" panose="02010609060101010101" charset="-122"/>
                <a:ea typeface="楷体" panose="02010609060101010101" charset="-122"/>
                <a:sym typeface="+mn-ea"/>
              </a:rPr>
              <a:t>靖康之耻</a:t>
            </a:r>
            <a:endParaRPr lang="zh-CN" altLang="en-US" sz="5400" b="1">
              <a:solidFill>
                <a:schemeClr val="tx1"/>
              </a:solidFill>
              <a:latin typeface="楷体" panose="02010609060101010101" charset="-122"/>
              <a:ea typeface="楷体" panose="02010609060101010101" charset="-122"/>
              <a:sym typeface="+mn-ea"/>
            </a:endParaRPr>
          </a:p>
        </p:txBody>
      </p:sp>
      <p:sp>
        <p:nvSpPr>
          <p:cNvPr id="3" name="内容占位符 2"/>
          <p:cNvSpPr>
            <a:spLocks noGrp="1"/>
          </p:cNvSpPr>
          <p:nvPr>
            <p:ph idx="1"/>
          </p:nvPr>
        </p:nvSpPr>
        <p:spPr>
          <a:xfrm>
            <a:off x="930275" y="1383665"/>
            <a:ext cx="10515600" cy="4351338"/>
          </a:xfrm>
        </p:spPr>
        <p:txBody>
          <a:bodyPr>
            <a:noAutofit/>
          </a:bodyPr>
          <a:p>
            <a:pPr marL="0" indent="0">
              <a:buNone/>
            </a:pPr>
            <a:r>
              <a:rPr lang="en-US" altLang="zh-CN" sz="3600" b="1">
                <a:solidFill>
                  <a:srgbClr val="C00000"/>
                </a:solidFill>
                <a:latin typeface="楷体" panose="02010609060101010101" charset="-122"/>
                <a:ea typeface="楷体" panose="02010609060101010101" charset="-122"/>
              </a:rPr>
              <a:t>   </a:t>
            </a:r>
            <a:r>
              <a:rPr lang="zh-CN" altLang="en-US" sz="3600" b="1">
                <a:solidFill>
                  <a:srgbClr val="C00000"/>
                </a:solidFill>
                <a:latin typeface="楷体" panose="02010609060101010101" charset="-122"/>
                <a:ea typeface="楷体" panose="02010609060101010101" charset="-122"/>
              </a:rPr>
              <a:t>又称靖康之乱 、靖康之难 、靖康之祸、靖康耻。是中国历史上的一次著名事件，发生于北宋皇帝宋钦宗靖康年间(公元1126</a:t>
            </a:r>
            <a:r>
              <a:rPr lang="en-US" altLang="zh-CN" sz="3600" b="1">
                <a:solidFill>
                  <a:srgbClr val="C00000"/>
                </a:solidFill>
                <a:latin typeface="楷体" panose="02010609060101010101" charset="-122"/>
                <a:ea typeface="楷体" panose="02010609060101010101" charset="-122"/>
              </a:rPr>
              <a:t>-</a:t>
            </a:r>
            <a:r>
              <a:rPr lang="zh-CN" altLang="en-US" sz="3600" b="1">
                <a:solidFill>
                  <a:srgbClr val="C00000"/>
                </a:solidFill>
                <a:latin typeface="楷体" panose="02010609060101010101" charset="-122"/>
                <a:ea typeface="楷体" panose="02010609060101010101" charset="-122"/>
              </a:rPr>
              <a:t>1127年)因而得名。靖康二年四月金军攻破东京(今河南开封)，除了烧杀抢掠之外，更俘虏了宋徽宗、宋钦宗父子，以及大量赵氏皇族、后宫妃嫔与贵卿、朝臣等共三千余人北上金国，东京城中公私积蓄为之一空。靖康之耻导致北宋的灭亡，深深刺痛汉人的内心，南宋大将岳飞在《满江红》中提到:"</a:t>
            </a:r>
            <a:r>
              <a:rPr lang="zh-CN" altLang="en-US" sz="3600" b="1">
                <a:solidFill>
                  <a:schemeClr val="tx1"/>
                </a:solidFill>
                <a:latin typeface="楷体" panose="02010609060101010101" charset="-122"/>
                <a:ea typeface="楷体" panose="02010609060101010101" charset="-122"/>
              </a:rPr>
              <a:t>靖康耻，犹未雪，臣子恨，何时灭</a:t>
            </a:r>
            <a:r>
              <a:rPr lang="zh-CN" altLang="en-US" sz="3600" b="1">
                <a:solidFill>
                  <a:srgbClr val="C00000"/>
                </a:solidFill>
                <a:latin typeface="楷体" panose="02010609060101010101" charset="-122"/>
                <a:ea typeface="楷体" panose="02010609060101010101" charset="-122"/>
              </a:rPr>
              <a:t>"。</a:t>
            </a:r>
            <a:endParaRPr lang="zh-CN" altLang="en-US" sz="3600" b="1">
              <a:solidFill>
                <a:srgbClr val="C00000"/>
              </a:solidFill>
              <a:latin typeface="楷体" panose="02010609060101010101" charset="-122"/>
              <a:ea typeface="楷体"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1190625" y="1691005"/>
            <a:ext cx="10515600" cy="4351338"/>
          </a:xfrm>
        </p:spPr>
        <p:txBody>
          <a:bodyPr/>
          <a:p>
            <a:r>
              <a:rPr lang="zh-CN" altLang="en-US" sz="5400" b="1">
                <a:solidFill>
                  <a:srgbClr val="C00000"/>
                </a:solidFill>
                <a:latin typeface="楷体" panose="02010609060101010101" charset="-122"/>
                <a:ea typeface="楷体" panose="02010609060101010101" charset="-122"/>
              </a:rPr>
              <a:t>文章描绘的“繁华”，在哪里？</a:t>
            </a:r>
            <a:endParaRPr lang="zh-CN" altLang="en-US" sz="5400" b="1">
              <a:solidFill>
                <a:srgbClr val="C00000"/>
              </a:solidFill>
              <a:latin typeface="楷体" panose="02010609060101010101" charset="-122"/>
              <a:ea typeface="楷体" panose="02010609060101010101" charset="-122"/>
            </a:endParaRPr>
          </a:p>
          <a:p>
            <a:pPr marL="0" indent="0">
              <a:buNone/>
            </a:pPr>
            <a:r>
              <a:rPr lang="zh-CN" altLang="en-US" sz="4800" b="1">
                <a:solidFill>
                  <a:srgbClr val="C00000"/>
                </a:solidFill>
                <a:latin typeface="楷体" panose="02010609060101010101" charset="-122"/>
                <a:ea typeface="楷体" panose="02010609060101010101" charset="-122"/>
              </a:rPr>
              <a:t>  </a:t>
            </a:r>
            <a:r>
              <a:rPr lang="zh-CN" altLang="en-US" sz="4800" b="1">
                <a:solidFill>
                  <a:schemeClr val="tx1"/>
                </a:solidFill>
                <a:latin typeface="楷体" panose="02010609060101010101" charset="-122"/>
                <a:ea typeface="楷体" panose="02010609060101010101" charset="-122"/>
              </a:rPr>
              <a:t>（请快速浏览，找出相关内容）</a:t>
            </a:r>
            <a:endParaRPr lang="zh-CN" altLang="en-US" sz="4800" b="1">
              <a:solidFill>
                <a:schemeClr val="tx1"/>
              </a:solidFill>
              <a:latin typeface="楷体" panose="02010609060101010101" charset="-122"/>
              <a:ea typeface="楷体" panose="0201060906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55040" y="1317625"/>
            <a:ext cx="10515600" cy="1325563"/>
          </a:xfrm>
        </p:spPr>
        <p:txBody>
          <a:bodyPr/>
          <a:p>
            <a:r>
              <a:rPr lang="zh-CN" altLang="en-US" b="1">
                <a:sym typeface="+mn-ea"/>
              </a:rPr>
              <a:t>历史上有人这样评价《清明上河图》：</a:t>
            </a:r>
            <a:endParaRPr lang="zh-CN" altLang="en-US" b="1">
              <a:sym typeface="+mn-ea"/>
            </a:endParaRPr>
          </a:p>
        </p:txBody>
      </p:sp>
      <p:sp>
        <p:nvSpPr>
          <p:cNvPr id="3" name="内容占位符 2"/>
          <p:cNvSpPr>
            <a:spLocks noGrp="1"/>
          </p:cNvSpPr>
          <p:nvPr>
            <p:ph idx="1"/>
          </p:nvPr>
        </p:nvSpPr>
        <p:spPr>
          <a:xfrm>
            <a:off x="838200" y="2176145"/>
            <a:ext cx="10515600" cy="4351338"/>
          </a:xfrm>
        </p:spPr>
        <p:txBody>
          <a:bodyPr/>
          <a:p>
            <a:pPr marL="0" indent="0">
              <a:buNone/>
            </a:pPr>
            <a:endParaRPr lang="zh-CN" altLang="en-US" sz="5400" b="1">
              <a:solidFill>
                <a:srgbClr val="C00000"/>
              </a:solidFill>
              <a:latin typeface="楷体" panose="02010609060101010101" charset="-122"/>
              <a:ea typeface="楷体" panose="02010609060101010101" charset="-122"/>
            </a:endParaRPr>
          </a:p>
          <a:p>
            <a:pPr marL="0" indent="0">
              <a:buNone/>
            </a:pPr>
            <a:r>
              <a:rPr lang="zh-CN" altLang="en-US" sz="5400" b="1">
                <a:solidFill>
                  <a:srgbClr val="C00000"/>
                </a:solidFill>
                <a:latin typeface="楷体" panose="02010609060101010101" charset="-122"/>
                <a:ea typeface="楷体" panose="02010609060101010101" charset="-122"/>
              </a:rPr>
              <a:t>   </a:t>
            </a:r>
            <a:r>
              <a:rPr lang="en-US" altLang="zh-CN" sz="5400" b="1">
                <a:solidFill>
                  <a:srgbClr val="C00000"/>
                </a:solidFill>
                <a:latin typeface="楷体" panose="02010609060101010101" charset="-122"/>
                <a:ea typeface="楷体" panose="02010609060101010101" charset="-122"/>
              </a:rPr>
              <a:t>“</a:t>
            </a:r>
            <a:r>
              <a:rPr lang="zh-CN" altLang="en-US" sz="5400" b="1">
                <a:solidFill>
                  <a:srgbClr val="C00000"/>
                </a:solidFill>
                <a:latin typeface="楷体" panose="02010609060101010101" charset="-122"/>
                <a:ea typeface="楷体" panose="02010609060101010101" charset="-122"/>
              </a:rPr>
              <a:t>恍然如入汴京，置身流水游龙间，但少尘土扑面耳。</a:t>
            </a:r>
            <a:r>
              <a:rPr lang="en-US" altLang="zh-CN" sz="5400" b="1">
                <a:solidFill>
                  <a:srgbClr val="C00000"/>
                </a:solidFill>
                <a:latin typeface="楷体" panose="02010609060101010101" charset="-122"/>
                <a:ea typeface="楷体" panose="02010609060101010101" charset="-122"/>
              </a:rPr>
              <a:t>”</a:t>
            </a:r>
            <a:endParaRPr lang="en-US" altLang="zh-CN" sz="5400" b="1">
              <a:solidFill>
                <a:srgbClr val="C0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63930" y="1024890"/>
            <a:ext cx="10515600" cy="1325563"/>
          </a:xfrm>
        </p:spPr>
        <p:txBody>
          <a:bodyPr>
            <a:noAutofit/>
          </a:bodyPr>
          <a:p>
            <a:r>
              <a:rPr lang="zh-CN" altLang="en-US" sz="4800" b="1">
                <a:solidFill>
                  <a:srgbClr val="C00000"/>
                </a:solidFill>
                <a:latin typeface="楷体" panose="02010609060101010101" charset="-122"/>
                <a:ea typeface="楷体" panose="02010609060101010101" charset="-122"/>
              </a:rPr>
              <a:t>北宋都城汴梁会如此繁华原因是什么？</a:t>
            </a:r>
            <a:br>
              <a:rPr lang="zh-CN" altLang="en-US" sz="4800" b="1">
                <a:solidFill>
                  <a:srgbClr val="C00000"/>
                </a:solidFill>
                <a:latin typeface="楷体" panose="02010609060101010101" charset="-122"/>
                <a:ea typeface="楷体" panose="02010609060101010101" charset="-122"/>
              </a:rPr>
            </a:br>
            <a:endParaRPr lang="zh-CN" altLang="en-US" b="1">
              <a:solidFill>
                <a:srgbClr val="C00000"/>
              </a:solidFill>
              <a:latin typeface="楷体" panose="02010609060101010101" charset="-122"/>
              <a:ea typeface="楷体" panose="02010609060101010101" charset="-122"/>
            </a:endParaRPr>
          </a:p>
        </p:txBody>
      </p:sp>
      <p:sp>
        <p:nvSpPr>
          <p:cNvPr id="3" name="内容占位符 2"/>
          <p:cNvSpPr>
            <a:spLocks noGrp="1"/>
          </p:cNvSpPr>
          <p:nvPr>
            <p:ph idx="1"/>
          </p:nvPr>
        </p:nvSpPr>
        <p:spPr>
          <a:xfrm>
            <a:off x="2934970" y="2491740"/>
            <a:ext cx="10515600" cy="4351338"/>
          </a:xfrm>
        </p:spPr>
        <p:txBody>
          <a:bodyPr/>
          <a:p>
            <a:pPr marL="0" indent="0">
              <a:buNone/>
            </a:pPr>
            <a:r>
              <a:rPr lang="zh-CN" altLang="en-US" sz="4800" b="1">
                <a:latin typeface="楷体" panose="02010609060101010101" charset="-122"/>
                <a:ea typeface="楷体" panose="02010609060101010101" charset="-122"/>
              </a:rPr>
              <a:t>水陆交通纵横发达</a:t>
            </a:r>
            <a:endParaRPr lang="zh-CN" altLang="en-US" sz="4800" b="1">
              <a:latin typeface="楷体" panose="02010609060101010101" charset="-122"/>
              <a:ea typeface="楷体" panose="02010609060101010101" charset="-122"/>
            </a:endParaRPr>
          </a:p>
          <a:p>
            <a:pPr marL="0" indent="0">
              <a:buNone/>
            </a:pPr>
            <a:r>
              <a:rPr lang="zh-CN" altLang="en-US" sz="4800" b="1">
                <a:latin typeface="楷体" panose="02010609060101010101" charset="-122"/>
                <a:ea typeface="楷体" panose="02010609060101010101" charset="-122"/>
              </a:rPr>
              <a:t>手工制造精细繁荣</a:t>
            </a:r>
            <a:endParaRPr lang="zh-CN" altLang="en-US" sz="4800" b="1">
              <a:latin typeface="楷体" panose="02010609060101010101" charset="-122"/>
              <a:ea typeface="楷体" panose="02010609060101010101" charset="-122"/>
            </a:endParaRPr>
          </a:p>
          <a:p>
            <a:pPr marL="0" indent="0">
              <a:buNone/>
            </a:pPr>
            <a:r>
              <a:rPr lang="zh-CN" altLang="en-US" sz="4800" b="1">
                <a:latin typeface="楷体" panose="02010609060101010101" charset="-122"/>
                <a:ea typeface="楷体" panose="02010609060101010101" charset="-122"/>
              </a:rPr>
              <a:t>商业贸易繁华奢侈</a:t>
            </a:r>
            <a:endParaRPr lang="zh-CN" altLang="en-US" sz="4800" b="1">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887</Words>
  <Application>WPS 演示</Application>
  <PresentationFormat>宽屏</PresentationFormat>
  <Paragraphs>62</Paragraphs>
  <Slides>16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16</vt:i4>
      </vt:variant>
    </vt:vector>
  </HeadingPairs>
  <TitlesOfParts>
    <vt:vector size="27" baseType="lpstr">
      <vt:lpstr>Arial</vt:lpstr>
      <vt:lpstr>宋体</vt:lpstr>
      <vt:lpstr>Wingdings</vt:lpstr>
      <vt:lpstr>楷体</vt:lpstr>
      <vt:lpstr>叶根友新篆简体08</vt:lpstr>
      <vt:lpstr>叶根友特隶简体08</vt:lpstr>
      <vt:lpstr>Calibri Light</vt:lpstr>
      <vt:lpstr>Calibri</vt:lpstr>
      <vt:lpstr>微软雅黑</vt:lpstr>
      <vt:lpstr>Arial Unicode MS</vt:lpstr>
      <vt:lpstr>Office 主题</vt:lpstr>
      <vt:lpstr>2015年网络名词： </vt:lpstr>
      <vt:lpstr>PowerPoint 演示文稿</vt:lpstr>
      <vt:lpstr>梦回繁华</vt:lpstr>
      <vt:lpstr>PowerPoint 演示文稿</vt:lpstr>
      <vt:lpstr>PowerPoint 演示文稿</vt:lpstr>
      <vt:lpstr>靖康之耻</vt:lpstr>
      <vt:lpstr>PowerPoint 演示文稿</vt:lpstr>
      <vt:lpstr>历史上有人这样评价《清明上河图》：</vt:lpstr>
      <vt:lpstr>北宋都城汴梁会如此繁华原因是什么？ </vt:lpstr>
      <vt:lpstr>有学者这样评价：</vt:lpstr>
      <vt:lpstr>    面对这样一幅传世名画，假设你是北京故宫博物院的一位导游，会如何向游客介绍这件国宝呢？</vt:lpstr>
      <vt:lpstr>那作者又是如何向我们介绍的呢？ </vt:lpstr>
      <vt:lpstr>   作者是按照什么顺序介绍的？这样写有什么好处？</vt:lpstr>
      <vt:lpstr>  学了课文，你有什么感想？或是你想对张择端说些什么？（请把你感想和想说的写下来，小组交流，然后汇报）</vt:lpstr>
      <vt:lpstr>“盛世危图”</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36</cp:revision>
  <dcterms:created xsi:type="dcterms:W3CDTF">2017-11-26T12:59:00Z</dcterms:created>
  <dcterms:modified xsi:type="dcterms:W3CDTF">2017-12-03T13:12:55Z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2052-10.1.0.6877</vt:lpwstr>
  </property>
</Properties>
</file>