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68" r:id="rId6"/>
    <p:sldId id="261" r:id="rId7"/>
    <p:sldId id="262" r:id="rId8"/>
    <p:sldId id="269" r:id="rId9"/>
    <p:sldId id="271" r:id="rId10"/>
    <p:sldId id="272" r:id="rId11"/>
    <p:sldId id="259" r:id="rId12"/>
    <p:sldId id="275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30" d="100"/>
          <a:sy n="30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1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29000" y="-1571625"/>
            <a:ext cx="16002000" cy="1000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Text Box 9"/>
          <p:cNvSpPr txBox="1"/>
          <p:nvPr/>
        </p:nvSpPr>
        <p:spPr>
          <a:xfrm>
            <a:off x="2103438" y="6985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33" name="Text Box 13"/>
          <p:cNvSpPr txBox="1"/>
          <p:nvPr/>
        </p:nvSpPr>
        <p:spPr>
          <a:xfrm>
            <a:off x="1743075" y="692150"/>
            <a:ext cx="54213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34" name="Text Box 16"/>
          <p:cNvSpPr txBox="1"/>
          <p:nvPr/>
        </p:nvSpPr>
        <p:spPr>
          <a:xfrm>
            <a:off x="0" y="404813"/>
            <a:ext cx="13644563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他的散文写风俗，谈文化，忆旧闻，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述掌故，寄乡情，花鸟鱼虫，瓜果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食物，无所不涉。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读他的散文就好像聆听一位性情和蔼、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见识广博的老者谈话，虽然话语平常，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但饶有趣味。</a:t>
            </a:r>
            <a:endParaRPr lang="zh-CN" altLang="en-US" sz="40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  <p:controls/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u=2573714572,2010640225&amp;fm=2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7938"/>
            <a:ext cx="7092950" cy="6157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7169"/>
          <p:cNvSpPr txBox="1"/>
          <p:nvPr/>
        </p:nvSpPr>
        <p:spPr>
          <a:xfrm>
            <a:off x="98108" y="399098"/>
            <a:ext cx="5302250" cy="5943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汪曾祺，1920年3月5日生于江苏省高邮市，中国当代作家、散文家、戏剧家、京派作家的代表人物。</a:t>
            </a:r>
            <a:endParaRPr lang="zh-CN" altLang="en-US" sz="24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1935年秋，汪曾祺初中毕业考入江阴县南菁中学读高中。1939年夏，汪曾祺从上海经香港、越南到昆明，以第一志愿考入西南联大中国文学系。1950年，任北京市文联主办的《北京文艺》编辑。1961年冬，用毛笔写出了《羊舍一夕》。1963年，发表的《羊舍的夜晚》正式出版。1981年1月，《异秉》在《雨花》发表。1996年12月，在中国作家协会第五次全国代表大会上被推选为顾问。</a:t>
            </a:r>
            <a:endParaRPr lang="zh-CN" altLang="en-US" sz="24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1997年5月16日上午10点30分因病医治无效去世，享年77岁。</a:t>
            </a:r>
            <a:endParaRPr lang="zh-CN" altLang="en-US" sz="24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pic>
        <p:nvPicPr>
          <p:cNvPr id="7171" name="图片 7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265" y="494665"/>
            <a:ext cx="3224213" cy="503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u=2573714572,2010640225&amp;fm=2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7938"/>
            <a:ext cx="7092950" cy="6157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8"/>
          <p:cNvSpPr txBox="1"/>
          <p:nvPr/>
        </p:nvSpPr>
        <p:spPr>
          <a:xfrm>
            <a:off x="1089978" y="404495"/>
            <a:ext cx="1922462" cy="5761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6600" b="1" dirty="0">
                <a:solidFill>
                  <a:srgbClr val="33CC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昆明的雨</a:t>
            </a:r>
            <a:endParaRPr lang="zh-CN" altLang="en-US" sz="6600" b="1" dirty="0">
              <a:solidFill>
                <a:srgbClr val="33CC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                            </a:t>
            </a:r>
            <a:r>
              <a:rPr lang="en-US" altLang="zh-CN" sz="4800" dirty="0">
                <a:solidFill>
                  <a:srgbClr val="33CC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4800" dirty="0">
                <a:latin typeface="Arial" panose="020B0604020202020204" pitchFamily="34" charset="0"/>
              </a:rPr>
              <a:t>汪曾祺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u=2573714572,2010640225&amp;fm=2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6193"/>
            <a:ext cx="7092950" cy="6157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5935" y="1250950"/>
            <a:ext cx="439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默读课文，勾画字词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35" y="2143125"/>
            <a:ext cx="439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什么样的情感？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340" y="3034665"/>
            <a:ext cx="439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写了什么？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340" y="3926205"/>
            <a:ext cx="4398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线索？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340" y="4866005"/>
            <a:ext cx="6261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昆明的雨有怎样的特点？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5d03b1cf0f5fde0af9dc61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538" y="333375"/>
            <a:ext cx="6748462" cy="506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5"/>
          <p:cNvSpPr txBox="1"/>
          <p:nvPr/>
        </p:nvSpPr>
        <p:spPr>
          <a:xfrm>
            <a:off x="376238" y="666750"/>
            <a:ext cx="685958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</a:rPr>
              <a:t>思考：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endParaRPr lang="zh-CN" altLang="en-US" sz="4800" dirty="0">
              <a:latin typeface="宋体" panose="02010600030101010101" pitchFamily="2" charset="-122"/>
            </a:endParaRPr>
          </a:p>
          <a:p>
            <a:r>
              <a:rPr lang="zh-CN" altLang="en-US" sz="4800" dirty="0">
                <a:latin typeface="宋体" panose="02010600030101010101" pitchFamily="2" charset="-122"/>
              </a:rPr>
              <a:t>   文章表达了</a:t>
            </a:r>
            <a:endParaRPr lang="zh-CN" altLang="en-US" sz="4800" dirty="0">
              <a:latin typeface="宋体" panose="02010600030101010101" pitchFamily="2" charset="-122"/>
            </a:endParaRPr>
          </a:p>
          <a:p>
            <a:r>
              <a:rPr lang="zh-CN" altLang="en-US" sz="4800" dirty="0">
                <a:latin typeface="宋体" panose="02010600030101010101" pitchFamily="2" charset="-122"/>
              </a:rPr>
              <a:t>   作者怎样的</a:t>
            </a:r>
            <a:endParaRPr lang="zh-CN" altLang="en-US" sz="4800" dirty="0">
              <a:latin typeface="宋体" panose="02010600030101010101" pitchFamily="2" charset="-122"/>
            </a:endParaRPr>
          </a:p>
          <a:p>
            <a:r>
              <a:rPr lang="zh-CN" altLang="en-US" sz="4800" dirty="0">
                <a:latin typeface="宋体" panose="02010600030101010101" pitchFamily="2" charset="-122"/>
              </a:rPr>
              <a:t>   感情</a:t>
            </a:r>
            <a:r>
              <a:rPr lang="en-US" altLang="zh-CN" sz="4800" dirty="0">
                <a:latin typeface="宋体" panose="02010600030101010101" pitchFamily="2" charset="-122"/>
              </a:rPr>
              <a:t>?</a:t>
            </a:r>
            <a:endParaRPr lang="en-US" altLang="zh-CN" sz="4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5d03b1cf0f5fde0af9dc61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0"/>
            <a:ext cx="6892925" cy="517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5"/>
          <p:cNvSpPr txBox="1"/>
          <p:nvPr/>
        </p:nvSpPr>
        <p:spPr>
          <a:xfrm>
            <a:off x="323850" y="1628775"/>
            <a:ext cx="734377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Arial" panose="020B0604020202020204" pitchFamily="34" charset="0"/>
              </a:rPr>
              <a:t>辨读课文：</a:t>
            </a:r>
            <a:endParaRPr lang="zh-CN" altLang="en-US" sz="48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endParaRPr lang="zh-CN" altLang="en-US" sz="4800" dirty="0">
              <a:latin typeface="Arial" panose="020B0604020202020204" pitchFamily="34" charset="0"/>
            </a:endParaRPr>
          </a:p>
          <a:p>
            <a:r>
              <a:rPr lang="zh-CN" altLang="en-US" sz="4800" dirty="0">
                <a:latin typeface="Arial" panose="020B0604020202020204" pitchFamily="34" charset="0"/>
              </a:rPr>
              <a:t>     品味作者的</a:t>
            </a:r>
            <a:endParaRPr lang="zh-CN" altLang="en-US" sz="4800" dirty="0">
              <a:latin typeface="Arial" panose="020B0604020202020204" pitchFamily="34" charset="0"/>
            </a:endParaRPr>
          </a:p>
          <a:p>
            <a:r>
              <a:rPr lang="zh-CN" altLang="en-US" sz="4800" dirty="0">
                <a:latin typeface="Arial" panose="020B0604020202020204" pitchFamily="34" charset="0"/>
              </a:rPr>
              <a:t>     语言特色。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u=2573714572,2010640225&amp;fm=2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7938"/>
            <a:ext cx="7092950" cy="6157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0535" y="233680"/>
            <a:ext cx="6755130" cy="2953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accent2"/>
                </a:solidFill>
              </a:rPr>
              <a:t>1．卖杨梅的都是苗族女孩子，戴一顶小花帽子，穿着扳尖的绣了满帮花的鞋，坐在人家阶石的一角，不时吆唤一声：“卖杨梅——”声音娇娇的。她们的声音使得昆明雨季的空气更加柔和了。 </a:t>
            </a:r>
            <a:endParaRPr lang="zh-CN" altLang="en-US" sz="2800" b="1">
              <a:solidFill>
                <a:schemeClr val="accent2"/>
              </a:solidFill>
            </a:endParaRPr>
          </a:p>
          <a:p>
            <a:endParaRPr lang="zh-CN" altLang="en-US" sz="2800" b="1">
              <a:solidFill>
                <a:schemeClr val="accent2"/>
              </a:solidFill>
            </a:endParaRPr>
          </a:p>
          <a:p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676275" y="3261360"/>
            <a:ext cx="66560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运用人物的外貌、语言描写(细节描写)。用卖花女孩的娇美情态衬托出昆明雨季的柔美，抒发作者对昆明的怀念、喜爱之情。 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endParaRPr lang="zh-CN" altLang="en-US" sz="2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5d03b1cf0f5fde0af9dc61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0"/>
            <a:ext cx="6892925" cy="517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5775" y="805180"/>
            <a:ext cx="500824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．一棵木香，爬在架上，把院子遮得严严的。 </a:t>
            </a:r>
            <a:endParaRPr lang="zh-CN" altLang="en-US" sz="2800" b="1">
              <a:solidFill>
                <a:schemeClr val="accent2"/>
              </a:solidFill>
            </a:endParaRPr>
          </a:p>
          <a:p>
            <a:endParaRPr lang="zh-CN" altLang="en-US" sz="2800" b="1">
              <a:solidFill>
                <a:schemeClr val="accent2"/>
              </a:solidFill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6430" y="2973070"/>
            <a:ext cx="40678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“爬”“遮”等动词，把木香拟人化，生动形象地表现出木香的茂盛，表达作者的喜爱、赞叹之情。 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5d03b1cf0f5fde0af9dc61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0"/>
            <a:ext cx="6892925" cy="517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690" y="373380"/>
            <a:ext cx="45224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accent2"/>
                </a:solidFill>
              </a:rPr>
              <a:t>3</a:t>
            </a:r>
            <a:r>
              <a:rPr lang="en-US" altLang="zh-CN"/>
              <a:t>.</a:t>
            </a:r>
            <a:r>
              <a:rPr lang="zh-CN" altLang="en-US" sz="2800" b="1">
                <a:solidFill>
                  <a:schemeClr val="accent2"/>
                </a:solidFill>
              </a:rPr>
              <a:t>我不记得昆明的雨季有多长，从几月到几月，好像是相当长的。但是并不使人厌烦。因为是下下停停、停停下下，不是连绵不断，下起来没完。而且并不使人气闷。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020" y="3879215"/>
            <a:ext cx="40678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直白而平和，流利而自然，并富有生活气息。 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S14B0830002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455295"/>
            <a:ext cx="3924300" cy="573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5"/>
          <p:cNvSpPr txBox="1"/>
          <p:nvPr/>
        </p:nvSpPr>
        <p:spPr>
          <a:xfrm>
            <a:off x="4327525" y="1421765"/>
            <a:ext cx="550037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</a:rPr>
              <a:t>汪曾祺曾经说：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33CC33"/>
                </a:solidFill>
                <a:latin typeface="宋体" panose="02010600030101010101" pitchFamily="2" charset="-122"/>
              </a:rPr>
              <a:t>“我希望把散文写得</a:t>
            </a:r>
            <a:endParaRPr lang="zh-CN" altLang="en-US" sz="4000" b="1" dirty="0">
              <a:solidFill>
                <a:srgbClr val="33CC33"/>
              </a:solidFill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     平淡一点、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     自然一点、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     家常一点。</a:t>
            </a:r>
            <a:r>
              <a:rPr lang="zh-CN" altLang="en-US" sz="4000" b="1" dirty="0">
                <a:solidFill>
                  <a:srgbClr val="33CC33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000" b="1" dirty="0">
                <a:latin typeface="宋体" panose="02010600030101010101" pitchFamily="2" charset="-122"/>
              </a:rPr>
              <a:t>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735013" y="47307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>全屏显示(4:3)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楷体_GB2312</vt:lpstr>
      <vt:lpstr>新宋体</vt:lpstr>
      <vt:lpstr>华文隶书</vt:lpstr>
      <vt:lpstr>华文行楷</vt:lpstr>
      <vt:lpstr>华文琥珀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hasee</cp:lastModifiedBy>
  <cp:revision>23</cp:revision>
  <dcterms:created xsi:type="dcterms:W3CDTF">2012-10-25T01:20:01Z</dcterms:created>
  <dcterms:modified xsi:type="dcterms:W3CDTF">2017-11-22T09:06:10Z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