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70" r:id="rId4"/>
    <p:sldId id="256" r:id="rId6"/>
    <p:sldId id="257" r:id="rId7"/>
    <p:sldId id="259" r:id="rId8"/>
    <p:sldId id="273" r:id="rId9"/>
    <p:sldId id="274" r:id="rId10"/>
    <p:sldId id="272" r:id="rId11"/>
    <p:sldId id="262" r:id="rId12"/>
    <p:sldId id="271" r:id="rId13"/>
    <p:sldId id="265" r:id="rId14"/>
    <p:sldId id="267" r:id="rId15"/>
    <p:sldId id="269" r:id="rId16"/>
    <p:sldId id="26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4618F-2A36-403C-8FC0-8C186377D0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05790-925B-413F-8412-C789BF87BA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05790-925B-413F-8412-C789BF87BA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3213100"/>
            <a:ext cx="12192000" cy="3644900"/>
          </a:xfrm>
          <a:prstGeom prst="rect">
            <a:avLst/>
          </a:prstGeom>
          <a:solidFill>
            <a:srgbClr val="FA2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pic>
        <p:nvPicPr>
          <p:cNvPr id="10" name="Picture 3" descr="C:\Users\Nir\Desktop\未vv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1"/>
          <a:stretch>
            <a:fillRect/>
          </a:stretch>
        </p:blipFill>
        <p:spPr bwMode="auto">
          <a:xfrm>
            <a:off x="4788959" y="957782"/>
            <a:ext cx="7186083" cy="564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099188" y="3720650"/>
            <a:ext cx="5360704" cy="467211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099188" y="1242662"/>
            <a:ext cx="6568438" cy="1300513"/>
          </a:xfrm>
        </p:spPr>
        <p:txBody>
          <a:bodyPr>
            <a:noAutofit/>
          </a:bodyPr>
          <a:lstStyle>
            <a:lvl1pPr algn="l">
              <a:lnSpc>
                <a:spcPct val="110000"/>
              </a:lnSpc>
              <a:defRPr sz="3600" b="0" baseline="0">
                <a:solidFill>
                  <a:srgbClr val="C00000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24656-BD2D-4A55-AD7A-15644F7D9D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A0C1A-B05D-4AAC-A183-35FEFBA6FF63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62557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166952"/>
            <a:ext cx="11056060" cy="5302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6484982"/>
            <a:ext cx="12192000" cy="381727"/>
          </a:xfrm>
          <a:prstGeom prst="rect">
            <a:avLst/>
          </a:prstGeom>
          <a:solidFill>
            <a:srgbClr val="FA2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pic>
        <p:nvPicPr>
          <p:cNvPr id="9" name="Picture 3" descr="C:\Users\Nir\Desktop\未vv标题-1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1" r="31361" b="36814"/>
          <a:stretch>
            <a:fillRect/>
          </a:stretch>
        </p:blipFill>
        <p:spPr bwMode="auto">
          <a:xfrm>
            <a:off x="10410825" y="5701013"/>
            <a:ext cx="1693364" cy="117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-11612" y="930281"/>
            <a:ext cx="12192000" cy="45719"/>
          </a:xfrm>
          <a:prstGeom prst="rect">
            <a:avLst/>
          </a:prstGeom>
          <a:solidFill>
            <a:srgbClr val="FA2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baseline="0">
          <a:solidFill>
            <a:srgbClr val="C00000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 2" panose="05020102010507070707" pitchFamily="18" charset="2"/>
        <a:buChar char="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505" indent="-357505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dirty="0" smtClean="0">
                <a:solidFill>
                  <a:srgbClr val="000000"/>
                </a:solidFill>
              </a:rPr>
              <a:t>课题导入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702" y="3340678"/>
            <a:ext cx="1612900" cy="285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 smtClean="0">
                <a:solidFill>
                  <a:srgbClr val="000000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父</a:t>
            </a:r>
            <a:endParaRPr lang="en-US" altLang="zh-CN" sz="13800" b="1" dirty="0" smtClean="0">
              <a:solidFill>
                <a:srgbClr val="000000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2602" y="4410262"/>
            <a:ext cx="1612899" cy="1665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dirty="0">
                <a:solidFill>
                  <a:srgbClr val="000000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亲</a:t>
            </a:r>
            <a:endParaRPr lang="en-US" altLang="zh-CN" sz="8800" dirty="0" smtClean="0">
              <a:solidFill>
                <a:srgbClr val="000000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6329" y="930788"/>
            <a:ext cx="561339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       皓月当空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我晶莹的目光深处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是您挂满霜花的胡须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爸爸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在这安静的夜晚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我在惦念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您是否已酣然入睡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记忆中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您虽不善唐诗宋词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却总会给我讲开心的故事</a:t>
            </a:r>
            <a:endParaRPr lang="zh-CN" altLang="en-US" sz="28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5028" y="1146231"/>
            <a:ext cx="51189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333333"/>
                </a:solidFill>
                <a:latin typeface="+mj-ea"/>
                <a:ea typeface="+mj-ea"/>
              </a:rPr>
              <a:t>      记忆</a:t>
            </a:r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中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您是那么年青英俊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经年的辛劳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却压弯了您的脊背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这么多年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您挑起那只弯弯的扁担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一头是爷爷、奶奶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另一端就是我们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风雨交加的日子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您擎起宽阔的伞翼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给了全家人暖暖的天空</a:t>
            </a:r>
            <a:endParaRPr lang="zh-CN" altLang="en-US" sz="28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　　却淋湿了自已</a:t>
            </a:r>
            <a:endParaRPr lang="zh-CN" altLang="en-US" sz="2800" b="0" i="0" dirty="0">
              <a:solidFill>
                <a:srgbClr val="333333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95314" y="1416808"/>
            <a:ext cx="119544" cy="443049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配乐朗读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近几年来，父亲和我都是东奔西走，家中光景是一日不如一日。他少年出外谋生，独力支持，做了许多大事。哪知老境却如此颓唐！他触目伤怀，自然情不能自已。情郁于中，自然要发之于外；家庭琐屑便往往触他之怒。他待我渐渐不同往日。但最近两年不见，他终于忘却我的不好，只是惦记着我，惦记着他的儿子。我北来后，他写了一信给我，信中说道：“我身体平安，惟膀子疼痛厉害，举</a:t>
            </a:r>
            <a:r>
              <a:rPr lang="zh-CN" altLang="en-US" sz="2800" dirty="0" smtClean="0">
                <a:solidFill>
                  <a:srgbClr val="000000"/>
                </a:solidFill>
              </a:rPr>
              <a:t>箸提笔</a:t>
            </a:r>
            <a:r>
              <a:rPr lang="zh-CN" altLang="en-US" sz="2800" dirty="0">
                <a:solidFill>
                  <a:srgbClr val="000000"/>
                </a:solidFill>
              </a:rPr>
              <a:t>，诸多不便，大约大去之</a:t>
            </a:r>
            <a:r>
              <a:rPr lang="zh-CN" altLang="en-US" sz="2800" dirty="0" smtClean="0">
                <a:solidFill>
                  <a:srgbClr val="000000"/>
                </a:solidFill>
              </a:rPr>
              <a:t>期不</a:t>
            </a:r>
            <a:r>
              <a:rPr lang="zh-CN" altLang="en-US" sz="2800" dirty="0">
                <a:solidFill>
                  <a:srgbClr val="000000"/>
                </a:solidFill>
              </a:rPr>
              <a:t>远矣。”我读到此处，在晶莹的泪光中，又看见那肥胖的、青布棉袍黑布马褂的背影。唉！我不知何时再能与他</a:t>
            </a:r>
            <a:r>
              <a:rPr lang="zh-CN" altLang="en-US" sz="2800" dirty="0" smtClean="0">
                <a:solidFill>
                  <a:srgbClr val="000000"/>
                </a:solidFill>
              </a:rPr>
              <a:t>相见！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17781" y="4696152"/>
            <a:ext cx="1371600" cy="141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72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46481" y="5000953"/>
            <a:ext cx="1511300" cy="18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6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96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pic>
        <p:nvPicPr>
          <p:cNvPr id="6" name="萨克斯、轻音乐 - 奇迹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397331" y="25255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</a:rPr>
              <a:t>目标升华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166952"/>
            <a:ext cx="10363202" cy="82694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你能说说关于父爱的名言吗？</a:t>
            </a:r>
            <a:endParaRPr lang="zh-CN" altLang="en-US" sz="3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8752681" y="2775787"/>
            <a:ext cx="1371600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88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24281" y="2965594"/>
            <a:ext cx="1511300" cy="262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138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230" y="2298701"/>
            <a:ext cx="807625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 父爱是水 </a:t>
            </a:r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+mj-ea"/>
                <a:ea typeface="+mj-ea"/>
              </a:rPr>
              <a:t>           ——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高尔基</a:t>
            </a:r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父爱可以牺牲自己的一切，包括自己的的生命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。 </a:t>
            </a:r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+mj-ea"/>
                <a:ea typeface="+mj-ea"/>
              </a:rPr>
              <a:t>                                                                    ——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达芬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奇</a:t>
            </a:r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父爱是沉默的，如果你感觉到了那就不是父爱了</a:t>
            </a:r>
            <a:r>
              <a:rPr lang="zh-CN" altLang="en-US" sz="2400" b="1" dirty="0" smtClean="0">
                <a:solidFill>
                  <a:srgbClr val="000000"/>
                </a:solidFill>
                <a:latin typeface="+mj-ea"/>
                <a:ea typeface="+mj-ea"/>
              </a:rPr>
              <a:t>！</a:t>
            </a:r>
            <a:endParaRPr lang="en-US" altLang="zh-CN" sz="2400" b="1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+mj-ea"/>
                <a:ea typeface="+mj-ea"/>
              </a:rPr>
              <a:t>                                                                     ——</a:t>
            </a: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冰心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00"/>
                </a:solidFill>
              </a:rPr>
              <a:t>当堂诊学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001852"/>
            <a:ext cx="11056060" cy="158187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请同学们敞开心扉，写一写你的经历，谈一谈你对父爱的理解。（可以用一个关于父亲的故事，可以用一首脍炙人口的歌，也可以用一首隽永的小诗</a:t>
            </a:r>
            <a:r>
              <a:rPr lang="en-US" altLang="zh-CN" sz="28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800" dirty="0" smtClean="0">
                <a:solidFill>
                  <a:srgbClr val="C00000"/>
                </a:solidFill>
              </a:rPr>
              <a:t>）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1900" y="2583726"/>
            <a:ext cx="4318000" cy="388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       天边</a:t>
            </a: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弯月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幻化成父亲佝偻的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背脊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他瘦弱的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身影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在风中愈显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苍老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许久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已未坐上父亲的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背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曾经背上的</a:t>
            </a:r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欢乐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　　在时光的流逝中滑落</a:t>
            </a:r>
            <a:endParaRPr lang="zh-CN" altLang="en-US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6828" y="2972742"/>
            <a:ext cx="6096000" cy="31076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      父亲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也渐衰老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几丝皱纹攀上额头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无情地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青丝也日趋苍白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而父亲佝偻的背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却再也负不起一丝重荷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　　我也无法再爬上父亲深情的背</a:t>
            </a:r>
            <a:endParaRPr lang="zh-CN" altLang="en-US" sz="2800" i="0" dirty="0">
              <a:solidFill>
                <a:srgbClr val="00000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7000" y="3085027"/>
            <a:ext cx="88900" cy="2871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435100" y="2723427"/>
            <a:ext cx="228600" cy="370277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00"/>
                </a:solidFill>
              </a:rPr>
              <a:t>强化补清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96480" y="1493176"/>
            <a:ext cx="1726747" cy="262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138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03080" y="1493176"/>
            <a:ext cx="1902619" cy="44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9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239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8" y="1954352"/>
            <a:ext cx="9918702" cy="1715948"/>
          </a:xfrm>
        </p:spPr>
        <p:txBody>
          <a:bodyPr>
            <a:normAutofit/>
          </a:bodyPr>
          <a:lstStyle/>
          <a:p>
            <a:pPr algn="ctr"/>
            <a:r>
              <a:rPr lang="zh-CN" altLang="en-US" sz="9600" b="1" dirty="0">
                <a:solidFill>
                  <a:srgbClr val="000000"/>
                </a:solidFill>
              </a:rPr>
              <a:t>谢谢观赏</a:t>
            </a:r>
            <a:endParaRPr lang="zh-CN" altLang="en-US" sz="9600" b="1" dirty="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68481" y="3512387"/>
            <a:ext cx="1371600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88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40081" y="3702194"/>
            <a:ext cx="1511300" cy="262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138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dirty="0" smtClean="0">
                <a:solidFill>
                  <a:srgbClr val="000000"/>
                </a:solidFill>
              </a:rPr>
              <a:t>课题导入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85318" y="4440800"/>
            <a:ext cx="1612900" cy="1808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600" b="1" dirty="0" smtClean="0">
                <a:solidFill>
                  <a:srgbClr val="000000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父</a:t>
            </a:r>
            <a:endParaRPr lang="en-US" altLang="zh-CN" sz="9600" b="1" dirty="0" smtClean="0">
              <a:solidFill>
                <a:srgbClr val="000000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902" y="5326762"/>
            <a:ext cx="1612899" cy="137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dirty="0">
                <a:solidFill>
                  <a:srgbClr val="000000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亲</a:t>
            </a:r>
            <a:endParaRPr lang="en-US" altLang="zh-CN" sz="7200" dirty="0" smtClean="0">
              <a:solidFill>
                <a:srgbClr val="000000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798" y="1048667"/>
            <a:ext cx="5736766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       最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苦最难的日子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我没有看过你的泪滴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从您坚毅的眼神里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我读懂了男人的真正意义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爸爸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在您温暖的呵护下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我们渐渐长大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而您却在日出月落中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　　慢慢地老去、枯萎</a:t>
            </a:r>
            <a:endParaRPr lang="zh-CN" altLang="en-US" sz="3200" b="0" i="0" dirty="0">
              <a:solidFill>
                <a:srgbClr val="00000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11188" y="1142489"/>
            <a:ext cx="67655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rgbClr val="333333"/>
                </a:solidFill>
                <a:latin typeface="+mj-ea"/>
                <a:ea typeface="+mj-ea"/>
              </a:rPr>
              <a:t>   我</a:t>
            </a:r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知道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你已把生命中全部的精华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给了我们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每到夜晚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您都会看着闪闪的星光微笑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因为那里有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你的梦想、你的智慧、你的汗水</a:t>
            </a:r>
            <a:endParaRPr lang="zh-CN" altLang="en-US" sz="3200" dirty="0">
              <a:solidFill>
                <a:srgbClr val="333333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rgbClr val="333333"/>
                </a:solidFill>
                <a:latin typeface="+mj-ea"/>
                <a:ea typeface="+mj-ea"/>
              </a:rPr>
              <a:t>　　还有你无怨无悔的青春</a:t>
            </a:r>
            <a:endParaRPr lang="zh-CN" altLang="en-US" sz="3200" b="0" i="0" dirty="0">
              <a:solidFill>
                <a:srgbClr val="333333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8832" y="1142489"/>
            <a:ext cx="232070" cy="38213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89888" y="3530150"/>
            <a:ext cx="5360704" cy="467211"/>
          </a:xfrm>
        </p:spPr>
        <p:txBody>
          <a:bodyPr/>
          <a:lstStyle/>
          <a:p>
            <a:r>
              <a:rPr lang="zh-CN" altLang="en-US" sz="3600" dirty="0" smtClean="0"/>
              <a:t>朱自清</a:t>
            </a:r>
            <a:endParaRPr lang="zh-CN" altLang="en-US" sz="36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288" y="1255362"/>
            <a:ext cx="6568438" cy="1300513"/>
          </a:xfrm>
        </p:spPr>
        <p:txBody>
          <a:bodyPr/>
          <a:lstStyle/>
          <a:p>
            <a:r>
              <a:rPr lang="zh-CN" altLang="en-US" sz="11500" dirty="0"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背影</a:t>
            </a:r>
            <a:endParaRPr lang="zh-CN" altLang="en-US" sz="11500" dirty="0"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2564" y="3709816"/>
            <a:ext cx="125724" cy="441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70240" y="2445797"/>
            <a:ext cx="3171826" cy="597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第二课时</a:t>
            </a:r>
            <a:endParaRPr lang="zh-CN" altLang="en-US" sz="2800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1300" y="2653488"/>
            <a:ext cx="133988" cy="29191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066" y="905787"/>
            <a:ext cx="3536226" cy="2503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00"/>
                </a:solidFill>
              </a:rPr>
              <a:t>目标引领</a:t>
            </a: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738452"/>
            <a:ext cx="11056060" cy="5302614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</a:rPr>
              <a:t>1</a:t>
            </a:r>
            <a:r>
              <a:rPr lang="en-US" altLang="zh-CN" sz="3200" dirty="0">
                <a:solidFill>
                  <a:srgbClr val="000000"/>
                </a:solidFill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</a:rPr>
              <a:t>学习</a:t>
            </a:r>
            <a:r>
              <a:rPr lang="zh-CN" altLang="en-US" sz="3200" dirty="0">
                <a:solidFill>
                  <a:srgbClr val="000000"/>
                </a:solidFill>
              </a:rPr>
              <a:t>体会</a:t>
            </a:r>
            <a:r>
              <a:rPr lang="zh-CN" altLang="en-US" sz="3200" dirty="0" smtClean="0">
                <a:solidFill>
                  <a:srgbClr val="000000"/>
                </a:solidFill>
              </a:rPr>
              <a:t>本文“子”对“父”的</a:t>
            </a:r>
            <a:r>
              <a:rPr lang="zh-CN" altLang="en-US" sz="3200" dirty="0">
                <a:solidFill>
                  <a:srgbClr val="000000"/>
                </a:solidFill>
              </a:rPr>
              <a:t>深挚</a:t>
            </a:r>
            <a:r>
              <a:rPr lang="zh-CN" altLang="en-US" sz="3200" dirty="0" smtClean="0">
                <a:solidFill>
                  <a:srgbClr val="000000"/>
                </a:solidFill>
              </a:rPr>
              <a:t>感情</a:t>
            </a:r>
            <a:endParaRPr lang="en-US" altLang="zh-CN" sz="3200" dirty="0" smtClean="0">
              <a:solidFill>
                <a:srgbClr val="000000"/>
              </a:solidFill>
            </a:endParaRPr>
          </a:p>
          <a:p>
            <a:r>
              <a:rPr lang="en-US" altLang="zh-CN" sz="3200" dirty="0" smtClean="0">
                <a:solidFill>
                  <a:srgbClr val="000000"/>
                </a:solidFill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</a:rPr>
              <a:t>珍爱</a:t>
            </a:r>
            <a:r>
              <a:rPr lang="zh-CN" altLang="en-US" sz="3200" dirty="0">
                <a:solidFill>
                  <a:srgbClr val="000000"/>
                </a:solidFill>
              </a:rPr>
              <a:t>亲情，增进与父母的沟通和交流，培养中华民族传统</a:t>
            </a:r>
            <a:r>
              <a:rPr lang="zh-CN" altLang="en-US" sz="3200" dirty="0" smtClean="0">
                <a:solidFill>
                  <a:srgbClr val="000000"/>
                </a:solidFill>
              </a:rPr>
              <a:t>美德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8000" y="3826499"/>
            <a:ext cx="1371600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88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9600" y="4016306"/>
            <a:ext cx="1511300" cy="262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138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00"/>
                </a:solidFill>
              </a:rPr>
              <a:t>独立自学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452317" y="1196271"/>
            <a:ext cx="11056060" cy="5302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"/>
              <a:defRPr lang="zh-CN" altLang="en-US" sz="240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57505" indent="-357505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8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/>
              <a:t>父亲送儿子上车过程中说了四句话，都很简短，意思也很平常。请找出来。并联系上下文，体会这些话语朴实而简洁的特点，以及所表达的怜爱儿子的深情。</a:t>
            </a:r>
            <a:endParaRPr lang="zh-CN" altLang="en-US" sz="2800" dirty="0" smtClean="0"/>
          </a:p>
          <a:p>
            <a:r>
              <a:rPr lang="en-US" altLang="zh-CN" dirty="0" smtClean="0">
                <a:solidFill>
                  <a:srgbClr val="000000"/>
                </a:solidFill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</a:rPr>
              <a:t>、不要紧，他们去不好！</a:t>
            </a:r>
            <a:endParaRPr lang="zh-CN" altLang="en-US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</a:rPr>
              <a:t>、我买几个橘子去。你就在此地，不要走动。</a:t>
            </a:r>
            <a:endParaRPr lang="zh-CN" altLang="en-US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</a:rPr>
              <a:t>、我走了，到那边来信！</a:t>
            </a:r>
            <a:endParaRPr lang="zh-CN" altLang="en-US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</a:rPr>
              <a:t>、进去吧，里边没人。体会话语的深情。</a:t>
            </a:r>
            <a:endParaRPr lang="zh-CN" altLang="en-US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　　文章记述父亲的话，就这么几处，都很简单。并不是说，在分别的那一天，父亲就只说了这几句话，可能还有许多，但这几句话是深情的流露，所以作者特意把它记下来。这些话含蓄着许多怜惜、体帖、依依不舍的意思，使人读了仿佛听见那位父亲当时的声音。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456" y="1306652"/>
            <a:ext cx="11074402" cy="3722548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1</a:t>
            </a:r>
            <a:r>
              <a:rPr lang="zh-CN" altLang="en-US" dirty="0">
                <a:solidFill>
                  <a:srgbClr val="000000"/>
                </a:solidFill>
              </a:rPr>
              <a:t>、不要紧，他们去不好</a:t>
            </a:r>
            <a:r>
              <a:rPr lang="zh-CN" altLang="en-US" dirty="0" smtClean="0">
                <a:solidFill>
                  <a:srgbClr val="000000"/>
                </a:solidFill>
              </a:rPr>
              <a:t>！</a:t>
            </a:r>
            <a:endParaRPr lang="en-US" altLang="zh-CN" dirty="0" smtClean="0"/>
          </a:p>
          <a:p>
            <a:r>
              <a:rPr lang="zh-CN" altLang="en-US" dirty="0" smtClean="0"/>
              <a:t>父亲</a:t>
            </a:r>
            <a:r>
              <a:rPr lang="zh-CN" altLang="en-US" dirty="0"/>
              <a:t>当时急于谋事</a:t>
            </a:r>
            <a:r>
              <a:rPr lang="en-US" altLang="zh-CN" dirty="0"/>
              <a:t>,</a:t>
            </a:r>
            <a:r>
              <a:rPr lang="zh-CN" altLang="en-US" dirty="0"/>
              <a:t>在生存的巨大压力之下</a:t>
            </a:r>
            <a:r>
              <a:rPr lang="en-US" altLang="zh-CN" dirty="0"/>
              <a:t>,</a:t>
            </a:r>
            <a:r>
              <a:rPr lang="zh-CN" altLang="en-US" dirty="0"/>
              <a:t>忧心如焚</a:t>
            </a:r>
            <a:r>
              <a:rPr lang="en-US" altLang="zh-CN" dirty="0"/>
              <a:t>,</a:t>
            </a:r>
            <a:r>
              <a:rPr lang="zh-CN" altLang="en-US" dirty="0"/>
              <a:t>但是儿子在他心目中高于一切</a:t>
            </a:r>
            <a:r>
              <a:rPr lang="en-US" altLang="zh-CN" dirty="0"/>
              <a:t>,</a:t>
            </a:r>
            <a:r>
              <a:rPr lang="zh-CN" altLang="en-US" dirty="0"/>
              <a:t>惟恐儿子路上有什么闪失</a:t>
            </a:r>
            <a:r>
              <a:rPr lang="en-US" altLang="zh-CN" dirty="0"/>
              <a:t>,</a:t>
            </a:r>
            <a:r>
              <a:rPr lang="zh-CN" altLang="en-US" dirty="0"/>
              <a:t>所以最后决定还是由自己亲自</a:t>
            </a:r>
            <a:r>
              <a:rPr lang="zh-CN" altLang="en-US" dirty="0" smtClean="0"/>
              <a:t>送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>
                <a:solidFill>
                  <a:srgbClr val="000000"/>
                </a:solidFill>
              </a:rPr>
              <a:t>2</a:t>
            </a:r>
            <a:r>
              <a:rPr lang="zh-CN" altLang="en-US" dirty="0">
                <a:solidFill>
                  <a:srgbClr val="000000"/>
                </a:solidFill>
              </a:rPr>
              <a:t>、我买几个橘子去。你就在此地，不要走动</a:t>
            </a:r>
            <a:r>
              <a:rPr lang="zh-CN" altLang="en-US" dirty="0" smtClean="0">
                <a:solidFill>
                  <a:srgbClr val="000000"/>
                </a:solidFill>
              </a:rPr>
              <a:t>。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C00000"/>
                </a:solidFill>
              </a:rPr>
              <a:t>父亲已经把儿子送上车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已经关照得无微不至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儿子也劝父亲可以走了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而父亲还觉得没有尽够心意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看见站上有卖橘子的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便要去给儿子买橘子</a:t>
            </a:r>
            <a:r>
              <a:rPr lang="en-US" altLang="zh-CN" dirty="0">
                <a:solidFill>
                  <a:srgbClr val="C00000"/>
                </a:solidFill>
              </a:rPr>
              <a:t>.</a:t>
            </a:r>
            <a:r>
              <a:rPr lang="zh-CN" altLang="en-US" dirty="0">
                <a:solidFill>
                  <a:srgbClr val="C00000"/>
                </a:solidFill>
              </a:rPr>
              <a:t>过铁道不容易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父亲也看在眼里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自己费点事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能让儿子受用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他是心甘情愿的</a:t>
            </a:r>
            <a:r>
              <a:rPr lang="en-US" altLang="zh-CN" dirty="0">
                <a:solidFill>
                  <a:srgbClr val="C00000"/>
                </a:solidFill>
              </a:rPr>
              <a:t>.</a:t>
            </a:r>
            <a:r>
              <a:rPr lang="zh-CN" altLang="en-US" dirty="0">
                <a:solidFill>
                  <a:srgbClr val="C00000"/>
                </a:solidFill>
              </a:rPr>
              <a:t>他还生怕儿子跟着出来</a:t>
            </a:r>
            <a:r>
              <a:rPr lang="en-US" altLang="zh-CN" dirty="0">
                <a:solidFill>
                  <a:srgbClr val="C00000"/>
                </a:solidFill>
              </a:rPr>
              <a:t>,</a:t>
            </a:r>
            <a:r>
              <a:rPr lang="zh-CN" altLang="en-US" dirty="0">
                <a:solidFill>
                  <a:srgbClr val="C00000"/>
                </a:solidFill>
              </a:rPr>
              <a:t>忘了行李</a:t>
            </a:r>
            <a:r>
              <a:rPr lang="en-US" altLang="zh-CN" dirty="0">
                <a:solidFill>
                  <a:srgbClr val="C00000"/>
                </a:solidFill>
              </a:rPr>
              <a:t>.</a:t>
            </a:r>
            <a:r>
              <a:rPr lang="zh-CN" altLang="en-US" dirty="0">
                <a:solidFill>
                  <a:srgbClr val="C00000"/>
                </a:solidFill>
              </a:rPr>
              <a:t>父亲的关怀真是无微不至</a:t>
            </a:r>
            <a:r>
              <a:rPr lang="en-US" altLang="zh-CN" dirty="0">
                <a:solidFill>
                  <a:srgbClr val="C00000"/>
                </a:solidFill>
              </a:rPr>
              <a:t>. 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154252"/>
            <a:ext cx="11056060" cy="5302614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</a:rPr>
              <a:t>3</a:t>
            </a:r>
            <a:r>
              <a:rPr lang="zh-CN" altLang="en-US" sz="2800" dirty="0">
                <a:solidFill>
                  <a:srgbClr val="000000"/>
                </a:solidFill>
              </a:rPr>
              <a:t>、我走了，到那边来信</a:t>
            </a:r>
            <a:r>
              <a:rPr lang="zh-CN" altLang="en-US" sz="2800" dirty="0" smtClean="0">
                <a:solidFill>
                  <a:srgbClr val="000000"/>
                </a:solidFill>
              </a:rPr>
              <a:t>！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r>
              <a:rPr lang="zh-CN" altLang="en-US" sz="2800" dirty="0">
                <a:solidFill>
                  <a:srgbClr val="C00000"/>
                </a:solidFill>
              </a:rPr>
              <a:t>父亲又惦念路途平安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要等到儿子回到北京来信报平安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才能</a:t>
            </a:r>
            <a:r>
              <a:rPr lang="zh-CN" altLang="en-US" sz="2800" dirty="0" smtClean="0">
                <a:solidFill>
                  <a:srgbClr val="C00000"/>
                </a:solidFill>
              </a:rPr>
              <a:t>放心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endParaRPr lang="zh-CN" altLang="en-US" sz="2800" dirty="0">
              <a:solidFill>
                <a:srgbClr val="000000"/>
              </a:solidFill>
            </a:endParaRPr>
          </a:p>
          <a:p>
            <a:r>
              <a:rPr lang="en-US" altLang="zh-CN" sz="2800" dirty="0">
                <a:solidFill>
                  <a:srgbClr val="000000"/>
                </a:solidFill>
              </a:rPr>
              <a:t>4</a:t>
            </a:r>
            <a:r>
              <a:rPr lang="zh-CN" altLang="en-US" sz="2800" dirty="0">
                <a:solidFill>
                  <a:srgbClr val="000000"/>
                </a:solidFill>
              </a:rPr>
              <a:t>、进去吧，里边没人。体会话语的深情</a:t>
            </a:r>
            <a:r>
              <a:rPr lang="zh-CN" altLang="en-US" sz="2800" dirty="0" smtClean="0">
                <a:solidFill>
                  <a:srgbClr val="000000"/>
                </a:solidFill>
              </a:rPr>
              <a:t>。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r>
              <a:rPr lang="zh-CN" altLang="en-US" sz="2800" dirty="0">
                <a:solidFill>
                  <a:srgbClr val="C00000"/>
                </a:solidFill>
              </a:rPr>
              <a:t>父亲走了几步就回头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可见心里还是惦记着儿子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依依不舍</a:t>
            </a:r>
            <a:r>
              <a:rPr lang="en-US" altLang="zh-CN" sz="2800" dirty="0">
                <a:solidFill>
                  <a:srgbClr val="C00000"/>
                </a:solidFill>
              </a:rPr>
              <a:t>.</a:t>
            </a:r>
            <a:r>
              <a:rPr lang="zh-CN" altLang="en-US" sz="2800" dirty="0">
                <a:solidFill>
                  <a:srgbClr val="C00000"/>
                </a:solidFill>
              </a:rPr>
              <a:t>他又想到儿子所带的行李一刻也不能疏忽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叫儿子小心</a:t>
            </a:r>
            <a:r>
              <a:rPr lang="en-US" altLang="zh-CN" sz="2800" dirty="0">
                <a:solidFill>
                  <a:srgbClr val="C00000"/>
                </a:solidFill>
              </a:rPr>
              <a:t>,</a:t>
            </a:r>
            <a:r>
              <a:rPr lang="zh-CN" altLang="en-US" sz="2800" dirty="0">
                <a:solidFill>
                  <a:srgbClr val="C00000"/>
                </a:solidFill>
              </a:rPr>
              <a:t>什么都为儿子着想</a:t>
            </a:r>
            <a:r>
              <a:rPr lang="en-US" altLang="zh-CN" sz="2800" dirty="0">
                <a:solidFill>
                  <a:srgbClr val="C00000"/>
                </a:solidFill>
              </a:rPr>
              <a:t>.</a:t>
            </a:r>
            <a:endParaRPr lang="zh-CN" altLang="en-US" sz="2800" dirty="0">
              <a:solidFill>
                <a:srgbClr val="C00000"/>
              </a:solidFill>
            </a:endParaRPr>
          </a:p>
          <a:p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00"/>
                </a:solidFill>
              </a:rPr>
              <a:t>引导探究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977" y="1497152"/>
            <a:ext cx="11315702" cy="3392348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</a:rPr>
              <a:t>面对父亲的言行，儿子有着怎样的感受？请在文中作圈点勾画</a:t>
            </a:r>
            <a:r>
              <a:rPr lang="zh-CN" altLang="en-US" sz="3600" dirty="0" smtClean="0">
                <a:solidFill>
                  <a:srgbClr val="C00000"/>
                </a:solidFill>
              </a:rPr>
              <a:t>。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zh-CN" altLang="en-US" sz="3600" dirty="0" smtClean="0">
                <a:solidFill>
                  <a:srgbClr val="C00000"/>
                </a:solidFill>
              </a:rPr>
              <a:t>思考</a:t>
            </a:r>
            <a:r>
              <a:rPr lang="zh-CN" altLang="en-US" sz="3600" dirty="0">
                <a:solidFill>
                  <a:srgbClr val="C00000"/>
                </a:solidFill>
              </a:rPr>
              <a:t>：儿子对父爱的理解有什么变化？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4777" y="3743164"/>
            <a:ext cx="1371600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背</a:t>
            </a:r>
            <a:endParaRPr lang="zh-CN" altLang="en-US" sz="8800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99600" y="4016306"/>
            <a:ext cx="1511300" cy="262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 smtClean="0">
                <a:solidFill>
                  <a:srgbClr val="000000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影</a:t>
            </a:r>
            <a:endParaRPr lang="zh-CN" altLang="en-US" sz="13800" b="1" dirty="0" smtClean="0">
              <a:solidFill>
                <a:srgbClr val="000000"/>
              </a:solidFill>
              <a:latin typeface="孙过庭草体测试版" panose="02010601030101010101" pitchFamily="2" charset="-122"/>
              <a:ea typeface="孙过庭草体测试版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377" y="1350409"/>
            <a:ext cx="11264902" cy="865048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作者在文中描写自己总共流了几次泪，试分析为什么会流泪？</a:t>
            </a:r>
            <a:endParaRPr lang="en-US" altLang="zh-CN" sz="4000" dirty="0" smtClean="0"/>
          </a:p>
          <a:p>
            <a:pPr marL="0" indent="0">
              <a:buNone/>
            </a:pPr>
            <a:endParaRPr lang="en-US" altLang="zh-CN" sz="4000" dirty="0" smtClean="0"/>
          </a:p>
          <a:p>
            <a:endParaRPr lang="zh-CN" altLang="en-US" sz="4000" dirty="0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2408238" y="2923482"/>
            <a:ext cx="89328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</a:rPr>
              <a:t>悲哀之泪</a:t>
            </a: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：见父亲，睹家境，想祖母。</a:t>
            </a:r>
            <a:endParaRPr lang="zh-CN" altLang="en-US" sz="4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2408238" y="3634883"/>
            <a:ext cx="7902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</a:rPr>
              <a:t>感动之泪</a:t>
            </a: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：望父买橘，父子离别。</a:t>
            </a:r>
            <a:endParaRPr lang="zh-CN" altLang="en-US" sz="4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408237" y="4346284"/>
            <a:ext cx="7902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</a:rPr>
              <a:t>惜别之泪</a:t>
            </a: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：背影远去，依依惜别。</a:t>
            </a:r>
            <a:endParaRPr lang="zh-CN" altLang="en-US" sz="4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2408236" y="5110151"/>
            <a:ext cx="7902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</a:rPr>
              <a:t>伤心之泪</a:t>
            </a: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：再现背影，泪光莹莹。</a:t>
            </a:r>
            <a:endParaRPr lang="zh-CN" altLang="en-US" sz="4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1830" y="3062489"/>
            <a:ext cx="201612" cy="2658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38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A9250F"/>
      </a:accent1>
      <a:accent2>
        <a:srgbClr val="FB4E3F"/>
      </a:accent2>
      <a:accent3>
        <a:srgbClr val="FC8492"/>
      </a:accent3>
      <a:accent4>
        <a:srgbClr val="FAB480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A000120150306A03KPBG</Template>
  <TotalTime>0</TotalTime>
  <Words>1906</Words>
  <Application>WPS 演示</Application>
  <PresentationFormat>宽屏</PresentationFormat>
  <Paragraphs>171</Paragraphs>
  <Slides>14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 2</vt:lpstr>
      <vt:lpstr>幼圆</vt:lpstr>
      <vt:lpstr>书体坊向佳红毛笔行书</vt:lpstr>
      <vt:lpstr>孙过庭草体测试版</vt:lpstr>
      <vt:lpstr>Arial Unicode MS</vt:lpstr>
      <vt:lpstr>Calibri</vt:lpstr>
      <vt:lpstr>A000120140530A99PPBG</vt:lpstr>
      <vt:lpstr>课题导入</vt:lpstr>
      <vt:lpstr>课题导入</vt:lpstr>
      <vt:lpstr>背影</vt:lpstr>
      <vt:lpstr>目标引领</vt:lpstr>
      <vt:lpstr>独立自学</vt:lpstr>
      <vt:lpstr>PowerPoint 演示文稿</vt:lpstr>
      <vt:lpstr>PowerPoint 演示文稿</vt:lpstr>
      <vt:lpstr>引导探究</vt:lpstr>
      <vt:lpstr>PowerPoint 演示文稿</vt:lpstr>
      <vt:lpstr>配乐朗读</vt:lpstr>
      <vt:lpstr>目标升华</vt:lpstr>
      <vt:lpstr>当堂诊学</vt:lpstr>
      <vt:lpstr>强化补清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郎溪二中</cp:lastModifiedBy>
  <cp:revision>语文备课大师【全免费】</cp:revision>
  <dcterms:created xsi:type="dcterms:W3CDTF">2015-08-18T06:09:00Z</dcterms:created>
  <dcterms:modified xsi:type="dcterms:W3CDTF">2017-11-09T07:55:40Z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