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</p:sldMasterIdLst>
  <p:sldIdLst>
    <p:sldId id="307" r:id="rId7"/>
    <p:sldId id="256" r:id="rId8"/>
    <p:sldId id="260" r:id="rId9"/>
    <p:sldId id="271" r:id="rId10"/>
    <p:sldId id="287" r:id="rId11"/>
    <p:sldId id="289" r:id="rId12"/>
    <p:sldId id="285" r:id="rId13"/>
    <p:sldId id="308" r:id="rId14"/>
    <p:sldId id="286" r:id="rId15"/>
    <p:sldId id="281" r:id="rId16"/>
    <p:sldId id="274" r:id="rId17"/>
    <p:sldId id="273" r:id="rId18"/>
    <p:sldId id="309" r:id="rId19"/>
    <p:sldId id="310" r:id="rId20"/>
    <p:sldId id="311" r:id="rId21"/>
    <p:sldId id="277" r:id="rId22"/>
    <p:sldId id="267" r:id="rId23"/>
    <p:sldId id="278" r:id="rId24"/>
    <p:sldId id="276" r:id="rId25"/>
    <p:sldId id="262" r:id="rId26"/>
    <p:sldId id="259" r:id="rId27"/>
    <p:sldId id="288" r:id="rId28"/>
    <p:sldId id="312" r:id="rId29"/>
    <p:sldId id="313" r:id="rId30"/>
    <p:sldId id="282" r:id="rId31"/>
    <p:sldId id="315" r:id="rId3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66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6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11138"/>
            <a:ext cx="2057400" cy="59150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11138"/>
            <a:ext cx="6019800" cy="59150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EEFCD11-AEE6-4056-9B43-EC672BFF33AB}" type="datetimeFigureOut">
              <a:rPr lang="en-US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0FBFE5-2C79-4D45-A17C-E2413A2D5679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A165D93-365A-40A9-901E-ECA2F0A5405A}" type="datetimeFigureOut">
              <a:rPr lang="en-US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071FF5-FBC9-4533-ABA3-E52197BEC11A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FD7A46F-35AF-442A-866B-3F9153F4AB90}" type="datetimeFigureOut">
              <a:rPr lang="en-US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C389D7-7860-4290-8B1C-E162719217A6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9B621E-3344-4C50-B190-C897C4F299A4}" type="datetimeFigureOut">
              <a:rPr lang="en-US"/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1C9B89-A492-494C-AEC2-D5DDC6617EB9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6AE6C01-7AE7-4EC1-B88F-11FD7557EADB}" type="datetimeFigureOut">
              <a:rPr lang="en-US"/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E3BE8B-64D3-4B23-B70C-77194F25FE61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962B7C8-FB1F-4624-8593-2C39F8AFE3A7}" type="datetimeFigureOut">
              <a:rPr lang="en-US"/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51E9CA-6083-4A7E-8CF5-1A2103C8750E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44430F3-832B-4384-A676-8E348A65F59F}" type="datetimeFigureOut">
              <a:rPr lang="en-US"/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15DA80-F79A-41EA-B2CD-A1FC39CBD305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04B2F7D-B7F8-4F8F-9ED1-638C5691E50E}" type="datetimeFigureOut">
              <a:rPr lang="en-US"/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AC8446-6064-483D-B57C-13DA7B22DCDE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AAEF54-E580-4D7D-B4DA-B3A83A11619C}" type="datetimeFigureOut">
              <a:rPr lang="en-US"/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065080-BA09-4F7B-A92C-8B6E63244490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9703EAB-8F3C-4977-BEA6-F5049211F19B}" type="datetimeFigureOut">
              <a:rPr lang="en-US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BB33A5-08F0-45B5-AB95-12D1E004D3E2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11138"/>
            <a:ext cx="2057400" cy="59150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11138"/>
            <a:ext cx="6019800" cy="59150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4F84AB-CF16-4329-8E18-CFD8AB574402}" type="datetimeFigureOut">
              <a:rPr lang="en-US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7C7C2F-F31C-4A06-BBFA-04A5453B420C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11138"/>
            <a:ext cx="2057400" cy="59150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11138"/>
            <a:ext cx="6019800" cy="59150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EB2A78D-DD84-4FA3-858B-0C83BCAB0909}" type="datetimeFigureOut">
              <a:rPr lang="en-US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12E3B0-1453-4902-AF58-F6A91C2EEA2D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24E5757-88C1-4CDB-A626-5A12089F021B}" type="datetimeFigureOut">
              <a:rPr lang="en-US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28DA99-2481-4FF9-B9E0-23832EF95FB6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06D43C4-D451-40DB-8DD1-098E8E10A2D5}" type="datetimeFigureOut">
              <a:rPr lang="en-US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5E6C35-907E-4C63-B1BE-2CA4841085CF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3DA8BD5-0E52-4DE5-BFCC-2FCD05DD2F96}" type="datetimeFigureOut">
              <a:rPr lang="en-US"/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8047B5-11DE-4A91-BD97-841DCE3581D1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A93471-DC78-4B49-86FB-73B2A3B46746}" type="datetimeFigureOut">
              <a:rPr lang="en-US"/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AF95BA-5C1C-48F4-944B-CA8117ADE585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5645F6-9856-48DC-95DF-0285276AAE52}" type="datetimeFigureOut">
              <a:rPr lang="en-US"/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E23CD6-1723-40CD-89D5-4DF160F46498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C2DA4-2E10-4C65-962E-FA5412477C33}" type="datetimeFigureOut">
              <a:rPr lang="en-US"/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F68010-24EE-4C00-A455-72B08136EF16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ABB81F0-3FC8-4443-98C7-C414AA372582}" type="datetimeFigureOut">
              <a:rPr lang="en-US"/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C12CF5-07E5-4B00-A22E-AC3E65E6E69A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C900F13-BC93-409E-AAAD-D72F5AC0B133}" type="datetimeFigureOut">
              <a:rPr lang="en-US"/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33B44D-2B26-4D55-B62E-206599DEB8A5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3D9CD53-EF1A-47CD-AC5B-A11ED45DD094}" type="datetimeFigureOut">
              <a:rPr lang="en-US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95830B-F42C-447F-9564-B494D6A8F50E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11138"/>
            <a:ext cx="2057400" cy="59150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11138"/>
            <a:ext cx="6019800" cy="59150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493A314-EE08-430C-BAD2-B38068E84C01}" type="datetimeFigureOut">
              <a:rPr lang="en-US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23B38E-672D-4BA5-845F-322FD89C2129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4" Type="http://schemas.openxmlformats.org/officeDocument/2006/relationships/theme" Target="../theme/theme3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5" Type="http://schemas.openxmlformats.org/officeDocument/2006/relationships/theme" Target="../theme/theme4.xml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-20638"/>
            <a:ext cx="9144000" cy="1438276"/>
          </a:xfrm>
          <a:prstGeom prst="rect">
            <a:avLst/>
          </a:prstGeom>
          <a:solidFill>
            <a:srgbClr val="243AA8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15875" y="6742113"/>
            <a:ext cx="9128125" cy="115887"/>
          </a:xfrm>
          <a:prstGeom prst="rect">
            <a:avLst/>
          </a:prstGeom>
          <a:solidFill>
            <a:srgbClr val="C1C1C1"/>
          </a:solidFill>
          <a:ln w="9525">
            <a:noFill/>
            <a:miter lim="800000"/>
          </a:ln>
        </p:spPr>
        <p:txBody>
          <a:bodyPr lIns="36000" tIns="7200" rIns="36000" bIns="18000" anchor="ctr"/>
          <a:lstStyle/>
          <a:p>
            <a:pPr eaLnBrk="0" hangingPunct="0"/>
            <a:endParaRPr lang="en-US" sz="100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15875" y="-9525"/>
            <a:ext cx="9144000" cy="109538"/>
          </a:xfrm>
          <a:prstGeom prst="rect">
            <a:avLst/>
          </a:prstGeom>
          <a:solidFill>
            <a:srgbClr val="C1C1C1"/>
          </a:solidFill>
          <a:ln w="9525">
            <a:noFill/>
            <a:miter lim="800000"/>
          </a:ln>
        </p:spPr>
        <p:txBody>
          <a:bodyPr lIns="36000" tIns="7200" rIns="36000" bIns="18000" anchor="ctr"/>
          <a:lstStyle/>
          <a:p>
            <a:pPr eaLnBrk="0" hangingPunct="0"/>
            <a:endParaRPr lang="en-US" sz="10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111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400"/>
            </a:lvl1pPr>
          </a:lstStyle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 eaLnBrk="0" hangingPunct="0">
              <a:defRPr sz="1400"/>
            </a:lvl1pPr>
          </a:lstStyle>
          <a:p>
            <a:endParaRPr lang="zh-CN" altLang="en-US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400"/>
            </a:lvl1pPr>
          </a:lstStyle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2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Blip>
          <a:blip r:embed="rId12"/>
        </a:buBlip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Blip>
          <a:blip r:embed="rId12"/>
        </a:buBlip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12"/>
        </a:buBlip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12"/>
        </a:buBlip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12"/>
        </a:buBlip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12"/>
        </a:buBlip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111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051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400"/>
            </a:lvl1pPr>
          </a:lstStyle>
          <a:p>
            <a:fld id="{2A7E896E-4737-4DCF-B37C-10B65E55128E}" type="datetimeFigureOut">
              <a:rPr lang="en-US"/>
            </a:fld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 eaLnBrk="0" hangingPunct="0">
              <a:defRPr sz="1400"/>
            </a:lvl1pPr>
          </a:lstStyle>
          <a:p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400"/>
            </a:lvl1pPr>
          </a:lstStyle>
          <a:p>
            <a:fld id="{B22C1E85-F40F-4A5A-802F-DD0A66FE4ED3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-20638"/>
            <a:ext cx="9144000" cy="1438276"/>
          </a:xfrm>
          <a:prstGeom prst="rect">
            <a:avLst/>
          </a:prstGeom>
          <a:solidFill>
            <a:srgbClr val="243AA8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15875" y="6742113"/>
            <a:ext cx="9128125" cy="115887"/>
          </a:xfrm>
          <a:prstGeom prst="rect">
            <a:avLst/>
          </a:prstGeom>
          <a:solidFill>
            <a:srgbClr val="C1C1C1"/>
          </a:solidFill>
          <a:ln w="9525">
            <a:noFill/>
            <a:miter lim="800000"/>
          </a:ln>
        </p:spPr>
        <p:txBody>
          <a:bodyPr lIns="36000" tIns="7200" rIns="36000" bIns="18000" anchor="ctr"/>
          <a:lstStyle/>
          <a:p>
            <a:pPr eaLnBrk="0" hangingPunct="0"/>
            <a:endParaRPr lang="en-US" sz="100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15875" y="-9525"/>
            <a:ext cx="9144000" cy="109538"/>
          </a:xfrm>
          <a:prstGeom prst="rect">
            <a:avLst/>
          </a:prstGeom>
          <a:solidFill>
            <a:srgbClr val="C1C1C1"/>
          </a:solidFill>
          <a:ln w="9525">
            <a:noFill/>
            <a:miter lim="800000"/>
          </a:ln>
        </p:spPr>
        <p:txBody>
          <a:bodyPr lIns="36000" tIns="7200" rIns="36000" bIns="18000" anchor="ctr"/>
          <a:lstStyle/>
          <a:p>
            <a:pPr eaLnBrk="0" hangingPunct="0"/>
            <a:endParaRPr lang="en-US" sz="10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111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400"/>
            </a:lvl1pPr>
          </a:lstStyle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 eaLnBrk="0" hangingPunct="0">
              <a:defRPr sz="1400"/>
            </a:lvl1pPr>
          </a:lstStyle>
          <a:p>
            <a:endParaRPr lang="zh-CN" altLang="en-US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400"/>
            </a:lvl1pPr>
          </a:lstStyle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2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Blip>
          <a:blip r:embed="rId12"/>
        </a:buBlip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Blip>
          <a:blip r:embed="rId12"/>
        </a:buBlip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12"/>
        </a:buBlip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12"/>
        </a:buBlip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12"/>
        </a:buBlip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12"/>
        </a:buBlip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111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051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400"/>
            </a:lvl1pPr>
          </a:lstStyle>
          <a:p>
            <a:fld id="{DD5840C8-6AE8-48F1-9767-41D9746EB848}" type="datetimeFigureOut">
              <a:rPr lang="en-US"/>
            </a:fld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 eaLnBrk="0" hangingPunct="0">
              <a:defRPr sz="1400"/>
            </a:lvl1pPr>
          </a:lstStyle>
          <a:p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400"/>
            </a:lvl1pPr>
          </a:lstStyle>
          <a:p>
            <a:fld id="{44A6CDDC-93BD-4495-A12F-D97F714B798A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itchFamily="1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  <a:p>
            <a:pPr lvl="1" eaLnBrk="1" latinLnBrk="0" hangingPunct="1"/>
            <a:r>
              <a:rPr kumimoji="0" lang="zh-CN" altLang="en-US" smtClean="0"/>
              <a:t>第二级</a:t>
            </a:r>
            <a:endParaRPr kumimoji="0" lang="zh-CN" altLang="en-US" smtClean="0"/>
          </a:p>
          <a:p>
            <a:pPr lvl="2" eaLnBrk="1" latinLnBrk="0" hangingPunct="1"/>
            <a:r>
              <a:rPr kumimoji="0" lang="zh-CN" altLang="en-US" smtClean="0"/>
              <a:t>第三级</a:t>
            </a:r>
            <a:endParaRPr kumimoji="0" lang="zh-CN" altLang="en-US" smtClean="0"/>
          </a:p>
          <a:p>
            <a:pPr lvl="3" eaLnBrk="1" latinLnBrk="0" hangingPunct="1"/>
            <a:r>
              <a:rPr kumimoji="0" lang="zh-CN" altLang="en-US" smtClean="0"/>
              <a:t>第四级</a:t>
            </a:r>
            <a:endParaRPr kumimoji="0" lang="zh-CN" altLang="en-US" smtClean="0"/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88783A7-D4BC-48D7-A840-EABDC7CC28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C15D398-2F11-4B3F-A52F-CB32D93C1373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6.xml"/><Relationship Id="rId3" Type="http://schemas.openxmlformats.org/officeDocument/2006/relationships/image" Target="../media/image6.png"/><Relationship Id="rId2" Type="http://schemas.microsoft.com/office/2007/relationships/media" Target="file:///C:\Documents%20and%20Settings\Administrator\My%20Documents\&#25105;&#30340;&#25991;&#26723;\&#39640;&#20013;&#35821;&#25991;&#24517;&#20462;&#19968;\&#21517;&#33879;&#23548;&#35835;\&#12298;&#22823;&#21355;&#31185;&#27874;&#33778;&#23572;&#12299;&#23548;&#35835;\&#20262;&#25958;&#23396;&#20799;.mp4" TargetMode="External"/><Relationship Id="rId1" Type="http://schemas.openxmlformats.org/officeDocument/2006/relationships/video" Target="file:///C:\Documents%20and%20Settings\Administrator\My%20Documents\&#25105;&#30340;&#25991;&#26723;\&#39640;&#20013;&#35821;&#25991;&#24517;&#20462;&#19968;\&#21517;&#33879;&#23548;&#35835;\&#12298;&#22823;&#21355;&#31185;&#27874;&#33778;&#23572;&#12299;&#23548;&#35835;\&#20262;&#25958;&#23396;&#20799;.mp4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5.xml"/><Relationship Id="rId1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6.xml"/><Relationship Id="rId2" Type="http://schemas.openxmlformats.org/officeDocument/2006/relationships/image" Target="../media/image17.jpeg"/><Relationship Id="rId1" Type="http://schemas.openxmlformats.org/officeDocument/2006/relationships/hyperlink" Target="../&#20262;&#25958;&#23396;&#20799;.mp4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1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13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1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6.xml"/><Relationship Id="rId3" Type="http://schemas.openxmlformats.org/officeDocument/2006/relationships/image" Target="../media/image11.png"/><Relationship Id="rId2" Type="http://schemas.microsoft.com/office/2007/relationships/media" Target="file:///C:\Documents%20and%20Settings\Administrator\My%20Documents\&#25105;&#30340;&#25991;&#26723;\&#39640;&#20013;&#35821;&#25991;&#24517;&#20462;&#19968;\&#21517;&#33879;&#23548;&#35835;\&#12298;&#22823;&#21355;&#31185;&#27874;&#33778;&#23572;&#12299;&#23548;&#35835;\BBC&#35299;&#35835;.mp4" TargetMode="External"/><Relationship Id="rId1" Type="http://schemas.openxmlformats.org/officeDocument/2006/relationships/video" Target="file:///C:\Documents%20and%20Settings\Administrator\My%20Documents\&#25105;&#30340;&#25991;&#26723;\&#39640;&#20013;&#35821;&#25991;&#24517;&#20462;&#19968;\&#21517;&#33879;&#23548;&#35835;\&#12298;&#22823;&#21355;&#31185;&#27874;&#33778;&#23572;&#12299;&#23548;&#35835;\BBC&#35299;&#35835;.mp4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6.xml"/><Relationship Id="rId2" Type="http://schemas.openxmlformats.org/officeDocument/2006/relationships/image" Target="../media/image12.png"/><Relationship Id="rId1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伦敦孤儿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48895"/>
            <a:ext cx="9144000" cy="676021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686800" cy="838200"/>
          </a:xfrm>
        </p:spPr>
        <p:txBody>
          <a:bodyPr/>
          <a:lstStyle/>
          <a:p>
            <a:r>
              <a:rPr lang="zh-CN" altLang="zh-CN" b="1" dirty="0" smtClean="0"/>
              <a:t>走</a:t>
            </a:r>
            <a:r>
              <a:rPr lang="zh-CN" altLang="en-US" b="1" dirty="0" smtClean="0"/>
              <a:t>进</a:t>
            </a:r>
            <a:r>
              <a:rPr lang="zh-CN" altLang="zh-CN" b="1" dirty="0" smtClean="0"/>
              <a:t>作品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96752"/>
            <a:ext cx="8686800" cy="5661248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70000"/>
              </a:lnSpc>
            </a:pPr>
            <a:endParaRPr lang="en-US" altLang="zh-CN" sz="44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4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4400" b="1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在这部作品中</a:t>
            </a:r>
            <a:r>
              <a:rPr lang="en-US" altLang="zh-CN" sz="4400" b="1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,</a:t>
            </a:r>
            <a:r>
              <a:rPr lang="zh-CN" altLang="zh-CN" sz="4400" b="1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有很多作者本人的生活经历的描写。尤以童年生活的章节最为人们所津津乐道</a:t>
            </a:r>
            <a:r>
              <a:rPr lang="en-US" altLang="zh-CN" sz="4400" b="1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,</a:t>
            </a:r>
            <a:r>
              <a:rPr lang="zh-CN" altLang="zh-CN" sz="4400" b="1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有着“一种令人陶醉的气息</a:t>
            </a:r>
            <a:r>
              <a:rPr lang="en-US" altLang="zh-CN" sz="4400" b="1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,</a:t>
            </a:r>
            <a:r>
              <a:rPr lang="zh-CN" altLang="zh-CN" sz="4400" b="1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这种气息以前没有</a:t>
            </a:r>
            <a:r>
              <a:rPr lang="en-US" altLang="zh-CN" sz="4400" b="1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,</a:t>
            </a:r>
            <a:r>
              <a:rPr lang="zh-CN" altLang="zh-CN" sz="4400" b="1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今后也不会再有”</a:t>
            </a:r>
            <a:r>
              <a:rPr lang="en-US" altLang="zh-CN" sz="4400" b="1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……</a:t>
            </a:r>
            <a:endParaRPr lang="zh-CN" altLang="zh-CN" sz="4400" b="1" dirty="0" smtClean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endParaRPr lang="zh-CN" altLang="en-US" dirty="0"/>
          </a:p>
        </p:txBody>
      </p:sp>
      <p:pic>
        <p:nvPicPr>
          <p:cNvPr id="19460" name="Picture 4" descr="http://dl.bizhi.sogou.com/images/800x600/2014/02/26/53008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915816" y="0"/>
            <a:ext cx="6012160" cy="19888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 descr="http://www.taopic.com/uploads/allimg/111024/2013-1110241509272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2339752" y="1988840"/>
            <a:ext cx="4572000" cy="37846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dirty="0" smtClean="0">
                <a:latin typeface="+mn-ea"/>
              </a:rPr>
              <a:t>   </a:t>
            </a:r>
            <a:r>
              <a:rPr lang="zh-CN" altLang="zh-CN" sz="4000" b="1" dirty="0" smtClean="0">
                <a:latin typeface="+mn-ea"/>
              </a:rPr>
              <a:t>进入文本，自由选择你喜欢的精彩片段，并将其大声的朗读出来。</a:t>
            </a:r>
            <a:endParaRPr lang="zh-CN" altLang="en-US" sz="4000" b="1" dirty="0">
              <a:latin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83768" y="908720"/>
            <a:ext cx="2304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+mj-ea"/>
                <a:ea typeface="+mj-ea"/>
              </a:rPr>
              <a:t>走进作品</a:t>
            </a:r>
            <a:endParaRPr lang="zh-CN" altLang="en-US" sz="4000" b="1" dirty="0">
              <a:latin typeface="+mj-ea"/>
              <a:ea typeface="+mj-ea"/>
            </a:endParaRPr>
          </a:p>
        </p:txBody>
      </p:sp>
      <p:sp>
        <p:nvSpPr>
          <p:cNvPr id="7" name="左右箭头 6"/>
          <p:cNvSpPr/>
          <p:nvPr/>
        </p:nvSpPr>
        <p:spPr>
          <a:xfrm>
            <a:off x="2195736" y="1628800"/>
            <a:ext cx="4680520" cy="144016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Picture 2" descr="http://www.taopic.com/uploads/allimg/111024/2013-1110241509272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2411760" y="764704"/>
            <a:ext cx="446449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/>
              <a:t>赏析精彩片段，简要勾勒出</a:t>
            </a:r>
            <a:r>
              <a:rPr lang="zh-CN" altLang="zh-CN" sz="3600" b="1" dirty="0" smtClean="0"/>
              <a:t>童年</a:t>
            </a:r>
            <a:r>
              <a:rPr lang="zh-CN" altLang="en-US" sz="3600" b="1" dirty="0" smtClean="0"/>
              <a:t>时期</a:t>
            </a:r>
            <a:r>
              <a:rPr lang="zh-CN" altLang="zh-CN" sz="3600" b="1" dirty="0" smtClean="0"/>
              <a:t>的</a:t>
            </a:r>
            <a:endParaRPr lang="en-US" altLang="zh-CN" sz="3600" b="1" dirty="0" smtClean="0"/>
          </a:p>
          <a:p>
            <a:pPr>
              <a:lnSpc>
                <a:spcPct val="150000"/>
              </a:lnSpc>
            </a:pPr>
            <a:r>
              <a:rPr lang="zh-CN" altLang="zh-CN" sz="3600" b="1" dirty="0" smtClean="0"/>
              <a:t>大卫·科波菲尔形象</a:t>
            </a:r>
            <a:r>
              <a:rPr lang="zh-CN" altLang="en-US" sz="3600" b="1" dirty="0" smtClean="0"/>
              <a:t>：</a:t>
            </a:r>
            <a:endParaRPr lang="zh-CN" altLang="en-US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483772" y="3501008"/>
            <a:ext cx="738664" cy="24482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</a:rPr>
              <a:t>容貌</a:t>
            </a:r>
            <a:r>
              <a:rPr lang="zh-CN" altLang="zh-CN" sz="3600" b="1" dirty="0" smtClean="0">
                <a:solidFill>
                  <a:srgbClr val="0000FF"/>
                </a:solidFill>
              </a:rPr>
              <a:t>服饰</a:t>
            </a:r>
            <a:endParaRPr lang="zh-CN" altLang="en-US" sz="3600" b="1" dirty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03848" y="3501008"/>
            <a:ext cx="738664" cy="24482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zh-CN" sz="3600" b="1" dirty="0" smtClean="0">
                <a:solidFill>
                  <a:srgbClr val="0000FF"/>
                </a:solidFill>
              </a:rPr>
              <a:t>言语谈吐</a:t>
            </a:r>
            <a:endParaRPr lang="zh-CN" altLang="en-US" sz="3600" b="1" dirty="0">
              <a:solidFill>
                <a:srgbClr val="00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51920" y="3501008"/>
            <a:ext cx="738664" cy="24482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zh-CN" sz="3600" b="1" dirty="0" smtClean="0">
                <a:solidFill>
                  <a:srgbClr val="0000FF"/>
                </a:solidFill>
              </a:rPr>
              <a:t>动作</a:t>
            </a:r>
            <a:r>
              <a:rPr lang="zh-CN" altLang="en-US" sz="3600" b="1" dirty="0" smtClean="0">
                <a:solidFill>
                  <a:srgbClr val="0000FF"/>
                </a:solidFill>
              </a:rPr>
              <a:t>举止</a:t>
            </a:r>
            <a:endParaRPr lang="zh-CN" altLang="en-US" sz="3600" b="1" dirty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0" y="3501008"/>
            <a:ext cx="738664" cy="24482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zh-CN" sz="3600" b="1" dirty="0" smtClean="0">
                <a:solidFill>
                  <a:srgbClr val="0000FF"/>
                </a:solidFill>
              </a:rPr>
              <a:t>心理刻画</a:t>
            </a:r>
            <a:endParaRPr lang="zh-CN" altLang="en-US" sz="3600" b="1" dirty="0">
              <a:solidFill>
                <a:srgbClr val="00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40152" y="3501008"/>
            <a:ext cx="738664" cy="29523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</a:rPr>
              <a:t>其他方面</a:t>
            </a:r>
            <a:endParaRPr lang="zh-CN" altLang="en-US" sz="3600" b="1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64088" y="4581128"/>
            <a:ext cx="461665" cy="60689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b="1" dirty="0" smtClean="0">
                <a:solidFill>
                  <a:srgbClr val="0000FF"/>
                </a:solidFill>
              </a:rPr>
              <a:t>… …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686800" cy="838200"/>
          </a:xfrm>
        </p:spPr>
        <p:txBody>
          <a:bodyPr/>
          <a:lstStyle/>
          <a:p>
            <a:r>
              <a:rPr lang="zh-CN" altLang="zh-CN" b="1" dirty="0" smtClean="0"/>
              <a:t>走</a:t>
            </a:r>
            <a:r>
              <a:rPr lang="zh-CN" altLang="en-US" b="1" dirty="0" smtClean="0"/>
              <a:t>进</a:t>
            </a:r>
            <a:r>
              <a:rPr lang="zh-CN" altLang="zh-CN" b="1" dirty="0" smtClean="0"/>
              <a:t>作品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96752"/>
            <a:ext cx="8686800" cy="5661248"/>
          </a:xfrm>
        </p:spPr>
        <p:txBody>
          <a:bodyPr>
            <a:normAutofit fontScale="50000"/>
          </a:bodyPr>
          <a:lstStyle/>
          <a:p>
            <a:pPr>
              <a:lnSpc>
                <a:spcPct val="170000"/>
              </a:lnSpc>
            </a:pPr>
            <a:endParaRPr lang="en-US" altLang="zh-CN" sz="44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4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altLang="zh-CN" sz="4400" b="1" dirty="0" smtClean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真是太巧了！我马上就告诉她：我也没见过自己的父亲，还有我和母亲怎样独立过着我们所能想象的幸福生活，不仅现在这样生活，今后也要永远这样生活。我还告诉她：我父亲的坟就在我家附近的教堂墓场中，被一棵大树荫护着，许多愉快的早晨，我走到树下，听鸟儿歌唱。只是这一点似乎和爱米丽的孤儿生活不同。她在失去父亲前就已失去了母亲，而且没人知道她父亲的坟在什么地方，只知道他是埋在海底深处的什么地方。</a:t>
            </a:r>
            <a:endParaRPr altLang="zh-CN" sz="4400" b="1" dirty="0" smtClean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endParaRPr lang="zh-CN" altLang="en-US" dirty="0"/>
          </a:p>
        </p:txBody>
      </p:sp>
      <p:pic>
        <p:nvPicPr>
          <p:cNvPr id="19460" name="Picture 4" descr="http://dl.bizhi.sogou.com/images/800x600/2014/02/26/53008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915816" y="0"/>
            <a:ext cx="6012160" cy="19888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686800" cy="838200"/>
          </a:xfrm>
        </p:spPr>
        <p:txBody>
          <a:bodyPr/>
          <a:lstStyle/>
          <a:p>
            <a:r>
              <a:rPr lang="zh-CN" altLang="zh-CN" b="1" dirty="0" smtClean="0"/>
              <a:t>走</a:t>
            </a:r>
            <a:r>
              <a:rPr lang="zh-CN" altLang="en-US" b="1" dirty="0" smtClean="0"/>
              <a:t>进</a:t>
            </a:r>
            <a:r>
              <a:rPr lang="zh-CN" altLang="zh-CN" b="1" dirty="0" smtClean="0"/>
              <a:t>作品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96752"/>
            <a:ext cx="8686800" cy="5661248"/>
          </a:xfrm>
        </p:spPr>
        <p:txBody>
          <a:bodyPr>
            <a:normAutofit fontScale="50000"/>
          </a:bodyPr>
          <a:lstStyle/>
          <a:p>
            <a:pPr>
              <a:lnSpc>
                <a:spcPct val="170000"/>
              </a:lnSpc>
            </a:pPr>
            <a:endParaRPr lang="en-US" altLang="zh-CN" sz="44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4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altLang="zh-CN" sz="4400" b="1" dirty="0" smtClean="0"/>
              <a:t>“谢谢你、亲爱的佩葛蒂！”我说，“哦，谢谢你！谢谢你！你能答应我一件事吗，皮果提？请你写信给佩葛蒂、小爱米丽、高米芝太太和汉姆，告诉他们我并不像他们想的那么坏，并告诉他们我把一切爱送给他们——尤其是给小艾米丽，好吗？如果你愿意，你能这么做吗，佩葛蒂？”</a:t>
            </a:r>
            <a:endParaRPr altLang="zh-CN" sz="4400" b="1" dirty="0" smtClean="0"/>
          </a:p>
          <a:p>
            <a:pPr>
              <a:lnSpc>
                <a:spcPct val="170000"/>
              </a:lnSpc>
            </a:pPr>
            <a:r>
              <a:rPr altLang="zh-CN" sz="4400" b="1" dirty="0" smtClean="0"/>
              <a:t>    那好心的人答应了，我俩都怀着最深的爱亲那个钥匙孔——我记得，我还用手轻轻拍它，好像那是她那张诚实的脸——这才分别。</a:t>
            </a:r>
            <a:endParaRPr altLang="zh-CN" sz="4400" b="1" dirty="0" smtClean="0"/>
          </a:p>
          <a:p>
            <a:endParaRPr lang="zh-CN" altLang="en-US" dirty="0"/>
          </a:p>
        </p:txBody>
      </p:sp>
      <p:pic>
        <p:nvPicPr>
          <p:cNvPr id="19460" name="Picture 4" descr="http://dl.bizhi.sogou.com/images/800x600/2014/02/26/53008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915816" y="0"/>
            <a:ext cx="6012160" cy="19888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686800" cy="838200"/>
          </a:xfrm>
        </p:spPr>
        <p:txBody>
          <a:bodyPr/>
          <a:lstStyle/>
          <a:p>
            <a:r>
              <a:rPr lang="zh-CN" altLang="zh-CN" b="1" dirty="0" smtClean="0"/>
              <a:t>走</a:t>
            </a:r>
            <a:r>
              <a:rPr lang="zh-CN" altLang="en-US" b="1" dirty="0" smtClean="0"/>
              <a:t>进</a:t>
            </a:r>
            <a:r>
              <a:rPr lang="zh-CN" altLang="zh-CN" b="1" dirty="0" smtClean="0"/>
              <a:t>作品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96752"/>
            <a:ext cx="8686800" cy="5661248"/>
          </a:xfrm>
        </p:spPr>
        <p:txBody>
          <a:bodyPr>
            <a:normAutofit fontScale="60000"/>
          </a:bodyPr>
          <a:lstStyle/>
          <a:p>
            <a:pPr>
              <a:lnSpc>
                <a:spcPct val="170000"/>
              </a:lnSpc>
            </a:pPr>
            <a:endParaRPr lang="en-US" altLang="zh-CN" sz="44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4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4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altLang="zh-CN" sz="4400" b="1" dirty="0" smtClean="0">
                <a:solidFill>
                  <a:srgbClr val="FF0000"/>
                </a:solidFill>
              </a:rPr>
              <a:t>这时，天色已黑；我坐在那儿休息时，听到钟敲响了十点钟。好在那是个夏夜，天气也很好。我喘过气来，再不觉得嗓子眼发紧发干了，就站起来又往前走。尽管意气消沉，我也没有回头的念头。就算在这肯特大路上下一场瑞士的大雪，我也认定我是不会想回去的。</a:t>
            </a:r>
            <a:endParaRPr altLang="zh-CN" sz="4400" b="1" dirty="0" smtClean="0">
              <a:solidFill>
                <a:srgbClr val="FF0000"/>
              </a:solidFill>
            </a:endParaRPr>
          </a:p>
          <a:p>
            <a:endParaRPr lang="zh-CN" altLang="en-US" dirty="0"/>
          </a:p>
        </p:txBody>
      </p:sp>
      <p:pic>
        <p:nvPicPr>
          <p:cNvPr id="19460" name="Picture 4" descr="http://dl.bizhi.sogou.com/images/800x600/2014/02/26/53008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915816" y="0"/>
            <a:ext cx="6012160" cy="19888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 descr="http://www.taopic.com/uploads/allimg/111024/2013-1110241509272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79873" name="Rectangle 1"/>
          <p:cNvSpPr>
            <a:spLocks noChangeArrowheads="1"/>
          </p:cNvSpPr>
          <p:nvPr/>
        </p:nvSpPr>
        <p:spPr bwMode="auto">
          <a:xfrm>
            <a:off x="2195736" y="908720"/>
            <a:ext cx="4536504" cy="1708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宋体" panose="02010600030101010101" pitchFamily="2" charset="-122"/>
              </a:rPr>
              <a:t>《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宋体" panose="02010600030101010101" pitchFamily="2" charset="-122"/>
              </a:rPr>
              <a:t>大卫</a:t>
            </a:r>
            <a:r>
              <a:rPr kumimoji="0" lang="zh-CN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宋体" panose="02010600030101010101" pitchFamily="2" charset="-122"/>
              </a:rPr>
              <a:t>·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宋体" panose="02010600030101010101" pitchFamily="2" charset="-122"/>
              </a:rPr>
              <a:t>科波菲尔</a:t>
            </a:r>
            <a:r>
              <a:rPr kumimoji="0" lang="zh-CN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宋体" panose="02010600030101010101" pitchFamily="2" charset="-122"/>
              </a:rPr>
              <a:t>》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宋体" panose="02010600030101010101" pitchFamily="2" charset="-122"/>
              </a:rPr>
              <a:t>一书中，作家狄更斯还塑造了哪些孤儿形象？</a:t>
            </a:r>
            <a:endParaRPr kumimoji="0" 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  <a:cs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95736" y="2852936"/>
            <a:ext cx="4572000" cy="3046095"/>
          </a:xfrm>
          <a:prstGeom prst="rect">
            <a:avLst/>
          </a:prstGeom>
          <a:solidFill>
            <a:schemeClr val="bg1">
              <a:alpha val="44000"/>
            </a:schemeClr>
          </a:solidFill>
        </p:spPr>
        <p:txBody>
          <a:bodyPr>
            <a:spAutoFit/>
          </a:bodyPr>
          <a:lstStyle/>
          <a:p>
            <a:r>
              <a:rPr lang="en-US" altLang="zh-CN" sz="3200" b="1" dirty="0" smtClean="0">
                <a:solidFill>
                  <a:srgbClr val="0000FF"/>
                </a:solidFill>
              </a:rPr>
              <a:t>  </a:t>
            </a:r>
            <a:r>
              <a:rPr lang="zh-CN" altLang="zh-CN" sz="3200" b="1" dirty="0" smtClean="0">
                <a:solidFill>
                  <a:srgbClr val="0000FF"/>
                </a:solidFill>
              </a:rPr>
              <a:t>明确：大卫·科波菲尔的母亲、艾米丽、史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蒂</a:t>
            </a:r>
            <a:r>
              <a:rPr lang="zh-CN" altLang="zh-CN" sz="3200" b="1" dirty="0" smtClean="0">
                <a:solidFill>
                  <a:srgbClr val="0000FF"/>
                </a:solidFill>
              </a:rPr>
              <a:t>夫、艾格尼丝……</a:t>
            </a:r>
            <a:endParaRPr lang="en-US" altLang="zh-CN" sz="3200" b="1" dirty="0" smtClean="0">
              <a:solidFill>
                <a:srgbClr val="0000FF"/>
              </a:solidFill>
            </a:endParaRPr>
          </a:p>
          <a:p>
            <a:r>
              <a:rPr lang="zh-CN" altLang="zh-CN" sz="3200" b="1" dirty="0" smtClean="0">
                <a:solidFill>
                  <a:srgbClr val="0000FF"/>
                </a:solidFill>
              </a:rPr>
              <a:t>  他们中或者是孤儿或者是在单亲家庭中长大的孩子。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96610" name="Picture 2" descr="http://cn.toursforfun.com/images/seo_articles/Image/British/3/38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1979712" y="163860"/>
            <a:ext cx="457200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br>
              <a:rPr lang="zh-CN" altLang="en-US" dirty="0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</a:br>
            <a:endParaRPr lang="zh-CN" altLang="en-US" sz="4000" dirty="0" smtClean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148745"/>
            <a:ext cx="9144000" cy="5709255"/>
          </a:xfrm>
          <a:prstGeom prst="rect">
            <a:avLst/>
          </a:prstGeom>
          <a:solidFill>
            <a:schemeClr val="bg1">
              <a:alpha val="67000"/>
            </a:schemeClr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 b="1" dirty="0" smtClean="0">
                <a:latin typeface="+mj-ea"/>
                <a:ea typeface="+mj-ea"/>
                <a:cs typeface="宋体" panose="02010600030101010101" pitchFamily="2" charset="-122"/>
              </a:rPr>
              <a:t>  </a:t>
            </a:r>
            <a:r>
              <a:rPr lang="zh-CN" altLang="en-US" sz="3200" b="1" dirty="0" smtClean="0">
                <a:latin typeface="+mj-ea"/>
                <a:ea typeface="+mj-ea"/>
                <a:cs typeface="宋体" panose="02010600030101010101" pitchFamily="2" charset="-122"/>
              </a:rPr>
              <a:t>例如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effectLst/>
                <a:latin typeface="+mj-ea"/>
                <a:ea typeface="+mj-ea"/>
                <a:cs typeface="宋体" panose="02010600030101010101" pitchFamily="2" charset="-122"/>
              </a:rPr>
              <a:t>：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effectLst/>
              <a:latin typeface="+mj-ea"/>
              <a:ea typeface="+mj-ea"/>
              <a:cs typeface="宋体" panose="02010600030101010101" pitchFamily="2" charset="-122"/>
            </a:endParaRP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effectLst/>
                <a:latin typeface="+mj-ea"/>
                <a:ea typeface="+mj-ea"/>
                <a:cs typeface="宋体" panose="02010600030101010101" pitchFamily="2" charset="-122"/>
              </a:rPr>
              <a:t>《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effectLst/>
                <a:latin typeface="+mj-ea"/>
                <a:ea typeface="+mj-ea"/>
                <a:cs typeface="宋体" panose="02010600030101010101" pitchFamily="2" charset="-122"/>
              </a:rPr>
              <a:t>匹克威克外传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effectLst/>
                <a:latin typeface="+mj-ea"/>
                <a:ea typeface="+mj-ea"/>
                <a:cs typeface="宋体" panose="02010600030101010101" pitchFamily="2" charset="-122"/>
              </a:rPr>
              <a:t>》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effectLst/>
                <a:latin typeface="+mj-ea"/>
                <a:ea typeface="+mj-ea"/>
                <a:cs typeface="宋体" panose="02010600030101010101" pitchFamily="2" charset="-122"/>
              </a:rPr>
              <a:t>中的巴德尔少爷、小爱德门；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effectLst/>
              <a:latin typeface="+mj-ea"/>
              <a:ea typeface="+mj-ea"/>
              <a:cs typeface="宋体" panose="02010600030101010101" pitchFamily="2" charset="-122"/>
            </a:endParaRP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effectLst/>
                <a:latin typeface="+mj-ea"/>
                <a:ea typeface="+mj-ea"/>
                <a:cs typeface="宋体" panose="02010600030101010101" pitchFamily="2" charset="-122"/>
              </a:rPr>
              <a:t>《</a:t>
            </a:r>
            <a:r>
              <a:rPr lang="zh-CN" altLang="en-US" sz="3200" b="1" dirty="0" smtClean="0">
                <a:latin typeface="+mj-ea"/>
                <a:ea typeface="+mj-ea"/>
                <a:cs typeface="宋体" panose="02010600030101010101" pitchFamily="2" charset="-122"/>
              </a:rPr>
              <a:t>雾都孤儿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effectLst/>
                <a:latin typeface="+mj-ea"/>
                <a:ea typeface="+mj-ea"/>
                <a:cs typeface="宋体" panose="02010600030101010101" pitchFamily="2" charset="-122"/>
              </a:rPr>
              <a:t>》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effectLst/>
                <a:latin typeface="+mj-ea"/>
                <a:ea typeface="+mj-ea"/>
                <a:cs typeface="宋体" panose="02010600030101010101" pitchFamily="2" charset="-122"/>
              </a:rPr>
              <a:t>中的同名主人公、小蒙克斯、诺  亚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effectLst/>
                <a:latin typeface="+mj-ea"/>
                <a:ea typeface="+mj-ea"/>
                <a:cs typeface="宋体" panose="02010600030101010101" pitchFamily="2" charset="-122"/>
              </a:rPr>
              <a:t>·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effectLst/>
                <a:latin typeface="+mj-ea"/>
                <a:ea typeface="+mj-ea"/>
                <a:cs typeface="宋体" panose="02010600030101010101" pitchFamily="2" charset="-122"/>
              </a:rPr>
              <a:t>克雷坡尔、杰克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effectLst/>
                <a:latin typeface="+mj-ea"/>
                <a:ea typeface="+mj-ea"/>
                <a:cs typeface="宋体" panose="02010600030101010101" pitchFamily="2" charset="-122"/>
              </a:rPr>
              <a:t>·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effectLst/>
                <a:latin typeface="+mj-ea"/>
                <a:ea typeface="+mj-ea"/>
                <a:cs typeface="宋体" panose="02010600030101010101" pitchFamily="2" charset="-122"/>
              </a:rPr>
              <a:t>道金斯；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effectLst/>
              <a:latin typeface="+mj-ea"/>
              <a:ea typeface="+mj-ea"/>
              <a:cs typeface="宋体" panose="02010600030101010101" pitchFamily="2" charset="-122"/>
            </a:endParaRP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effectLst/>
                <a:latin typeface="+mj-ea"/>
                <a:ea typeface="+mj-ea"/>
                <a:cs typeface="宋体" panose="02010600030101010101" pitchFamily="2" charset="-122"/>
              </a:rPr>
              <a:t>《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effectLst/>
                <a:latin typeface="+mj-ea"/>
                <a:ea typeface="+mj-ea"/>
                <a:cs typeface="宋体" panose="02010600030101010101" pitchFamily="2" charset="-122"/>
              </a:rPr>
              <a:t>老古玩店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effectLst/>
                <a:latin typeface="+mj-ea"/>
                <a:ea typeface="+mj-ea"/>
                <a:cs typeface="宋体" panose="02010600030101010101" pitchFamily="2" charset="-122"/>
              </a:rPr>
              <a:t>》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effectLst/>
                <a:latin typeface="+mj-ea"/>
                <a:ea typeface="+mj-ea"/>
                <a:cs typeface="宋体" panose="02010600030101010101" pitchFamily="2" charset="-122"/>
              </a:rPr>
              <a:t>中的耐儿、小雅各；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effectLst/>
              <a:latin typeface="+mj-ea"/>
              <a:ea typeface="+mj-ea"/>
              <a:cs typeface="宋体" panose="02010600030101010101" pitchFamily="2" charset="-122"/>
            </a:endParaRPr>
          </a:p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effectLst/>
                <a:latin typeface="+mj-ea"/>
                <a:ea typeface="+mj-ea"/>
                <a:cs typeface="宋体" panose="02010600030101010101" pitchFamily="2" charset="-122"/>
              </a:rPr>
              <a:t>《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effectLst/>
                <a:latin typeface="+mj-ea"/>
                <a:ea typeface="+mj-ea"/>
                <a:cs typeface="宋体" panose="02010600030101010101" pitchFamily="2" charset="-122"/>
              </a:rPr>
              <a:t>董贝父子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effectLst/>
                <a:latin typeface="+mj-ea"/>
                <a:ea typeface="+mj-ea"/>
                <a:cs typeface="宋体" panose="02010600030101010101" pitchFamily="2" charset="-122"/>
              </a:rPr>
              <a:t>》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effectLst/>
                <a:latin typeface="+mj-ea"/>
                <a:ea typeface="+mj-ea"/>
                <a:cs typeface="宋体" panose="02010600030101010101" pitchFamily="2" charset="-122"/>
              </a:rPr>
              <a:t>中的弗洛伦丝、保罗、小比勒；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effectLst/>
              <a:latin typeface="+mj-ea"/>
              <a:ea typeface="+mj-ea"/>
              <a:cs typeface="宋体" panose="02010600030101010101" pitchFamily="2" charset="-122"/>
            </a:endParaRPr>
          </a:p>
          <a:p>
            <a:pPr lvl="0"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effectLst/>
                <a:latin typeface="+mj-ea"/>
                <a:ea typeface="+mj-ea"/>
                <a:cs typeface="宋体" panose="02010600030101010101" pitchFamily="2" charset="-122"/>
              </a:rPr>
              <a:t>《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effectLst/>
                <a:latin typeface="+mj-ea"/>
                <a:ea typeface="+mj-ea"/>
                <a:cs typeface="宋体" panose="02010600030101010101" pitchFamily="2" charset="-122"/>
              </a:rPr>
              <a:t>双城记</a:t>
            </a: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effectLst/>
                <a:latin typeface="+mj-ea"/>
                <a:ea typeface="+mj-ea"/>
                <a:cs typeface="宋体" panose="02010600030101010101" pitchFamily="2" charset="-122"/>
              </a:rPr>
              <a:t>》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effectLst/>
                <a:latin typeface="+mj-ea"/>
                <a:ea typeface="+mj-ea"/>
                <a:cs typeface="宋体" panose="02010600030101010101" pitchFamily="2" charset="-122"/>
              </a:rPr>
              <a:t>中的小露西、小查尔斯、小裘利；   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effectLst/>
              <a:latin typeface="+mj-ea"/>
              <a:ea typeface="+mj-ea"/>
              <a:cs typeface="宋体" panose="02010600030101010101" pitchFamily="2" charset="-122"/>
            </a:endParaRPr>
          </a:p>
          <a:p>
            <a:pPr lvl="0"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smtClean="0">
                <a:latin typeface="+mj-ea"/>
                <a:ea typeface="+mj-ea"/>
                <a:cs typeface="宋体" panose="02010600030101010101" pitchFamily="2" charset="-122"/>
              </a:rPr>
              <a:t>……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effectLst/>
              <a:latin typeface="+mj-ea"/>
              <a:ea typeface="+mj-ea"/>
              <a:cs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77218"/>
          </a:xfrm>
          <a:prstGeom prst="rect">
            <a:avLst/>
          </a:prstGeom>
          <a:solidFill>
            <a:schemeClr val="bg1">
              <a:alpha val="68000"/>
            </a:schemeClr>
          </a:solidFill>
        </p:spPr>
        <p:txBody>
          <a:bodyPr wrap="square">
            <a:spAutoFit/>
          </a:bodyPr>
          <a:lstStyle/>
          <a:p>
            <a:pPr lvl="0" indent="2667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zh-CN" sz="3200" b="1" dirty="0" smtClean="0">
                <a:solidFill>
                  <a:srgbClr val="0000FF"/>
                </a:solidFill>
                <a:latin typeface="+mj-ea"/>
                <a:ea typeface="+mj-ea"/>
                <a:cs typeface="宋体" panose="02010600030101010101" pitchFamily="2" charset="-122"/>
              </a:rPr>
              <a:t>据有关资料显示，狄更斯一生描绘了九十多个儿童形象，单单只算有名有姓的就有五十多个。</a:t>
            </a:r>
            <a:endParaRPr lang="en-US" altLang="zh-CN" sz="3200" b="1" dirty="0" smtClean="0">
              <a:solidFill>
                <a:srgbClr val="0000FF"/>
              </a:solidFill>
              <a:latin typeface="+mj-ea"/>
              <a:ea typeface="+mj-ea"/>
              <a:cs typeface="宋体" panose="02010600030101010101" pitchFamily="2" charset="-122"/>
            </a:endParaRPr>
          </a:p>
        </p:txBody>
      </p:sp>
      <p:sp>
        <p:nvSpPr>
          <p:cNvPr id="9" name="左右箭头 8"/>
          <p:cNvSpPr/>
          <p:nvPr/>
        </p:nvSpPr>
        <p:spPr>
          <a:xfrm>
            <a:off x="0" y="1124744"/>
            <a:ext cx="9144000" cy="45719"/>
          </a:xfrm>
          <a:prstGeom prst="leftRight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 descr="http://www.taopic.com/uploads/allimg/111024/2013-1110241509272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84993" name="Rectangle 1"/>
          <p:cNvSpPr>
            <a:spLocks noChangeArrowheads="1"/>
          </p:cNvSpPr>
          <p:nvPr/>
        </p:nvSpPr>
        <p:spPr bwMode="auto">
          <a:xfrm>
            <a:off x="2339752" y="1644101"/>
            <a:ext cx="4464496" cy="323966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4800" b="1" i="0" u="none" strike="noStrike" cap="none" normalizeH="0" baseline="0" dirty="0" smtClean="0">
                <a:ln>
                  <a:noFill/>
                </a:ln>
                <a:effectLst/>
                <a:latin typeface="+mj-ea"/>
                <a:ea typeface="+mj-ea"/>
                <a:cs typeface="宋体" panose="02010600030101010101" pitchFamily="2" charset="-122"/>
              </a:rPr>
              <a:t>谈谈作家为什么会塑造了如此之多的孤儿形象？ </a:t>
            </a:r>
            <a:endParaRPr kumimoji="0" lang="zh-CN" sz="4800" b="1" i="0" u="none" strike="noStrike" cap="none" normalizeH="0" baseline="0" dirty="0" smtClean="0">
              <a:ln>
                <a:noFill/>
              </a:ln>
              <a:effectLst/>
              <a:latin typeface="+mj-ea"/>
              <a:ea typeface="+mj-ea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 descr="http://www.taopic.com/uploads/allimg/111024/2013-1110241509272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0898" name="Rectangle 2"/>
          <p:cNvSpPr>
            <a:spLocks noChangeArrowheads="1"/>
          </p:cNvSpPr>
          <p:nvPr/>
        </p:nvSpPr>
        <p:spPr bwMode="auto">
          <a:xfrm>
            <a:off x="1907704" y="980728"/>
            <a:ext cx="5328592" cy="1708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宋体" panose="02010600030101010101" pitchFamily="2" charset="-122"/>
              </a:rPr>
              <a:t>1.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宋体" panose="02010600030101010101" pitchFamily="2" charset="-122"/>
              </a:rPr>
              <a:t>从创作艺术角度来谈，童年视角的第一人称叙述。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79712" y="2636912"/>
            <a:ext cx="496855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b="1" dirty="0" smtClean="0">
                <a:solidFill>
                  <a:srgbClr val="0000FF"/>
                </a:solidFill>
              </a:rPr>
              <a:t>儿童天真、</a:t>
            </a:r>
            <a:r>
              <a:rPr lang="zh-CN" altLang="en-US" sz="3600" b="1" dirty="0" smtClean="0">
                <a:solidFill>
                  <a:srgbClr val="0000FF"/>
                </a:solidFill>
              </a:rPr>
              <a:t>真实、有</a:t>
            </a:r>
            <a:r>
              <a:rPr lang="zh-CN" altLang="zh-CN" sz="3600" b="1" dirty="0" smtClean="0">
                <a:solidFill>
                  <a:srgbClr val="0000FF"/>
                </a:solidFill>
              </a:rPr>
              <a:t>想象</a:t>
            </a:r>
            <a:r>
              <a:rPr lang="zh-CN" altLang="en-US" sz="3600" b="1" dirty="0" smtClean="0">
                <a:solidFill>
                  <a:srgbClr val="0000FF"/>
                </a:solidFill>
              </a:rPr>
              <a:t>力</a:t>
            </a:r>
            <a:r>
              <a:rPr lang="zh-CN" altLang="zh-CN" sz="3600" b="1" dirty="0" smtClean="0">
                <a:solidFill>
                  <a:srgbClr val="0000FF"/>
                </a:solidFill>
              </a:rPr>
              <a:t>、</a:t>
            </a:r>
            <a:r>
              <a:rPr lang="zh-CN" altLang="en-US" sz="3600" b="1" dirty="0" smtClean="0">
                <a:solidFill>
                  <a:srgbClr val="0000FF"/>
                </a:solidFill>
              </a:rPr>
              <a:t>纯洁、</a:t>
            </a:r>
            <a:r>
              <a:rPr lang="zh-CN" altLang="zh-CN" sz="3600" b="1" dirty="0" smtClean="0">
                <a:solidFill>
                  <a:srgbClr val="0000FF"/>
                </a:solidFill>
              </a:rPr>
              <a:t>忧伤。浑然天成</a:t>
            </a:r>
            <a:r>
              <a:rPr lang="zh-CN" altLang="en-US" sz="3600" b="1" dirty="0" smtClean="0">
                <a:solidFill>
                  <a:srgbClr val="0000FF"/>
                </a:solidFill>
              </a:rPr>
              <a:t>，没有丝毫的矫揉造作。</a:t>
            </a:r>
            <a:endParaRPr lang="zh-CN" altLang="en-US" sz="3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00034" y="1285860"/>
            <a:ext cx="8458200" cy="1222375"/>
          </a:xfrm>
        </p:spPr>
        <p:txBody>
          <a:bodyPr>
            <a:normAutofit/>
          </a:bodyPr>
          <a:lstStyle/>
          <a:p>
            <a:pPr algn="ctr"/>
            <a:r>
              <a:rPr lang="en-US" altLang="zh-CN" sz="6600" dirty="0" smtClean="0">
                <a:solidFill>
                  <a:srgbClr val="FF0000"/>
                </a:solidFill>
              </a:rPr>
              <a:t>《</a:t>
            </a:r>
            <a:r>
              <a:rPr lang="zh-CN" altLang="en-US" sz="6600" dirty="0" smtClean="0">
                <a:solidFill>
                  <a:srgbClr val="FF0000"/>
                </a:solidFill>
              </a:rPr>
              <a:t>大卫</a:t>
            </a:r>
            <a:r>
              <a:rPr lang="en-US" altLang="zh-CN" sz="6600" dirty="0" smtClean="0">
                <a:solidFill>
                  <a:srgbClr val="FF0000"/>
                </a:solidFill>
              </a:rPr>
              <a:t>·</a:t>
            </a:r>
            <a:r>
              <a:rPr lang="zh-CN" altLang="en-US" sz="6600" dirty="0" smtClean="0">
                <a:solidFill>
                  <a:srgbClr val="FF0000"/>
                </a:solidFill>
              </a:rPr>
              <a:t>科波菲尔</a:t>
            </a:r>
            <a:r>
              <a:rPr lang="en-US" altLang="zh-CN" sz="6600" dirty="0" smtClean="0">
                <a:solidFill>
                  <a:srgbClr val="FF0000"/>
                </a:solidFill>
              </a:rPr>
              <a:t>》</a:t>
            </a:r>
            <a:endParaRPr lang="zh-CN" altLang="en-US" sz="6600" dirty="0">
              <a:solidFill>
                <a:srgbClr val="FF00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67544" y="4437112"/>
            <a:ext cx="8458200" cy="914400"/>
          </a:xfrm>
        </p:spPr>
        <p:txBody>
          <a:bodyPr>
            <a:normAutofit/>
          </a:bodyPr>
          <a:lstStyle/>
          <a:p>
            <a:pPr algn="r"/>
            <a:r>
              <a:rPr lang="zh-CN" altLang="en-US" sz="3200" dirty="0" smtClean="0">
                <a:solidFill>
                  <a:schemeClr val="tx1"/>
                </a:solidFill>
              </a:rPr>
              <a:t>高中语文必修一名著导读单元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pic>
        <p:nvPicPr>
          <p:cNvPr id="22540" name="Picture 12" descr="http://ec4.images-amazon.com/images/I/51BQFOvmN7L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3528" y="3212976"/>
            <a:ext cx="2952328" cy="33223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5580112" y="3501008"/>
            <a:ext cx="24449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</a:rPr>
              <a:t>英   狄更斯</a:t>
            </a:r>
            <a:endParaRPr lang="zh-CN" altLang="en-US" sz="3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91490" name="Picture 2" descr="http://www.srbook.com.tw/images/demo/9789865811341/3s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299695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  <a:headEnd/>
            <a:tailEnd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5" name="矩形 4"/>
          <p:cNvSpPr/>
          <p:nvPr/>
        </p:nvSpPr>
        <p:spPr>
          <a:xfrm>
            <a:off x="467544" y="2996952"/>
            <a:ext cx="8280920" cy="36702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时代背景：本书是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通过一个孤儿的不幸遭遇描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，真实的再现了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一幅广阔而五光十色的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英国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社会画面，揭露了资产阶级对劳动人民的剥削；表现了作者对弱小者的深切同情。狄更斯揭开了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丑陋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的社会真相。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457200"/>
            <a:ext cx="1835696" cy="838200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>
                <a:hlinkClick r:id="rId1" action="ppaction://hlinkfile"/>
              </a:rPr>
              <a:t>伦敦孤儿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3214686"/>
            <a:ext cx="8686800" cy="2507109"/>
          </a:xfrm>
        </p:spPr>
        <p:txBody>
          <a:bodyPr>
            <a:noAutofit/>
          </a:bodyPr>
          <a:lstStyle/>
          <a:p>
            <a:pPr>
              <a:lnSpc>
                <a:spcPct val="170000"/>
              </a:lnSpc>
            </a:pPr>
            <a:r>
              <a:rPr lang="en-US" altLang="zh-CN" sz="2000" b="1" dirty="0" smtClean="0">
                <a:solidFill>
                  <a:schemeClr val="tx1"/>
                </a:solidFill>
              </a:rPr>
              <a:t>3.</a:t>
            </a:r>
            <a:r>
              <a:rPr lang="en-US" altLang="zh-CN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zh-CN" sz="2400" b="1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众多的孤儿、苦儿、弃儿、流浪儿、低能儿、小乞丐。他们衣食无着</a:t>
            </a:r>
            <a:r>
              <a:rPr lang="en-US" altLang="zh-CN" sz="2400" b="1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, </a:t>
            </a:r>
            <a:r>
              <a:rPr lang="zh-CN" altLang="zh-CN" sz="2400" b="1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备受虐待</a:t>
            </a:r>
            <a:r>
              <a:rPr lang="en-US" altLang="zh-CN" sz="2400" b="1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, </a:t>
            </a:r>
            <a:r>
              <a:rPr lang="zh-CN" altLang="zh-CN" sz="2400" b="1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过着非人的生活</a:t>
            </a:r>
            <a:r>
              <a:rPr lang="en-US" altLang="zh-CN" sz="2400" b="1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, </a:t>
            </a:r>
            <a:r>
              <a:rPr lang="zh-CN" altLang="zh-CN" sz="2400" b="1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遭遇催人泪下。</a:t>
            </a:r>
            <a:endParaRPr lang="en-US" altLang="zh-CN" sz="2400" b="1" dirty="0" smtClean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2400" b="1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</a:t>
            </a:r>
            <a:r>
              <a:rPr lang="zh-CN" altLang="zh-CN" sz="2400" b="1" dirty="0" smtClean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他希望通过自己的作品的呈现引发人们对儿童的同情、怜悯、帮助，使得社会关注儿童的生活和成长，帮助遭受苦难的儿童，从而改变儿童的命运和生活现状。</a:t>
            </a:r>
            <a:endParaRPr lang="zh-CN" altLang="en-US" sz="2400" b="1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188418" name="Picture 2" descr="http://p3.so.qhmsg.com/t013fdfbb87b0176b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285728"/>
            <a:ext cx="5616624" cy="259228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  <a:headEnd/>
            <a:tailEnd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9093" name="Picture 5" descr="http://img2.3lian.com/2014/f2/27/d/11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36450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9094" name="Rectangle 6"/>
          <p:cNvSpPr>
            <a:spLocks noChangeArrowheads="1"/>
          </p:cNvSpPr>
          <p:nvPr/>
        </p:nvSpPr>
        <p:spPr bwMode="auto">
          <a:xfrm>
            <a:off x="683568" y="4365104"/>
            <a:ext cx="7884368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effectLst/>
                <a:latin typeface="黑体" panose="02010600030101010101" pitchFamily="2" charset="-122"/>
                <a:ea typeface="黑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effectLst/>
                <a:latin typeface="黑体" panose="02010600030101010101" pitchFamily="2" charset="-122"/>
                <a:ea typeface="黑体" panose="02010600030101010101" pitchFamily="2" charset="-122"/>
                <a:cs typeface="Times New Roman" panose="02020603050405020304" pitchFamily="18" charset="0"/>
              </a:rPr>
              <a:t>领略一下狄更斯在塑造童年时期的大卫</a:t>
            </a:r>
            <a:r>
              <a:rPr kumimoji="0" lang="zh-CN" altLang="zh-CN" sz="3600" b="1" i="0" u="none" strike="noStrike" cap="none" normalizeH="0" baseline="0" dirty="0" smtClean="0">
                <a:ln>
                  <a:noFill/>
                </a:ln>
                <a:effectLst/>
                <a:latin typeface="黑体" panose="02010600030101010101" pitchFamily="2" charset="-122"/>
                <a:ea typeface="黑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effectLst/>
                <a:latin typeface="黑体" panose="02010600030101010101" pitchFamily="2" charset="-122"/>
                <a:ea typeface="黑体" panose="02010600030101010101" pitchFamily="2" charset="-122"/>
                <a:cs typeface="Times New Roman" panose="02020603050405020304" pitchFamily="18" charset="0"/>
              </a:rPr>
              <a:t>科波菲尔这一主人公时独特的语言魅力。</a:t>
            </a:r>
            <a:endParaRPr kumimoji="0" lang="zh-CN" sz="3600" b="1" i="0" u="none" strike="noStrike" cap="none" normalizeH="0" baseline="0" dirty="0" smtClean="0">
              <a:ln>
                <a:noFill/>
              </a:ln>
              <a:effectLst/>
              <a:latin typeface="黑体" panose="02010600030101010101" pitchFamily="2" charset="-122"/>
              <a:ea typeface="黑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9512" y="378904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+mj-ea"/>
                <a:ea typeface="+mj-ea"/>
              </a:rPr>
              <a:t>鉴赏语言魅力</a:t>
            </a:r>
            <a:endParaRPr lang="zh-CN" altLang="en-US" sz="2800" dirty="0">
              <a:latin typeface="+mj-ea"/>
              <a:ea typeface="+mj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686800" cy="838200"/>
          </a:xfrm>
        </p:spPr>
        <p:txBody>
          <a:bodyPr/>
          <a:lstStyle/>
          <a:p>
            <a:r>
              <a:rPr lang="zh-CN" altLang="en-US" b="1" dirty="0"/>
              <a:t>精彩语言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96752"/>
            <a:ext cx="8686800" cy="5661248"/>
          </a:xfrm>
        </p:spPr>
        <p:txBody>
          <a:bodyPr>
            <a:normAutofit fontScale="60000"/>
          </a:bodyPr>
          <a:lstStyle/>
          <a:p>
            <a:pPr>
              <a:lnSpc>
                <a:spcPct val="170000"/>
              </a:lnSpc>
            </a:pPr>
            <a:endParaRPr lang="en-US" altLang="zh-CN" sz="44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4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4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altLang="zh-CN" sz="4400" b="1" dirty="0" smtClean="0">
                <a:solidFill>
                  <a:srgbClr val="FF0000"/>
                </a:solidFill>
              </a:rPr>
              <a:t>首先清晰地浮现在脑前的便是我母亲，我那长着一头秀发，模样年轻的母亲，还有没模没样的皮果提。皮果提的眼睛真是黑，以致她周围的那部分脸色也发暗，她的双颊和双臂硬梆梆而又红彤彤，我常为鸟们不来啄她，而去啄苹果而感到奇怪。 </a:t>
            </a:r>
            <a:endParaRPr altLang="zh-CN" sz="4400" b="1" dirty="0" smtClean="0">
              <a:solidFill>
                <a:srgbClr val="FF0000"/>
              </a:solidFill>
            </a:endParaRPr>
          </a:p>
          <a:p>
            <a:endParaRPr lang="zh-CN" altLang="en-US" dirty="0"/>
          </a:p>
        </p:txBody>
      </p:sp>
      <p:pic>
        <p:nvPicPr>
          <p:cNvPr id="19460" name="Picture 4" descr="http://dl.bizhi.sogou.com/images/800x600/2014/02/26/53008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915816" y="0"/>
            <a:ext cx="6012160" cy="19888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686800" cy="838200"/>
          </a:xfrm>
        </p:spPr>
        <p:txBody>
          <a:bodyPr/>
          <a:lstStyle/>
          <a:p>
            <a:r>
              <a:rPr lang="zh-CN" altLang="en-US" b="1" dirty="0"/>
              <a:t>精彩语言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96752"/>
            <a:ext cx="8686800" cy="5661248"/>
          </a:xfrm>
        </p:spPr>
        <p:txBody>
          <a:bodyPr>
            <a:normAutofit fontScale="60000"/>
          </a:bodyPr>
          <a:lstStyle/>
          <a:p>
            <a:pPr>
              <a:lnSpc>
                <a:spcPct val="170000"/>
              </a:lnSpc>
            </a:pPr>
            <a:endParaRPr lang="en-US" altLang="zh-CN" sz="44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4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4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altLang="zh-CN" sz="4400" b="1" dirty="0" smtClean="0">
                <a:solidFill>
                  <a:srgbClr val="00B0F0"/>
                </a:solidFill>
              </a:rPr>
              <a:t>一群在我看来个头高得可怕的家禽总是趾高气扬、气势汹汹地走来走去。有一只公鸡总要飞到柱子顶上去打鸣，每当我从厨房窗子朝它看时，它似乎格外注意我，它的样子凶猛极了，吓得我发抖。院门边有一群鹅，我每次走过那里时，它们就伸长脖子摇摇摆摆地追我，结果正像被野兽困住过的人会梦见狮子一样，我在夜里也梦见这些鹅。</a:t>
            </a:r>
            <a:r>
              <a:rPr altLang="zh-CN" sz="4400" b="1" dirty="0" smtClean="0">
                <a:solidFill>
                  <a:srgbClr val="FF0000"/>
                </a:solidFill>
              </a:rPr>
              <a:t> </a:t>
            </a:r>
            <a:endParaRPr altLang="zh-CN" sz="4400" b="1" dirty="0" smtClean="0">
              <a:solidFill>
                <a:srgbClr val="FF0000"/>
              </a:solidFill>
            </a:endParaRPr>
          </a:p>
          <a:p>
            <a:endParaRPr lang="zh-CN" altLang="en-US" dirty="0"/>
          </a:p>
        </p:txBody>
      </p:sp>
      <p:pic>
        <p:nvPicPr>
          <p:cNvPr id="19460" name="Picture 4" descr="http://dl.bizhi.sogou.com/images/800x600/2014/02/26/53008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915816" y="0"/>
            <a:ext cx="6012160" cy="19888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 descr="http://www.taopic.com/uploads/allimg/111024/2013-1110241509272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87041" name="Rectangle 1"/>
          <p:cNvSpPr>
            <a:spLocks noChangeArrowheads="1"/>
          </p:cNvSpPr>
          <p:nvPr/>
        </p:nvSpPr>
        <p:spPr bwMode="auto">
          <a:xfrm>
            <a:off x="1475656" y="422375"/>
            <a:ext cx="5616624" cy="6093976"/>
          </a:xfrm>
          <a:prstGeom prst="rect">
            <a:avLst/>
          </a:prstGeom>
          <a:solidFill>
            <a:schemeClr val="bg1">
              <a:alpha val="48000"/>
            </a:schemeClr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           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方法指要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ea"/>
              <a:ea typeface="+mj-ea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Arial" panose="020B0604020202020204" pitchFamily="34" charset="0"/>
              </a:rPr>
              <a:t>语言的特点：一般从准确简洁、清新明快、生动形象、浅显质朴等方面思考。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Arial" panose="020B0604020202020204" pitchFamily="34" charset="0"/>
              </a:rPr>
              <a:t>语言的风格：有幽默、辛辣、自然和谐、含蓄、深刻等。 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Arial" panose="020B0604020202020204" pitchFamily="34" charset="0"/>
              </a:rPr>
              <a:t>语言的技巧：多从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修辞角度思考。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Arial" panose="020B0604020202020204" pitchFamily="34" charset="0"/>
              </a:rPr>
              <a:t>语言的作用：表达了什么意义，有何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表达效果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rPr>
              <a:t>。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 descr="http://www.taopic.com/uploads/allimg/111024/2013-1110241509272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87041" name="Rectangle 1"/>
          <p:cNvSpPr>
            <a:spLocks noChangeArrowheads="1"/>
          </p:cNvSpPr>
          <p:nvPr/>
        </p:nvSpPr>
        <p:spPr bwMode="auto">
          <a:xfrm>
            <a:off x="762000" y="930593"/>
            <a:ext cx="6318885" cy="5354320"/>
          </a:xfrm>
          <a:prstGeom prst="rect">
            <a:avLst/>
          </a:prstGeom>
          <a:solidFill>
            <a:schemeClr val="bg1">
              <a:alpha val="48000"/>
            </a:schemeClr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              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拓 展 延 伸</a:t>
            </a:r>
            <a:endParaRPr kumimoji="0" lang="zh-CN" altLang="en-US" sz="3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Arial" panose="020B0604020202020204" pitchFamily="34" charset="0"/>
              </a:rPr>
              <a:t>    本书是狄更斯最重要且耗费心血最多、篇幅最长的一部半自传体著作。而今天我们对于童年视角下的大卫·科波菲尔的解读，也只是窥视了整部作品的冰山一角，那么成年之后的大卫· 科波菲尔又将经历哪些人生百态？他的人生是一帆风顺的还是波澜起伏的？请同学们继续认真地读下去，期待着同学们能带来更多、更深、更远的思考。</a:t>
            </a: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3267472" cy="8382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tx1"/>
                </a:solidFill>
              </a:rPr>
              <a:t>作家简介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15816" y="836712"/>
            <a:ext cx="5976664" cy="508518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latin typeface="Arial" panose="020B0604020202020204" pitchFamily="34" charset="0"/>
              </a:rPr>
              <a:t> </a:t>
            </a:r>
            <a:r>
              <a:rPr lang="zh-CN" altLang="en-US" sz="4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查尔斯</a:t>
            </a:r>
            <a:r>
              <a:rPr lang="en-US" altLang="zh-CN" sz="4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4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狄更斯（</a:t>
            </a:r>
            <a:r>
              <a:rPr lang="en-US" altLang="zh-CN" sz="4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1812</a:t>
            </a:r>
            <a:r>
              <a:rPr lang="zh-CN" altLang="en-US" sz="4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sz="4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1870</a:t>
            </a:r>
            <a:r>
              <a:rPr lang="zh-CN" altLang="en-US" sz="4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），是英国</a:t>
            </a:r>
            <a:r>
              <a:rPr lang="en-US" altLang="zh-CN" sz="4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19</a:t>
            </a:r>
            <a:r>
              <a:rPr lang="zh-CN" altLang="en-US" sz="4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世纪伟大的批判现实主义作家，是继莎士比亚之后对世界文学产生巨大影响的小说家。</a:t>
            </a:r>
            <a:endParaRPr lang="zh-CN" altLang="en-US" sz="4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9442" name="Picture 2" descr="http://p5.img.cctvpic.com/photoworkspace/contentimg/2014/06/18/2014061809415158606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9512" y="1484784"/>
            <a:ext cx="2664296" cy="439248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4"/>
          <p:cNvSpPr>
            <a:spLocks noChangeArrowheads="1"/>
          </p:cNvSpPr>
          <p:nvPr/>
        </p:nvSpPr>
        <p:spPr bwMode="gray">
          <a:xfrm rot="19530712">
            <a:off x="4981671" y="2607410"/>
            <a:ext cx="983363" cy="226190"/>
          </a:xfrm>
          <a:prstGeom prst="rightArrow">
            <a:avLst>
              <a:gd name="adj1" fmla="val 35167"/>
              <a:gd name="adj2" fmla="val 110880"/>
            </a:avLst>
          </a:prstGeom>
          <a:gradFill rotWithShape="1">
            <a:gsLst>
              <a:gs pos="0">
                <a:srgbClr val="5F5F5F">
                  <a:gamma/>
                  <a:shade val="63529"/>
                  <a:invGamma/>
                  <a:alpha val="0"/>
                </a:srgbClr>
              </a:gs>
              <a:gs pos="100000">
                <a:srgbClr val="5F5F5F"/>
              </a:gs>
            </a:gsLst>
            <a:lin ang="0" scaled="1"/>
          </a:gradFill>
          <a:ln w="0" algn="ctr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gray">
          <a:xfrm rot="2413681">
            <a:off x="5125299" y="4400353"/>
            <a:ext cx="909628" cy="262627"/>
          </a:xfrm>
          <a:prstGeom prst="rightArrow">
            <a:avLst>
              <a:gd name="adj1" fmla="val 35167"/>
              <a:gd name="adj2" fmla="val 110639"/>
            </a:avLst>
          </a:prstGeom>
          <a:gradFill rotWithShape="1">
            <a:gsLst>
              <a:gs pos="0">
                <a:srgbClr val="5F5F5F">
                  <a:gamma/>
                  <a:shade val="63529"/>
                  <a:invGamma/>
                  <a:alpha val="0"/>
                </a:srgbClr>
              </a:gs>
              <a:gs pos="100000">
                <a:srgbClr val="5F5F5F"/>
              </a:gs>
            </a:gsLst>
            <a:lin ang="0" scaled="1"/>
          </a:gradFill>
          <a:ln w="0" algn="ctr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gray">
          <a:xfrm rot="13505680">
            <a:off x="3372009" y="2588471"/>
            <a:ext cx="995340" cy="278090"/>
          </a:xfrm>
          <a:prstGeom prst="rightArrow">
            <a:avLst>
              <a:gd name="adj1" fmla="val 35167"/>
              <a:gd name="adj2" fmla="val 111302"/>
            </a:avLst>
          </a:prstGeom>
          <a:gradFill rotWithShape="1">
            <a:gsLst>
              <a:gs pos="0">
                <a:srgbClr val="5F5F5F">
                  <a:gamma/>
                  <a:shade val="63529"/>
                  <a:invGamma/>
                  <a:alpha val="0"/>
                </a:srgbClr>
              </a:gs>
              <a:gs pos="100000">
                <a:srgbClr val="5F5F5F"/>
              </a:gs>
            </a:gsLst>
            <a:lin ang="0" scaled="1"/>
          </a:gradFill>
          <a:ln w="0" algn="ctr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gray">
          <a:xfrm rot="8459124">
            <a:off x="3374275" y="4477943"/>
            <a:ext cx="914654" cy="278378"/>
          </a:xfrm>
          <a:prstGeom prst="rightArrow">
            <a:avLst>
              <a:gd name="adj1" fmla="val 35167"/>
              <a:gd name="adj2" fmla="val 111301"/>
            </a:avLst>
          </a:prstGeom>
          <a:gradFill rotWithShape="1">
            <a:gsLst>
              <a:gs pos="0">
                <a:srgbClr val="5F5F5F">
                  <a:gamma/>
                  <a:shade val="63529"/>
                  <a:invGamma/>
                  <a:alpha val="0"/>
                </a:srgbClr>
              </a:gs>
              <a:gs pos="100000">
                <a:srgbClr val="5F5F5F"/>
              </a:gs>
            </a:gsLst>
            <a:lin ang="0" scaled="1"/>
          </a:gradFill>
          <a:ln w="0" algn="ctr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gray">
          <a:xfrm>
            <a:off x="5436096" y="3501008"/>
            <a:ext cx="969937" cy="292993"/>
          </a:xfrm>
          <a:prstGeom prst="rightArrow">
            <a:avLst>
              <a:gd name="adj1" fmla="val 35167"/>
              <a:gd name="adj2" fmla="val 123655"/>
            </a:avLst>
          </a:prstGeom>
          <a:gradFill rotWithShape="1">
            <a:gsLst>
              <a:gs pos="0">
                <a:srgbClr val="5F5F5F">
                  <a:gamma/>
                  <a:shade val="63529"/>
                  <a:invGamma/>
                  <a:alpha val="0"/>
                </a:srgbClr>
              </a:gs>
              <a:gs pos="100000">
                <a:srgbClr val="5F5F5F"/>
              </a:gs>
            </a:gsLst>
            <a:lin ang="0" scaled="1"/>
          </a:gradFill>
          <a:ln w="0" algn="ctr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11" name="AutoShape 9"/>
          <p:cNvSpPr>
            <a:spLocks noChangeArrowheads="1"/>
          </p:cNvSpPr>
          <p:nvPr/>
        </p:nvSpPr>
        <p:spPr bwMode="gray">
          <a:xfrm rot="10800000">
            <a:off x="2915816" y="3501008"/>
            <a:ext cx="992039" cy="286643"/>
          </a:xfrm>
          <a:prstGeom prst="rightArrow">
            <a:avLst>
              <a:gd name="adj1" fmla="val 35167"/>
              <a:gd name="adj2" fmla="val 121486"/>
            </a:avLst>
          </a:prstGeom>
          <a:gradFill rotWithShape="1">
            <a:gsLst>
              <a:gs pos="0">
                <a:srgbClr val="5F5F5F">
                  <a:gamma/>
                  <a:shade val="63529"/>
                  <a:invGamma/>
                  <a:alpha val="0"/>
                </a:srgbClr>
              </a:gs>
              <a:gs pos="100000">
                <a:srgbClr val="5F5F5F"/>
              </a:gs>
            </a:gsLst>
            <a:lin ang="0" scaled="1"/>
          </a:gradFill>
          <a:ln w="0" algn="ctr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12" name="Oval 10"/>
          <p:cNvSpPr>
            <a:spLocks noChangeArrowheads="1"/>
          </p:cNvSpPr>
          <p:nvPr/>
        </p:nvSpPr>
        <p:spPr bwMode="gray">
          <a:xfrm>
            <a:off x="2915816" y="1916832"/>
            <a:ext cx="3444875" cy="3446462"/>
          </a:xfrm>
          <a:prstGeom prst="ellipse">
            <a:avLst/>
          </a:prstGeom>
          <a:noFill/>
          <a:ln w="38100" algn="ctr">
            <a:solidFill>
              <a:srgbClr val="5F5F5F"/>
            </a:solidFill>
            <a:rou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13" name="AutoShape 30"/>
          <p:cNvSpPr>
            <a:spLocks noChangeArrowheads="1"/>
          </p:cNvSpPr>
          <p:nvPr/>
        </p:nvSpPr>
        <p:spPr bwMode="gray">
          <a:xfrm rot="16200000">
            <a:off x="4252404" y="2164420"/>
            <a:ext cx="855216" cy="360040"/>
          </a:xfrm>
          <a:prstGeom prst="rightArrow">
            <a:avLst>
              <a:gd name="adj1" fmla="val 35167"/>
              <a:gd name="adj2" fmla="val 103079"/>
            </a:avLst>
          </a:prstGeom>
          <a:gradFill rotWithShape="1">
            <a:gsLst>
              <a:gs pos="0">
                <a:srgbClr val="5F5F5F">
                  <a:gamma/>
                  <a:shade val="63529"/>
                  <a:invGamma/>
                  <a:alpha val="0"/>
                </a:srgbClr>
              </a:gs>
              <a:gs pos="100000">
                <a:srgbClr val="5F5F5F"/>
              </a:gs>
            </a:gsLst>
            <a:lin ang="0" scaled="1"/>
          </a:gradFill>
          <a:ln w="0" algn="ctr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  <p:grpSp>
        <p:nvGrpSpPr>
          <p:cNvPr id="14" name="Group 11"/>
          <p:cNvGrpSpPr/>
          <p:nvPr/>
        </p:nvGrpSpPr>
        <p:grpSpPr bwMode="auto">
          <a:xfrm>
            <a:off x="3635896" y="2636912"/>
            <a:ext cx="1989137" cy="1987550"/>
            <a:chOff x="2238" y="1769"/>
            <a:chExt cx="1361" cy="1361"/>
          </a:xfrm>
        </p:grpSpPr>
        <p:sp>
          <p:nvSpPr>
            <p:cNvPr id="15" name="Oval 12"/>
            <p:cNvSpPr>
              <a:spLocks noChangeArrowheads="1"/>
            </p:cNvSpPr>
            <p:nvPr/>
          </p:nvSpPr>
          <p:spPr bwMode="gray">
            <a:xfrm>
              <a:off x="2238" y="1769"/>
              <a:ext cx="1361" cy="1361"/>
            </a:xfrm>
            <a:prstGeom prst="ellipse">
              <a:avLst/>
            </a:prstGeom>
            <a:gradFill rotWithShape="1">
              <a:gsLst>
                <a:gs pos="0">
                  <a:srgbClr val="0099CC">
                    <a:gamma/>
                    <a:tint val="42353"/>
                    <a:invGamma/>
                  </a:srgbClr>
                </a:gs>
                <a:gs pos="50000">
                  <a:srgbClr val="0099CC"/>
                </a:gs>
                <a:gs pos="100000">
                  <a:srgbClr val="0099CC">
                    <a:gamma/>
                    <a:tint val="42353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16" name="Oval 13"/>
            <p:cNvSpPr>
              <a:spLocks noChangeArrowheads="1"/>
            </p:cNvSpPr>
            <p:nvPr/>
          </p:nvSpPr>
          <p:spPr bwMode="gray">
            <a:xfrm>
              <a:off x="2327" y="1858"/>
              <a:ext cx="1183" cy="1183"/>
            </a:xfrm>
            <a:prstGeom prst="ellipse">
              <a:avLst/>
            </a:prstGeom>
            <a:gradFill rotWithShape="1">
              <a:gsLst>
                <a:gs pos="0">
                  <a:srgbClr val="0099CC">
                    <a:gamma/>
                    <a:shade val="54118"/>
                    <a:invGamma/>
                  </a:srgbClr>
                </a:gs>
                <a:gs pos="50000">
                  <a:srgbClr val="0099CC"/>
                </a:gs>
                <a:gs pos="100000">
                  <a:srgbClr val="0099CC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17" name="Oval 14"/>
            <p:cNvSpPr>
              <a:spLocks noChangeArrowheads="1"/>
            </p:cNvSpPr>
            <p:nvPr/>
          </p:nvSpPr>
          <p:spPr bwMode="gray">
            <a:xfrm>
              <a:off x="2328" y="1860"/>
              <a:ext cx="1183" cy="1183"/>
            </a:xfrm>
            <a:prstGeom prst="ellipse">
              <a:avLst/>
            </a:prstGeom>
            <a:gradFill rotWithShape="1">
              <a:gsLst>
                <a:gs pos="0">
                  <a:srgbClr val="0099CC">
                    <a:gamma/>
                    <a:shade val="63529"/>
                    <a:invGamma/>
                  </a:srgbClr>
                </a:gs>
                <a:gs pos="100000">
                  <a:srgbClr val="0099CC">
                    <a:alpha val="0"/>
                  </a:srgb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18" name="Oval 15"/>
            <p:cNvSpPr>
              <a:spLocks noChangeArrowheads="1"/>
            </p:cNvSpPr>
            <p:nvPr/>
          </p:nvSpPr>
          <p:spPr bwMode="gray">
            <a:xfrm>
              <a:off x="2391" y="1917"/>
              <a:ext cx="1064" cy="1065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grpSp>
          <p:nvGrpSpPr>
            <p:cNvPr id="19" name="Group 16"/>
            <p:cNvGrpSpPr/>
            <p:nvPr/>
          </p:nvGrpSpPr>
          <p:grpSpPr bwMode="auto">
            <a:xfrm>
              <a:off x="2410" y="1929"/>
              <a:ext cx="1031" cy="1031"/>
              <a:chOff x="4166" y="1706"/>
              <a:chExt cx="1252" cy="1252"/>
            </a:xfrm>
          </p:grpSpPr>
          <p:sp>
            <p:nvSpPr>
              <p:cNvPr id="21" name="Oval 17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3" cy="1253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anose="02010600030101010101" pitchFamily="2" charset="-122"/>
                </a:endParaRPr>
              </a:p>
            </p:txBody>
          </p:sp>
          <p:sp>
            <p:nvSpPr>
              <p:cNvPr id="22" name="Oval 18"/>
              <p:cNvSpPr>
                <a:spLocks noChangeArrowheads="1"/>
              </p:cNvSpPr>
              <p:nvPr/>
            </p:nvSpPr>
            <p:spPr bwMode="gray">
              <a:xfrm>
                <a:off x="4181" y="1712"/>
                <a:ext cx="1223" cy="122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anose="02010600030101010101" pitchFamily="2" charset="-122"/>
                </a:endParaRPr>
              </a:p>
            </p:txBody>
          </p:sp>
          <p:sp>
            <p:nvSpPr>
              <p:cNvPr id="23" name="Oval 19"/>
              <p:cNvSpPr>
                <a:spLocks noChangeArrowheads="1"/>
              </p:cNvSpPr>
              <p:nvPr/>
            </p:nvSpPr>
            <p:spPr bwMode="gray">
              <a:xfrm>
                <a:off x="4195" y="1724"/>
                <a:ext cx="1163" cy="114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anose="02010600030101010101" pitchFamily="2" charset="-122"/>
                </a:endParaRPr>
              </a:p>
            </p:txBody>
          </p:sp>
          <p:sp>
            <p:nvSpPr>
              <p:cNvPr id="24" name="Oval 20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0" name="Text Box 21"/>
            <p:cNvSpPr txBox="1">
              <a:spLocks noChangeArrowheads="1"/>
            </p:cNvSpPr>
            <p:nvPr/>
          </p:nvSpPr>
          <p:spPr bwMode="gray">
            <a:xfrm>
              <a:off x="2378" y="2261"/>
              <a:ext cx="1104" cy="356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0"/>
                </a:spcBef>
              </a:pPr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  <a:ea typeface="黑体" panose="02010600030101010101" pitchFamily="2" charset="-122"/>
                </a:rPr>
                <a:t>主要作品</a:t>
              </a:r>
              <a:endPara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endParaRPr>
            </a:p>
          </p:txBody>
        </p:sp>
      </p:grpSp>
      <p:sp>
        <p:nvSpPr>
          <p:cNvPr id="25" name="AutoShape 30"/>
          <p:cNvSpPr>
            <a:spLocks noChangeArrowheads="1"/>
          </p:cNvSpPr>
          <p:nvPr/>
        </p:nvSpPr>
        <p:spPr bwMode="gray">
          <a:xfrm rot="5400000">
            <a:off x="4319972" y="4833156"/>
            <a:ext cx="792088" cy="288032"/>
          </a:xfrm>
          <a:prstGeom prst="rightArrow">
            <a:avLst>
              <a:gd name="adj1" fmla="val 35167"/>
              <a:gd name="adj2" fmla="val 103079"/>
            </a:avLst>
          </a:prstGeom>
          <a:gradFill rotWithShape="1">
            <a:gsLst>
              <a:gs pos="0">
                <a:srgbClr val="5F5F5F">
                  <a:gamma/>
                  <a:shade val="63529"/>
                  <a:invGamma/>
                  <a:alpha val="0"/>
                </a:srgbClr>
              </a:gs>
              <a:gs pos="100000">
                <a:srgbClr val="5F5F5F"/>
              </a:gs>
            </a:gsLst>
            <a:lin ang="0" scaled="1"/>
          </a:gradFill>
          <a:ln w="0" algn="ctr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27584" y="4725144"/>
            <a:ext cx="2646878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  <a:defRPr/>
            </a:pPr>
            <a:r>
              <a:rPr lang="en-US" altLang="zh-CN" sz="3200" b="1" dirty="0" smtClean="0">
                <a:solidFill>
                  <a:srgbClr val="0000FF"/>
                </a:solidFill>
                <a:latin typeface="+mj-ea"/>
                <a:ea typeface="+mj-ea"/>
              </a:rPr>
              <a:t>《</a:t>
            </a:r>
            <a:r>
              <a:rPr lang="zh-CN" altLang="en-US" sz="3200" b="1" dirty="0" smtClean="0">
                <a:solidFill>
                  <a:srgbClr val="0000FF"/>
                </a:solidFill>
                <a:latin typeface="+mj-ea"/>
                <a:ea typeface="+mj-ea"/>
              </a:rPr>
              <a:t>雾都孤儿</a:t>
            </a:r>
            <a:r>
              <a:rPr lang="en-US" altLang="zh-CN" sz="3200" b="1" dirty="0" smtClean="0">
                <a:solidFill>
                  <a:srgbClr val="0000FF"/>
                </a:solidFill>
                <a:latin typeface="+mj-ea"/>
                <a:ea typeface="+mj-ea"/>
              </a:rPr>
              <a:t>》</a:t>
            </a:r>
            <a:endParaRPr lang="en-US" altLang="zh-CN" sz="3200" b="1" dirty="0" smtClean="0">
              <a:solidFill>
                <a:srgbClr val="0000FF"/>
              </a:solidFill>
              <a:latin typeface="+mj-ea"/>
              <a:ea typeface="+mj-ea"/>
            </a:endParaRPr>
          </a:p>
          <a:p>
            <a:pPr eaLnBrk="0" hangingPunct="0">
              <a:spcBef>
                <a:spcPct val="0"/>
              </a:spcBef>
              <a:defRPr/>
            </a:pPr>
            <a:r>
              <a:rPr lang="en-US" altLang="zh-CN" sz="3200" b="1" dirty="0" smtClean="0">
                <a:solidFill>
                  <a:srgbClr val="0000FF"/>
                </a:solidFill>
                <a:latin typeface="+mj-ea"/>
                <a:ea typeface="+mj-ea"/>
              </a:rPr>
              <a:t>  </a:t>
            </a:r>
            <a:r>
              <a:rPr lang="zh-CN" altLang="en-US" sz="3200" b="1" dirty="0" smtClean="0">
                <a:solidFill>
                  <a:srgbClr val="0000FF"/>
                </a:solidFill>
                <a:latin typeface="+mj-ea"/>
                <a:ea typeface="+mj-ea"/>
              </a:rPr>
              <a:t>（</a:t>
            </a:r>
            <a:r>
              <a:rPr lang="en-US" altLang="zh-CN" sz="3200" b="1" dirty="0" smtClean="0">
                <a:solidFill>
                  <a:srgbClr val="0000FF"/>
                </a:solidFill>
                <a:latin typeface="+mj-ea"/>
                <a:ea typeface="+mj-ea"/>
              </a:rPr>
              <a:t>1838</a:t>
            </a:r>
            <a:r>
              <a:rPr lang="zh-CN" altLang="en-US" sz="3200" b="1" dirty="0" smtClean="0">
                <a:solidFill>
                  <a:srgbClr val="0000FF"/>
                </a:solidFill>
                <a:latin typeface="+mj-ea"/>
                <a:ea typeface="+mj-ea"/>
              </a:rPr>
              <a:t>）</a:t>
            </a:r>
            <a:endParaRPr lang="en-US" altLang="zh-CN" sz="3200" b="1" dirty="0">
              <a:solidFill>
                <a:srgbClr val="0000FF"/>
              </a:solidFill>
              <a:latin typeface="+mj-ea"/>
              <a:ea typeface="+mj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51520" y="2996952"/>
            <a:ext cx="2646878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  <a:defRPr/>
            </a:pPr>
            <a:r>
              <a:rPr lang="en-US" altLang="zh-CN" sz="3200" b="1" dirty="0" smtClean="0">
                <a:latin typeface="+mj-ea"/>
                <a:ea typeface="+mj-ea"/>
              </a:rPr>
              <a:t>《</a:t>
            </a:r>
            <a:r>
              <a:rPr lang="zh-CN" altLang="en-US" sz="3200" b="1" dirty="0" smtClean="0">
                <a:latin typeface="+mj-ea"/>
                <a:ea typeface="+mj-ea"/>
              </a:rPr>
              <a:t>老古玩店</a:t>
            </a:r>
            <a:r>
              <a:rPr lang="en-US" altLang="zh-CN" sz="3200" b="1" dirty="0" smtClean="0">
                <a:latin typeface="+mj-ea"/>
                <a:ea typeface="+mj-ea"/>
              </a:rPr>
              <a:t>》</a:t>
            </a:r>
            <a:endParaRPr lang="en-US" altLang="zh-CN" sz="3200" b="1" dirty="0" smtClean="0">
              <a:latin typeface="+mj-ea"/>
              <a:ea typeface="+mj-ea"/>
            </a:endParaRPr>
          </a:p>
          <a:p>
            <a:pPr eaLnBrk="0" hangingPunct="0">
              <a:spcBef>
                <a:spcPct val="0"/>
              </a:spcBef>
              <a:defRPr/>
            </a:pPr>
            <a:r>
              <a:rPr lang="en-US" altLang="zh-CN" sz="3200" b="1" dirty="0" smtClean="0">
                <a:latin typeface="+mj-ea"/>
                <a:ea typeface="+mj-ea"/>
              </a:rPr>
              <a:t>  </a:t>
            </a:r>
            <a:r>
              <a:rPr lang="zh-CN" altLang="en-US" sz="3200" b="1" dirty="0" smtClean="0">
                <a:latin typeface="+mj-ea"/>
                <a:ea typeface="+mj-ea"/>
              </a:rPr>
              <a:t>（</a:t>
            </a:r>
            <a:r>
              <a:rPr lang="en-US" altLang="zh-CN" sz="3200" b="1" dirty="0" smtClean="0">
                <a:latin typeface="+mj-ea"/>
                <a:ea typeface="+mj-ea"/>
              </a:rPr>
              <a:t>1841</a:t>
            </a:r>
            <a:r>
              <a:rPr lang="zh-CN" altLang="en-US" sz="3200" b="1" dirty="0" smtClean="0">
                <a:latin typeface="+mj-ea"/>
                <a:ea typeface="+mj-ea"/>
              </a:rPr>
              <a:t>）</a:t>
            </a:r>
            <a:endParaRPr lang="en-US" altLang="zh-CN" sz="3200" b="1" dirty="0">
              <a:latin typeface="+mj-ea"/>
              <a:ea typeface="+mj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71600" y="1556792"/>
            <a:ext cx="2646878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  <a:defRPr/>
            </a:pPr>
            <a:r>
              <a:rPr lang="en-US" altLang="zh-CN" sz="3200" b="1" dirty="0" smtClean="0">
                <a:solidFill>
                  <a:srgbClr val="0000FF"/>
                </a:solidFill>
                <a:latin typeface="+mj-ea"/>
                <a:ea typeface="+mj-ea"/>
              </a:rPr>
              <a:t>《</a:t>
            </a:r>
            <a:r>
              <a:rPr lang="zh-CN" altLang="en-US" sz="3200" b="1" dirty="0" smtClean="0">
                <a:solidFill>
                  <a:srgbClr val="0000FF"/>
                </a:solidFill>
                <a:latin typeface="+mj-ea"/>
                <a:ea typeface="+mj-ea"/>
              </a:rPr>
              <a:t>董贝父子</a:t>
            </a:r>
            <a:r>
              <a:rPr lang="en-US" altLang="zh-CN" sz="3200" b="1" dirty="0" smtClean="0">
                <a:solidFill>
                  <a:srgbClr val="0000FF"/>
                </a:solidFill>
                <a:latin typeface="+mj-ea"/>
                <a:ea typeface="+mj-ea"/>
              </a:rPr>
              <a:t>》</a:t>
            </a:r>
            <a:endParaRPr lang="en-US" altLang="zh-CN" sz="3200" b="1" dirty="0" smtClean="0">
              <a:solidFill>
                <a:srgbClr val="0000FF"/>
              </a:solidFill>
              <a:latin typeface="+mj-ea"/>
              <a:ea typeface="+mj-ea"/>
            </a:endParaRPr>
          </a:p>
          <a:p>
            <a:pPr eaLnBrk="0" hangingPunct="0">
              <a:spcBef>
                <a:spcPct val="0"/>
              </a:spcBef>
              <a:defRPr/>
            </a:pPr>
            <a:r>
              <a:rPr lang="en-US" altLang="zh-CN" sz="3200" b="1" dirty="0" smtClean="0">
                <a:solidFill>
                  <a:srgbClr val="0000FF"/>
                </a:solidFill>
                <a:latin typeface="+mj-ea"/>
                <a:ea typeface="+mj-ea"/>
              </a:rPr>
              <a:t>  </a:t>
            </a:r>
            <a:r>
              <a:rPr lang="zh-CN" altLang="en-US" sz="3200" b="1" dirty="0" smtClean="0">
                <a:solidFill>
                  <a:srgbClr val="0000FF"/>
                </a:solidFill>
                <a:latin typeface="+mj-ea"/>
                <a:ea typeface="+mj-ea"/>
              </a:rPr>
              <a:t>（</a:t>
            </a:r>
            <a:r>
              <a:rPr lang="en-US" altLang="zh-CN" sz="3200" b="1" dirty="0" smtClean="0">
                <a:solidFill>
                  <a:srgbClr val="0000FF"/>
                </a:solidFill>
                <a:latin typeface="+mj-ea"/>
                <a:ea typeface="+mj-ea"/>
              </a:rPr>
              <a:t>1848</a:t>
            </a:r>
            <a:r>
              <a:rPr lang="zh-CN" altLang="en-US" sz="3200" b="1" dirty="0" smtClean="0">
                <a:solidFill>
                  <a:srgbClr val="0000FF"/>
                </a:solidFill>
                <a:latin typeface="+mj-ea"/>
                <a:ea typeface="+mj-ea"/>
              </a:rPr>
              <a:t>）</a:t>
            </a:r>
            <a:endParaRPr lang="en-US" altLang="zh-CN" sz="3200" b="1" dirty="0">
              <a:solidFill>
                <a:srgbClr val="0000FF"/>
              </a:solidFill>
              <a:latin typeface="+mj-ea"/>
              <a:ea typeface="+mj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627784" y="476672"/>
            <a:ext cx="435407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+mj-ea"/>
                <a:ea typeface="+mj-ea"/>
              </a:rPr>
              <a:t>《</a:t>
            </a:r>
            <a:r>
              <a:rPr lang="zh-CN" altLang="en-US" sz="3600" b="1" dirty="0" smtClean="0">
                <a:solidFill>
                  <a:srgbClr val="FF0000"/>
                </a:solidFill>
                <a:latin typeface="+mj-ea"/>
                <a:ea typeface="+mj-ea"/>
              </a:rPr>
              <a:t>大卫</a:t>
            </a:r>
            <a:r>
              <a:rPr lang="en-US" altLang="zh-CN" sz="3600" b="1" dirty="0" smtClean="0">
                <a:solidFill>
                  <a:srgbClr val="FF0000"/>
                </a:solidFill>
                <a:latin typeface="+mj-ea"/>
                <a:ea typeface="+mj-ea"/>
              </a:rPr>
              <a:t>·</a:t>
            </a:r>
            <a:r>
              <a:rPr lang="zh-CN" altLang="en-US" sz="3600" b="1" dirty="0" smtClean="0">
                <a:solidFill>
                  <a:srgbClr val="FF0000"/>
                </a:solidFill>
                <a:latin typeface="+mj-ea"/>
                <a:ea typeface="+mj-ea"/>
              </a:rPr>
              <a:t>科波菲尔</a:t>
            </a:r>
            <a:r>
              <a:rPr lang="en-US" altLang="zh-CN" sz="3600" b="1" dirty="0" smtClean="0">
                <a:solidFill>
                  <a:srgbClr val="FF0000"/>
                </a:solidFill>
                <a:latin typeface="+mj-ea"/>
                <a:ea typeface="+mj-ea"/>
              </a:rPr>
              <a:t>》</a:t>
            </a:r>
            <a:endParaRPr lang="en-US" altLang="zh-CN" sz="3600" b="1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+mj-ea"/>
                <a:ea typeface="+mj-ea"/>
              </a:rPr>
              <a:t>     </a:t>
            </a:r>
            <a:r>
              <a:rPr lang="zh-CN" altLang="en-US" sz="3600" b="1" dirty="0" smtClean="0">
                <a:solidFill>
                  <a:srgbClr val="FF0000"/>
                </a:solidFill>
                <a:latin typeface="+mj-ea"/>
                <a:ea typeface="+mj-ea"/>
              </a:rPr>
              <a:t>（</a:t>
            </a:r>
            <a:r>
              <a:rPr lang="en-US" altLang="zh-CN" sz="3600" b="1" dirty="0" smtClean="0">
                <a:solidFill>
                  <a:srgbClr val="FF0000"/>
                </a:solidFill>
                <a:latin typeface="+mj-ea"/>
                <a:ea typeface="+mj-ea"/>
              </a:rPr>
              <a:t>1850</a:t>
            </a:r>
            <a:r>
              <a:rPr lang="zh-CN" altLang="en-US" sz="3600" b="1" dirty="0" smtClean="0">
                <a:solidFill>
                  <a:srgbClr val="FF0000"/>
                </a:solidFill>
                <a:latin typeface="+mj-ea"/>
                <a:ea typeface="+mj-ea"/>
              </a:rPr>
              <a:t>）</a:t>
            </a:r>
            <a:endParaRPr lang="en-US" altLang="zh-CN" sz="36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724128" y="1556792"/>
            <a:ext cx="2646878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  <a:defRPr/>
            </a:pPr>
            <a:r>
              <a:rPr lang="en-US" altLang="zh-CN" sz="3200" b="1" dirty="0" smtClean="0">
                <a:solidFill>
                  <a:srgbClr val="0000FF"/>
                </a:solidFill>
                <a:latin typeface="+mj-ea"/>
                <a:ea typeface="+mj-ea"/>
              </a:rPr>
              <a:t>《</a:t>
            </a:r>
            <a:r>
              <a:rPr lang="zh-CN" altLang="en-US" sz="3200" b="1" dirty="0" smtClean="0">
                <a:solidFill>
                  <a:srgbClr val="0000FF"/>
                </a:solidFill>
                <a:latin typeface="+mj-ea"/>
                <a:ea typeface="+mj-ea"/>
              </a:rPr>
              <a:t>艰难时代</a:t>
            </a:r>
            <a:r>
              <a:rPr lang="en-US" altLang="zh-CN" sz="3200" b="1" dirty="0" smtClean="0">
                <a:solidFill>
                  <a:srgbClr val="0000FF"/>
                </a:solidFill>
                <a:latin typeface="+mj-ea"/>
                <a:ea typeface="+mj-ea"/>
              </a:rPr>
              <a:t>》</a:t>
            </a:r>
            <a:endParaRPr lang="en-US" altLang="zh-CN" sz="3200" b="1" dirty="0" smtClean="0">
              <a:solidFill>
                <a:srgbClr val="0000FF"/>
              </a:solidFill>
              <a:latin typeface="+mj-ea"/>
              <a:ea typeface="+mj-ea"/>
            </a:endParaRPr>
          </a:p>
          <a:p>
            <a:pPr eaLnBrk="0" hangingPunct="0">
              <a:spcBef>
                <a:spcPct val="0"/>
              </a:spcBef>
              <a:defRPr/>
            </a:pPr>
            <a:r>
              <a:rPr lang="en-US" altLang="zh-CN" sz="3200" b="1" dirty="0" smtClean="0">
                <a:solidFill>
                  <a:srgbClr val="0000FF"/>
                </a:solidFill>
                <a:latin typeface="+mj-ea"/>
                <a:ea typeface="+mj-ea"/>
              </a:rPr>
              <a:t>   </a:t>
            </a:r>
            <a:r>
              <a:rPr lang="zh-CN" altLang="en-US" sz="3200" b="1" dirty="0" smtClean="0">
                <a:solidFill>
                  <a:srgbClr val="0000FF"/>
                </a:solidFill>
                <a:latin typeface="+mj-ea"/>
                <a:ea typeface="+mj-ea"/>
              </a:rPr>
              <a:t>（</a:t>
            </a:r>
            <a:r>
              <a:rPr lang="en-US" altLang="zh-CN" sz="3200" b="1" dirty="0" smtClean="0">
                <a:solidFill>
                  <a:srgbClr val="0000FF"/>
                </a:solidFill>
                <a:latin typeface="+mj-ea"/>
                <a:ea typeface="+mj-ea"/>
              </a:rPr>
              <a:t>1854</a:t>
            </a:r>
            <a:r>
              <a:rPr lang="zh-CN" altLang="en-US" sz="3200" b="1" dirty="0" smtClean="0">
                <a:solidFill>
                  <a:srgbClr val="0000FF"/>
                </a:solidFill>
                <a:latin typeface="+mj-ea"/>
                <a:ea typeface="+mj-ea"/>
              </a:rPr>
              <a:t>）</a:t>
            </a:r>
            <a:endParaRPr lang="en-US" altLang="zh-CN" sz="3200" b="1" dirty="0">
              <a:solidFill>
                <a:srgbClr val="0000FF"/>
              </a:solidFill>
              <a:latin typeface="+mj-ea"/>
              <a:ea typeface="+mj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516216" y="3068960"/>
            <a:ext cx="2262158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  <a:defRPr/>
            </a:pPr>
            <a:r>
              <a:rPr lang="en-US" altLang="zh-CN" sz="3200" b="1" dirty="0" smtClean="0">
                <a:latin typeface="+mj-ea"/>
                <a:ea typeface="+mj-ea"/>
              </a:rPr>
              <a:t>《</a:t>
            </a:r>
            <a:r>
              <a:rPr lang="zh-CN" altLang="en-US" sz="3200" b="1" dirty="0" smtClean="0">
                <a:latin typeface="+mj-ea"/>
                <a:ea typeface="+mj-ea"/>
              </a:rPr>
              <a:t>双城记</a:t>
            </a:r>
            <a:r>
              <a:rPr lang="en-US" altLang="zh-CN" sz="3200" b="1" dirty="0" smtClean="0">
                <a:latin typeface="+mj-ea"/>
                <a:ea typeface="+mj-ea"/>
              </a:rPr>
              <a:t>》</a:t>
            </a:r>
            <a:endParaRPr lang="en-US" altLang="zh-CN" sz="3200" b="1" dirty="0" smtClean="0">
              <a:latin typeface="+mj-ea"/>
              <a:ea typeface="+mj-ea"/>
            </a:endParaRPr>
          </a:p>
          <a:p>
            <a:pPr eaLnBrk="0" hangingPunct="0">
              <a:spcBef>
                <a:spcPct val="0"/>
              </a:spcBef>
              <a:defRPr/>
            </a:pPr>
            <a:r>
              <a:rPr lang="zh-CN" altLang="en-US" sz="3200" b="1" dirty="0" smtClean="0">
                <a:latin typeface="+mj-ea"/>
                <a:ea typeface="+mj-ea"/>
              </a:rPr>
              <a:t> （</a:t>
            </a:r>
            <a:r>
              <a:rPr lang="en-US" altLang="zh-CN" sz="3200" b="1" dirty="0" smtClean="0">
                <a:latin typeface="+mj-ea"/>
                <a:ea typeface="+mj-ea"/>
              </a:rPr>
              <a:t>1859</a:t>
            </a:r>
            <a:r>
              <a:rPr lang="zh-CN" altLang="en-US" sz="3200" b="1" dirty="0" smtClean="0">
                <a:latin typeface="+mj-ea"/>
                <a:ea typeface="+mj-ea"/>
              </a:rPr>
              <a:t>）</a:t>
            </a:r>
            <a:endParaRPr lang="en-US" altLang="zh-CN" sz="3200" b="1" dirty="0">
              <a:latin typeface="+mj-ea"/>
              <a:ea typeface="+mj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940152" y="4653136"/>
            <a:ext cx="2646878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  <a:defRPr/>
            </a:pPr>
            <a:r>
              <a:rPr lang="en-US" altLang="zh-CN" sz="3200" b="1" dirty="0" smtClean="0">
                <a:solidFill>
                  <a:srgbClr val="0000FF"/>
                </a:solidFill>
                <a:latin typeface="+mj-ea"/>
                <a:ea typeface="+mj-ea"/>
              </a:rPr>
              <a:t>《</a:t>
            </a:r>
            <a:r>
              <a:rPr lang="zh-CN" altLang="en-US" sz="3200" b="1" dirty="0" smtClean="0">
                <a:solidFill>
                  <a:srgbClr val="0000FF"/>
                </a:solidFill>
                <a:latin typeface="+mj-ea"/>
                <a:ea typeface="+mj-ea"/>
              </a:rPr>
              <a:t>远大前程</a:t>
            </a:r>
            <a:r>
              <a:rPr lang="en-US" altLang="zh-CN" sz="3200" b="1" dirty="0" smtClean="0">
                <a:solidFill>
                  <a:srgbClr val="0000FF"/>
                </a:solidFill>
                <a:latin typeface="+mj-ea"/>
                <a:ea typeface="+mj-ea"/>
              </a:rPr>
              <a:t>》</a:t>
            </a:r>
            <a:endParaRPr lang="en-US" altLang="zh-CN" sz="3200" b="1" dirty="0" smtClean="0">
              <a:solidFill>
                <a:srgbClr val="0000FF"/>
              </a:solidFill>
              <a:latin typeface="+mj-ea"/>
              <a:ea typeface="+mj-ea"/>
            </a:endParaRPr>
          </a:p>
          <a:p>
            <a:pPr eaLnBrk="0" hangingPunct="0">
              <a:spcBef>
                <a:spcPct val="0"/>
              </a:spcBef>
              <a:defRPr/>
            </a:pPr>
            <a:r>
              <a:rPr lang="en-US" altLang="zh-CN" sz="3200" b="1" dirty="0" smtClean="0">
                <a:solidFill>
                  <a:srgbClr val="0000FF"/>
                </a:solidFill>
                <a:latin typeface="+mj-ea"/>
                <a:ea typeface="+mj-ea"/>
              </a:rPr>
              <a:t>   </a:t>
            </a:r>
            <a:r>
              <a:rPr lang="zh-CN" altLang="en-US" sz="3200" b="1" dirty="0" smtClean="0">
                <a:solidFill>
                  <a:srgbClr val="0000FF"/>
                </a:solidFill>
                <a:latin typeface="+mj-ea"/>
                <a:ea typeface="+mj-ea"/>
              </a:rPr>
              <a:t>（</a:t>
            </a:r>
            <a:r>
              <a:rPr lang="en-US" altLang="zh-CN" sz="3200" b="1" dirty="0" smtClean="0">
                <a:solidFill>
                  <a:srgbClr val="0000FF"/>
                </a:solidFill>
                <a:latin typeface="+mj-ea"/>
                <a:ea typeface="+mj-ea"/>
              </a:rPr>
              <a:t>1861</a:t>
            </a:r>
            <a:r>
              <a:rPr lang="zh-CN" altLang="en-US" sz="3200" b="1" dirty="0" smtClean="0">
                <a:solidFill>
                  <a:srgbClr val="0000FF"/>
                </a:solidFill>
                <a:latin typeface="+mj-ea"/>
                <a:ea typeface="+mj-ea"/>
              </a:rPr>
              <a:t>）</a:t>
            </a:r>
            <a:endParaRPr lang="en-US" altLang="zh-CN" sz="3200" b="1" dirty="0">
              <a:solidFill>
                <a:srgbClr val="0000FF"/>
              </a:solidFill>
              <a:latin typeface="+mj-ea"/>
              <a:ea typeface="+mj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059832" y="5517232"/>
            <a:ext cx="3467616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latin typeface="+mj-ea"/>
                <a:ea typeface="+mj-ea"/>
              </a:rPr>
              <a:t>《</a:t>
            </a:r>
            <a:r>
              <a:rPr lang="zh-CN" altLang="en-US" sz="3200" b="1" dirty="0" smtClean="0">
                <a:latin typeface="+mj-ea"/>
                <a:ea typeface="+mj-ea"/>
              </a:rPr>
              <a:t>匹克威克外传</a:t>
            </a:r>
            <a:r>
              <a:rPr lang="en-US" altLang="zh-CN" sz="3200" b="1" dirty="0" smtClean="0">
                <a:latin typeface="+mj-ea"/>
                <a:ea typeface="+mj-ea"/>
              </a:rPr>
              <a:t>》</a:t>
            </a:r>
            <a:endParaRPr lang="en-US" altLang="zh-CN" sz="3200" b="1" dirty="0" smtClean="0">
              <a:latin typeface="+mj-ea"/>
              <a:ea typeface="+mj-ea"/>
            </a:endParaRPr>
          </a:p>
          <a:p>
            <a:r>
              <a:rPr lang="zh-CN" altLang="en-US" sz="3200" b="1" dirty="0" smtClean="0">
                <a:latin typeface="+mj-ea"/>
                <a:ea typeface="+mj-ea"/>
              </a:rPr>
              <a:t>    （</a:t>
            </a:r>
            <a:r>
              <a:rPr lang="en-US" altLang="zh-CN" sz="3200" b="1" dirty="0" smtClean="0">
                <a:latin typeface="+mj-ea"/>
                <a:ea typeface="+mj-ea"/>
              </a:rPr>
              <a:t>1837</a:t>
            </a:r>
            <a:r>
              <a:rPr lang="zh-CN" altLang="en-US" sz="3200" b="1" dirty="0" smtClean="0">
                <a:latin typeface="+mj-ea"/>
                <a:ea typeface="+mj-ea"/>
              </a:rPr>
              <a:t>）</a:t>
            </a:r>
            <a:endParaRPr lang="zh-CN" altLang="en-US" sz="3200" b="1" dirty="0">
              <a:latin typeface="+mj-ea"/>
              <a:ea typeface="+mj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70" decel="100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770" decel="100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4" dur="77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6" dur="77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8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70" decel="100000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770" decel="100000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3" dur="770" fill="hold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5" dur="770" fill="hold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70" decel="100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770" decel="100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4" dur="77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6" dur="77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8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70" decel="1000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770" decel="1000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3" dur="77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5" dur="77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770" decel="100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770" decel="100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4" dur="77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6" dur="77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8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770" decel="100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770" decel="100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3" dur="77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5" dur="77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770" decel="100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770" decel="100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0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4" dur="77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0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6" dur="77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0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8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70" decel="1000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770" decel="1000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1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13" dur="77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5" dur="77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770" decel="100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2" dur="770" decel="100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24" dur="77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6" dur="77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28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770" decel="1000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" dur="770" decel="1000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33" dur="77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35" dur="77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770" decel="100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2" dur="770" decel="100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4" dur="77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6" dur="77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8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770" decel="1000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1" dur="770" decel="1000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3" dur="77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5" dur="77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5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770" decel="100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2" dur="770" decel="100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4" dur="77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6" dur="77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6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8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770" decel="1000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1" dur="770" decel="1000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3" dur="77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5" dur="77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7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770" decel="100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2" dur="770" decel="100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4" dur="77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6" dur="77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8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770" decel="1000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1" dur="770" decel="1000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3" dur="770" fill="hold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5" dur="770" fill="hold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8" name="Picture 4" descr="http://pic.5tu.cn/uploads/allimg/090325/130710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1259632" y="1185719"/>
            <a:ext cx="6984776" cy="258532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Times New Roman" panose="02020603050405020304" pitchFamily="18" charset="0"/>
              </a:rPr>
              <a:t>在我内心的最深处，我有一个最宠爱的孩子。他的名字就叫</a:t>
            </a:r>
            <a:r>
              <a:rPr kumimoji="0" lang="zh-CN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Times New Roman" panose="02020603050405020304" pitchFamily="18" charset="0"/>
              </a:rPr>
              <a:t>大卫</a:t>
            </a:r>
            <a:r>
              <a:rPr kumimoji="0" lang="zh-CN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Times New Roman" panose="02020603050405020304" pitchFamily="18" charset="0"/>
              </a:rPr>
              <a:t>科波菲尔</a:t>
            </a:r>
            <a:r>
              <a:rPr kumimoji="0" lang="zh-CN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Times New Roman" panose="02020603050405020304" pitchFamily="18" charset="0"/>
              </a:rPr>
              <a:t>。”</a:t>
            </a:r>
            <a:endParaRPr kumimoji="0" 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44008" y="4365104"/>
            <a:ext cx="28632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——</a:t>
            </a:r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英 狄更斯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4" descr="http://pic.5tu.cn/uploads/allimg/090325/130710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928794" y="1857364"/>
            <a:ext cx="5357850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000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“</a:t>
            </a:r>
            <a:r>
              <a:rPr kumimoji="0" lang="zh-CN" altLang="en-US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一切英国小说中最好的一部。”</a:t>
            </a:r>
            <a:endParaRPr kumimoji="0" lang="zh-CN" altLang="en-US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  <a:cs typeface="宋体" panose="02010600030101010101" pitchFamily="2" charset="-122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26670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kumimoji="0" 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俄</a:t>
            </a: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列夫</a:t>
            </a: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托尔斯泰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26670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kumimoji="0" 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俄</a:t>
            </a: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列夫</a:t>
            </a: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kumimoji="0" lang="zh-CN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托尔斯泰</a:t>
            </a: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86050" y="4071942"/>
            <a:ext cx="50738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latin typeface="+mj-ea"/>
                <a:ea typeface="+mj-ea"/>
              </a:rPr>
              <a:t>——</a:t>
            </a:r>
            <a:r>
              <a:rPr lang="zh-CN" altLang="en-US" sz="3600" b="1" dirty="0" smtClean="0">
                <a:latin typeface="+mj-ea"/>
                <a:ea typeface="+mj-ea"/>
              </a:rPr>
              <a:t>俄</a:t>
            </a:r>
            <a:r>
              <a:rPr lang="en-US" sz="3600" b="1" dirty="0" smtClean="0">
                <a:latin typeface="+mj-ea"/>
                <a:ea typeface="+mj-ea"/>
              </a:rPr>
              <a:t>  </a:t>
            </a:r>
            <a:r>
              <a:rPr lang="zh-CN" altLang="en-US" sz="3600" b="1" dirty="0" smtClean="0">
                <a:latin typeface="+mj-ea"/>
                <a:ea typeface="+mj-ea"/>
              </a:rPr>
              <a:t>列夫</a:t>
            </a:r>
            <a:r>
              <a:rPr lang="en-US" altLang="zh-CN" sz="3600" b="1" dirty="0" smtClean="0">
                <a:latin typeface="+mj-ea"/>
                <a:ea typeface="+mj-ea"/>
              </a:rPr>
              <a:t>·</a:t>
            </a:r>
            <a:r>
              <a:rPr lang="zh-CN" altLang="en-US" sz="3600" b="1" dirty="0" smtClean="0">
                <a:latin typeface="+mj-ea"/>
                <a:ea typeface="+mj-ea"/>
              </a:rPr>
              <a:t>托尔斯泰</a:t>
            </a:r>
            <a:endParaRPr lang="zh-CN" altLang="en-US" sz="3600" b="1" dirty="0" smtClean="0">
              <a:latin typeface="+mj-ea"/>
              <a:ea typeface="+mj-ea"/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686800" cy="838200"/>
          </a:xfrm>
        </p:spPr>
        <p:txBody>
          <a:bodyPr/>
          <a:lstStyle/>
          <a:p>
            <a:r>
              <a:rPr lang="zh-CN" altLang="en-US" b="1" dirty="0" smtClean="0"/>
              <a:t>走近作品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412776"/>
            <a:ext cx="8991600" cy="452596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chemeClr val="tx1"/>
                </a:solidFill>
                <a:latin typeface="+mj-ea"/>
                <a:ea typeface="+mj-ea"/>
              </a:rPr>
              <a:t>   </a:t>
            </a:r>
            <a:r>
              <a:rPr lang="zh-CN" altLang="zh-CN" b="1" dirty="0" smtClean="0">
                <a:solidFill>
                  <a:schemeClr val="tx1"/>
                </a:solidFill>
                <a:latin typeface="+mj-ea"/>
                <a:ea typeface="+mj-ea"/>
              </a:rPr>
              <a:t>据北京大学内部资料介绍，</a:t>
            </a:r>
            <a:r>
              <a:rPr lang="en-US" altLang="zh-CN" b="1" dirty="0" smtClean="0">
                <a:solidFill>
                  <a:schemeClr val="tx1"/>
                </a:solidFill>
                <a:latin typeface="+mj-ea"/>
                <a:ea typeface="+mj-ea"/>
              </a:rPr>
              <a:t>100</a:t>
            </a:r>
            <a:r>
              <a:rPr lang="zh-CN" altLang="zh-CN" b="1" dirty="0" smtClean="0">
                <a:solidFill>
                  <a:schemeClr val="tx1"/>
                </a:solidFill>
                <a:latin typeface="+mj-ea"/>
                <a:ea typeface="+mj-ea"/>
              </a:rPr>
              <a:t>位哈佛大学教授推荐的最具影响力的书籍，美国大学联合推荐的书单中，《大卫·科波菲尔》赫然在列。另据英国</a:t>
            </a:r>
            <a:r>
              <a:rPr lang="en-US" altLang="zh-CN" b="1" dirty="0" smtClean="0">
                <a:solidFill>
                  <a:schemeClr val="tx1"/>
                </a:solidFill>
                <a:latin typeface="+mj-ea"/>
                <a:ea typeface="+mj-ea"/>
              </a:rPr>
              <a:t>BBC</a:t>
            </a:r>
            <a:r>
              <a:rPr lang="zh-CN" altLang="zh-CN" b="1" dirty="0" smtClean="0">
                <a:solidFill>
                  <a:schemeClr val="tx1"/>
                </a:solidFill>
                <a:latin typeface="+mj-ea"/>
                <a:ea typeface="+mj-ea"/>
              </a:rPr>
              <a:t>评选出的</a:t>
            </a:r>
            <a:r>
              <a:rPr lang="en-US" altLang="zh-CN" b="1" dirty="0" smtClean="0">
                <a:solidFill>
                  <a:schemeClr val="tx1"/>
                </a:solidFill>
                <a:latin typeface="+mj-ea"/>
                <a:ea typeface="+mj-ea"/>
              </a:rPr>
              <a:t>100</a:t>
            </a:r>
            <a:r>
              <a:rPr lang="zh-CN" altLang="zh-CN" b="1" dirty="0" smtClean="0">
                <a:solidFill>
                  <a:schemeClr val="tx1"/>
                </a:solidFill>
                <a:latin typeface="+mj-ea"/>
                <a:ea typeface="+mj-ea"/>
              </a:rPr>
              <a:t>部英国人最喜欢的文学作品，《大卫·科波菲尔》赫然在列。在我国最大的文艺社区评论豆瓣网上评分高达</a:t>
            </a:r>
            <a:r>
              <a:rPr lang="en-US" altLang="zh-CN" b="1" dirty="0" smtClean="0">
                <a:solidFill>
                  <a:schemeClr val="tx1"/>
                </a:solidFill>
                <a:latin typeface="+mj-ea"/>
                <a:ea typeface="+mj-ea"/>
              </a:rPr>
              <a:t>8</a:t>
            </a:r>
            <a:r>
              <a:rPr lang="zh-CN" altLang="zh-CN" b="1" dirty="0" smtClean="0">
                <a:solidFill>
                  <a:schemeClr val="tx1"/>
                </a:solidFill>
                <a:latin typeface="+mj-ea"/>
                <a:ea typeface="+mj-ea"/>
              </a:rPr>
              <a:t>分以上的作品中，《大卫·科波菲尔》赫然在列。</a:t>
            </a:r>
            <a:endParaRPr lang="zh-CN" altLang="en-US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20484" name="Picture 4" descr="http://img3.3lian.com/2013/v15/21/d/55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779912" y="0"/>
            <a:ext cx="5364088" cy="14847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BBC解读">
            <a:hlinkClick r:id="" action="ppaction://media"/>
          </p:cNvPr>
          <p:cNvPicPr/>
          <p:nvPr>
            <p:ph idx="1"/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45085" y="20320"/>
            <a:ext cx="9204960" cy="681545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 txBox="1">
            <a:spLocks noChangeArrowheads="1"/>
          </p:cNvSpPr>
          <p:nvPr/>
        </p:nvSpPr>
        <p:spPr bwMode="auto">
          <a:xfrm>
            <a:off x="0" y="0"/>
            <a:ext cx="1092200" cy="68580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all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黑体" panose="02010600030101010101" pitchFamily="2" charset="-122"/>
                <a:cs typeface="+mj-cs"/>
              </a:rPr>
              <a:t>主要人物关系图</a:t>
            </a:r>
            <a:endParaRPr kumimoji="0" lang="zh-CN" altLang="en-US" sz="4000" b="1" i="0" u="none" strike="noStrike" kern="1200" cap="all" spc="0" normalizeH="0" baseline="0" noProof="0" dirty="0" smtClean="0">
              <a:ln>
                <a:noFill/>
              </a:ln>
              <a:solidFill>
                <a:srgbClr val="0000FF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黑体" panose="02010600030101010101" pitchFamily="2" charset="-122"/>
              <a:cs typeface="+mj-cs"/>
            </a:endParaRPr>
          </a:p>
        </p:txBody>
      </p:sp>
      <p:grpSp>
        <p:nvGrpSpPr>
          <p:cNvPr id="8" name="Group 94"/>
          <p:cNvGrpSpPr/>
          <p:nvPr/>
        </p:nvGrpSpPr>
        <p:grpSpPr bwMode="auto">
          <a:xfrm>
            <a:off x="2555776" y="1340768"/>
            <a:ext cx="4537076" cy="4321175"/>
            <a:chOff x="1525" y="821"/>
            <a:chExt cx="2858" cy="2722"/>
          </a:xfrm>
        </p:grpSpPr>
        <p:sp>
          <p:nvSpPr>
            <p:cNvPr id="12" name="Line 64"/>
            <p:cNvSpPr>
              <a:spLocks noChangeShapeType="1"/>
            </p:cNvSpPr>
            <p:nvPr/>
          </p:nvSpPr>
          <p:spPr bwMode="gray">
            <a:xfrm flipV="1">
              <a:off x="3747" y="1138"/>
              <a:ext cx="363" cy="205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13" name="Line 63"/>
            <p:cNvSpPr>
              <a:spLocks noChangeShapeType="1"/>
            </p:cNvSpPr>
            <p:nvPr/>
          </p:nvSpPr>
          <p:spPr bwMode="gray">
            <a:xfrm flipV="1">
              <a:off x="3838" y="1864"/>
              <a:ext cx="544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14" name="Line 65"/>
            <p:cNvSpPr>
              <a:spLocks noChangeShapeType="1"/>
            </p:cNvSpPr>
            <p:nvPr/>
          </p:nvSpPr>
          <p:spPr bwMode="gray">
            <a:xfrm>
              <a:off x="3748" y="2681"/>
              <a:ext cx="635" cy="227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15" name="Line 62"/>
            <p:cNvSpPr>
              <a:spLocks noChangeShapeType="1"/>
            </p:cNvSpPr>
            <p:nvPr/>
          </p:nvSpPr>
          <p:spPr bwMode="gray">
            <a:xfrm flipH="1" flipV="1">
              <a:off x="3430" y="3089"/>
              <a:ext cx="181" cy="45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16" name="Line 61"/>
            <p:cNvSpPr>
              <a:spLocks noChangeShapeType="1"/>
            </p:cNvSpPr>
            <p:nvPr/>
          </p:nvSpPr>
          <p:spPr bwMode="gray">
            <a:xfrm>
              <a:off x="1525" y="821"/>
              <a:ext cx="714" cy="515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17" name="Line 86"/>
            <p:cNvSpPr>
              <a:spLocks noChangeShapeType="1"/>
            </p:cNvSpPr>
            <p:nvPr/>
          </p:nvSpPr>
          <p:spPr bwMode="gray">
            <a:xfrm flipV="1">
              <a:off x="1525" y="2590"/>
              <a:ext cx="590" cy="363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pic>
          <p:nvPicPr>
            <p:cNvPr id="18" name="Picture 82" descr="图片1">
              <a:hlinkClick r:id="rId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156" y="1349"/>
              <a:ext cx="1559" cy="1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" name="Rectangle 44"/>
            <p:cNvSpPr>
              <a:spLocks noChangeArrowheads="1"/>
            </p:cNvSpPr>
            <p:nvPr/>
          </p:nvSpPr>
          <p:spPr bwMode="black">
            <a:xfrm>
              <a:off x="2205" y="2227"/>
              <a:ext cx="1481" cy="29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0"/>
                </a:spcBef>
              </a:pPr>
              <a:r>
                <a:rPr lang="zh-CN" altLang="en-US" sz="2400" b="1" dirty="0">
                  <a:solidFill>
                    <a:schemeClr val="bg1"/>
                  </a:solidFill>
                </a:rPr>
                <a:t>大卫</a:t>
              </a:r>
              <a:r>
                <a:rPr lang="en-US" altLang="zh-CN" sz="24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·</a:t>
              </a:r>
              <a:r>
                <a:rPr lang="zh-CN" altLang="en-US" sz="2400" b="1" dirty="0">
                  <a:solidFill>
                    <a:schemeClr val="bg1"/>
                  </a:solidFill>
                </a:rPr>
                <a:t>科波菲尔</a:t>
              </a:r>
              <a:endParaRPr lang="en-US" altLang="zh-CN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43" name="Oval 16"/>
            <p:cNvSpPr>
              <a:spLocks noChangeArrowheads="1"/>
            </p:cNvSpPr>
            <p:nvPr/>
          </p:nvSpPr>
          <p:spPr bwMode="gray">
            <a:xfrm>
              <a:off x="2115" y="1229"/>
              <a:ext cx="214" cy="21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8627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grpSp>
          <p:nvGrpSpPr>
            <p:cNvPr id="25" name="Group 18"/>
            <p:cNvGrpSpPr/>
            <p:nvPr/>
          </p:nvGrpSpPr>
          <p:grpSpPr bwMode="auto">
            <a:xfrm>
              <a:off x="2085" y="2414"/>
              <a:ext cx="214" cy="214"/>
              <a:chOff x="2928" y="2208"/>
              <a:chExt cx="262" cy="262"/>
            </a:xfrm>
          </p:grpSpPr>
          <p:sp>
            <p:nvSpPr>
              <p:cNvPr id="41" name="Oval 19"/>
              <p:cNvSpPr>
                <a:spLocks noChangeArrowheads="1"/>
              </p:cNvSpPr>
              <p:nvPr/>
            </p:nvSpPr>
            <p:spPr bwMode="gray">
              <a:xfrm>
                <a:off x="2928" y="2208"/>
                <a:ext cx="262" cy="262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28627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12700">
                <a:solidFill>
                  <a:srgbClr val="F8F8F8"/>
                </a:solidFill>
                <a:round/>
              </a:ln>
              <a:effectLst>
                <a:outerShdw dist="35921" dir="2700000" algn="ctr" rotWithShape="0">
                  <a:srgbClr val="1C1C1C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anose="02010600030101010101" pitchFamily="2" charset="-122"/>
                </a:endParaRPr>
              </a:p>
            </p:txBody>
          </p:sp>
          <p:sp>
            <p:nvSpPr>
              <p:cNvPr id="42" name="Oval 20"/>
              <p:cNvSpPr>
                <a:spLocks noChangeArrowheads="1"/>
              </p:cNvSpPr>
              <p:nvPr/>
            </p:nvSpPr>
            <p:spPr bwMode="gray">
              <a:xfrm>
                <a:off x="2949" y="2230"/>
                <a:ext cx="218" cy="218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89999"/>
                    </a:schemeClr>
                  </a:gs>
                  <a:gs pos="100000">
                    <a:schemeClr val="accent1">
                      <a:gamma/>
                      <a:tint val="25490"/>
                      <a:invGamma/>
                    </a:schemeClr>
                  </a:gs>
                </a:gsLst>
                <a:lin ang="2700000" scaled="1"/>
              </a:gradFill>
              <a:ln w="12700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7" name="Oval 68"/>
            <p:cNvSpPr>
              <a:spLocks noChangeArrowheads="1"/>
            </p:cNvSpPr>
            <p:nvPr/>
          </p:nvSpPr>
          <p:spPr bwMode="gray">
            <a:xfrm>
              <a:off x="3521" y="1275"/>
              <a:ext cx="214" cy="21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8627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grpSp>
          <p:nvGrpSpPr>
            <p:cNvPr id="28" name="Group 70"/>
            <p:cNvGrpSpPr/>
            <p:nvPr/>
          </p:nvGrpSpPr>
          <p:grpSpPr bwMode="auto">
            <a:xfrm>
              <a:off x="3529" y="2487"/>
              <a:ext cx="214" cy="214"/>
              <a:chOff x="2928" y="2208"/>
              <a:chExt cx="262" cy="262"/>
            </a:xfrm>
          </p:grpSpPr>
          <p:sp>
            <p:nvSpPr>
              <p:cNvPr id="35" name="Oval 71"/>
              <p:cNvSpPr>
                <a:spLocks noChangeArrowheads="1"/>
              </p:cNvSpPr>
              <p:nvPr/>
            </p:nvSpPr>
            <p:spPr bwMode="gray">
              <a:xfrm>
                <a:off x="2928" y="2208"/>
                <a:ext cx="262" cy="262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28627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12700">
                <a:solidFill>
                  <a:srgbClr val="F8F8F8"/>
                </a:solidFill>
                <a:round/>
              </a:ln>
              <a:effectLst>
                <a:outerShdw dist="35921" dir="2700000" algn="ctr" rotWithShape="0">
                  <a:srgbClr val="1C1C1C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anose="02010600030101010101" pitchFamily="2" charset="-122"/>
                </a:endParaRPr>
              </a:p>
            </p:txBody>
          </p:sp>
          <p:sp>
            <p:nvSpPr>
              <p:cNvPr id="36" name="Oval 72"/>
              <p:cNvSpPr>
                <a:spLocks noChangeArrowheads="1"/>
              </p:cNvSpPr>
              <p:nvPr/>
            </p:nvSpPr>
            <p:spPr bwMode="gray">
              <a:xfrm>
                <a:off x="2949" y="2230"/>
                <a:ext cx="218" cy="218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89999"/>
                    </a:schemeClr>
                  </a:gs>
                  <a:gs pos="100000">
                    <a:schemeClr val="accent1">
                      <a:gamma/>
                      <a:tint val="25490"/>
                      <a:invGamma/>
                    </a:schemeClr>
                  </a:gs>
                </a:gsLst>
                <a:lin ang="2700000" scaled="1"/>
              </a:gradFill>
              <a:ln w="12700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3" name="Oval 22"/>
            <p:cNvSpPr>
              <a:spLocks noChangeArrowheads="1"/>
            </p:cNvSpPr>
            <p:nvPr/>
          </p:nvSpPr>
          <p:spPr bwMode="gray">
            <a:xfrm>
              <a:off x="3610" y="1728"/>
              <a:ext cx="228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8627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31" name="Oval 84"/>
            <p:cNvSpPr>
              <a:spLocks noChangeArrowheads="1"/>
            </p:cNvSpPr>
            <p:nvPr/>
          </p:nvSpPr>
          <p:spPr bwMode="gray">
            <a:xfrm>
              <a:off x="3248" y="2862"/>
              <a:ext cx="214" cy="21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28627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endParaRPr>
            </a:p>
          </p:txBody>
        </p:sp>
      </p:grpSp>
      <p:sp>
        <p:nvSpPr>
          <p:cNvPr id="53" name="Oval 20"/>
          <p:cNvSpPr>
            <a:spLocks noChangeArrowheads="1"/>
          </p:cNvSpPr>
          <p:nvPr/>
        </p:nvSpPr>
        <p:spPr bwMode="gray">
          <a:xfrm>
            <a:off x="3995936" y="4581128"/>
            <a:ext cx="288032" cy="360040"/>
          </a:xfrm>
          <a:prstGeom prst="ellipse">
            <a:avLst/>
          </a:prstGeom>
          <a:gradFill rotWithShape="1">
            <a:gsLst>
              <a:gs pos="0">
                <a:schemeClr val="accent1">
                  <a:alpha val="89999"/>
                </a:schemeClr>
              </a:gs>
              <a:gs pos="100000">
                <a:schemeClr val="accent1">
                  <a:gamma/>
                  <a:tint val="25490"/>
                  <a:invGamma/>
                </a:schemeClr>
              </a:gs>
            </a:gsLst>
            <a:lin ang="2700000" scaled="1"/>
          </a:gradFill>
          <a:ln w="12700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54" name="Oval 20"/>
          <p:cNvSpPr>
            <a:spLocks noChangeArrowheads="1"/>
          </p:cNvSpPr>
          <p:nvPr/>
        </p:nvSpPr>
        <p:spPr bwMode="gray">
          <a:xfrm>
            <a:off x="3275856" y="2852936"/>
            <a:ext cx="354680" cy="354680"/>
          </a:xfrm>
          <a:prstGeom prst="ellipse">
            <a:avLst/>
          </a:prstGeom>
          <a:gradFill rotWithShape="1">
            <a:gsLst>
              <a:gs pos="0">
                <a:schemeClr val="accent1">
                  <a:alpha val="89999"/>
                </a:schemeClr>
              </a:gs>
              <a:gs pos="100000">
                <a:schemeClr val="accent1">
                  <a:gamma/>
                  <a:tint val="25490"/>
                  <a:invGamma/>
                </a:schemeClr>
              </a:gs>
            </a:gsLst>
            <a:lin ang="2700000" scaled="1"/>
          </a:gradFill>
          <a:ln w="12700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55" name="Oval 20"/>
          <p:cNvSpPr>
            <a:spLocks noChangeArrowheads="1"/>
          </p:cNvSpPr>
          <p:nvPr/>
        </p:nvSpPr>
        <p:spPr bwMode="gray">
          <a:xfrm>
            <a:off x="4572000" y="1916832"/>
            <a:ext cx="354680" cy="354680"/>
          </a:xfrm>
          <a:prstGeom prst="ellipse">
            <a:avLst/>
          </a:prstGeom>
          <a:gradFill rotWithShape="1">
            <a:gsLst>
              <a:gs pos="0">
                <a:schemeClr val="accent1">
                  <a:alpha val="89999"/>
                </a:schemeClr>
              </a:gs>
              <a:gs pos="100000">
                <a:schemeClr val="accent1">
                  <a:gamma/>
                  <a:tint val="25490"/>
                  <a:invGamma/>
                </a:schemeClr>
              </a:gs>
            </a:gsLst>
            <a:lin ang="2700000" scaled="1"/>
          </a:gradFill>
          <a:ln w="12700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827584" y="764704"/>
            <a:ext cx="1872208" cy="64807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贝西姨婆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7" name="Line 63"/>
          <p:cNvSpPr>
            <a:spLocks noChangeShapeType="1"/>
          </p:cNvSpPr>
          <p:nvPr/>
        </p:nvSpPr>
        <p:spPr bwMode="gray">
          <a:xfrm flipV="1">
            <a:off x="4716016" y="1412776"/>
            <a:ext cx="0" cy="50405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58" name="Line 63"/>
          <p:cNvSpPr>
            <a:spLocks noChangeShapeType="1"/>
          </p:cNvSpPr>
          <p:nvPr/>
        </p:nvSpPr>
        <p:spPr bwMode="gray">
          <a:xfrm>
            <a:off x="2555776" y="2996952"/>
            <a:ext cx="72008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3779912" y="836712"/>
            <a:ext cx="1800200" cy="57606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克拉拉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6588224" y="764704"/>
            <a:ext cx="2304256" cy="108012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默德斯通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及其姐姐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827584" y="2348880"/>
            <a:ext cx="1872208" cy="115212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佩葛蒂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及其家人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7092280" y="2204864"/>
            <a:ext cx="1872208" cy="158417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克里克尔   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梅尔     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史蒂夫   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1043608" y="4293096"/>
            <a:ext cx="1584176" cy="57606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艾米丽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4" name="Line 62"/>
          <p:cNvSpPr>
            <a:spLocks noChangeShapeType="1"/>
          </p:cNvSpPr>
          <p:nvPr/>
        </p:nvSpPr>
        <p:spPr bwMode="gray">
          <a:xfrm flipV="1">
            <a:off x="3419872" y="4869160"/>
            <a:ext cx="576064" cy="50405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2483768" y="5229200"/>
            <a:ext cx="2160240" cy="16288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艾格尼丝  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威克菲尔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希普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5508104" y="5661248"/>
            <a:ext cx="1440160" cy="64807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朵拉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7092280" y="4221088"/>
            <a:ext cx="1835696" cy="115212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密考伯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及其家人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131840" y="188640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/>
              <a:t>仔细阅读名著导读部分</a:t>
            </a:r>
            <a:endParaRPr lang="zh-CN" altLang="en-US" sz="2400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通用_蓝">
  <a:themeElements>
    <a:clrScheme name="通用_蓝 13">
      <a:dk1>
        <a:srgbClr val="000000"/>
      </a:dk1>
      <a:lt1>
        <a:srgbClr val="FFFFFF"/>
      </a:lt1>
      <a:dk2>
        <a:srgbClr val="FFFFFF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通用_蓝">
      <a:majorFont>
        <a:latin typeface="Arial"/>
        <a:ea typeface="隶书"/>
        <a:cs typeface=""/>
      </a:majorFont>
      <a:minorFont>
        <a:latin typeface="Arial"/>
        <a:ea typeface="华文新魏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通用_蓝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蓝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蓝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蓝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蓝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蓝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通用_蓝">
  <a:themeElements>
    <a:clrScheme name="1_通用_蓝 13">
      <a:dk1>
        <a:srgbClr val="000000"/>
      </a:dk1>
      <a:lt1>
        <a:srgbClr val="FFFFFF"/>
      </a:lt1>
      <a:dk2>
        <a:srgbClr val="FFFFFF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通用_蓝">
      <a:majorFont>
        <a:latin typeface="Arial"/>
        <a:ea typeface="隶书"/>
        <a:cs typeface=""/>
      </a:majorFont>
      <a:minorFont>
        <a:latin typeface="Arial"/>
        <a:ea typeface="华文新魏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1_通用_蓝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通用_蓝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通用_蓝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通用_蓝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通用_蓝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通用_蓝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通用_蓝">
  <a:themeElements>
    <a:clrScheme name="通用_蓝 13">
      <a:dk1>
        <a:srgbClr val="000000"/>
      </a:dk1>
      <a:lt1>
        <a:srgbClr val="FFFFFF"/>
      </a:lt1>
      <a:dk2>
        <a:srgbClr val="FFFFFF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通用_蓝">
      <a:majorFont>
        <a:latin typeface="Arial"/>
        <a:ea typeface="隶书"/>
        <a:cs typeface=""/>
      </a:majorFont>
      <a:minorFont>
        <a:latin typeface="Arial"/>
        <a:ea typeface="华文新魏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通用_蓝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蓝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蓝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蓝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蓝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蓝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通用_蓝">
  <a:themeElements>
    <a:clrScheme name="1_通用_蓝 13">
      <a:dk1>
        <a:srgbClr val="000000"/>
      </a:dk1>
      <a:lt1>
        <a:srgbClr val="FFFFFF"/>
      </a:lt1>
      <a:dk2>
        <a:srgbClr val="FFFFFF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通用_蓝">
      <a:majorFont>
        <a:latin typeface="Arial"/>
        <a:ea typeface="隶书"/>
        <a:cs typeface=""/>
      </a:majorFont>
      <a:minorFont>
        <a:latin typeface="Arial"/>
        <a:ea typeface="华文新魏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1_通用_蓝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通用_蓝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通用_蓝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通用_蓝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通用_蓝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通用_蓝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蓝白</Template>
  <TotalTime>0</TotalTime>
  <Words>2413</Words>
  <Paragraphs>182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26</vt:i4>
      </vt:variant>
    </vt:vector>
  </HeadingPairs>
  <TitlesOfParts>
    <vt:vector size="46" baseType="lpstr">
      <vt:lpstr>Arial</vt:lpstr>
      <vt:lpstr>宋体</vt:lpstr>
      <vt:lpstr>Wingdings</vt:lpstr>
      <vt:lpstr>隶书</vt:lpstr>
      <vt:lpstr>Wingdings 2</vt:lpstr>
      <vt:lpstr>黑体</vt:lpstr>
      <vt:lpstr>Times New Roman</vt:lpstr>
      <vt:lpstr>Calibri</vt:lpstr>
      <vt:lpstr>Franklin Gothic Book</vt:lpstr>
      <vt:lpstr>微软雅黑</vt:lpstr>
      <vt:lpstr>Arial Unicode MS</vt:lpstr>
      <vt:lpstr>Wingdings</vt:lpstr>
      <vt:lpstr>华文楷体</vt:lpstr>
      <vt:lpstr>楷体_GB2312</vt:lpstr>
      <vt:lpstr>Franklin Gothic Medium</vt:lpstr>
      <vt:lpstr>通用_蓝</vt:lpstr>
      <vt:lpstr>1_通用_蓝</vt:lpstr>
      <vt:lpstr>2_通用_蓝</vt:lpstr>
      <vt:lpstr>3_通用_蓝</vt:lpstr>
      <vt:lpstr>跋涉</vt:lpstr>
      <vt:lpstr>PowerPoint 演示文稿</vt:lpstr>
      <vt:lpstr>《大卫·科波菲尔》</vt:lpstr>
      <vt:lpstr>作家简介</vt:lpstr>
      <vt:lpstr>PowerPoint 演示文稿</vt:lpstr>
      <vt:lpstr>PowerPoint 演示文稿</vt:lpstr>
      <vt:lpstr>PowerPoint 演示文稿</vt:lpstr>
      <vt:lpstr>走近作品</vt:lpstr>
      <vt:lpstr>PowerPoint 演示文稿</vt:lpstr>
      <vt:lpstr>PowerPoint 演示文稿</vt:lpstr>
      <vt:lpstr>走进作品</vt:lpstr>
      <vt:lpstr>PowerPoint 演示文稿</vt:lpstr>
      <vt:lpstr>PowerPoint 演示文稿</vt:lpstr>
      <vt:lpstr>走进作品</vt:lpstr>
      <vt:lpstr>走进作品</vt:lpstr>
      <vt:lpstr>走进作品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伦敦孤儿</vt:lpstr>
      <vt:lpstr>PowerPoint 演示文稿</vt:lpstr>
      <vt:lpstr>精彩语言</vt:lpstr>
      <vt:lpstr>精彩语言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Administrator</cp:lastModifiedBy>
  <dcterms:created xsi:type="dcterms:W3CDTF">2016-09-11T16:19:00Z</dcterms:created>
  <dcterms:modified xsi:type="dcterms:W3CDTF">2017-11-02T00:43:48Z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