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  <p:sldId id="281" r:id="rId3"/>
    <p:sldId id="282" r:id="rId4"/>
    <p:sldId id="257" r:id="rId5"/>
    <p:sldId id="259" r:id="rId6"/>
    <p:sldId id="261" r:id="rId7"/>
    <p:sldId id="260" r:id="rId8"/>
    <p:sldId id="262" r:id="rId9"/>
    <p:sldId id="263" r:id="rId10"/>
    <p:sldId id="264" r:id="rId11"/>
    <p:sldId id="266" r:id="rId12"/>
    <p:sldId id="278" r:id="rId13"/>
    <p:sldId id="279" r:id="rId14"/>
    <p:sldId id="280" r:id="rId15"/>
    <p:sldId id="269" r:id="rId16"/>
    <p:sldId id="270" r:id="rId17"/>
    <p:sldId id="271" r:id="rId18"/>
    <p:sldId id="274" r:id="rId19"/>
    <p:sldId id="272" r:id="rId20"/>
    <p:sldId id="273" r:id="rId21"/>
    <p:sldId id="275" r:id="rId22"/>
    <p:sldId id="276" r:id="rId23"/>
    <p:sldId id="277" r:id="rId2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000E2A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4" autoAdjust="0"/>
    <p:restoredTop sz="94620" autoAdjust="0"/>
  </p:normalViewPr>
  <p:slideViewPr>
    <p:cSldViewPr>
      <p:cViewPr varScale="1">
        <p:scale>
          <a:sx n="66" d="100"/>
          <a:sy n="66" d="100"/>
        </p:scale>
        <p:origin x="-948" y="-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114" y="1202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标题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副标题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2014/3/20</a:t>
            </a:fld>
            <a:endParaRPr lang="zh-CN" altLang="en-US"/>
          </a:p>
        </p:txBody>
      </p:sp>
      <p:sp>
        <p:nvSpPr>
          <p:cNvPr id="2" name="页脚占位符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5" name="灯片编号占位符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标题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27" name="内容占位符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5" name="日期占位符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2014/3/20</a:t>
            </a:fld>
            <a:endParaRPr lang="zh-CN" altLang="en-US"/>
          </a:p>
        </p:txBody>
      </p:sp>
      <p:sp>
        <p:nvSpPr>
          <p:cNvPr id="19" name="页脚占位符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6" name="灯片编号占位符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9" name="日期占位符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2014/3/20</a:t>
            </a:fld>
            <a:endParaRPr lang="zh-CN" altLang="en-US"/>
          </a:p>
        </p:txBody>
      </p:sp>
      <p:sp>
        <p:nvSpPr>
          <p:cNvPr id="11" name="页脚占位符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6" name="灯片编号占位符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标题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4" name="内容占位符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3" name="内容占位符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1" name="日期占位符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2014/3/20</a:t>
            </a:fld>
            <a:endParaRPr lang="zh-CN" altLang="en-US"/>
          </a:p>
        </p:txBody>
      </p:sp>
      <p:sp>
        <p:nvSpPr>
          <p:cNvPr id="10" name="页脚占位符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1" name="灯片编号占位符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标题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25" name="文本占位符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8" name="内容占位符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2014/3/20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标题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2" name="日期占位符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2014/3/20</a:t>
            </a:fld>
            <a:endParaRPr lang="zh-CN" altLang="en-US"/>
          </a:p>
        </p:txBody>
      </p:sp>
      <p:sp>
        <p:nvSpPr>
          <p:cNvPr id="21" name="页脚占位符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2014/3/20</a:t>
            </a:fld>
            <a:endParaRPr lang="zh-CN" altLang="en-US"/>
          </a:p>
        </p:txBody>
      </p:sp>
      <p:sp>
        <p:nvSpPr>
          <p:cNvPr id="24" name="页脚占位符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直接连接符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标题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26" name="文本占位符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4" name="内容占位符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5" name="日期占位符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2014/3/20</a:t>
            </a:fld>
            <a:endParaRPr lang="zh-CN" altLang="en-US"/>
          </a:p>
        </p:txBody>
      </p:sp>
      <p:sp>
        <p:nvSpPr>
          <p:cNvPr id="29" name="页脚占位符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图片占位符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1" name="灯片编号占位符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7" name="标题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26" name="文本占位符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1" name="日期占位符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2014/3/20</a:t>
            </a:fld>
            <a:endParaRPr lang="zh-CN" altLang="en-US"/>
          </a:p>
        </p:txBody>
      </p:sp>
      <p:sp>
        <p:nvSpPr>
          <p:cNvPr id="28" name="页脚占位符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标题占位符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直接连接符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ransition/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baike.soso.com/ShowTitle.e?sp=S%E7%9F%A5%E4%BA%86" TargetMode="External"/><Relationship Id="rId2" Type="http://schemas.openxmlformats.org/officeDocument/2006/relationships/hyperlink" Target="http://baike.soso.com/ShowTitle.e?sp=S%E6%98%86%E8%99%AB%E7%BA%B2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baike.soso.com/ShowTitle.e?sp=S%E7%BE%8E%E5%9B%BD" TargetMode="External"/><Relationship Id="rId2" Type="http://schemas.openxmlformats.org/officeDocument/2006/relationships/hyperlink" Target="http://baike.soso.com/ShowTitle.e?sp=S%E4%B8%8D%E5%AE%8C%E5%85%A8%E5%8F%98%E6%80%81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baike.soso.com/ShowTitle.e?sp=S%E5%AF%BF%E6%98%9F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/>
          <p:cNvSpPr>
            <a:spLocks noGrp="1"/>
          </p:cNvSpPr>
          <p:nvPr>
            <p:ph type="body" idx="2"/>
          </p:nvPr>
        </p:nvSpPr>
        <p:spPr>
          <a:xfrm>
            <a:off x="457200" y="548680"/>
            <a:ext cx="3008313" cy="2880320"/>
          </a:xfrm>
        </p:spPr>
        <p:txBody>
          <a:bodyPr>
            <a:normAutofit/>
          </a:bodyPr>
          <a:lstStyle/>
          <a:p>
            <a:pPr algn="ctr"/>
            <a:r>
              <a:rPr lang="zh-CN" altLang="en-US" sz="9600" dirty="0" smtClean="0">
                <a:latin typeface="华文行楷" pitchFamily="2" charset="-122"/>
                <a:ea typeface="华文行楷" pitchFamily="2" charset="-122"/>
              </a:rPr>
              <a:t>蝉</a:t>
            </a:r>
            <a:endParaRPr lang="en-US" altLang="zh-CN" sz="9600" dirty="0" smtClean="0">
              <a:latin typeface="华文行楷" pitchFamily="2" charset="-122"/>
              <a:ea typeface="华文行楷" pitchFamily="2" charset="-122"/>
            </a:endParaRPr>
          </a:p>
          <a:p>
            <a:pPr algn="ctr"/>
            <a:r>
              <a:rPr lang="zh-CN" altLang="en-US" sz="4400" dirty="0" smtClean="0">
                <a:latin typeface="华文行楷" pitchFamily="2" charset="-122"/>
                <a:ea typeface="华文行楷" pitchFamily="2" charset="-122"/>
              </a:rPr>
              <a:t>法布尔</a:t>
            </a:r>
            <a:endParaRPr lang="zh-CN" altLang="en-US" sz="4400" dirty="0">
              <a:latin typeface="华文行楷" pitchFamily="2" charset="-122"/>
              <a:ea typeface="华文行楷" pitchFamily="2" charset="-122"/>
            </a:endParaRPr>
          </a:p>
        </p:txBody>
      </p:sp>
      <p:pic>
        <p:nvPicPr>
          <p:cNvPr id="5" name="内容占位符 4" descr="20130709145001-19881371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3863975" y="1471612"/>
            <a:ext cx="4762500" cy="3076575"/>
          </a:xfr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行楷" pitchFamily="2" charset="-122"/>
                <a:ea typeface="华文行楷" pitchFamily="2" charset="-122"/>
              </a:rPr>
              <a:t>2.</a:t>
            </a:r>
            <a:r>
              <a:rPr lang="zh-CN" altLang="en-US" sz="3200" dirty="0" smtClean="0">
                <a:solidFill>
                  <a:schemeClr val="tx1"/>
                </a:solidFill>
                <a:latin typeface="华文行楷" pitchFamily="2" charset="-122"/>
                <a:ea typeface="华文行楷" pitchFamily="2" charset="-122"/>
              </a:rPr>
              <a:t>在建隧道时，泥土都搬到哪里去了？</a:t>
            </a:r>
            <a:endParaRPr lang="zh-CN" altLang="en-US" sz="3200" dirty="0">
              <a:solidFill>
                <a:schemeClr val="tx1"/>
              </a:solidFill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304800" y="1052736"/>
            <a:ext cx="8686800" cy="5027389"/>
          </a:xfrm>
        </p:spPr>
        <p:txBody>
          <a:bodyPr>
            <a:normAutofit/>
          </a:bodyPr>
          <a:lstStyle/>
          <a:p>
            <a:pPr marL="0" indent="45720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0" b="1" dirty="0" smtClean="0">
                <a:solidFill>
                  <a:schemeClr val="tx1"/>
                </a:solidFill>
                <a:latin typeface="华文仿宋" pitchFamily="2" charset="-122"/>
                <a:ea typeface="华文仿宋" pitchFamily="2" charset="-122"/>
              </a:rPr>
              <a:t>幼虫掘土时，将黏液喷涂在泥土上，使之变成泥浆，墙壁更加柔软了；</a:t>
            </a:r>
          </a:p>
          <a:p>
            <a:pPr marL="0" indent="45720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0" b="1" dirty="0" smtClean="0">
                <a:solidFill>
                  <a:schemeClr val="tx1"/>
                </a:solidFill>
                <a:latin typeface="华文仿宋" pitchFamily="2" charset="-122"/>
                <a:ea typeface="华文仿宋" pitchFamily="2" charset="-122"/>
              </a:rPr>
              <a:t>用肥重的身体把泥浆挤进干土的缝隙里，建成不易崩塌的墙壁。</a:t>
            </a:r>
          </a:p>
        </p:txBody>
      </p:sp>
      <p:pic>
        <p:nvPicPr>
          <p:cNvPr id="6" name="Picture 4" descr="0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4008" y="2996952"/>
            <a:ext cx="4177084" cy="3672408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04800" y="476672"/>
            <a:ext cx="8686800" cy="648072"/>
          </a:xfrm>
        </p:spPr>
        <p:txBody>
          <a:bodyPr>
            <a:normAutofit/>
          </a:bodyPr>
          <a:lstStyle/>
          <a:p>
            <a:r>
              <a:rPr lang="en-US" altLang="zh-CN" sz="3600" b="1" dirty="0" smtClean="0">
                <a:solidFill>
                  <a:schemeClr val="tx1"/>
                </a:solidFill>
                <a:latin typeface="+mj-ea"/>
              </a:rPr>
              <a:t>7-10</a:t>
            </a:r>
            <a:r>
              <a:rPr lang="zh-CN" altLang="en-US" sz="3600" b="1" dirty="0" smtClean="0">
                <a:solidFill>
                  <a:schemeClr val="tx1"/>
                </a:solidFill>
                <a:latin typeface="+mj-ea"/>
              </a:rPr>
              <a:t>蝉的幼虫蜕皮</a:t>
            </a:r>
            <a:endParaRPr lang="zh-CN" altLang="en-US" sz="3600" b="1" dirty="0">
              <a:solidFill>
                <a:schemeClr val="tx1"/>
              </a:solidFill>
              <a:latin typeface="+mj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39552" y="1124744"/>
            <a:ext cx="7560840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2800" b="1" dirty="0" smtClean="0">
                <a:latin typeface="+mn-ea"/>
              </a:rPr>
              <a:t>蜕皮的顺序：</a:t>
            </a:r>
            <a:endParaRPr lang="en-US" altLang="zh-CN" sz="2800" b="1" dirty="0" smtClean="0">
              <a:latin typeface="+mn-ea"/>
            </a:endParaRPr>
          </a:p>
          <a:p>
            <a:pPr indent="457200">
              <a:lnSpc>
                <a:spcPct val="150000"/>
              </a:lnSpc>
            </a:pPr>
            <a:r>
              <a:rPr lang="zh-CN" altLang="en-US" sz="2400" b="1" dirty="0" smtClean="0">
                <a:latin typeface="+mn-ea"/>
              </a:rPr>
              <a:t> 背</a:t>
            </a:r>
            <a:r>
              <a:rPr lang="en-US" altLang="zh-CN" sz="2400" b="1" dirty="0" smtClean="0">
                <a:latin typeface="+mn-ea"/>
              </a:rPr>
              <a:t>——</a:t>
            </a:r>
            <a:r>
              <a:rPr lang="zh-CN" altLang="en-US" sz="2400" b="1" dirty="0" smtClean="0">
                <a:latin typeface="+mn-ea"/>
              </a:rPr>
              <a:t>头</a:t>
            </a:r>
            <a:r>
              <a:rPr lang="en-US" altLang="zh-CN" sz="2400" b="1" dirty="0" smtClean="0">
                <a:latin typeface="+mn-ea"/>
              </a:rPr>
              <a:t>——</a:t>
            </a:r>
            <a:r>
              <a:rPr lang="zh-CN" altLang="en-US" sz="2400" b="1" dirty="0" smtClean="0">
                <a:latin typeface="+mn-ea"/>
              </a:rPr>
              <a:t>吸管和前爪</a:t>
            </a:r>
            <a:r>
              <a:rPr lang="en-US" altLang="zh-CN" sz="2400" b="1" dirty="0" smtClean="0">
                <a:latin typeface="+mn-ea"/>
              </a:rPr>
              <a:t>——</a:t>
            </a:r>
            <a:r>
              <a:rPr lang="zh-CN" altLang="en-US" sz="2400" b="1" dirty="0" smtClean="0">
                <a:latin typeface="+mn-ea"/>
              </a:rPr>
              <a:t>翅膀和后爪</a:t>
            </a:r>
            <a:r>
              <a:rPr lang="en-US" altLang="zh-CN" sz="2400" b="1" dirty="0" smtClean="0">
                <a:latin typeface="+mn-ea"/>
              </a:rPr>
              <a:t>——</a:t>
            </a:r>
            <a:r>
              <a:rPr lang="zh-CN" altLang="en-US" sz="2400" b="1" dirty="0" smtClean="0">
                <a:latin typeface="+mn-ea"/>
              </a:rPr>
              <a:t>尾部</a:t>
            </a:r>
            <a:endParaRPr lang="zh-CN" altLang="en-US" sz="2400" b="1" dirty="0">
              <a:latin typeface="+mn-ea"/>
            </a:endParaRPr>
          </a:p>
        </p:txBody>
      </p:sp>
      <p:pic>
        <p:nvPicPr>
          <p:cNvPr id="8" name="内容占位符 3" descr="proxy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355976" y="2564904"/>
            <a:ext cx="4176464" cy="3744416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04800" y="1124744"/>
            <a:ext cx="8686800" cy="4955381"/>
          </a:xfrm>
        </p:spPr>
        <p:txBody>
          <a:bodyPr>
            <a:normAutofit/>
          </a:bodyPr>
          <a:lstStyle/>
          <a:p>
            <a:pPr marL="0" indent="45720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0" b="1" dirty="0" smtClean="0">
                <a:solidFill>
                  <a:schemeClr val="tx1"/>
                </a:solidFill>
                <a:latin typeface="+mn-ea"/>
              </a:rPr>
              <a:t> 蝉在把尾部从壳中脱出时，会表演一种奇怪的体操。</a:t>
            </a:r>
            <a:r>
              <a:rPr lang="en-US" altLang="zh-CN" sz="2800" b="1" dirty="0" smtClean="0">
                <a:solidFill>
                  <a:schemeClr val="tx1"/>
                </a:solidFill>
                <a:latin typeface="+mn-ea"/>
              </a:rPr>
              <a:t>      </a:t>
            </a:r>
          </a:p>
          <a:p>
            <a:pPr marL="0" indent="45720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0" b="1" dirty="0" smtClean="0">
                <a:solidFill>
                  <a:schemeClr val="tx1"/>
                </a:solidFill>
                <a:latin typeface="+mn-ea"/>
              </a:rPr>
              <a:t>“它翻转身体，是头部向下</a:t>
            </a:r>
            <a:r>
              <a:rPr lang="en-US" altLang="zh-CN" sz="2800" b="1" dirty="0" smtClean="0">
                <a:solidFill>
                  <a:schemeClr val="tx1"/>
                </a:solidFill>
                <a:latin typeface="+mn-ea"/>
              </a:rPr>
              <a:t>……</a:t>
            </a:r>
            <a:r>
              <a:rPr lang="zh-CN" altLang="en-US" sz="2800" b="1" dirty="0" smtClean="0">
                <a:solidFill>
                  <a:schemeClr val="tx1"/>
                </a:solidFill>
                <a:latin typeface="+mn-ea"/>
              </a:rPr>
              <a:t>再把尾部从鞘中脱出”。</a:t>
            </a:r>
            <a:endParaRPr lang="en-US" altLang="zh-CN" sz="2800" b="1" dirty="0" smtClean="0">
              <a:solidFill>
                <a:schemeClr val="tx1"/>
              </a:solidFill>
              <a:latin typeface="+mn-ea"/>
            </a:endParaRPr>
          </a:p>
          <a:p>
            <a:pPr marL="0" indent="45720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0" b="1" dirty="0" smtClean="0">
                <a:solidFill>
                  <a:schemeClr val="tx1"/>
                </a:solidFill>
                <a:latin typeface="+mn-ea"/>
              </a:rPr>
              <a:t>法布尔用拟人的手法说蝉“表演一种奇特的体操”用了一连串动词，如“腾空”</a:t>
            </a:r>
            <a:r>
              <a:rPr lang="en-US" altLang="zh-CN" sz="2800" b="1" dirty="0" smtClean="0">
                <a:solidFill>
                  <a:schemeClr val="tx1"/>
                </a:solidFill>
                <a:latin typeface="+mn-ea"/>
              </a:rPr>
              <a:t>﹑“</a:t>
            </a:r>
            <a:r>
              <a:rPr lang="zh-CN" altLang="en-US" sz="2800" b="1" dirty="0" smtClean="0">
                <a:solidFill>
                  <a:schemeClr val="tx1"/>
                </a:solidFill>
                <a:latin typeface="+mn-ea"/>
              </a:rPr>
              <a:t>翻转”</a:t>
            </a:r>
            <a:r>
              <a:rPr lang="en-US" altLang="zh-CN" sz="2800" b="1" dirty="0" smtClean="0">
                <a:solidFill>
                  <a:schemeClr val="tx1"/>
                </a:solidFill>
                <a:latin typeface="+mn-ea"/>
              </a:rPr>
              <a:t>﹑“</a:t>
            </a:r>
            <a:r>
              <a:rPr lang="zh-CN" altLang="en-US" sz="2800" b="1" dirty="0" smtClean="0">
                <a:solidFill>
                  <a:schemeClr val="tx1"/>
                </a:solidFill>
                <a:latin typeface="+mn-ea"/>
              </a:rPr>
              <a:t>伸直”</a:t>
            </a:r>
            <a:r>
              <a:rPr lang="en-US" altLang="zh-CN" sz="2800" b="1" dirty="0" smtClean="0">
                <a:solidFill>
                  <a:schemeClr val="tx1"/>
                </a:solidFill>
                <a:latin typeface="+mn-ea"/>
              </a:rPr>
              <a:t>﹑“</a:t>
            </a:r>
            <a:r>
              <a:rPr lang="zh-CN" altLang="en-US" sz="2800" b="1" dirty="0" smtClean="0">
                <a:solidFill>
                  <a:schemeClr val="tx1"/>
                </a:solidFill>
                <a:latin typeface="+mn-ea"/>
              </a:rPr>
              <a:t>张开”</a:t>
            </a:r>
            <a:r>
              <a:rPr lang="en-US" altLang="zh-CN" sz="2800" b="1" dirty="0" smtClean="0">
                <a:solidFill>
                  <a:schemeClr val="tx1"/>
                </a:solidFill>
                <a:latin typeface="+mn-ea"/>
              </a:rPr>
              <a:t>﹑“</a:t>
            </a:r>
            <a:r>
              <a:rPr lang="zh-CN" altLang="en-US" sz="2800" b="1" dirty="0" smtClean="0">
                <a:solidFill>
                  <a:schemeClr val="tx1"/>
                </a:solidFill>
                <a:latin typeface="+mn-ea"/>
              </a:rPr>
              <a:t>钩住”等等，把蝉从壳中脱出的艰难过程具体，生动，准确的写了出来。 </a:t>
            </a:r>
            <a:endParaRPr lang="en-US" altLang="zh-CN" sz="2800" b="1" dirty="0" smtClean="0">
              <a:solidFill>
                <a:schemeClr val="tx1"/>
              </a:solidFill>
              <a:latin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2037718_500x500_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292080" y="2996952"/>
            <a:ext cx="3384376" cy="3501008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27584" y="980729"/>
            <a:ext cx="669674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3200" b="1" dirty="0" smtClean="0">
                <a:latin typeface="+mn-ea"/>
              </a:rPr>
              <a:t>蝉体颜色的变化：</a:t>
            </a:r>
            <a:endParaRPr lang="en-US" altLang="zh-CN" sz="3200" b="1" dirty="0" smtClean="0">
              <a:latin typeface="+mn-ea"/>
            </a:endParaRPr>
          </a:p>
          <a:p>
            <a:pPr indent="457200">
              <a:lnSpc>
                <a:spcPct val="150000"/>
              </a:lnSpc>
            </a:pPr>
            <a:r>
              <a:rPr lang="zh-CN" altLang="en-US" sz="2800" b="1" dirty="0" smtClean="0">
                <a:latin typeface="+mn-ea"/>
              </a:rPr>
              <a:t>                  淡绿色→棕色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7" name="图片 6" descr="008392655deda95b-9f20bcad8ce01294-aaaec8a00160274f98c59543235a982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27584" y="2924944"/>
            <a:ext cx="2952328" cy="3600400"/>
          </a:xfrm>
          <a:prstGeom prst="rect">
            <a:avLst/>
          </a:prstGeom>
        </p:spPr>
      </p:pic>
      <p:sp>
        <p:nvSpPr>
          <p:cNvPr id="8" name="右箭头 7"/>
          <p:cNvSpPr/>
          <p:nvPr/>
        </p:nvSpPr>
        <p:spPr bwMode="auto">
          <a:xfrm>
            <a:off x="3995936" y="4293096"/>
            <a:ext cx="978408" cy="484632"/>
          </a:xfrm>
          <a:prstGeom prst="rightArrow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rtlCol="0" anchor="ctr"/>
          <a:lstStyle/>
          <a:p>
            <a:pPr algn="ctr"/>
            <a:endParaRPr lang="zh-CN" altLang="en-US" dirty="0">
              <a:solidFill>
                <a:schemeClr val="accent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0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1484784"/>
            <a:ext cx="4975235" cy="4005064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04800" y="332656"/>
            <a:ext cx="8686800" cy="962744"/>
          </a:xfrm>
        </p:spPr>
        <p:txBody>
          <a:bodyPr/>
          <a:lstStyle/>
          <a:p>
            <a:r>
              <a:rPr lang="en-US" altLang="zh-CN" b="1" dirty="0" smtClean="0">
                <a:solidFill>
                  <a:schemeClr val="tx1"/>
                </a:solidFill>
                <a:latin typeface="+mj-ea"/>
              </a:rPr>
              <a:t>11-13 </a:t>
            </a:r>
            <a:r>
              <a:rPr lang="zh-CN" altLang="en-US" b="1" dirty="0" smtClean="0">
                <a:solidFill>
                  <a:schemeClr val="tx1"/>
                </a:solidFill>
                <a:latin typeface="+mj-ea"/>
              </a:rPr>
              <a:t>蝉的产卵</a:t>
            </a:r>
            <a:endParaRPr lang="zh-CN" altLang="en-US" b="1" dirty="0">
              <a:solidFill>
                <a:schemeClr val="tx1"/>
              </a:solidFill>
              <a:latin typeface="+mj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altLang="zh-CN" dirty="0" smtClean="0">
                <a:solidFill>
                  <a:schemeClr val="tx1"/>
                </a:solidFill>
                <a:latin typeface="华文行楷" pitchFamily="2" charset="-122"/>
                <a:ea typeface="华文行楷" pitchFamily="2" charset="-122"/>
              </a:rPr>
              <a:t>3.</a:t>
            </a:r>
            <a:r>
              <a:rPr lang="zh-CN" altLang="en-US" dirty="0" smtClean="0">
                <a:solidFill>
                  <a:schemeClr val="tx1"/>
                </a:solidFill>
                <a:latin typeface="华文行楷" pitchFamily="2" charset="-122"/>
                <a:ea typeface="华文行楷" pitchFamily="2" charset="-122"/>
              </a:rPr>
              <a:t>蝉产卵的地点、方式和数量</a:t>
            </a:r>
            <a:endParaRPr lang="en-US" altLang="zh-CN" dirty="0" smtClean="0">
              <a:solidFill>
                <a:schemeClr val="tx1"/>
              </a:solidFill>
              <a:latin typeface="华文行楷" pitchFamily="2" charset="-122"/>
              <a:ea typeface="华文行楷" pitchFamily="2" charset="-122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0" b="1" dirty="0" smtClean="0">
                <a:solidFill>
                  <a:schemeClr val="tx1"/>
                </a:solidFill>
                <a:latin typeface="华文仿宋" pitchFamily="2" charset="-122"/>
                <a:ea typeface="华文仿宋" pitchFamily="2" charset="-122"/>
              </a:rPr>
              <a:t>    地点：细树枝上</a:t>
            </a:r>
            <a:endParaRPr lang="en-US" altLang="zh-CN" sz="2800" b="1" dirty="0" smtClean="0">
              <a:solidFill>
                <a:schemeClr val="tx1"/>
              </a:solidFill>
              <a:latin typeface="华文仿宋" pitchFamily="2" charset="-122"/>
              <a:ea typeface="华文仿宋" pitchFamily="2" charset="-122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0" b="1" dirty="0" smtClean="0">
                <a:solidFill>
                  <a:schemeClr val="tx1"/>
                </a:solidFill>
                <a:latin typeface="华文仿宋" pitchFamily="2" charset="-122"/>
                <a:ea typeface="华文仿宋" pitchFamily="2" charset="-122"/>
              </a:rPr>
              <a:t>    方式：用胸部尖利的工具，在细树枝上刺小孔，大概会刺三四十个小孔。</a:t>
            </a:r>
            <a:endParaRPr lang="en-US" altLang="zh-CN" sz="2800" b="1" dirty="0" smtClean="0">
              <a:solidFill>
                <a:schemeClr val="tx1"/>
              </a:solidFill>
              <a:latin typeface="华文仿宋" pitchFamily="2" charset="-122"/>
              <a:ea typeface="华文仿宋" pitchFamily="2" charset="-122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0" b="1" dirty="0" smtClean="0">
                <a:solidFill>
                  <a:schemeClr val="tx1"/>
                </a:solidFill>
                <a:latin typeface="华文仿宋" pitchFamily="2" charset="-122"/>
                <a:ea typeface="华文仿宋" pitchFamily="2" charset="-122"/>
              </a:rPr>
              <a:t>     数量：每个小孔，一般约十个卵，总数三四百个。</a:t>
            </a:r>
            <a:endParaRPr lang="en-US" altLang="zh-CN" sz="2800" b="1" dirty="0" smtClean="0">
              <a:solidFill>
                <a:schemeClr val="tx1"/>
              </a:solidFill>
              <a:latin typeface="华文仿宋" pitchFamily="2" charset="-122"/>
              <a:ea typeface="华文仿宋" pitchFamily="2" charset="-122"/>
            </a:endParaRPr>
          </a:p>
          <a:p>
            <a:pPr>
              <a:buNone/>
            </a:pPr>
            <a:endParaRPr lang="zh-CN" altLang="en-US" dirty="0">
              <a:solidFill>
                <a:schemeClr val="tx1"/>
              </a:solidFill>
              <a:latin typeface="华文行楷" pitchFamily="2" charset="-122"/>
              <a:ea typeface="华文行楷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 smtClean="0">
                <a:solidFill>
                  <a:schemeClr val="tx1"/>
                </a:solidFill>
                <a:latin typeface="+mj-ea"/>
              </a:rPr>
              <a:t>14-17 </a:t>
            </a:r>
            <a:r>
              <a:rPr lang="zh-CN" altLang="en-US" b="1" dirty="0" smtClean="0">
                <a:solidFill>
                  <a:schemeClr val="tx1"/>
                </a:solidFill>
                <a:latin typeface="+mj-ea"/>
              </a:rPr>
              <a:t>蝉卵的危险</a:t>
            </a:r>
            <a:endParaRPr lang="zh-CN" altLang="en-US" b="1" dirty="0">
              <a:solidFill>
                <a:schemeClr val="tx1"/>
              </a:solidFill>
              <a:latin typeface="+mj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04800" y="1554162"/>
            <a:ext cx="8686800" cy="5043190"/>
          </a:xfrm>
        </p:spPr>
        <p:txBody>
          <a:bodyPr/>
          <a:lstStyle/>
          <a:p>
            <a:pPr>
              <a:buNone/>
            </a:pPr>
            <a:r>
              <a:rPr lang="en-US" altLang="zh-CN" dirty="0" smtClean="0">
                <a:solidFill>
                  <a:schemeClr val="tx1"/>
                </a:solidFill>
                <a:latin typeface="华文行楷" pitchFamily="2" charset="-122"/>
                <a:ea typeface="华文行楷" pitchFamily="2" charset="-122"/>
              </a:rPr>
              <a:t>4.</a:t>
            </a:r>
            <a:r>
              <a:rPr lang="zh-CN" altLang="en-US" dirty="0" smtClean="0">
                <a:solidFill>
                  <a:schemeClr val="tx1"/>
                </a:solidFill>
                <a:latin typeface="华文行楷" pitchFamily="2" charset="-122"/>
                <a:ea typeface="华文行楷" pitchFamily="2" charset="-122"/>
              </a:rPr>
              <a:t>蝉的敌人是什么？蝉用什么办法来拯救自己的家族的？</a:t>
            </a:r>
            <a:endParaRPr lang="en-US" altLang="zh-CN" dirty="0" smtClean="0">
              <a:solidFill>
                <a:schemeClr val="tx1"/>
              </a:solidFill>
              <a:latin typeface="华文行楷" pitchFamily="2" charset="-122"/>
              <a:ea typeface="华文行楷" pitchFamily="2" charset="-122"/>
            </a:endParaRPr>
          </a:p>
          <a:p>
            <a:pPr marL="0" indent="457200">
              <a:spcBef>
                <a:spcPts val="0"/>
              </a:spcBef>
              <a:buNone/>
            </a:pPr>
            <a:r>
              <a:rPr lang="zh-CN" altLang="en-US" sz="2800" b="1" dirty="0" smtClean="0">
                <a:solidFill>
                  <a:schemeClr val="tx1"/>
                </a:solidFill>
                <a:latin typeface="华文仿宋" pitchFamily="2" charset="-122"/>
                <a:ea typeface="华文仿宋" pitchFamily="2" charset="-122"/>
              </a:rPr>
              <a:t>蚋：又叫“黑蝇”，头小，色黑，胸背隆起；吸食人畜的血液；能传播疾病。</a:t>
            </a:r>
            <a:endParaRPr lang="en-US" altLang="zh-CN" sz="2800" b="1" dirty="0" smtClean="0">
              <a:solidFill>
                <a:schemeClr val="tx1"/>
              </a:solidFill>
              <a:latin typeface="华文仿宋" pitchFamily="2" charset="-122"/>
              <a:ea typeface="华文仿宋" pitchFamily="2" charset="-122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zh-CN" altLang="en-US" sz="2800" b="1" dirty="0" smtClean="0">
                <a:solidFill>
                  <a:schemeClr val="tx1"/>
                </a:solidFill>
                <a:latin typeface="华文仿宋" pitchFamily="2" charset="-122"/>
                <a:ea typeface="华文仿宋" pitchFamily="2" charset="-122"/>
              </a:rPr>
              <a:t>     文章说蝉有个“本能”是指它</a:t>
            </a:r>
            <a:endParaRPr lang="en-US" altLang="zh-CN" sz="2800" b="1" dirty="0" smtClean="0">
              <a:solidFill>
                <a:schemeClr val="tx1"/>
              </a:solidFill>
              <a:latin typeface="华文仿宋" pitchFamily="2" charset="-122"/>
              <a:ea typeface="华文仿宋" pitchFamily="2" charset="-122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zh-CN" altLang="en-US" sz="2800" b="1" dirty="0" smtClean="0">
                <a:solidFill>
                  <a:schemeClr val="tx1"/>
                </a:solidFill>
                <a:latin typeface="华文仿宋" pitchFamily="2" charset="-122"/>
                <a:ea typeface="华文仿宋" pitchFamily="2" charset="-122"/>
              </a:rPr>
              <a:t>只会产卵却不懂得保护这些卵。</a:t>
            </a:r>
            <a:endParaRPr lang="en-US" altLang="zh-CN" sz="2800" b="1" dirty="0" smtClean="0">
              <a:solidFill>
                <a:schemeClr val="tx1"/>
              </a:solidFill>
              <a:latin typeface="华文仿宋" pitchFamily="2" charset="-122"/>
              <a:ea typeface="华文仿宋" pitchFamily="2" charset="-122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zh-CN" altLang="en-US" sz="2800" b="1" dirty="0" smtClean="0">
                <a:solidFill>
                  <a:schemeClr val="tx1"/>
                </a:solidFill>
                <a:latin typeface="华文仿宋" pitchFamily="2" charset="-122"/>
                <a:ea typeface="华文仿宋" pitchFamily="2" charset="-122"/>
              </a:rPr>
              <a:t>蝉拯救自己的家族就是要产大量</a:t>
            </a:r>
            <a:endParaRPr lang="en-US" altLang="zh-CN" sz="2800" b="1" dirty="0" smtClean="0">
              <a:solidFill>
                <a:schemeClr val="tx1"/>
              </a:solidFill>
              <a:latin typeface="华文仿宋" pitchFamily="2" charset="-122"/>
              <a:ea typeface="华文仿宋" pitchFamily="2" charset="-122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zh-CN" altLang="en-US" sz="2800" b="1" dirty="0" smtClean="0">
                <a:solidFill>
                  <a:schemeClr val="tx1"/>
                </a:solidFill>
                <a:latin typeface="华文仿宋" pitchFamily="2" charset="-122"/>
                <a:ea typeface="华文仿宋" pitchFamily="2" charset="-122"/>
              </a:rPr>
              <a:t>的卵，这样在遭到破坏时才可能</a:t>
            </a:r>
            <a:endParaRPr lang="en-US" altLang="zh-CN" sz="2800" b="1" dirty="0" smtClean="0">
              <a:solidFill>
                <a:schemeClr val="tx1"/>
              </a:solidFill>
              <a:latin typeface="华文仿宋" pitchFamily="2" charset="-122"/>
              <a:ea typeface="华文仿宋" pitchFamily="2" charset="-122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zh-CN" altLang="en-US" sz="2800" b="1" dirty="0" smtClean="0">
                <a:solidFill>
                  <a:schemeClr val="tx1"/>
                </a:solidFill>
                <a:latin typeface="华文仿宋" pitchFamily="2" charset="-122"/>
                <a:ea typeface="华文仿宋" pitchFamily="2" charset="-122"/>
              </a:rPr>
              <a:t>有幸存者，它产这么多卵，是为</a:t>
            </a:r>
            <a:endParaRPr lang="en-US" altLang="zh-CN" sz="2800" b="1" dirty="0" smtClean="0">
              <a:solidFill>
                <a:schemeClr val="tx1"/>
              </a:solidFill>
              <a:latin typeface="华文仿宋" pitchFamily="2" charset="-122"/>
              <a:ea typeface="华文仿宋" pitchFamily="2" charset="-122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zh-CN" altLang="en-US" sz="2800" b="1" dirty="0" smtClean="0">
                <a:solidFill>
                  <a:schemeClr val="tx1"/>
                </a:solidFill>
                <a:latin typeface="华文仿宋" pitchFamily="2" charset="-122"/>
                <a:ea typeface="华文仿宋" pitchFamily="2" charset="-122"/>
              </a:rPr>
              <a:t>了防御这种特别的危险。</a:t>
            </a:r>
            <a:endParaRPr lang="en-US" altLang="zh-CN" sz="2800" b="1" dirty="0" smtClean="0">
              <a:solidFill>
                <a:schemeClr val="tx1"/>
              </a:solidFill>
              <a:latin typeface="华文仿宋" pitchFamily="2" charset="-122"/>
              <a:ea typeface="华文仿宋" pitchFamily="2" charset="-122"/>
            </a:endParaRPr>
          </a:p>
          <a:p>
            <a:pPr>
              <a:buNone/>
            </a:pPr>
            <a:endParaRPr lang="zh-CN" altLang="en-US" dirty="0">
              <a:solidFill>
                <a:schemeClr val="tx1"/>
              </a:solidFill>
              <a:latin typeface="华文行楷" pitchFamily="2" charset="-122"/>
              <a:ea typeface="华文行楷" pitchFamily="2" charset="-122"/>
            </a:endParaRPr>
          </a:p>
        </p:txBody>
      </p:sp>
      <p:pic>
        <p:nvPicPr>
          <p:cNvPr id="4" name="图片 3" descr="cdbf6c81800a19d8288ca2f833fa828ba71ea8d3fc1f668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24128" y="3140968"/>
            <a:ext cx="3076725" cy="3212976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 smtClean="0">
                <a:solidFill>
                  <a:schemeClr val="tx1"/>
                </a:solidFill>
                <a:latin typeface="+mj-ea"/>
              </a:rPr>
              <a:t>18-24 </a:t>
            </a:r>
            <a:r>
              <a:rPr lang="zh-CN" altLang="en-US" b="1" dirty="0" smtClean="0">
                <a:solidFill>
                  <a:schemeClr val="tx1"/>
                </a:solidFill>
                <a:latin typeface="+mj-ea"/>
              </a:rPr>
              <a:t>蝉卵的孵化和幼虫的生长</a:t>
            </a:r>
            <a:endParaRPr lang="zh-CN" altLang="en-US" b="1" dirty="0">
              <a:solidFill>
                <a:schemeClr val="tx1"/>
              </a:solidFill>
              <a:latin typeface="+mj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04800" y="1268760"/>
            <a:ext cx="8686800" cy="558924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sz="2800" dirty="0" smtClean="0">
                <a:solidFill>
                  <a:schemeClr val="tx1"/>
                </a:solidFill>
                <a:latin typeface="华文行楷" pitchFamily="2" charset="-122"/>
                <a:ea typeface="华文行楷" pitchFamily="2" charset="-122"/>
              </a:rPr>
              <a:t>5.</a:t>
            </a:r>
            <a:r>
              <a:rPr lang="zh-CN" altLang="en-US" sz="2800" dirty="0" smtClean="0">
                <a:solidFill>
                  <a:schemeClr val="tx1"/>
                </a:solidFill>
                <a:latin typeface="华文行楷" pitchFamily="2" charset="-122"/>
                <a:ea typeface="华文行楷" pitchFamily="2" charset="-122"/>
              </a:rPr>
              <a:t>蝉从产卵到成虫的生长活动情况及其所经历的时间？</a:t>
            </a:r>
            <a:endParaRPr lang="en-US" altLang="zh-CN" sz="2800" dirty="0" smtClean="0">
              <a:solidFill>
                <a:schemeClr val="tx1"/>
              </a:solidFill>
              <a:latin typeface="华文行楷" pitchFamily="2" charset="-122"/>
              <a:ea typeface="华文行楷" pitchFamily="2" charset="-122"/>
            </a:endParaRPr>
          </a:p>
          <a:p>
            <a:pPr>
              <a:buNone/>
            </a:pPr>
            <a:endParaRPr lang="zh-CN" altLang="en-US" sz="2800" dirty="0">
              <a:solidFill>
                <a:schemeClr val="tx1"/>
              </a:solidFill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6" name="流程图: 可选过程 5"/>
          <p:cNvSpPr/>
          <p:nvPr/>
        </p:nvSpPr>
        <p:spPr>
          <a:xfrm>
            <a:off x="323528" y="2420888"/>
            <a:ext cx="1512168" cy="432048"/>
          </a:xfrm>
          <a:prstGeom prst="flowChartAlternateProcess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 smtClean="0">
                <a:solidFill>
                  <a:schemeClr val="tx1"/>
                </a:solidFill>
              </a:rPr>
              <a:t>成虫产卵</a:t>
            </a:r>
            <a:endParaRPr lang="zh-CN" altLang="en-US" sz="2000" b="1" dirty="0">
              <a:solidFill>
                <a:schemeClr val="tx1"/>
              </a:solidFill>
            </a:endParaRPr>
          </a:p>
        </p:txBody>
      </p:sp>
      <p:sp>
        <p:nvSpPr>
          <p:cNvPr id="7" name="右箭头 6"/>
          <p:cNvSpPr/>
          <p:nvPr/>
        </p:nvSpPr>
        <p:spPr>
          <a:xfrm>
            <a:off x="1979712" y="2492896"/>
            <a:ext cx="86409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右箭头 10"/>
          <p:cNvSpPr/>
          <p:nvPr/>
        </p:nvSpPr>
        <p:spPr>
          <a:xfrm>
            <a:off x="4572000" y="2492896"/>
            <a:ext cx="1008112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流程图: 可选过程 11"/>
          <p:cNvSpPr/>
          <p:nvPr/>
        </p:nvSpPr>
        <p:spPr>
          <a:xfrm>
            <a:off x="2987824" y="2420888"/>
            <a:ext cx="1512168" cy="432048"/>
          </a:xfrm>
          <a:prstGeom prst="flowChartAlternateProcess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 smtClean="0">
                <a:solidFill>
                  <a:schemeClr val="tx1"/>
                </a:solidFill>
              </a:rPr>
              <a:t>蝉卵孵化</a:t>
            </a:r>
            <a:endParaRPr lang="zh-CN" altLang="en-US" sz="2000" b="1" dirty="0">
              <a:solidFill>
                <a:schemeClr val="tx1"/>
              </a:solidFill>
            </a:endParaRPr>
          </a:p>
        </p:txBody>
      </p:sp>
      <p:sp>
        <p:nvSpPr>
          <p:cNvPr id="13" name="流程图: 可选过程 12"/>
          <p:cNvSpPr/>
          <p:nvPr/>
        </p:nvSpPr>
        <p:spPr>
          <a:xfrm>
            <a:off x="5652120" y="2492896"/>
            <a:ext cx="1512168" cy="432048"/>
          </a:xfrm>
          <a:prstGeom prst="flowChartAlternateProcess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 smtClean="0">
                <a:solidFill>
                  <a:schemeClr val="tx1"/>
                </a:solidFill>
              </a:rPr>
              <a:t>幼虫挂树枝</a:t>
            </a:r>
            <a:endParaRPr lang="zh-CN" altLang="en-US" sz="2000" b="1" dirty="0">
              <a:solidFill>
                <a:schemeClr val="tx1"/>
              </a:solidFill>
            </a:endParaRPr>
          </a:p>
        </p:txBody>
      </p:sp>
      <p:sp>
        <p:nvSpPr>
          <p:cNvPr id="14" name="右箭头 13"/>
          <p:cNvSpPr/>
          <p:nvPr/>
        </p:nvSpPr>
        <p:spPr>
          <a:xfrm>
            <a:off x="7380312" y="2492896"/>
            <a:ext cx="1440160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流程图: 可选过程 14"/>
          <p:cNvSpPr/>
          <p:nvPr/>
        </p:nvSpPr>
        <p:spPr>
          <a:xfrm>
            <a:off x="323528" y="3284984"/>
            <a:ext cx="1512168" cy="432048"/>
          </a:xfrm>
          <a:prstGeom prst="flowChartAlternateProcess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 smtClean="0">
                <a:solidFill>
                  <a:schemeClr val="tx1"/>
                </a:solidFill>
              </a:rPr>
              <a:t>幼虫落地上</a:t>
            </a:r>
            <a:endParaRPr lang="zh-CN" altLang="en-US" sz="2000" b="1" dirty="0">
              <a:solidFill>
                <a:schemeClr val="tx1"/>
              </a:solidFill>
            </a:endParaRPr>
          </a:p>
        </p:txBody>
      </p:sp>
      <p:sp>
        <p:nvSpPr>
          <p:cNvPr id="16" name="右箭头 15"/>
          <p:cNvSpPr/>
          <p:nvPr/>
        </p:nvSpPr>
        <p:spPr>
          <a:xfrm>
            <a:off x="2051720" y="3429000"/>
            <a:ext cx="1080120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右箭头 16"/>
          <p:cNvSpPr/>
          <p:nvPr/>
        </p:nvSpPr>
        <p:spPr>
          <a:xfrm>
            <a:off x="4932040" y="3429000"/>
            <a:ext cx="1152128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右箭头 17"/>
          <p:cNvSpPr/>
          <p:nvPr/>
        </p:nvSpPr>
        <p:spPr>
          <a:xfrm>
            <a:off x="7668344" y="3429000"/>
            <a:ext cx="122413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流程图: 可选过程 18"/>
          <p:cNvSpPr/>
          <p:nvPr/>
        </p:nvSpPr>
        <p:spPr>
          <a:xfrm>
            <a:off x="3347864" y="3356992"/>
            <a:ext cx="1512168" cy="432048"/>
          </a:xfrm>
          <a:prstGeom prst="flowChartAlternateProcess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 smtClean="0">
                <a:solidFill>
                  <a:schemeClr val="tx1"/>
                </a:solidFill>
              </a:rPr>
              <a:t>寻觅藏身处</a:t>
            </a:r>
            <a:endParaRPr lang="zh-CN" altLang="en-US" sz="2000" b="1" dirty="0">
              <a:solidFill>
                <a:schemeClr val="tx1"/>
              </a:solidFill>
            </a:endParaRPr>
          </a:p>
        </p:txBody>
      </p:sp>
      <p:sp>
        <p:nvSpPr>
          <p:cNvPr id="20" name="流程图: 可选过程 19"/>
          <p:cNvSpPr/>
          <p:nvPr/>
        </p:nvSpPr>
        <p:spPr>
          <a:xfrm>
            <a:off x="6084168" y="3356992"/>
            <a:ext cx="1512168" cy="432048"/>
          </a:xfrm>
          <a:prstGeom prst="flowChartAlternateProcess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 smtClean="0">
                <a:solidFill>
                  <a:schemeClr val="tx1"/>
                </a:solidFill>
              </a:rPr>
              <a:t>幼虫钻地下</a:t>
            </a:r>
            <a:endParaRPr lang="zh-CN" altLang="en-US" sz="2000" b="1" dirty="0">
              <a:solidFill>
                <a:schemeClr val="tx1"/>
              </a:solidFill>
            </a:endParaRPr>
          </a:p>
        </p:txBody>
      </p:sp>
      <p:sp>
        <p:nvSpPr>
          <p:cNvPr id="21" name="流程图: 可选过程 20"/>
          <p:cNvSpPr/>
          <p:nvPr/>
        </p:nvSpPr>
        <p:spPr>
          <a:xfrm>
            <a:off x="323528" y="4221088"/>
            <a:ext cx="1872208" cy="432048"/>
          </a:xfrm>
          <a:prstGeom prst="flowChartAlternateProcess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 smtClean="0">
                <a:solidFill>
                  <a:schemeClr val="tx1"/>
                </a:solidFill>
              </a:rPr>
              <a:t>幼虫爬出地面</a:t>
            </a:r>
            <a:endParaRPr lang="zh-CN" altLang="en-US" sz="2000" b="1" dirty="0">
              <a:solidFill>
                <a:schemeClr val="tx1"/>
              </a:solidFill>
            </a:endParaRPr>
          </a:p>
        </p:txBody>
      </p:sp>
      <p:sp>
        <p:nvSpPr>
          <p:cNvPr id="22" name="流程图: 可选过程 21"/>
          <p:cNvSpPr/>
          <p:nvPr/>
        </p:nvSpPr>
        <p:spPr>
          <a:xfrm>
            <a:off x="6372200" y="4221088"/>
            <a:ext cx="1872208" cy="432048"/>
          </a:xfrm>
          <a:prstGeom prst="flowChartAlternateProcess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 smtClean="0">
                <a:solidFill>
                  <a:schemeClr val="tx1"/>
                </a:solidFill>
              </a:rPr>
              <a:t>爬上树枝等处</a:t>
            </a:r>
            <a:endParaRPr lang="zh-CN" altLang="en-US" sz="2000" b="1" dirty="0">
              <a:solidFill>
                <a:schemeClr val="tx1"/>
              </a:solidFill>
            </a:endParaRPr>
          </a:p>
        </p:txBody>
      </p:sp>
      <p:sp>
        <p:nvSpPr>
          <p:cNvPr id="23" name="流程图: 可选过程 22"/>
          <p:cNvSpPr/>
          <p:nvPr/>
        </p:nvSpPr>
        <p:spPr>
          <a:xfrm>
            <a:off x="3347864" y="4221088"/>
            <a:ext cx="1872208" cy="504056"/>
          </a:xfrm>
          <a:prstGeom prst="flowChartAlternateProcess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 smtClean="0">
                <a:solidFill>
                  <a:schemeClr val="tx1"/>
                </a:solidFill>
              </a:rPr>
              <a:t>寻找蜕皮地点</a:t>
            </a:r>
            <a:endParaRPr lang="zh-CN" altLang="en-US" sz="2000" b="1" dirty="0">
              <a:solidFill>
                <a:schemeClr val="tx1"/>
              </a:solidFill>
            </a:endParaRPr>
          </a:p>
        </p:txBody>
      </p:sp>
      <p:sp>
        <p:nvSpPr>
          <p:cNvPr id="24" name="右箭头 23"/>
          <p:cNvSpPr/>
          <p:nvPr/>
        </p:nvSpPr>
        <p:spPr>
          <a:xfrm>
            <a:off x="2339752" y="4221088"/>
            <a:ext cx="86409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右箭头 24"/>
          <p:cNvSpPr/>
          <p:nvPr/>
        </p:nvSpPr>
        <p:spPr>
          <a:xfrm>
            <a:off x="5364088" y="4293096"/>
            <a:ext cx="86409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右箭头 25"/>
          <p:cNvSpPr/>
          <p:nvPr/>
        </p:nvSpPr>
        <p:spPr>
          <a:xfrm>
            <a:off x="395536" y="5229200"/>
            <a:ext cx="1152128" cy="43204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流程图: 可选过程 26"/>
          <p:cNvSpPr/>
          <p:nvPr/>
        </p:nvSpPr>
        <p:spPr>
          <a:xfrm>
            <a:off x="1619672" y="5157192"/>
            <a:ext cx="1224136" cy="432048"/>
          </a:xfrm>
          <a:prstGeom prst="flowChartAlternateProcess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 smtClean="0">
                <a:solidFill>
                  <a:schemeClr val="tx1"/>
                </a:solidFill>
              </a:rPr>
              <a:t>蜕皮</a:t>
            </a:r>
            <a:endParaRPr lang="zh-CN" altLang="en-US" sz="2000" b="1" dirty="0">
              <a:solidFill>
                <a:schemeClr val="tx1"/>
              </a:solidFill>
            </a:endParaRPr>
          </a:p>
        </p:txBody>
      </p:sp>
      <p:sp>
        <p:nvSpPr>
          <p:cNvPr id="28" name="流程图: 可选过程 27"/>
          <p:cNvSpPr/>
          <p:nvPr/>
        </p:nvSpPr>
        <p:spPr>
          <a:xfrm>
            <a:off x="4283968" y="5229200"/>
            <a:ext cx="1872208" cy="432048"/>
          </a:xfrm>
          <a:prstGeom prst="flowChartAlternateProcess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 smtClean="0">
                <a:solidFill>
                  <a:schemeClr val="tx1"/>
                </a:solidFill>
              </a:rPr>
              <a:t>成虫离枝飞去</a:t>
            </a:r>
            <a:endParaRPr lang="zh-CN" altLang="en-US" sz="2000" b="1" dirty="0">
              <a:solidFill>
                <a:schemeClr val="tx1"/>
              </a:solidFill>
            </a:endParaRPr>
          </a:p>
        </p:txBody>
      </p:sp>
      <p:sp>
        <p:nvSpPr>
          <p:cNvPr id="29" name="右箭头 28"/>
          <p:cNvSpPr/>
          <p:nvPr/>
        </p:nvSpPr>
        <p:spPr>
          <a:xfrm>
            <a:off x="3059832" y="5229200"/>
            <a:ext cx="1224136" cy="43204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右箭头 29"/>
          <p:cNvSpPr/>
          <p:nvPr/>
        </p:nvSpPr>
        <p:spPr>
          <a:xfrm>
            <a:off x="6444208" y="5301208"/>
            <a:ext cx="1800200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流程图: 可选过程 30"/>
          <p:cNvSpPr/>
          <p:nvPr/>
        </p:nvSpPr>
        <p:spPr>
          <a:xfrm>
            <a:off x="683568" y="6021288"/>
            <a:ext cx="2808312" cy="432048"/>
          </a:xfrm>
          <a:prstGeom prst="flowChartAlternateProcess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 smtClean="0">
                <a:solidFill>
                  <a:schemeClr val="tx1"/>
                </a:solidFill>
              </a:rPr>
              <a:t>成虫交配、产卵后死亡</a:t>
            </a:r>
            <a:endParaRPr lang="zh-CN" altLang="en-US" sz="2000" b="1" dirty="0">
              <a:solidFill>
                <a:schemeClr val="tx1"/>
              </a:solidFill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7164288" y="1844824"/>
            <a:ext cx="1800200" cy="648072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</a:rPr>
              <a:t>半小时至两天</a:t>
            </a:r>
            <a:endParaRPr lang="zh-CN" altLang="en-US" b="1" dirty="0">
              <a:solidFill>
                <a:schemeClr val="tx1"/>
              </a:solidFill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2051720" y="2996952"/>
            <a:ext cx="1080120" cy="432048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</a:rPr>
              <a:t>立刻</a:t>
            </a:r>
            <a:endParaRPr lang="zh-CN" altLang="en-US" b="1" dirty="0">
              <a:solidFill>
                <a:schemeClr val="tx1"/>
              </a:solidFill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4860032" y="2996952"/>
            <a:ext cx="1080120" cy="432048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</a:rPr>
              <a:t>几分钟后</a:t>
            </a:r>
            <a:endParaRPr lang="zh-CN" altLang="en-US" b="1" dirty="0">
              <a:solidFill>
                <a:schemeClr val="tx1"/>
              </a:solidFill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7596336" y="3068960"/>
            <a:ext cx="1296144" cy="432048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</a:rPr>
              <a:t>四年后</a:t>
            </a:r>
            <a:endParaRPr lang="zh-CN" altLang="en-US" b="1" dirty="0">
              <a:solidFill>
                <a:schemeClr val="tx1"/>
              </a:solidFill>
            </a:endParaRPr>
          </a:p>
        </p:txBody>
      </p:sp>
      <p:sp>
        <p:nvSpPr>
          <p:cNvPr id="37" name="椭圆 36"/>
          <p:cNvSpPr/>
          <p:nvPr/>
        </p:nvSpPr>
        <p:spPr>
          <a:xfrm>
            <a:off x="395536" y="4869160"/>
            <a:ext cx="1080120" cy="432048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</a:rPr>
              <a:t>约半小时</a:t>
            </a:r>
            <a:endParaRPr lang="zh-CN" altLang="en-US" b="1" dirty="0">
              <a:solidFill>
                <a:schemeClr val="tx1"/>
              </a:solidFill>
            </a:endParaRPr>
          </a:p>
        </p:txBody>
      </p:sp>
      <p:sp>
        <p:nvSpPr>
          <p:cNvPr id="38" name="椭圆 37"/>
          <p:cNvSpPr/>
          <p:nvPr/>
        </p:nvSpPr>
        <p:spPr>
          <a:xfrm>
            <a:off x="2915816" y="4869160"/>
            <a:ext cx="1368152" cy="360040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</a:rPr>
              <a:t>约</a:t>
            </a:r>
            <a:r>
              <a:rPr lang="en-US" altLang="zh-CN" b="1" dirty="0" smtClean="0">
                <a:solidFill>
                  <a:schemeClr val="tx1"/>
                </a:solidFill>
              </a:rPr>
              <a:t>3</a:t>
            </a:r>
            <a:r>
              <a:rPr lang="zh-CN" altLang="en-US" b="1" dirty="0" smtClean="0">
                <a:solidFill>
                  <a:schemeClr val="tx1"/>
                </a:solidFill>
              </a:rPr>
              <a:t>个多小时</a:t>
            </a:r>
            <a:endParaRPr lang="zh-CN" altLang="en-US" b="1" dirty="0">
              <a:solidFill>
                <a:schemeClr val="tx1"/>
              </a:solidFill>
            </a:endParaRPr>
          </a:p>
        </p:txBody>
      </p:sp>
      <p:sp>
        <p:nvSpPr>
          <p:cNvPr id="39" name="椭圆 38"/>
          <p:cNvSpPr/>
          <p:nvPr/>
        </p:nvSpPr>
        <p:spPr>
          <a:xfrm>
            <a:off x="6372200" y="4797152"/>
            <a:ext cx="1656184" cy="432048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</a:rPr>
              <a:t>不到</a:t>
            </a:r>
            <a:r>
              <a:rPr lang="en-US" altLang="zh-CN" b="1" dirty="0" smtClean="0">
                <a:solidFill>
                  <a:schemeClr val="tx1"/>
                </a:solidFill>
              </a:rPr>
              <a:t>5</a:t>
            </a:r>
            <a:r>
              <a:rPr lang="zh-CN" altLang="en-US" b="1" dirty="0" smtClean="0">
                <a:solidFill>
                  <a:schemeClr val="tx1"/>
                </a:solidFill>
              </a:rPr>
              <a:t>个星期内</a:t>
            </a:r>
            <a:endParaRPr lang="zh-CN" altLang="en-US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5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1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87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3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1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7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3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  <p:bldP spid="7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zh-CN" altLang="en-US" sz="4800" dirty="0" smtClean="0">
                <a:solidFill>
                  <a:schemeClr val="tx1"/>
                </a:solidFill>
                <a:latin typeface="+mj-ea"/>
              </a:rPr>
              <a:t>蝉的生长过程示意图</a:t>
            </a:r>
            <a:endParaRPr lang="zh-CN" altLang="en-US" sz="4800" dirty="0">
              <a:solidFill>
                <a:schemeClr val="tx1"/>
              </a:solidFill>
              <a:latin typeface="+mj-ea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611560" y="2852936"/>
            <a:ext cx="1872208" cy="936104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rgbClr val="003366"/>
                </a:solidFill>
                <a:ea typeface="幼圆" pitchFamily="49" charset="-122"/>
              </a:rPr>
              <a:t>入土隐藏</a:t>
            </a:r>
            <a:endParaRPr lang="zh-CN" altLang="en-US" sz="2800" b="1" dirty="0">
              <a:solidFill>
                <a:srgbClr val="003366"/>
              </a:solidFill>
              <a:ea typeface="幼圆" pitchFamily="49" charset="-122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3131840" y="1772816"/>
            <a:ext cx="1872208" cy="914400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rgbClr val="003366"/>
                </a:solidFill>
                <a:ea typeface="幼圆" pitchFamily="49" charset="-122"/>
              </a:rPr>
              <a:t>幼虫出穴</a:t>
            </a:r>
            <a:endParaRPr lang="zh-CN" altLang="en-US" sz="2800" b="1" dirty="0">
              <a:solidFill>
                <a:srgbClr val="003366"/>
              </a:solidFill>
              <a:ea typeface="幼圆" pitchFamily="49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6660232" y="1844824"/>
            <a:ext cx="2016224" cy="864096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rgbClr val="003366"/>
                </a:solidFill>
                <a:ea typeface="幼圆" pitchFamily="49" charset="-122"/>
              </a:rPr>
              <a:t>脱皮成长</a:t>
            </a:r>
            <a:endParaRPr lang="zh-CN" altLang="en-US" sz="2800" b="1" dirty="0">
              <a:solidFill>
                <a:srgbClr val="003366"/>
              </a:solidFill>
              <a:ea typeface="幼圆" pitchFamily="49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6660232" y="4365104"/>
            <a:ext cx="1800200" cy="864096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rgbClr val="003366"/>
                </a:solidFill>
                <a:ea typeface="幼圆" pitchFamily="49" charset="-122"/>
              </a:rPr>
              <a:t>成虫产卵</a:t>
            </a:r>
            <a:endParaRPr lang="zh-CN" altLang="en-US" sz="2800" b="1" dirty="0">
              <a:solidFill>
                <a:srgbClr val="003366"/>
              </a:solidFill>
              <a:ea typeface="幼圆" pitchFamily="49" charset="-122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3131840" y="4365104"/>
            <a:ext cx="1872208" cy="864096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rgbClr val="003366"/>
                </a:solidFill>
                <a:ea typeface="幼圆" pitchFamily="49" charset="-122"/>
              </a:rPr>
              <a:t>孵化幼虫</a:t>
            </a:r>
            <a:endParaRPr lang="zh-CN" altLang="en-US" sz="2800" b="1" dirty="0">
              <a:solidFill>
                <a:srgbClr val="003366"/>
              </a:solidFill>
              <a:ea typeface="幼圆" pitchFamily="49" charset="-122"/>
            </a:endParaRPr>
          </a:p>
        </p:txBody>
      </p:sp>
      <p:sp>
        <p:nvSpPr>
          <p:cNvPr id="11" name="圆角右箭头 10"/>
          <p:cNvSpPr/>
          <p:nvPr/>
        </p:nvSpPr>
        <p:spPr>
          <a:xfrm>
            <a:off x="1763688" y="1844824"/>
            <a:ext cx="1008112" cy="792088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2" name="右箭头 11"/>
          <p:cNvSpPr/>
          <p:nvPr/>
        </p:nvSpPr>
        <p:spPr>
          <a:xfrm>
            <a:off x="5292080" y="1916832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下箭头 12"/>
          <p:cNvSpPr/>
          <p:nvPr/>
        </p:nvSpPr>
        <p:spPr>
          <a:xfrm>
            <a:off x="7308304" y="3068960"/>
            <a:ext cx="484632" cy="9784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左箭头 13"/>
          <p:cNvSpPr/>
          <p:nvPr/>
        </p:nvSpPr>
        <p:spPr>
          <a:xfrm>
            <a:off x="5364088" y="4509120"/>
            <a:ext cx="978408" cy="48463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AutoShape 22"/>
          <p:cNvSpPr>
            <a:spLocks noChangeArrowheads="1"/>
          </p:cNvSpPr>
          <p:nvPr/>
        </p:nvSpPr>
        <p:spPr bwMode="auto">
          <a:xfrm rot="16200000">
            <a:off x="1753880" y="3870858"/>
            <a:ext cx="814388" cy="1226815"/>
          </a:xfrm>
          <a:custGeom>
            <a:avLst/>
            <a:gdLst>
              <a:gd name="G0" fmla="+- 15126 0 0"/>
              <a:gd name="G1" fmla="+- 2912 0 0"/>
              <a:gd name="G2" fmla="+- 12158 0 2912"/>
              <a:gd name="G3" fmla="+- G2 0 2912"/>
              <a:gd name="G4" fmla="*/ G3 32768 32059"/>
              <a:gd name="G5" fmla="*/ G4 1 2"/>
              <a:gd name="G6" fmla="+- 21600 0 15126"/>
              <a:gd name="G7" fmla="*/ G6 2912 6079"/>
              <a:gd name="G8" fmla="+- G7 15126 0"/>
              <a:gd name="T0" fmla="*/ 15126 w 21600"/>
              <a:gd name="T1" fmla="*/ 0 h 21600"/>
              <a:gd name="T2" fmla="*/ 15126 w 21600"/>
              <a:gd name="T3" fmla="*/ 12158 h 21600"/>
              <a:gd name="T4" fmla="*/ 3237 w 21600"/>
              <a:gd name="T5" fmla="*/ 21600 h 21600"/>
              <a:gd name="T6" fmla="*/ 21600 w 21600"/>
              <a:gd name="T7" fmla="*/ 6079 h 21600"/>
              <a:gd name="T8" fmla="*/ 17694720 60000 65536"/>
              <a:gd name="T9" fmla="*/ 5898240 60000 65536"/>
              <a:gd name="T10" fmla="*/ 5898240 60000 65536"/>
              <a:gd name="T11" fmla="*/ 0 60000 65536"/>
              <a:gd name="T12" fmla="*/ 12427 w 21600"/>
              <a:gd name="T13" fmla="*/ G1 h 21600"/>
              <a:gd name="T14" fmla="*/ G8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1600" y="6079"/>
                </a:moveTo>
                <a:lnTo>
                  <a:pt x="15126" y="0"/>
                </a:lnTo>
                <a:lnTo>
                  <a:pt x="15126" y="2912"/>
                </a:lnTo>
                <a:lnTo>
                  <a:pt x="12427" y="2912"/>
                </a:lnTo>
                <a:cubicBezTo>
                  <a:pt x="5564" y="2912"/>
                  <a:pt x="0" y="7052"/>
                  <a:pt x="0" y="12158"/>
                </a:cubicBezTo>
                <a:lnTo>
                  <a:pt x="0" y="21600"/>
                </a:lnTo>
                <a:lnTo>
                  <a:pt x="6474" y="21600"/>
                </a:lnTo>
                <a:lnTo>
                  <a:pt x="6474" y="12158"/>
                </a:lnTo>
                <a:cubicBezTo>
                  <a:pt x="6474" y="10550"/>
                  <a:pt x="9139" y="9246"/>
                  <a:pt x="12427" y="9246"/>
                </a:cubicBezTo>
                <a:lnTo>
                  <a:pt x="15126" y="9246"/>
                </a:lnTo>
                <a:lnTo>
                  <a:pt x="15126" y="12158"/>
                </a:lnTo>
                <a:close/>
              </a:path>
            </a:pathLst>
          </a:custGeom>
          <a:solidFill>
            <a:schemeClr val="accent1"/>
          </a:solidFill>
          <a:ln w="9525">
            <a:solidFill>
              <a:schemeClr val="accent6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zh-CN" altLang="en-US" dirty="0">
              <a:solidFill>
                <a:schemeClr val="accent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  <p:bldP spid="4" grpId="0" animBg="1"/>
      <p:bldP spid="5" grpId="0" animBg="1"/>
      <p:bldP spid="6" grpId="0" animBg="1"/>
      <p:bldP spid="7" grpId="0" animBg="1"/>
      <p:bldP spid="8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 smtClean="0">
                <a:solidFill>
                  <a:schemeClr val="tx1"/>
                </a:solidFill>
                <a:latin typeface="+mj-ea"/>
              </a:rPr>
              <a:t>25</a:t>
            </a:r>
            <a:r>
              <a:rPr lang="zh-CN" altLang="en-US" b="1" dirty="0" smtClean="0">
                <a:solidFill>
                  <a:schemeClr val="tx1"/>
                </a:solidFill>
                <a:latin typeface="+mj-ea"/>
              </a:rPr>
              <a:t>、</a:t>
            </a:r>
            <a:r>
              <a:rPr lang="en-US" altLang="zh-CN" b="1" dirty="0" smtClean="0">
                <a:solidFill>
                  <a:schemeClr val="tx1"/>
                </a:solidFill>
                <a:latin typeface="+mj-ea"/>
              </a:rPr>
              <a:t>26 </a:t>
            </a:r>
            <a:r>
              <a:rPr lang="zh-CN" altLang="en-US" b="1" dirty="0" smtClean="0">
                <a:solidFill>
                  <a:schemeClr val="tx1"/>
                </a:solidFill>
                <a:latin typeface="+mj-ea"/>
              </a:rPr>
              <a:t>概括写蝉的生活历程</a:t>
            </a:r>
            <a:endParaRPr lang="zh-CN" altLang="en-US" b="1" dirty="0">
              <a:solidFill>
                <a:schemeClr val="tx1"/>
              </a:solidFill>
              <a:latin typeface="+mj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>
              <a:buNone/>
            </a:pPr>
            <a:r>
              <a:rPr lang="en-US" altLang="zh-CN" dirty="0" smtClean="0">
                <a:solidFill>
                  <a:schemeClr val="tx1"/>
                </a:solidFill>
                <a:latin typeface="华文行楷" pitchFamily="2" charset="-122"/>
                <a:ea typeface="华文行楷" pitchFamily="2" charset="-122"/>
              </a:rPr>
              <a:t>6.</a:t>
            </a:r>
            <a:r>
              <a:rPr lang="zh-CN" altLang="en-US" dirty="0" smtClean="0">
                <a:solidFill>
                  <a:schemeClr val="tx1"/>
                </a:solidFill>
                <a:latin typeface="华文行楷" pitchFamily="2" charset="-122"/>
                <a:ea typeface="华文行楷" pitchFamily="2" charset="-122"/>
              </a:rPr>
              <a:t>“未长成的蝉的地下生活，至今还是未被发现的秘密。”对这个秘密，作者真的一无所知吗？</a:t>
            </a:r>
            <a:endParaRPr lang="en-US" altLang="zh-CN" dirty="0" smtClean="0">
              <a:solidFill>
                <a:schemeClr val="tx1"/>
              </a:solidFill>
              <a:latin typeface="华文行楷" pitchFamily="2" charset="-122"/>
              <a:ea typeface="华文行楷" pitchFamily="2" charset="-122"/>
            </a:endParaRPr>
          </a:p>
          <a:p>
            <a:pPr marL="0" indent="45720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0" b="1" dirty="0" smtClean="0">
                <a:solidFill>
                  <a:schemeClr val="tx1"/>
                </a:solidFill>
                <a:latin typeface="华文仿宋" pitchFamily="2" charset="-122"/>
                <a:ea typeface="华文仿宋" pitchFamily="2" charset="-122"/>
              </a:rPr>
              <a:t>在第一部分“蝉的地穴”中，作者较为详细地介绍了蝉的地下生活。但说是“未被发现的秘密”，这句话体现了法布尔严谨的科学态度。“秘密”是说人们对蝉的四年地下生活所知甚少，现在了解的情况只是对蝉的地穴考察后的推论，更多的情况有待于科学家们进一步考察与研究。</a:t>
            </a:r>
            <a:endParaRPr lang="en-US" altLang="zh-CN" sz="2800" b="1" dirty="0" smtClean="0">
              <a:solidFill>
                <a:schemeClr val="tx1"/>
              </a:solidFill>
              <a:latin typeface="华文仿宋" pitchFamily="2" charset="-122"/>
              <a:ea typeface="华文仿宋" pitchFamily="2" charset="-122"/>
            </a:endParaRPr>
          </a:p>
          <a:p>
            <a:pPr>
              <a:buNone/>
            </a:pPr>
            <a:endParaRPr lang="zh-CN" altLang="en-US" sz="2800" dirty="0">
              <a:solidFill>
                <a:schemeClr val="tx1"/>
              </a:solidFill>
              <a:latin typeface="华文行楷" pitchFamily="2" charset="-122"/>
              <a:ea typeface="华文行楷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304800" y="0"/>
            <a:ext cx="8686800" cy="1295400"/>
          </a:xfrm>
        </p:spPr>
        <p:txBody>
          <a:bodyPr>
            <a:noAutofit/>
          </a:bodyPr>
          <a:lstStyle/>
          <a:p>
            <a:r>
              <a:rPr lang="zh-CN" altLang="en-US" sz="6000" dirty="0" smtClean="0"/>
              <a:t>蝉</a:t>
            </a:r>
            <a:r>
              <a:rPr lang="zh-CN" altLang="en-US" sz="4400" dirty="0" smtClean="0"/>
              <a:t>：</a:t>
            </a:r>
            <a:endParaRPr lang="zh-CN" altLang="en-US" sz="4400" dirty="0"/>
          </a:p>
        </p:txBody>
      </p:sp>
      <p:sp>
        <p:nvSpPr>
          <p:cNvPr id="6" name="内容占位符 5"/>
          <p:cNvSpPr>
            <a:spLocks noGrp="1"/>
          </p:cNvSpPr>
          <p:nvPr>
            <p:ph idx="1"/>
          </p:nvPr>
        </p:nvSpPr>
        <p:spPr>
          <a:xfrm>
            <a:off x="304800" y="1124744"/>
            <a:ext cx="8686800" cy="5733256"/>
          </a:xfrm>
        </p:spPr>
        <p:txBody>
          <a:bodyPr>
            <a:noAutofit/>
          </a:bodyPr>
          <a:lstStyle/>
          <a:p>
            <a:pPr marL="0" indent="45720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0" b="1" dirty="0" smtClean="0">
                <a:solidFill>
                  <a:schemeClr val="tx1"/>
                </a:solidFill>
              </a:rPr>
              <a:t>是</a:t>
            </a:r>
            <a:r>
              <a:rPr lang="zh-CN" altLang="en-US" sz="2800" b="1" dirty="0" smtClean="0">
                <a:solidFill>
                  <a:schemeClr val="tx1"/>
                </a:solidFill>
                <a:hlinkClick r:id="rId2"/>
              </a:rPr>
              <a:t>昆虫纲</a:t>
            </a:r>
            <a:r>
              <a:rPr lang="zh-CN" altLang="en-US" sz="2800" b="1" dirty="0" smtClean="0">
                <a:solidFill>
                  <a:schemeClr val="tx1"/>
                </a:solidFill>
              </a:rPr>
              <a:t>同翅目半翅亚目的其中一科。蝉具有透明且有脉纹的翅膀和分得很开的小眼睛。</a:t>
            </a:r>
            <a:r>
              <a:rPr lang="zh-CN" altLang="en-US" sz="2800" b="1" dirty="0" smtClean="0">
                <a:solidFill>
                  <a:schemeClr val="tx1"/>
                </a:solidFill>
                <a:latin typeface="+mn-ea"/>
              </a:rPr>
              <a:t>雄</a:t>
            </a:r>
            <a:r>
              <a:rPr lang="zh-CN" altLang="en-US" sz="2800" b="1" dirty="0" smtClean="0">
                <a:solidFill>
                  <a:schemeClr val="tx1"/>
                </a:solidFill>
                <a:latin typeface="+mn-ea"/>
              </a:rPr>
              <a:t>的腹部有发音器，能连续不断发出尖锐的声音。雌的不发声，但在腹部有听器。幼虫生活在土里，吸食植物的根，成虫吃植物的汁</a:t>
            </a:r>
            <a:r>
              <a:rPr lang="zh-CN" altLang="en-US" sz="2800" b="1" dirty="0" smtClean="0">
                <a:solidFill>
                  <a:schemeClr val="tx1"/>
                </a:solidFill>
                <a:latin typeface="+mn-ea"/>
              </a:rPr>
              <a:t>。又称</a:t>
            </a:r>
            <a:r>
              <a:rPr lang="zh-CN" altLang="en-US" sz="2800" b="1" dirty="0" smtClean="0">
                <a:solidFill>
                  <a:schemeClr val="tx1"/>
                </a:solidFill>
                <a:latin typeface="+mn-ea"/>
              </a:rPr>
              <a:t>“</a:t>
            </a:r>
            <a:r>
              <a:rPr lang="zh-CN" altLang="en-US" sz="2800" b="1" dirty="0" smtClean="0">
                <a:solidFill>
                  <a:schemeClr val="tx1"/>
                </a:solidFill>
                <a:latin typeface="+mn-ea"/>
                <a:hlinkClick r:id="rId3"/>
              </a:rPr>
              <a:t>知了</a:t>
            </a:r>
            <a:r>
              <a:rPr lang="zh-CN" altLang="en-US" sz="2800" b="1" dirty="0" smtClean="0">
                <a:solidFill>
                  <a:schemeClr val="tx1"/>
                </a:solidFill>
                <a:latin typeface="+mn-ea"/>
              </a:rPr>
              <a:t>”</a:t>
            </a:r>
            <a:r>
              <a:rPr lang="zh-CN" altLang="en-US" sz="2800" b="1" dirty="0" smtClean="0">
                <a:solidFill>
                  <a:schemeClr val="tx1"/>
                </a:solidFill>
                <a:latin typeface="+mn-ea"/>
              </a:rPr>
              <a:t>。</a:t>
            </a:r>
            <a:endParaRPr lang="en-US" altLang="zh-CN" sz="2800" b="1" dirty="0" smtClean="0">
              <a:solidFill>
                <a:schemeClr val="tx1"/>
              </a:solidFill>
              <a:latin typeface="+mn-ea"/>
            </a:endParaRPr>
          </a:p>
        </p:txBody>
      </p:sp>
      <p:pic>
        <p:nvPicPr>
          <p:cNvPr id="4" name="图片 3" descr="20130709143050-63804443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317604" y="3933056"/>
            <a:ext cx="3826396" cy="2924944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771800" y="1628800"/>
            <a:ext cx="4608512" cy="3960440"/>
          </a:xfrm>
        </p:spPr>
        <p:txBody>
          <a:bodyPr>
            <a:normAutofit/>
          </a:bodyPr>
          <a:lstStyle/>
          <a:p>
            <a:r>
              <a:rPr lang="zh-CN" altLang="en-US" b="1" i="1" dirty="0" smtClean="0">
                <a:solidFill>
                  <a:schemeClr val="tx1"/>
                </a:solidFill>
                <a:latin typeface="+mn-ea"/>
                <a:ea typeface="+mn-ea"/>
              </a:rPr>
              <a:t>作者不按蝉的生长过程先写蝉的卵，而是首先写蝉的地穴，从蝉的幼虫写起，这样写有什么好处？</a:t>
            </a:r>
            <a:br>
              <a:rPr lang="zh-CN" altLang="en-US" b="1" i="1" dirty="0" smtClean="0">
                <a:solidFill>
                  <a:schemeClr val="tx1"/>
                </a:solidFill>
                <a:latin typeface="+mn-ea"/>
                <a:ea typeface="+mn-ea"/>
              </a:rPr>
            </a:br>
            <a:endParaRPr lang="zh-CN" altLang="en-US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4" name="云形 3"/>
          <p:cNvSpPr/>
          <p:nvPr/>
        </p:nvSpPr>
        <p:spPr bwMode="auto">
          <a:xfrm>
            <a:off x="539552" y="188640"/>
            <a:ext cx="2088232" cy="2160240"/>
          </a:xfrm>
          <a:prstGeom prst="cloud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eaVert" wrap="none" lIns="108000" rtlCol="0" anchor="ctr">
            <a:scene3d>
              <a:camera prst="orthographicFront">
                <a:rot lat="0" lon="0" rev="20399999"/>
              </a:camera>
              <a:lightRig rig="threePt" dir="t"/>
            </a:scene3d>
            <a:sp3d>
              <a:bevelT w="0"/>
            </a:sp3d>
          </a:bodyPr>
          <a:lstStyle/>
          <a:p>
            <a:pPr algn="ctr"/>
            <a:r>
              <a:rPr lang="zh-CN" altLang="en-US" sz="6600" dirty="0" smtClean="0">
                <a:solidFill>
                  <a:srgbClr val="00B0F0"/>
                </a:solidFill>
                <a:latin typeface="华文彩云" pitchFamily="2" charset="-122"/>
                <a:ea typeface="华文彩云" pitchFamily="2" charset="-122"/>
              </a:rPr>
              <a:t>思考</a:t>
            </a:r>
            <a:endParaRPr lang="zh-CN" altLang="en-US" sz="6600" dirty="0">
              <a:solidFill>
                <a:srgbClr val="00B0F0"/>
              </a:solidFill>
              <a:latin typeface="华文彩云" pitchFamily="2" charset="-122"/>
              <a:ea typeface="华文彩云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980728"/>
            <a:ext cx="8686800" cy="5099397"/>
          </a:xfrm>
        </p:spPr>
        <p:txBody>
          <a:bodyPr>
            <a:noAutofit/>
          </a:bodyPr>
          <a:lstStyle/>
          <a:p>
            <a:pPr marL="0" indent="457200">
              <a:spcBef>
                <a:spcPts val="0"/>
              </a:spcBef>
              <a:buNone/>
            </a:pPr>
            <a:r>
              <a:rPr lang="zh-CN" altLang="en-US" sz="2800" b="1" dirty="0" smtClean="0">
                <a:solidFill>
                  <a:schemeClr val="tx1"/>
                </a:solidFill>
                <a:latin typeface="+mn-ea"/>
              </a:rPr>
              <a:t>从文中可以发现，作者并没有按昆虫一般的生长过程“卵</a:t>
            </a:r>
            <a:r>
              <a:rPr lang="en-US" altLang="zh-CN" sz="2800" b="1" dirty="0" smtClean="0">
                <a:solidFill>
                  <a:schemeClr val="tx1"/>
                </a:solidFill>
                <a:latin typeface="+mn-ea"/>
              </a:rPr>
              <a:t>——</a:t>
            </a:r>
            <a:r>
              <a:rPr lang="zh-CN" altLang="en-US" sz="2800" b="1" dirty="0" smtClean="0">
                <a:solidFill>
                  <a:schemeClr val="tx1"/>
                </a:solidFill>
                <a:latin typeface="+mn-ea"/>
              </a:rPr>
              <a:t>幼虫</a:t>
            </a:r>
            <a:r>
              <a:rPr lang="en-US" altLang="zh-CN" sz="2800" b="1" dirty="0" smtClean="0">
                <a:solidFill>
                  <a:schemeClr val="tx1"/>
                </a:solidFill>
                <a:latin typeface="+mn-ea"/>
              </a:rPr>
              <a:t>——</a:t>
            </a:r>
            <a:r>
              <a:rPr lang="zh-CN" altLang="en-US" sz="2800" b="1" dirty="0" smtClean="0">
                <a:solidFill>
                  <a:schemeClr val="tx1"/>
                </a:solidFill>
                <a:latin typeface="+mn-ea"/>
              </a:rPr>
              <a:t>成虫”的顺序来介绍，</a:t>
            </a:r>
            <a:r>
              <a:rPr lang="zh-CN" altLang="en-US" sz="2800" b="1" dirty="0" smtClean="0">
                <a:solidFill>
                  <a:srgbClr val="FF0066"/>
                </a:solidFill>
                <a:latin typeface="+mn-ea"/>
              </a:rPr>
              <a:t>而是从中间的一环“幼虫”入手</a:t>
            </a:r>
            <a:r>
              <a:rPr lang="zh-CN" altLang="en-US" sz="2800" b="1" dirty="0" smtClean="0">
                <a:solidFill>
                  <a:schemeClr val="tx1"/>
                </a:solidFill>
                <a:latin typeface="+mn-ea"/>
              </a:rPr>
              <a:t>，介绍蝉循环往复的生活史。这样安排顺序正是作者的匠心所在。</a:t>
            </a:r>
            <a:endParaRPr lang="en-US" altLang="zh-CN" sz="2800" b="1" dirty="0" smtClean="0">
              <a:solidFill>
                <a:schemeClr val="tx1"/>
              </a:solidFill>
              <a:latin typeface="+mn-ea"/>
            </a:endParaRPr>
          </a:p>
          <a:p>
            <a:pPr marL="0" indent="457200">
              <a:spcBef>
                <a:spcPts val="0"/>
              </a:spcBef>
              <a:buNone/>
            </a:pPr>
            <a:r>
              <a:rPr lang="zh-CN" altLang="en-US" sz="2800" b="1" dirty="0" smtClean="0">
                <a:solidFill>
                  <a:schemeClr val="tx1"/>
                </a:solidFill>
                <a:latin typeface="+mn-ea"/>
              </a:rPr>
              <a:t>（</a:t>
            </a:r>
            <a:r>
              <a:rPr lang="en-US" altLang="zh-CN" sz="2800" b="1" dirty="0" smtClean="0">
                <a:solidFill>
                  <a:schemeClr val="tx1"/>
                </a:solidFill>
                <a:latin typeface="+mn-ea"/>
              </a:rPr>
              <a:t>1</a:t>
            </a:r>
            <a:r>
              <a:rPr lang="zh-CN" altLang="en-US" sz="2800" b="1" dirty="0" smtClean="0">
                <a:solidFill>
                  <a:schemeClr val="tx1"/>
                </a:solidFill>
                <a:latin typeface="+mn-ea"/>
              </a:rPr>
              <a:t>）幼虫建筑地穴，这比成虫产卵要生动、丰富、有趣得多，以此开头，</a:t>
            </a:r>
            <a:r>
              <a:rPr lang="zh-CN" altLang="en-US" sz="2800" b="1" dirty="0" smtClean="0">
                <a:solidFill>
                  <a:srgbClr val="FF0066"/>
                </a:solidFill>
                <a:latin typeface="+mn-ea"/>
              </a:rPr>
              <a:t>容易引起读者的阅读兴趣</a:t>
            </a:r>
            <a:r>
              <a:rPr lang="zh-CN" altLang="en-US" sz="2800" b="1" dirty="0" smtClean="0">
                <a:solidFill>
                  <a:schemeClr val="tx1"/>
                </a:solidFill>
                <a:latin typeface="+mn-ea"/>
              </a:rPr>
              <a:t>，进而跟随作者去进一步探究蝉的世界的奥妙；</a:t>
            </a:r>
          </a:p>
          <a:p>
            <a:pPr marL="0" indent="457200">
              <a:spcBef>
                <a:spcPts val="0"/>
              </a:spcBef>
              <a:buNone/>
            </a:pPr>
            <a:r>
              <a:rPr lang="zh-CN" altLang="en-US" sz="2800" b="1" dirty="0" smtClean="0">
                <a:solidFill>
                  <a:schemeClr val="tx1"/>
                </a:solidFill>
                <a:latin typeface="+mn-ea"/>
              </a:rPr>
              <a:t>（</a:t>
            </a:r>
            <a:r>
              <a:rPr lang="en-US" altLang="zh-CN" sz="2800" b="1" dirty="0" smtClean="0">
                <a:solidFill>
                  <a:schemeClr val="tx1"/>
                </a:solidFill>
                <a:latin typeface="+mn-ea"/>
              </a:rPr>
              <a:t>2</a:t>
            </a:r>
            <a:r>
              <a:rPr lang="zh-CN" altLang="en-US" sz="2800" b="1" dirty="0" smtClean="0">
                <a:solidFill>
                  <a:schemeClr val="tx1"/>
                </a:solidFill>
                <a:latin typeface="+mn-ea"/>
              </a:rPr>
              <a:t>）</a:t>
            </a:r>
            <a:r>
              <a:rPr lang="zh-CN" altLang="en-US" sz="2800" b="1" dirty="0" smtClean="0">
                <a:solidFill>
                  <a:srgbClr val="FF0066"/>
                </a:solidFill>
                <a:latin typeface="+mn-ea"/>
              </a:rPr>
              <a:t>使行文新颖活泼，不落俗套</a:t>
            </a:r>
            <a:r>
              <a:rPr lang="zh-CN" altLang="en-US" sz="2800" b="1" dirty="0" smtClean="0">
                <a:solidFill>
                  <a:schemeClr val="tx1"/>
                </a:solidFill>
                <a:latin typeface="+mn-ea"/>
              </a:rPr>
              <a:t>；</a:t>
            </a:r>
            <a:endParaRPr lang="en-US" altLang="zh-CN" sz="2800" b="1" dirty="0" smtClean="0">
              <a:solidFill>
                <a:schemeClr val="tx1"/>
              </a:solidFill>
              <a:latin typeface="+mn-ea"/>
            </a:endParaRPr>
          </a:p>
          <a:p>
            <a:pPr marL="0" indent="457200">
              <a:spcBef>
                <a:spcPts val="0"/>
              </a:spcBef>
              <a:buNone/>
            </a:pPr>
            <a:r>
              <a:rPr lang="zh-CN" altLang="en-US" sz="2800" b="1" dirty="0" smtClean="0">
                <a:latin typeface="+mn-ea"/>
              </a:rPr>
              <a:t>（</a:t>
            </a:r>
            <a:r>
              <a:rPr lang="en-US" altLang="zh-CN" sz="2800" b="1" dirty="0" smtClean="0">
                <a:solidFill>
                  <a:schemeClr val="tx1"/>
                </a:solidFill>
                <a:latin typeface="+mn-ea"/>
              </a:rPr>
              <a:t>3</a:t>
            </a:r>
            <a:r>
              <a:rPr lang="zh-CN" altLang="en-US" sz="2800" b="1" dirty="0" smtClean="0">
                <a:solidFill>
                  <a:schemeClr val="tx1"/>
                </a:solidFill>
                <a:latin typeface="+mn-ea"/>
              </a:rPr>
              <a:t>）</a:t>
            </a:r>
            <a:r>
              <a:rPr lang="zh-CN" altLang="en-US" sz="2800" b="1" dirty="0" smtClean="0">
                <a:solidFill>
                  <a:srgbClr val="FF0066"/>
                </a:solidFill>
                <a:latin typeface="+mn-ea"/>
              </a:rPr>
              <a:t>突出蝉“四年黑暗的苦工”这一重要特点</a:t>
            </a:r>
            <a:r>
              <a:rPr lang="zh-CN" altLang="en-US" sz="2800" b="1" dirty="0" smtClean="0">
                <a:solidFill>
                  <a:schemeClr val="tx1"/>
                </a:solidFill>
                <a:latin typeface="+mn-ea"/>
              </a:rPr>
              <a:t>（蝉一生中绝大部分时间的活动）。</a:t>
            </a:r>
            <a:r>
              <a:rPr lang="zh-CN" altLang="en-US" sz="2800" b="1" dirty="0" smtClean="0">
                <a:latin typeface="+mn-ea"/>
              </a:rPr>
              <a:t>    </a:t>
            </a:r>
          </a:p>
          <a:p>
            <a:endParaRPr lang="zh-CN" altLang="en-US" sz="2800" dirty="0">
              <a:latin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solidFill>
                  <a:srgbClr val="002060"/>
                </a:solidFill>
              </a:rPr>
              <a:t>《</a:t>
            </a:r>
            <a:r>
              <a:rPr lang="zh-CN" altLang="en-US" dirty="0" smtClean="0">
                <a:solidFill>
                  <a:srgbClr val="002060"/>
                </a:solidFill>
              </a:rPr>
              <a:t>蝉</a:t>
            </a:r>
            <a:r>
              <a:rPr lang="en-US" altLang="zh-CN" dirty="0" smtClean="0">
                <a:solidFill>
                  <a:srgbClr val="002060"/>
                </a:solidFill>
              </a:rPr>
              <a:t>》</a:t>
            </a:r>
            <a:r>
              <a:rPr lang="zh-CN" altLang="en-US" dirty="0" smtClean="0">
                <a:solidFill>
                  <a:srgbClr val="002060"/>
                </a:solidFill>
              </a:rPr>
              <a:t>的文学色彩</a:t>
            </a:r>
            <a:r>
              <a:rPr lang="en-US" altLang="zh-CN" dirty="0" smtClean="0">
                <a:solidFill>
                  <a:srgbClr val="002060"/>
                </a:solidFill>
              </a:rPr>
              <a:t>:</a:t>
            </a:r>
            <a:endParaRPr lang="zh-CN" altLang="en-US" dirty="0">
              <a:solidFill>
                <a:srgbClr val="00206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04800" y="1412776"/>
            <a:ext cx="8686800" cy="4667349"/>
          </a:xfrm>
        </p:spPr>
        <p:txBody>
          <a:bodyPr>
            <a:normAutofit/>
          </a:bodyPr>
          <a:lstStyle/>
          <a:p>
            <a:pPr marL="0" indent="45720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0" b="1" dirty="0" smtClean="0">
                <a:solidFill>
                  <a:srgbClr val="FF0066"/>
                </a:solidFill>
              </a:rPr>
              <a:t>一是把蝉人格化，赋予它人的情感和行为。</a:t>
            </a:r>
            <a:r>
              <a:rPr lang="zh-CN" altLang="en-US" sz="2800" b="1" dirty="0" smtClean="0">
                <a:solidFill>
                  <a:schemeClr val="tx1"/>
                </a:solidFill>
              </a:rPr>
              <a:t>如写蝉产卵，写出了一位“可怜母亲”生儿育女所付出的艰辛，也写出了蚋残害生灵的可恨。由写卵发育成蝉，表现了蝉所经历的四年漫长历程的艰苦。这就使文章具有了较强的感染力，能使读者为这个小生物的成长慨叹，从而对作者的“幸福是如此的来之不易又如此的转瞬即逝”的议论和抒情产生共鸣。</a:t>
            </a:r>
            <a:endParaRPr lang="en-US" altLang="zh-CN" sz="2800" b="1" dirty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45720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0" b="1" dirty="0" smtClean="0">
                <a:solidFill>
                  <a:srgbClr val="FF0066"/>
                </a:solidFill>
              </a:rPr>
              <a:t>二是运用文学的语言表达。</a:t>
            </a:r>
            <a:r>
              <a:rPr lang="zh-CN" altLang="en-US" sz="2800" b="1" dirty="0" smtClean="0">
                <a:solidFill>
                  <a:schemeClr val="tx1"/>
                </a:solidFill>
              </a:rPr>
              <a:t>如运用比喻的手法把一般不为人知的科学现象表现得具体形象，以“表演一种奇怪的体操”来比喻蝉离壳的过程。又如以准确而形象的语言描写所观察到的情形，写蝉“身体在空中向后腾空”，“翻转身体，</a:t>
            </a:r>
            <a:r>
              <a:rPr lang="en-US" altLang="zh-CN" sz="2800" b="1" dirty="0" smtClean="0">
                <a:solidFill>
                  <a:schemeClr val="tx1"/>
                </a:solidFill>
              </a:rPr>
              <a:t>……</a:t>
            </a:r>
            <a:r>
              <a:rPr lang="zh-CN" altLang="en-US" sz="2800" b="1" dirty="0" smtClean="0">
                <a:solidFill>
                  <a:schemeClr val="tx1"/>
                </a:solidFill>
              </a:rPr>
              <a:t>将折皱的翼竭力向外伸直、张开，</a:t>
            </a:r>
            <a:r>
              <a:rPr lang="en-US" altLang="zh-CN" sz="2800" b="1" dirty="0" smtClean="0">
                <a:solidFill>
                  <a:schemeClr val="tx1"/>
                </a:solidFill>
              </a:rPr>
              <a:t>……</a:t>
            </a:r>
            <a:r>
              <a:rPr lang="zh-CN" altLang="en-US" sz="2800" b="1" dirty="0" smtClean="0">
                <a:solidFill>
                  <a:schemeClr val="tx1"/>
                </a:solidFill>
              </a:rPr>
              <a:t>再把尾部从鞘中脱出”，其中的动词准确而又生动地描写了蝉脱壳的整个过程。</a:t>
            </a:r>
          </a:p>
          <a:p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04800" y="1196752"/>
            <a:ext cx="8686800" cy="4883373"/>
          </a:xfrm>
        </p:spPr>
        <p:txBody>
          <a:bodyPr>
            <a:normAutofit fontScale="92500"/>
          </a:bodyPr>
          <a:lstStyle/>
          <a:p>
            <a:pPr marL="0" indent="457200">
              <a:lnSpc>
                <a:spcPct val="160000"/>
              </a:lnSpc>
              <a:spcBef>
                <a:spcPts val="0"/>
              </a:spcBef>
              <a:buNone/>
            </a:pPr>
            <a:r>
              <a:rPr lang="zh-CN" altLang="en-US" sz="2800" b="1" dirty="0" smtClean="0">
                <a:solidFill>
                  <a:schemeClr val="tx1"/>
                </a:solidFill>
                <a:latin typeface="+mn-ea"/>
              </a:rPr>
              <a:t>蝉属</a:t>
            </a:r>
            <a:r>
              <a:rPr lang="zh-CN" altLang="en-US" sz="2800" b="1" dirty="0" smtClean="0">
                <a:solidFill>
                  <a:schemeClr val="tx1"/>
                </a:solidFill>
                <a:latin typeface="+mn-ea"/>
                <a:hlinkClick r:id="rId2"/>
              </a:rPr>
              <a:t>不完全变态</a:t>
            </a:r>
            <a:r>
              <a:rPr lang="zh-CN" altLang="en-US" sz="2800" b="1" dirty="0" smtClean="0">
                <a:solidFill>
                  <a:schemeClr val="tx1"/>
                </a:solidFill>
                <a:latin typeface="+mn-ea"/>
              </a:rPr>
              <a:t>类（</a:t>
            </a:r>
            <a:r>
              <a:rPr lang="zh-CN" altLang="en-US" sz="2800" b="1" dirty="0" smtClean="0">
                <a:solidFill>
                  <a:schemeClr val="tx1"/>
                </a:solidFill>
              </a:rPr>
              <a:t>指成虫和幼虫的形态和生活习性相似，形态无太大差别，只是幼虫身体较小，生殖器官未发育成熟，翅未发育完全，发育过程经过受精卵、幼虫和成虫三个阶段。这种没有形态与成虫完全不同的幼虫期和蛹期的昆虫，叫做“不完全变态”）</a:t>
            </a:r>
            <a:r>
              <a:rPr lang="zh-CN" altLang="en-US" sz="2800" b="1" dirty="0" smtClean="0">
                <a:solidFill>
                  <a:schemeClr val="tx1"/>
                </a:solidFill>
                <a:latin typeface="+mn-ea"/>
              </a:rPr>
              <a:t>。一般生活史都较长，</a:t>
            </a:r>
            <a:r>
              <a:rPr lang="en-US" altLang="zh-CN" sz="2800" b="1" dirty="0" smtClean="0">
                <a:solidFill>
                  <a:schemeClr val="tx1"/>
                </a:solidFill>
                <a:latin typeface="+mn-ea"/>
              </a:rPr>
              <a:t>2</a:t>
            </a:r>
            <a:r>
              <a:rPr lang="zh-CN" altLang="en-US" sz="2800" b="1" dirty="0" smtClean="0">
                <a:solidFill>
                  <a:schemeClr val="tx1"/>
                </a:solidFill>
                <a:latin typeface="+mn-ea"/>
              </a:rPr>
              <a:t>～</a:t>
            </a:r>
            <a:r>
              <a:rPr lang="en-US" altLang="zh-CN" sz="2800" b="1" dirty="0" smtClean="0">
                <a:solidFill>
                  <a:schemeClr val="tx1"/>
                </a:solidFill>
                <a:latin typeface="+mn-ea"/>
              </a:rPr>
              <a:t>3</a:t>
            </a:r>
            <a:r>
              <a:rPr lang="zh-CN" altLang="en-US" sz="2800" b="1" dirty="0" smtClean="0">
                <a:solidFill>
                  <a:schemeClr val="tx1"/>
                </a:solidFill>
                <a:latin typeface="+mn-ea"/>
              </a:rPr>
              <a:t>年完成一代。最著名的种类要数</a:t>
            </a:r>
            <a:r>
              <a:rPr lang="zh-CN" altLang="en-US" sz="2800" b="1" dirty="0" smtClean="0">
                <a:solidFill>
                  <a:schemeClr val="tx1"/>
                </a:solidFill>
                <a:latin typeface="+mn-ea"/>
                <a:hlinkClick r:id="rId3"/>
              </a:rPr>
              <a:t>美国</a:t>
            </a:r>
            <a:r>
              <a:rPr lang="zh-CN" altLang="en-US" sz="2800" b="1" dirty="0" smtClean="0">
                <a:solidFill>
                  <a:schemeClr val="tx1"/>
                </a:solidFill>
                <a:latin typeface="+mn-ea"/>
              </a:rPr>
              <a:t>的</a:t>
            </a:r>
            <a:r>
              <a:rPr lang="en-US" altLang="zh-CN" sz="2800" b="1" dirty="0" smtClean="0">
                <a:solidFill>
                  <a:schemeClr val="tx1"/>
                </a:solidFill>
                <a:latin typeface="+mn-ea"/>
              </a:rPr>
              <a:t>17</a:t>
            </a:r>
            <a:r>
              <a:rPr lang="zh-CN" altLang="en-US" sz="2800" b="1" dirty="0" smtClean="0">
                <a:solidFill>
                  <a:schemeClr val="tx1"/>
                </a:solidFill>
                <a:latin typeface="+mn-ea"/>
              </a:rPr>
              <a:t>年蝉，此外还有</a:t>
            </a:r>
            <a:r>
              <a:rPr lang="en-US" altLang="zh-CN" sz="2800" b="1" dirty="0" smtClean="0">
                <a:solidFill>
                  <a:schemeClr val="tx1"/>
                </a:solidFill>
                <a:latin typeface="+mn-ea"/>
              </a:rPr>
              <a:t>3</a:t>
            </a:r>
            <a:r>
              <a:rPr lang="zh-CN" altLang="en-US" sz="2800" b="1" dirty="0" smtClean="0">
                <a:solidFill>
                  <a:schemeClr val="tx1"/>
                </a:solidFill>
                <a:latin typeface="+mn-ea"/>
              </a:rPr>
              <a:t>种</a:t>
            </a:r>
            <a:r>
              <a:rPr lang="en-US" altLang="zh-CN" sz="2800" b="1" dirty="0" smtClean="0">
                <a:solidFill>
                  <a:schemeClr val="tx1"/>
                </a:solidFill>
                <a:latin typeface="+mn-ea"/>
              </a:rPr>
              <a:t>13</a:t>
            </a:r>
            <a:r>
              <a:rPr lang="zh-CN" altLang="en-US" sz="2800" b="1" dirty="0" smtClean="0">
                <a:solidFill>
                  <a:schemeClr val="tx1"/>
                </a:solidFill>
                <a:latin typeface="+mn-ea"/>
              </a:rPr>
              <a:t>年蝉，它们都是昆虫中的</a:t>
            </a:r>
            <a:r>
              <a:rPr lang="zh-CN" altLang="en-US" sz="2800" b="1" dirty="0" smtClean="0">
                <a:solidFill>
                  <a:schemeClr val="tx1"/>
                </a:solidFill>
                <a:latin typeface="+mn-ea"/>
                <a:hlinkClick r:id="rId4"/>
              </a:rPr>
              <a:t>寿星</a:t>
            </a:r>
            <a:r>
              <a:rPr lang="zh-CN" altLang="en-US" sz="2800" b="1" dirty="0" smtClean="0">
                <a:solidFill>
                  <a:schemeClr val="tx1"/>
                </a:solidFill>
                <a:latin typeface="+mn-ea"/>
              </a:rPr>
              <a:t>。</a:t>
            </a:r>
          </a:p>
          <a:p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536" y="228600"/>
            <a:ext cx="7200800" cy="896144"/>
          </a:xfrm>
        </p:spPr>
        <p:txBody>
          <a:bodyPr>
            <a:normAutofit/>
          </a:bodyPr>
          <a:lstStyle/>
          <a:p>
            <a:r>
              <a:rPr lang="zh-CN" altLang="en-US" sz="3600" dirty="0" smtClean="0">
                <a:solidFill>
                  <a:schemeClr val="tx1"/>
                </a:solidFill>
                <a:latin typeface="华文行楷" pitchFamily="2" charset="-122"/>
                <a:ea typeface="华文行楷" pitchFamily="2" charset="-122"/>
              </a:rPr>
              <a:t>作者简介</a:t>
            </a:r>
            <a:endParaRPr lang="zh-CN" altLang="en-US" sz="3600" dirty="0">
              <a:solidFill>
                <a:schemeClr val="tx1"/>
              </a:solidFill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idx="2"/>
          </p:nvPr>
        </p:nvSpPr>
        <p:spPr>
          <a:xfrm>
            <a:off x="457205" y="1142984"/>
            <a:ext cx="2818651" cy="5143536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11" name="内容占位符 10"/>
          <p:cNvSpPr>
            <a:spLocks noGrp="1"/>
          </p:cNvSpPr>
          <p:nvPr>
            <p:ph sz="half" idx="1"/>
          </p:nvPr>
        </p:nvSpPr>
        <p:spPr>
          <a:xfrm>
            <a:off x="3347864" y="1052736"/>
            <a:ext cx="5338936" cy="5233784"/>
          </a:xfrm>
        </p:spPr>
        <p:txBody>
          <a:bodyPr/>
          <a:lstStyle/>
          <a:p>
            <a:pPr marL="0" indent="457200">
              <a:spcBef>
                <a:spcPts val="0"/>
              </a:spcBef>
              <a:buNone/>
            </a:pPr>
            <a:r>
              <a:rPr lang="zh-CN" altLang="en-US" sz="2400" b="1" dirty="0" smtClean="0">
                <a:solidFill>
                  <a:schemeClr val="tx1"/>
                </a:solidFill>
                <a:latin typeface="华文仿宋" pitchFamily="2" charset="-122"/>
                <a:ea typeface="华文仿宋" pitchFamily="2" charset="-122"/>
              </a:rPr>
              <a:t>法布尔，法国昆虫学家，动物行为学家，文学家。被世人称为“昆虫界的荷马，昆虫界的维吉尔”。他的传世杰作</a:t>
            </a:r>
            <a:r>
              <a:rPr lang="en-US" altLang="zh-CN" sz="2400" b="1" dirty="0" smtClean="0">
                <a:solidFill>
                  <a:schemeClr val="tx1"/>
                </a:solidFill>
                <a:latin typeface="华文仿宋" pitchFamily="2" charset="-122"/>
                <a:ea typeface="华文仿宋" pitchFamily="2" charset="-122"/>
              </a:rPr>
              <a:t>《</a:t>
            </a:r>
            <a:r>
              <a:rPr lang="zh-CN" altLang="en-US" sz="2400" b="1" dirty="0" smtClean="0">
                <a:solidFill>
                  <a:schemeClr val="tx1"/>
                </a:solidFill>
                <a:latin typeface="华文仿宋" pitchFamily="2" charset="-122"/>
                <a:ea typeface="华文仿宋" pitchFamily="2" charset="-122"/>
              </a:rPr>
              <a:t>昆虫记</a:t>
            </a:r>
            <a:r>
              <a:rPr lang="en-US" altLang="zh-CN" sz="2400" b="1" dirty="0" smtClean="0">
                <a:solidFill>
                  <a:schemeClr val="tx1"/>
                </a:solidFill>
                <a:latin typeface="华文仿宋" pitchFamily="2" charset="-122"/>
                <a:ea typeface="华文仿宋" pitchFamily="2" charset="-122"/>
              </a:rPr>
              <a:t>》</a:t>
            </a:r>
            <a:r>
              <a:rPr lang="zh-CN" altLang="en-US" sz="2400" b="1" dirty="0" smtClean="0">
                <a:solidFill>
                  <a:schemeClr val="tx1"/>
                </a:solidFill>
                <a:latin typeface="华文仿宋" pitchFamily="2" charset="-122"/>
                <a:ea typeface="华文仿宋" pitchFamily="2" charset="-122"/>
              </a:rPr>
              <a:t>是一部十大卷的巨著。</a:t>
            </a:r>
            <a:endParaRPr lang="en-US" altLang="zh-CN" b="1" dirty="0" smtClean="0">
              <a:solidFill>
                <a:schemeClr val="tx1"/>
              </a:solidFill>
            </a:endParaRPr>
          </a:p>
          <a:p>
            <a:pPr marL="0" indent="457200">
              <a:spcBef>
                <a:spcPts val="0"/>
              </a:spcBef>
              <a:buNone/>
            </a:pPr>
            <a:r>
              <a:rPr lang="zh-CN" altLang="en-US" sz="2400" b="1" dirty="0" smtClean="0">
                <a:solidFill>
                  <a:schemeClr val="tx1"/>
                </a:solidFill>
                <a:latin typeface="华文仿宋" pitchFamily="2" charset="-122"/>
                <a:ea typeface="华文仿宋" pitchFamily="2" charset="-122"/>
              </a:rPr>
              <a:t>作者用富有诗意的文艺笔调向人们展示出一个绚丽多姿、光怪陆离的昆虫世界。这与作者长期接触大自然和喜爱文学，酷爱诗歌分不开。少年时期的法布尔家境贫苦，为了帮助贴补家用，便担当起给人放鸭的劳动。正是在与大自然的长期接触中，少年法布尔爱上了昆虫研究这一行。</a:t>
            </a:r>
            <a:endParaRPr lang="en-US" altLang="zh-CN" sz="2400" b="1" dirty="0" smtClean="0">
              <a:solidFill>
                <a:schemeClr val="tx1"/>
              </a:solidFill>
              <a:latin typeface="华文仿宋" pitchFamily="2" charset="-122"/>
              <a:ea typeface="华文仿宋" pitchFamily="2" charset="-122"/>
            </a:endParaRPr>
          </a:p>
        </p:txBody>
      </p:sp>
      <p:pic>
        <p:nvPicPr>
          <p:cNvPr id="9" name="Picture 6" descr="1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124744"/>
            <a:ext cx="2448272" cy="4509975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733256"/>
          </a:xfrm>
        </p:spPr>
        <p:txBody>
          <a:bodyPr>
            <a:normAutofit/>
          </a:bodyPr>
          <a:lstStyle/>
          <a:p>
            <a:pPr marL="0" indent="457200">
              <a:lnSpc>
                <a:spcPct val="150000"/>
              </a:lnSpc>
              <a:spcBef>
                <a:spcPts val="0"/>
              </a:spcBef>
              <a:buFont typeface="Wingdings 2" pitchFamily="18" charset="2"/>
              <a:buNone/>
            </a:pPr>
            <a:r>
              <a:rPr lang="en-US" altLang="zh-CN" sz="2400" b="1" dirty="0" smtClean="0">
                <a:solidFill>
                  <a:schemeClr val="tx1"/>
                </a:solidFill>
                <a:latin typeface="华文仿宋" pitchFamily="2" charset="-122"/>
                <a:ea typeface="华文仿宋" pitchFamily="2" charset="-122"/>
              </a:rPr>
              <a:t>《</a:t>
            </a:r>
            <a:r>
              <a:rPr lang="zh-CN" altLang="en-US" sz="2400" b="1" dirty="0" smtClean="0">
                <a:solidFill>
                  <a:schemeClr val="tx1"/>
                </a:solidFill>
                <a:latin typeface="华文仿宋" pitchFamily="2" charset="-122"/>
                <a:ea typeface="华文仿宋" pitchFamily="2" charset="-122"/>
              </a:rPr>
              <a:t>昆虫记</a:t>
            </a:r>
            <a:r>
              <a:rPr lang="en-US" altLang="zh-CN" sz="2400" b="1" dirty="0" smtClean="0">
                <a:solidFill>
                  <a:schemeClr val="tx1"/>
                </a:solidFill>
                <a:latin typeface="华文仿宋" pitchFamily="2" charset="-122"/>
                <a:ea typeface="华文仿宋" pitchFamily="2" charset="-122"/>
              </a:rPr>
              <a:t>·</a:t>
            </a:r>
            <a:r>
              <a:rPr lang="zh-CN" altLang="en-US" sz="2400" b="1" dirty="0" smtClean="0">
                <a:solidFill>
                  <a:schemeClr val="tx1"/>
                </a:solidFill>
                <a:latin typeface="华文仿宋" pitchFamily="2" charset="-122"/>
                <a:ea typeface="华文仿宋" pitchFamily="2" charset="-122"/>
              </a:rPr>
              <a:t>蝉</a:t>
            </a:r>
            <a:r>
              <a:rPr lang="en-US" altLang="zh-CN" sz="2400" b="1" dirty="0" smtClean="0">
                <a:solidFill>
                  <a:schemeClr val="tx1"/>
                </a:solidFill>
                <a:latin typeface="华文仿宋" pitchFamily="2" charset="-122"/>
                <a:ea typeface="华文仿宋" pitchFamily="2" charset="-122"/>
              </a:rPr>
              <a:t>》</a:t>
            </a:r>
            <a:r>
              <a:rPr lang="zh-CN" altLang="en-US" sz="2400" b="1" dirty="0" smtClean="0">
                <a:solidFill>
                  <a:schemeClr val="tx1"/>
                </a:solidFill>
                <a:latin typeface="华文仿宋" pitchFamily="2" charset="-122"/>
                <a:ea typeface="华文仿宋" pitchFamily="2" charset="-122"/>
              </a:rPr>
              <a:t>共有“蝉和蚁”、“蝉的地穴”、“蝉的音乐”、“蝉的卵”四部分。作者用生动活泼、风趣形象的语言，详细阐明了蝉的生活习性，具体介绍了蝉从卵到幼虫，从幼虫到成虫的生长过程。课本节选自第二、四部分。 </a:t>
            </a:r>
            <a:endParaRPr lang="en-US" altLang="zh-CN" sz="2400" b="1" dirty="0" smtClean="0">
              <a:solidFill>
                <a:schemeClr val="tx1"/>
              </a:solidFill>
              <a:latin typeface="华文仿宋" pitchFamily="2" charset="-122"/>
              <a:ea typeface="华文仿宋" pitchFamily="2" charset="-122"/>
            </a:endParaRPr>
          </a:p>
          <a:p>
            <a:pPr>
              <a:buNone/>
            </a:pPr>
            <a:endParaRPr lang="zh-CN" altLang="en-US" dirty="0"/>
          </a:p>
        </p:txBody>
      </p:sp>
      <p:pic>
        <p:nvPicPr>
          <p:cNvPr id="4" name="图片 3" descr="402169908744921387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5616" y="3717032"/>
            <a:ext cx="2376264" cy="2880320"/>
          </a:xfrm>
          <a:prstGeom prst="rect">
            <a:avLst/>
          </a:prstGeom>
        </p:spPr>
      </p:pic>
      <p:pic>
        <p:nvPicPr>
          <p:cNvPr id="5" name="图片 4" descr="436908289996781233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04048" y="3643511"/>
            <a:ext cx="3463676" cy="3214489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11560" y="1340768"/>
            <a:ext cx="4752528" cy="4945752"/>
          </a:xfrm>
        </p:spPr>
        <p:txBody>
          <a:bodyPr>
            <a:normAutofit/>
          </a:bodyPr>
          <a:lstStyle/>
          <a:p>
            <a:pPr marL="0" indent="457200">
              <a:spcBef>
                <a:spcPts val="0"/>
              </a:spcBef>
              <a:buNone/>
            </a:pPr>
            <a:r>
              <a:rPr lang="en-US" altLang="zh-CN" sz="2400" b="1" dirty="0" smtClean="0">
                <a:solidFill>
                  <a:schemeClr val="tx1"/>
                </a:solidFill>
                <a:latin typeface="华文仿宋" pitchFamily="2" charset="-122"/>
                <a:ea typeface="华文仿宋" pitchFamily="2" charset="-122"/>
              </a:rPr>
              <a:t>《</a:t>
            </a:r>
            <a:r>
              <a:rPr lang="zh-CN" altLang="en-US" sz="2400" b="1" dirty="0" smtClean="0">
                <a:solidFill>
                  <a:schemeClr val="tx1"/>
                </a:solidFill>
                <a:latin typeface="华文仿宋" pitchFamily="2" charset="-122"/>
                <a:ea typeface="华文仿宋" pitchFamily="2" charset="-122"/>
              </a:rPr>
              <a:t>昆虫记</a:t>
            </a:r>
            <a:r>
              <a:rPr lang="en-US" altLang="zh-CN" sz="2400" b="1" dirty="0" smtClean="0">
                <a:solidFill>
                  <a:schemeClr val="tx1"/>
                </a:solidFill>
                <a:latin typeface="华文仿宋" pitchFamily="2" charset="-122"/>
                <a:ea typeface="华文仿宋" pitchFamily="2" charset="-122"/>
              </a:rPr>
              <a:t>》</a:t>
            </a:r>
            <a:r>
              <a:rPr lang="zh-CN" altLang="en-US" sz="2400" b="1" dirty="0" smtClean="0">
                <a:solidFill>
                  <a:schemeClr val="tx1"/>
                </a:solidFill>
                <a:latin typeface="华文仿宋" pitchFamily="2" charset="-122"/>
                <a:ea typeface="华文仿宋" pitchFamily="2" charset="-122"/>
              </a:rPr>
              <a:t>的成功为他赢得了“昆虫界的荷马”以及“科学界诗人”的美名，他的成就得到广泛承认。由于</a:t>
            </a:r>
            <a:r>
              <a:rPr lang="en-US" altLang="zh-CN" sz="2400" b="1" dirty="0" smtClean="0">
                <a:solidFill>
                  <a:schemeClr val="tx1"/>
                </a:solidFill>
                <a:latin typeface="华文仿宋" pitchFamily="2" charset="-122"/>
                <a:ea typeface="华文仿宋" pitchFamily="2" charset="-122"/>
              </a:rPr>
              <a:t>《</a:t>
            </a:r>
            <a:r>
              <a:rPr lang="zh-CN" altLang="en-US" sz="2400" b="1" dirty="0" smtClean="0">
                <a:solidFill>
                  <a:schemeClr val="tx1"/>
                </a:solidFill>
                <a:latin typeface="华文仿宋" pitchFamily="2" charset="-122"/>
                <a:ea typeface="华文仿宋" pitchFamily="2" charset="-122"/>
              </a:rPr>
              <a:t>昆虫记</a:t>
            </a:r>
            <a:r>
              <a:rPr lang="en-US" altLang="zh-CN" sz="2400" b="1" dirty="0" smtClean="0">
                <a:solidFill>
                  <a:schemeClr val="tx1"/>
                </a:solidFill>
                <a:latin typeface="华文仿宋" pitchFamily="2" charset="-122"/>
                <a:ea typeface="华文仿宋" pitchFamily="2" charset="-122"/>
              </a:rPr>
              <a:t>》</a:t>
            </a:r>
            <a:r>
              <a:rPr lang="zh-CN" altLang="en-US" sz="2400" b="1" dirty="0" smtClean="0">
                <a:solidFill>
                  <a:schemeClr val="tx1"/>
                </a:solidFill>
                <a:latin typeface="华文仿宋" pitchFamily="2" charset="-122"/>
                <a:ea typeface="华文仿宋" pitchFamily="2" charset="-122"/>
              </a:rPr>
              <a:t>中精确地记录了法布尔进行的试验，揭开了昆虫生命与生活习惯中的许多秘密，达尔文称法布尔为“无法效仿的观察家”。这部作品不仅展现了他科学观察研究方面的才能和文学才华，同时还向读者传达了他的人文精神以及对生命的无比热爱。</a:t>
            </a:r>
          </a:p>
          <a:p>
            <a:endParaRPr lang="zh-CN" altLang="en-US" dirty="0"/>
          </a:p>
        </p:txBody>
      </p:sp>
      <p:pic>
        <p:nvPicPr>
          <p:cNvPr id="4" name="Picture 5" descr="1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64088" y="1268760"/>
            <a:ext cx="3333750" cy="48006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147248" cy="850106"/>
          </a:xfrm>
        </p:spPr>
        <p:txBody>
          <a:bodyPr>
            <a:normAutofit/>
          </a:bodyPr>
          <a:lstStyle/>
          <a:p>
            <a:pPr algn="l"/>
            <a:r>
              <a:rPr lang="zh-CN" altLang="en-US" sz="3600" dirty="0" smtClean="0">
                <a:solidFill>
                  <a:schemeClr val="tx1"/>
                </a:solidFill>
                <a:latin typeface="+mn-ea"/>
                <a:ea typeface="+mn-ea"/>
              </a:rPr>
              <a:t>段落分层：</a:t>
            </a:r>
            <a:endParaRPr lang="zh-CN" altLang="en-US" sz="36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628800"/>
            <a:ext cx="8229600" cy="4686320"/>
          </a:xfrm>
        </p:spPr>
        <p:txBody>
          <a:bodyPr/>
          <a:lstStyle/>
          <a:p>
            <a:pPr algn="ctr">
              <a:buNone/>
            </a:pPr>
            <a:r>
              <a:rPr lang="zh-CN" altLang="en-US" dirty="0" smtClean="0">
                <a:solidFill>
                  <a:schemeClr val="tx1"/>
                </a:solidFill>
                <a:latin typeface="华文行楷" pitchFamily="2" charset="-122"/>
                <a:ea typeface="华文行楷" pitchFamily="2" charset="-122"/>
              </a:rPr>
              <a:t>蝉的地穴          </a:t>
            </a:r>
            <a:endParaRPr lang="en-US" altLang="zh-CN" dirty="0" smtClean="0">
              <a:solidFill>
                <a:schemeClr val="tx1"/>
              </a:solidFill>
              <a:latin typeface="华文行楷" pitchFamily="2" charset="-122"/>
              <a:ea typeface="华文行楷" pitchFamily="2" charset="-122"/>
            </a:endParaRPr>
          </a:p>
          <a:p>
            <a:pPr marL="0" indent="457200">
              <a:lnSpc>
                <a:spcPct val="200000"/>
              </a:lnSpc>
              <a:spcBef>
                <a:spcPts val="0"/>
              </a:spcBef>
              <a:buNone/>
            </a:pPr>
            <a:r>
              <a:rPr lang="zh-CN" altLang="en-US" sz="2400" b="1" dirty="0" smtClean="0">
                <a:solidFill>
                  <a:schemeClr val="tx1"/>
                </a:solidFill>
                <a:latin typeface="华文仿宋" pitchFamily="2" charset="-122"/>
                <a:ea typeface="华文仿宋" pitchFamily="2" charset="-122"/>
              </a:rPr>
              <a:t>第一层次</a:t>
            </a:r>
            <a:r>
              <a:rPr lang="zh-CN" altLang="en-US" sz="2400" b="1" dirty="0" smtClean="0">
                <a:solidFill>
                  <a:schemeClr val="tx1"/>
                </a:solidFill>
                <a:latin typeface="华文仿宋" pitchFamily="2" charset="-122"/>
                <a:ea typeface="华文仿宋" pitchFamily="2" charset="-122"/>
                <a:sym typeface="Wingdings" pitchFamily="2" charset="2"/>
              </a:rPr>
              <a:t>（</a:t>
            </a:r>
            <a:r>
              <a:rPr lang="en-US" altLang="zh-CN" sz="2400" b="1" dirty="0" smtClean="0">
                <a:solidFill>
                  <a:schemeClr val="tx1"/>
                </a:solidFill>
                <a:latin typeface="华文仿宋" pitchFamily="2" charset="-122"/>
                <a:ea typeface="华文仿宋" pitchFamily="2" charset="-122"/>
                <a:sym typeface="Wingdings" pitchFamily="2" charset="2"/>
              </a:rPr>
              <a:t>1</a:t>
            </a:r>
            <a:r>
              <a:rPr lang="zh-CN" altLang="en-US" sz="2400" b="1" dirty="0" smtClean="0">
                <a:solidFill>
                  <a:schemeClr val="tx1"/>
                </a:solidFill>
                <a:latin typeface="华文仿宋" pitchFamily="2" charset="-122"/>
                <a:ea typeface="华文仿宋" pitchFamily="2" charset="-122"/>
                <a:sym typeface="Wingdings" pitchFamily="2" charset="2"/>
              </a:rPr>
              <a:t>）：表明自己“有很好的环境可以研究蝉的习性”，并介绍考察蝉的季节和自己生活环境中的蝉的情况。</a:t>
            </a:r>
            <a:endParaRPr lang="en-US" altLang="zh-CN" sz="2400" b="1" dirty="0" smtClean="0">
              <a:solidFill>
                <a:schemeClr val="tx1"/>
              </a:solidFill>
              <a:latin typeface="华文仿宋" pitchFamily="2" charset="-122"/>
              <a:ea typeface="华文仿宋" pitchFamily="2" charset="-122"/>
              <a:sym typeface="Wingdings" pitchFamily="2" charset="2"/>
            </a:endParaRPr>
          </a:p>
          <a:p>
            <a:pPr marL="0" indent="457200">
              <a:lnSpc>
                <a:spcPct val="200000"/>
              </a:lnSpc>
              <a:spcBef>
                <a:spcPts val="0"/>
              </a:spcBef>
              <a:buNone/>
            </a:pPr>
            <a:r>
              <a:rPr lang="zh-CN" altLang="en-US" sz="2400" b="1" dirty="0" smtClean="0">
                <a:solidFill>
                  <a:schemeClr val="tx1"/>
                </a:solidFill>
                <a:latin typeface="华文仿宋" pitchFamily="2" charset="-122"/>
                <a:ea typeface="华文仿宋" pitchFamily="2" charset="-122"/>
                <a:sym typeface="Wingdings" pitchFamily="2" charset="2"/>
              </a:rPr>
              <a:t>第二层次（</a:t>
            </a:r>
            <a:r>
              <a:rPr lang="en-US" altLang="zh-CN" sz="2400" b="1" dirty="0" smtClean="0">
                <a:solidFill>
                  <a:schemeClr val="tx1"/>
                </a:solidFill>
                <a:latin typeface="华文仿宋" pitchFamily="2" charset="-122"/>
                <a:ea typeface="华文仿宋" pitchFamily="2" charset="-122"/>
                <a:sym typeface="Wingdings" pitchFamily="2" charset="2"/>
              </a:rPr>
              <a:t>2-6</a:t>
            </a:r>
            <a:r>
              <a:rPr lang="zh-CN" altLang="en-US" sz="2400" b="1" dirty="0" smtClean="0">
                <a:solidFill>
                  <a:schemeClr val="tx1"/>
                </a:solidFill>
                <a:latin typeface="华文仿宋" pitchFamily="2" charset="-122"/>
                <a:ea typeface="华文仿宋" pitchFamily="2" charset="-122"/>
                <a:sym typeface="Wingdings" pitchFamily="2" charset="2"/>
              </a:rPr>
              <a:t>）：写对蝉的地穴的考察。</a:t>
            </a:r>
            <a:endParaRPr lang="en-US" altLang="zh-CN" sz="2400" b="1" dirty="0" smtClean="0">
              <a:solidFill>
                <a:schemeClr val="tx1"/>
              </a:solidFill>
              <a:latin typeface="华文仿宋" pitchFamily="2" charset="-122"/>
              <a:ea typeface="华文仿宋" pitchFamily="2" charset="-122"/>
              <a:sym typeface="Wingdings" pitchFamily="2" charset="2"/>
            </a:endParaRPr>
          </a:p>
          <a:p>
            <a:pPr marL="0" indent="457200">
              <a:lnSpc>
                <a:spcPct val="200000"/>
              </a:lnSpc>
              <a:spcBef>
                <a:spcPts val="0"/>
              </a:spcBef>
              <a:buNone/>
            </a:pPr>
            <a:r>
              <a:rPr lang="zh-CN" altLang="en-US" sz="2400" b="1" dirty="0" smtClean="0">
                <a:solidFill>
                  <a:schemeClr val="tx1"/>
                </a:solidFill>
                <a:latin typeface="华文仿宋" pitchFamily="2" charset="-122"/>
                <a:ea typeface="华文仿宋" pitchFamily="2" charset="-122"/>
                <a:sym typeface="Wingdings" pitchFamily="2" charset="2"/>
              </a:rPr>
              <a:t>第三层次（</a:t>
            </a:r>
            <a:r>
              <a:rPr lang="en-US" altLang="zh-CN" sz="2400" b="1" dirty="0" smtClean="0">
                <a:solidFill>
                  <a:schemeClr val="tx1"/>
                </a:solidFill>
                <a:latin typeface="华文仿宋" pitchFamily="2" charset="-122"/>
                <a:ea typeface="华文仿宋" pitchFamily="2" charset="-122"/>
                <a:sym typeface="Wingdings" pitchFamily="2" charset="2"/>
              </a:rPr>
              <a:t>7-10</a:t>
            </a:r>
            <a:r>
              <a:rPr lang="zh-CN" altLang="en-US" sz="2400" b="1" dirty="0" smtClean="0">
                <a:solidFill>
                  <a:schemeClr val="tx1"/>
                </a:solidFill>
                <a:latin typeface="华文仿宋" pitchFamily="2" charset="-122"/>
                <a:ea typeface="华文仿宋" pitchFamily="2" charset="-122"/>
                <a:sym typeface="Wingdings" pitchFamily="2" charset="2"/>
              </a:rPr>
              <a:t>）：写对蝉的幼虫蜕皮情形的考察。</a:t>
            </a:r>
            <a:endParaRPr lang="en-US" altLang="zh-CN" sz="2400" b="1" dirty="0" smtClean="0">
              <a:solidFill>
                <a:schemeClr val="tx1"/>
              </a:solidFill>
              <a:latin typeface="华文仿宋" pitchFamily="2" charset="-122"/>
              <a:ea typeface="华文仿宋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251520" y="836712"/>
            <a:ext cx="8686800" cy="432048"/>
          </a:xfrm>
        </p:spPr>
        <p:txBody>
          <a:bodyPr>
            <a:normAutofit fontScale="90000"/>
          </a:bodyPr>
          <a:lstStyle/>
          <a:p>
            <a:pPr algn="ctr"/>
            <a:r>
              <a:rPr lang="zh-CN" altLang="en-US" sz="4000" dirty="0" smtClean="0">
                <a:solidFill>
                  <a:schemeClr val="tx1"/>
                </a:solidFill>
                <a:latin typeface="华文行楷" pitchFamily="2" charset="-122"/>
                <a:ea typeface="华文行楷" pitchFamily="2" charset="-122"/>
              </a:rPr>
              <a:t>蝉的卵</a:t>
            </a:r>
            <a:r>
              <a:rPr lang="en-US" altLang="zh-CN" dirty="0" smtClean="0">
                <a:latin typeface="华文行楷" pitchFamily="2" charset="-122"/>
                <a:ea typeface="华文行楷" pitchFamily="2" charset="-122"/>
              </a:rPr>
              <a:t/>
            </a:r>
            <a:br>
              <a:rPr lang="en-US" altLang="zh-CN" dirty="0" smtClean="0">
                <a:latin typeface="华文行楷" pitchFamily="2" charset="-122"/>
                <a:ea typeface="华文行楷" pitchFamily="2" charset="-122"/>
              </a:rPr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04800" y="1412776"/>
            <a:ext cx="8686800" cy="4667349"/>
          </a:xfrm>
        </p:spPr>
        <p:txBody>
          <a:bodyPr>
            <a:normAutofit/>
          </a:bodyPr>
          <a:lstStyle/>
          <a:p>
            <a:pPr marL="0" indent="45720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400" b="1" dirty="0" smtClean="0">
                <a:solidFill>
                  <a:schemeClr val="tx1"/>
                </a:solidFill>
                <a:latin typeface="华文仿宋" pitchFamily="2" charset="-122"/>
                <a:ea typeface="华文仿宋" pitchFamily="2" charset="-122"/>
              </a:rPr>
              <a:t>第一层次（</a:t>
            </a:r>
            <a:r>
              <a:rPr lang="en-US" altLang="zh-CN" sz="2400" b="1" dirty="0" smtClean="0">
                <a:solidFill>
                  <a:schemeClr val="tx1"/>
                </a:solidFill>
                <a:latin typeface="华文仿宋" pitchFamily="2" charset="-122"/>
                <a:ea typeface="华文仿宋" pitchFamily="2" charset="-122"/>
              </a:rPr>
              <a:t>11-13</a:t>
            </a:r>
            <a:r>
              <a:rPr lang="zh-CN" altLang="en-US" sz="2400" b="1" dirty="0" smtClean="0">
                <a:solidFill>
                  <a:schemeClr val="tx1"/>
                </a:solidFill>
                <a:latin typeface="华文仿宋" pitchFamily="2" charset="-122"/>
                <a:ea typeface="华文仿宋" pitchFamily="2" charset="-122"/>
              </a:rPr>
              <a:t>）：介绍蝉的产卵，分别说明了产卵的地方、方式和数量等等。</a:t>
            </a:r>
            <a:endParaRPr lang="en-US" altLang="zh-CN" sz="2400" b="1" dirty="0" smtClean="0">
              <a:solidFill>
                <a:schemeClr val="tx1"/>
              </a:solidFill>
              <a:latin typeface="华文仿宋" pitchFamily="2" charset="-122"/>
              <a:ea typeface="华文仿宋" pitchFamily="2" charset="-122"/>
            </a:endParaRPr>
          </a:p>
          <a:p>
            <a:pPr marL="0" indent="45720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400" b="1" dirty="0" smtClean="0">
                <a:solidFill>
                  <a:schemeClr val="tx1"/>
                </a:solidFill>
                <a:latin typeface="华文仿宋" pitchFamily="2" charset="-122"/>
                <a:ea typeface="华文仿宋" pitchFamily="2" charset="-122"/>
              </a:rPr>
              <a:t>第二层次（</a:t>
            </a:r>
            <a:r>
              <a:rPr lang="en-US" altLang="zh-CN" sz="2400" b="1" dirty="0" smtClean="0">
                <a:solidFill>
                  <a:schemeClr val="tx1"/>
                </a:solidFill>
                <a:latin typeface="华文仿宋" pitchFamily="2" charset="-122"/>
                <a:ea typeface="华文仿宋" pitchFamily="2" charset="-122"/>
              </a:rPr>
              <a:t>14-17</a:t>
            </a:r>
            <a:r>
              <a:rPr lang="zh-CN" altLang="en-US" sz="2400" b="1" dirty="0" smtClean="0">
                <a:solidFill>
                  <a:schemeClr val="tx1"/>
                </a:solidFill>
                <a:latin typeface="华文仿宋" pitchFamily="2" charset="-122"/>
                <a:ea typeface="华文仿宋" pitchFamily="2" charset="-122"/>
              </a:rPr>
              <a:t>）：写蝉卵遇到的危险，首先说明产卵的数量多是为了在遭到破坏者时能有幸存者，然后介绍蚋对蝉卵的破坏和蝉对此的茫然不知。</a:t>
            </a:r>
            <a:endParaRPr lang="en-US" altLang="zh-CN" sz="2400" b="1" dirty="0" smtClean="0">
              <a:solidFill>
                <a:schemeClr val="tx1"/>
              </a:solidFill>
              <a:latin typeface="华文仿宋" pitchFamily="2" charset="-122"/>
              <a:ea typeface="华文仿宋" pitchFamily="2" charset="-122"/>
            </a:endParaRPr>
          </a:p>
          <a:p>
            <a:pPr marL="0" indent="45720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400" b="1" dirty="0" smtClean="0">
                <a:solidFill>
                  <a:schemeClr val="tx1"/>
                </a:solidFill>
                <a:latin typeface="华文仿宋" pitchFamily="2" charset="-122"/>
                <a:ea typeface="华文仿宋" pitchFamily="2" charset="-122"/>
              </a:rPr>
              <a:t>第三层次（</a:t>
            </a:r>
            <a:r>
              <a:rPr lang="en-US" altLang="zh-CN" sz="2400" b="1" dirty="0" smtClean="0">
                <a:solidFill>
                  <a:schemeClr val="tx1"/>
                </a:solidFill>
                <a:latin typeface="华文仿宋" pitchFamily="2" charset="-122"/>
                <a:ea typeface="华文仿宋" pitchFamily="2" charset="-122"/>
              </a:rPr>
              <a:t>18-24</a:t>
            </a:r>
            <a:r>
              <a:rPr lang="zh-CN" altLang="en-US" sz="2400" b="1" dirty="0" smtClean="0">
                <a:solidFill>
                  <a:schemeClr val="tx1"/>
                </a:solidFill>
                <a:latin typeface="华文仿宋" pitchFamily="2" charset="-122"/>
                <a:ea typeface="华文仿宋" pitchFamily="2" charset="-122"/>
              </a:rPr>
              <a:t>）：介绍蝉卵的孵化和幼虫的活动。</a:t>
            </a:r>
            <a:endParaRPr lang="en-US" altLang="zh-CN" sz="2400" b="1" dirty="0" smtClean="0">
              <a:solidFill>
                <a:schemeClr val="tx1"/>
              </a:solidFill>
              <a:latin typeface="华文仿宋" pitchFamily="2" charset="-122"/>
              <a:ea typeface="华文仿宋" pitchFamily="2" charset="-122"/>
            </a:endParaRPr>
          </a:p>
          <a:p>
            <a:pPr marL="0" indent="45720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400" b="1" dirty="0" smtClean="0">
                <a:solidFill>
                  <a:schemeClr val="tx1"/>
                </a:solidFill>
                <a:latin typeface="华文仿宋" pitchFamily="2" charset="-122"/>
                <a:ea typeface="华文仿宋" pitchFamily="2" charset="-122"/>
              </a:rPr>
              <a:t>第四层次（</a:t>
            </a:r>
            <a:r>
              <a:rPr lang="en-US" altLang="zh-CN" sz="2400" b="1" dirty="0" smtClean="0">
                <a:solidFill>
                  <a:schemeClr val="tx1"/>
                </a:solidFill>
                <a:latin typeface="华文仿宋" pitchFamily="2" charset="-122"/>
                <a:ea typeface="华文仿宋" pitchFamily="2" charset="-122"/>
              </a:rPr>
              <a:t>25-26</a:t>
            </a:r>
            <a:r>
              <a:rPr lang="zh-CN" altLang="en-US" sz="2400" b="1" dirty="0" smtClean="0">
                <a:solidFill>
                  <a:schemeClr val="tx1"/>
                </a:solidFill>
                <a:latin typeface="华文仿宋" pitchFamily="2" charset="-122"/>
                <a:ea typeface="华文仿宋" pitchFamily="2" charset="-122"/>
              </a:rPr>
              <a:t>）：概括写蝉的生活历程。</a:t>
            </a:r>
            <a:endParaRPr lang="en-US" altLang="zh-CN" sz="2400" b="1" dirty="0" smtClean="0">
              <a:solidFill>
                <a:schemeClr val="tx1"/>
              </a:solidFill>
              <a:latin typeface="华文仿宋" pitchFamily="2" charset="-122"/>
              <a:ea typeface="华文仿宋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152128"/>
          </a:xfrm>
        </p:spPr>
        <p:txBody>
          <a:bodyPr>
            <a:normAutofit/>
          </a:bodyPr>
          <a:lstStyle/>
          <a:p>
            <a:r>
              <a:rPr lang="en-US" altLang="zh-CN" sz="3600" b="1" dirty="0" smtClean="0">
                <a:solidFill>
                  <a:schemeClr val="tx1"/>
                </a:solidFill>
                <a:latin typeface="+mj-ea"/>
              </a:rPr>
              <a:t>2-6 </a:t>
            </a:r>
            <a:r>
              <a:rPr lang="zh-CN" altLang="en-US" sz="3600" b="1" dirty="0" smtClean="0">
                <a:solidFill>
                  <a:schemeClr val="tx1"/>
                </a:solidFill>
                <a:latin typeface="+mj-ea"/>
              </a:rPr>
              <a:t>蝉的地穴考察</a:t>
            </a:r>
            <a:endParaRPr lang="zh-CN" altLang="en-US" sz="3600" b="1" dirty="0">
              <a:solidFill>
                <a:schemeClr val="tx1"/>
              </a:solidFill>
              <a:latin typeface="+mj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zh-CN" dirty="0" smtClean="0">
                <a:solidFill>
                  <a:schemeClr val="tx1"/>
                </a:solidFill>
                <a:latin typeface="华文行楷" pitchFamily="2" charset="-122"/>
                <a:ea typeface="华文行楷" pitchFamily="2" charset="-122"/>
              </a:rPr>
              <a:t>1.</a:t>
            </a:r>
            <a:r>
              <a:rPr lang="zh-CN" altLang="en-US" dirty="0" smtClean="0">
                <a:solidFill>
                  <a:schemeClr val="tx1"/>
                </a:solidFill>
                <a:latin typeface="华文行楷" pitchFamily="2" charset="-122"/>
                <a:ea typeface="华文行楷" pitchFamily="2" charset="-122"/>
              </a:rPr>
              <a:t>蝉的地穴是什么样子的？按什么顺序描写？</a:t>
            </a:r>
            <a:endParaRPr lang="en-US" altLang="zh-CN" dirty="0" smtClean="0">
              <a:solidFill>
                <a:schemeClr val="tx1"/>
              </a:solidFill>
              <a:latin typeface="华文行楷" pitchFamily="2" charset="-122"/>
              <a:ea typeface="华文行楷" pitchFamily="2" charset="-122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0" b="1" dirty="0" smtClean="0">
                <a:solidFill>
                  <a:schemeClr val="tx1"/>
                </a:solidFill>
                <a:latin typeface="华文仿宋" pitchFamily="2" charset="-122"/>
                <a:ea typeface="华文仿宋" pitchFamily="2" charset="-122"/>
              </a:rPr>
              <a:t>（</a:t>
            </a:r>
            <a:r>
              <a:rPr lang="en-US" altLang="zh-CN" sz="2800" b="1" dirty="0" smtClean="0">
                <a:solidFill>
                  <a:schemeClr val="tx1"/>
                </a:solidFill>
                <a:latin typeface="华文仿宋" pitchFamily="2" charset="-122"/>
                <a:ea typeface="华文仿宋" pitchFamily="2" charset="-122"/>
              </a:rPr>
              <a:t>1</a:t>
            </a:r>
            <a:r>
              <a:rPr lang="zh-CN" altLang="en-US" sz="2800" b="1" dirty="0" smtClean="0">
                <a:solidFill>
                  <a:schemeClr val="tx1"/>
                </a:solidFill>
                <a:latin typeface="华文仿宋" pitchFamily="2" charset="-122"/>
                <a:ea typeface="华文仿宋" pitchFamily="2" charset="-122"/>
              </a:rPr>
              <a:t>）约两厘米半口径的圆孔，四周一点杂物也没有，位置：阳光曝晒的小路上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0" b="1" dirty="0" smtClean="0">
                <a:solidFill>
                  <a:schemeClr val="tx1"/>
                </a:solidFill>
                <a:latin typeface="华文仿宋" pitchFamily="2" charset="-122"/>
                <a:ea typeface="华文仿宋" pitchFamily="2" charset="-122"/>
              </a:rPr>
              <a:t>（</a:t>
            </a:r>
            <a:r>
              <a:rPr lang="en-US" altLang="zh-CN" sz="2800" b="1" dirty="0" smtClean="0">
                <a:solidFill>
                  <a:schemeClr val="tx1"/>
                </a:solidFill>
                <a:latin typeface="华文仿宋" pitchFamily="2" charset="-122"/>
                <a:ea typeface="华文仿宋" pitchFamily="2" charset="-122"/>
              </a:rPr>
              <a:t>2</a:t>
            </a:r>
            <a:r>
              <a:rPr lang="zh-CN" altLang="en-US" sz="2800" b="1" dirty="0" smtClean="0">
                <a:solidFill>
                  <a:schemeClr val="tx1"/>
                </a:solidFill>
                <a:latin typeface="华文仿宋" pitchFamily="2" charset="-122"/>
                <a:ea typeface="华文仿宋" pitchFamily="2" charset="-122"/>
              </a:rPr>
              <a:t>）隧道深达四十厘米左右，圆柱形，略有 弯曲，近于垂直，底端完全封闭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0" b="1" dirty="0" smtClean="0">
                <a:solidFill>
                  <a:schemeClr val="tx1"/>
                </a:solidFill>
                <a:latin typeface="华文仿宋" pitchFamily="2" charset="-122"/>
                <a:ea typeface="华文仿宋" pitchFamily="2" charset="-122"/>
              </a:rPr>
              <a:t>（</a:t>
            </a:r>
            <a:r>
              <a:rPr lang="en-US" altLang="zh-CN" sz="2800" b="1" dirty="0" smtClean="0">
                <a:solidFill>
                  <a:schemeClr val="tx1"/>
                </a:solidFill>
                <a:latin typeface="华文仿宋" pitchFamily="2" charset="-122"/>
                <a:ea typeface="华文仿宋" pitchFamily="2" charset="-122"/>
              </a:rPr>
              <a:t>3</a:t>
            </a:r>
            <a:r>
              <a:rPr lang="zh-CN" altLang="en-US" sz="2800" b="1" dirty="0" smtClean="0">
                <a:solidFill>
                  <a:schemeClr val="tx1"/>
                </a:solidFill>
                <a:latin typeface="华文仿宋" pitchFamily="2" charset="-122"/>
                <a:ea typeface="华文仿宋" pitchFamily="2" charset="-122"/>
              </a:rPr>
              <a:t>）由外到内</a:t>
            </a:r>
          </a:p>
          <a:p>
            <a:pPr>
              <a:buNone/>
            </a:pPr>
            <a:endParaRPr lang="zh-CN" altLang="en-US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跋涉">
  <a:themeElements>
    <a:clrScheme name="跋涉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跋涉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跋涉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>
    <a:spDef>
      <a:spPr bwMode="auto">
        <a:solidFill>
          <a:schemeClr val="accent1"/>
        </a:solidFill>
        <a:ln w="9525">
          <a:solidFill>
            <a:schemeClr val="tx1"/>
          </a:solidFill>
          <a:miter lim="800000"/>
          <a:headEnd/>
          <a:tailEnd/>
        </a:ln>
        <a:effectLst/>
      </a:spPr>
      <a:bodyPr wrap="none" anchor="ctr"/>
      <a:lstStyle>
        <a:defPPr algn="ctr">
          <a:defRPr dirty="0">
            <a:solidFill>
              <a:schemeClr val="accent1"/>
            </a:solidFill>
          </a:defRPr>
        </a:defPPr>
      </a:lstStyle>
    </a:sp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587</TotalTime>
  <Words>1641</Words>
  <Application>Microsoft Office PowerPoint</Application>
  <PresentationFormat>全屏显示(4:3)</PresentationFormat>
  <Paragraphs>89</Paragraphs>
  <Slides>23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4" baseType="lpstr">
      <vt:lpstr>跋涉</vt:lpstr>
      <vt:lpstr>幻灯片 1</vt:lpstr>
      <vt:lpstr>蝉：</vt:lpstr>
      <vt:lpstr>幻灯片 3</vt:lpstr>
      <vt:lpstr>作者简介</vt:lpstr>
      <vt:lpstr>幻灯片 5</vt:lpstr>
      <vt:lpstr>幻灯片 6</vt:lpstr>
      <vt:lpstr>段落分层：</vt:lpstr>
      <vt:lpstr>蝉的卵 </vt:lpstr>
      <vt:lpstr>2-6 蝉的地穴考察</vt:lpstr>
      <vt:lpstr>2.在建隧道时，泥土都搬到哪里去了？</vt:lpstr>
      <vt:lpstr>7-10蝉的幼虫蜕皮</vt:lpstr>
      <vt:lpstr>幻灯片 12</vt:lpstr>
      <vt:lpstr>幻灯片 13</vt:lpstr>
      <vt:lpstr>幻灯片 14</vt:lpstr>
      <vt:lpstr>11-13 蝉的产卵</vt:lpstr>
      <vt:lpstr>14-17 蝉卵的危险</vt:lpstr>
      <vt:lpstr>18-24 蝉卵的孵化和幼虫的生长</vt:lpstr>
      <vt:lpstr>蝉的生长过程示意图</vt:lpstr>
      <vt:lpstr>25、26 概括写蝉的生活历程</vt:lpstr>
      <vt:lpstr>作者不按蝉的生长过程先写蝉的卵，而是首先写蝉的地穴，从蝉的幼虫写起，这样写有什么好处？ </vt:lpstr>
      <vt:lpstr>幻灯片 21</vt:lpstr>
      <vt:lpstr>《蝉》的文学色彩:</vt:lpstr>
      <vt:lpstr>幻灯片 23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creator>语文备课大师【全免费】</dc:creator>
  <dc:description>语文备课大师【全免费】</dc:description>
  <cp:lastModifiedBy>User</cp:lastModifiedBy>
  <cp:revision>语文备课大师【全免费】</cp:revision>
  <dcterms:created xsi:type="dcterms:W3CDTF">2014-03-18T11:02:18Z</dcterms:created>
  <dcterms:modified xsi:type="dcterms:W3CDTF">2014-03-20T14:08:38Z</dcterms:modified>
</cp:coreProperties>
</file>