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9" r:id="rId3"/>
    <p:sldId id="303" r:id="rId4"/>
    <p:sldId id="300" r:id="rId5"/>
    <p:sldId id="257" r:id="rId6"/>
    <p:sldId id="304" r:id="rId7"/>
    <p:sldId id="259" r:id="rId8"/>
    <p:sldId id="305" r:id="rId9"/>
    <p:sldId id="306"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3" r:id="rId23"/>
    <p:sldId id="274" r:id="rId24"/>
    <p:sldId id="275" r:id="rId25"/>
    <p:sldId id="276" r:id="rId26"/>
    <p:sldId id="277" r:id="rId27"/>
    <p:sldId id="278" r:id="rId28"/>
    <p:sldId id="279" r:id="rId29"/>
    <p:sldId id="280" r:id="rId30"/>
    <p:sldId id="283" r:id="rId31"/>
    <p:sldId id="284" r:id="rId32"/>
    <p:sldId id="285" r:id="rId33"/>
    <p:sldId id="308" r:id="rId34"/>
    <p:sldId id="288" r:id="rId35"/>
    <p:sldId id="309" r:id="rId36"/>
    <p:sldId id="310" r:id="rId37"/>
    <p:sldId id="311" r:id="rId38"/>
    <p:sldId id="312" r:id="rId39"/>
    <p:sldId id="290" r:id="rId40"/>
    <p:sldId id="291" r:id="rId41"/>
    <p:sldId id="292" r:id="rId42"/>
    <p:sldId id="293" r:id="rId43"/>
    <p:sldId id="294" r:id="rId44"/>
    <p:sldId id="295" r:id="rId45"/>
    <p:sldId id="296" r:id="rId4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FF00"/>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11" d="100"/>
          <a:sy n="111" d="100"/>
        </p:scale>
        <p:origin x="-160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GIF"/><Relationship Id="rId1" Type="http://schemas.openxmlformats.org/officeDocument/2006/relationships/image" Target="../media/image24.jpeg"/></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26.emf"/><Relationship Id="rId1"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25.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image" Target="../media/image31.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GI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GIF"/><Relationship Id="rId1" Type="http://schemas.openxmlformats.org/officeDocument/2006/relationships/image" Target="../media/image25.GIF"/></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microsoft.com/office/2007/relationships/media" Target="file:///C:\Users\Administrator\Desktop\&#31532;&#20116;&#21333;&#20803;&#65288;&#20843;&#19979;&#65289;\&#19982;&#26417;&#20803;&#24605;&#20070;\&#19982;&#26417;&#20803;&#24605;&#20070;&#26391;&#35835;.mp3" TargetMode="External"/><Relationship Id="rId2" Type="http://schemas.openxmlformats.org/officeDocument/2006/relationships/audio" Target="file:///C:\Users\Administrator\Desktop\&#31532;&#20116;&#21333;&#20803;&#65288;&#20843;&#19979;&#65289;\&#19982;&#26417;&#20803;&#24605;&#20070;\&#19982;&#26417;&#20803;&#24605;&#20070;&#26391;&#35835;.mp3" TargetMode="Externa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9" name="图片 46081" descr="78821"/>
          <p:cNvPicPr>
            <a:picLocks noChangeAspect="1"/>
          </p:cNvPicPr>
          <p:nvPr/>
        </p:nvPicPr>
        <p:blipFill>
          <a:blip r:embed="rId1"/>
          <a:stretch>
            <a:fillRect/>
          </a:stretch>
        </p:blipFill>
        <p:spPr>
          <a:xfrm>
            <a:off x="0" y="4941888"/>
            <a:ext cx="8896350" cy="1916112"/>
          </a:xfrm>
          <a:prstGeom prst="rect">
            <a:avLst/>
          </a:prstGeom>
          <a:noFill/>
          <a:ln w="9525">
            <a:noFill/>
          </a:ln>
        </p:spPr>
      </p:pic>
      <p:sp>
        <p:nvSpPr>
          <p:cNvPr id="2050" name="文本框 46082"/>
          <p:cNvSpPr txBox="1"/>
          <p:nvPr/>
        </p:nvSpPr>
        <p:spPr>
          <a:xfrm>
            <a:off x="0" y="1052513"/>
            <a:ext cx="9144000" cy="4846637"/>
          </a:xfrm>
          <a:prstGeom prst="rect">
            <a:avLst/>
          </a:prstGeom>
          <a:noFill/>
          <a:ln w="9525">
            <a:noFill/>
          </a:ln>
        </p:spPr>
        <p:txBody>
          <a:bodyPr anchor="t">
            <a:spAutoFit/>
          </a:bodyPr>
          <a:p>
            <a:pPr lvl="0" indent="0">
              <a:buClr>
                <a:srgbClr val="000000"/>
              </a:buClr>
            </a:pPr>
            <a:r>
              <a:rPr lang="en-US" altLang="zh-CN" sz="4000" b="1"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富春江是钱塘江从桐庐至萧山县闻堰段的别称，七里泷也包括在内。两岸重山复岭，环抱屏峙，或奇峰插云，或岩石峥嵘；江水清洁澄绿，云影岚光，上下一色，有</a:t>
            </a:r>
            <a:r>
              <a:rPr lang="zh-CN" altLang="en-US" sz="4000" b="1" dirty="0">
                <a:solidFill>
                  <a:srgbClr val="FF0000"/>
                </a:solidFill>
                <a:latin typeface="Arial" panose="020B0604020202020204" pitchFamily="34" charset="0"/>
                <a:ea typeface="宋体" panose="02010600030101010101" pitchFamily="2" charset="-122"/>
              </a:rPr>
              <a:t>“奇山异水，天下独绝”</a:t>
            </a:r>
            <a:r>
              <a:rPr lang="zh-CN" altLang="en-US" sz="4000" b="1" dirty="0">
                <a:latin typeface="Arial" panose="020B0604020202020204" pitchFamily="34" charset="0"/>
                <a:ea typeface="宋体" panose="02010600030101010101" pitchFamily="2" charset="-122"/>
              </a:rPr>
              <a:t>的誉称。</a:t>
            </a:r>
            <a:endParaRPr lang="zh-CN" altLang="en-US" sz="4000" b="1" dirty="0">
              <a:latin typeface="Arial" panose="020B0604020202020204" pitchFamily="34" charset="0"/>
              <a:ea typeface="宋体" panose="02010600030101010101" pitchFamily="2" charset="-122"/>
            </a:endParaRPr>
          </a:p>
          <a:p>
            <a:pPr lvl="0" indent="0">
              <a:buClr>
                <a:srgbClr val="000000"/>
              </a:buClr>
            </a:pPr>
            <a:endParaRPr lang="zh-CN" altLang="en-US" sz="7200" b="1">
              <a:latin typeface="Times New Roman" panose="02020603050405020304" pitchFamily="18" charset="0"/>
              <a:ea typeface="_x000B__x000C_"/>
            </a:endParaRPr>
          </a:p>
        </p:txBody>
      </p:sp>
      <p:sp>
        <p:nvSpPr>
          <p:cNvPr id="2051" name="文本框 46083"/>
          <p:cNvSpPr txBox="1"/>
          <p:nvPr/>
        </p:nvSpPr>
        <p:spPr>
          <a:xfrm>
            <a:off x="1476375" y="115888"/>
            <a:ext cx="5616575" cy="701675"/>
          </a:xfrm>
          <a:prstGeom prst="rect">
            <a:avLst/>
          </a:prstGeom>
          <a:noFill/>
          <a:ln w="9525">
            <a:noFill/>
          </a:ln>
        </p:spPr>
        <p:txBody>
          <a:bodyPr anchor="t">
            <a:spAutoFit/>
          </a:bodyPr>
          <a:p>
            <a:pPr lvl="0" indent="0">
              <a:spcBef>
                <a:spcPct val="50000"/>
              </a:spcBef>
            </a:pPr>
            <a:r>
              <a:rPr lang="zh-CN" altLang="en-US" sz="4000" b="1" dirty="0">
                <a:solidFill>
                  <a:srgbClr val="FF0000"/>
                </a:solidFill>
                <a:latin typeface="Arial" panose="020B0604020202020204" pitchFamily="34" charset="0"/>
                <a:ea typeface="宋体" panose="02010600030101010101" pitchFamily="2" charset="-122"/>
              </a:rPr>
              <a:t>导入新课</a:t>
            </a:r>
            <a:endParaRPr lang="zh-CN" altLang="en-US" sz="4000" b="1" dirty="0">
              <a:solidFill>
                <a:srgbClr val="FF0000"/>
              </a:solidFill>
              <a:latin typeface="Arial" panose="020B0604020202020204" pitchFamily="34" charset="0"/>
              <a:ea typeface="宋体" panose="02010600030101010101" pitchFamily="2" charset="-122"/>
            </a:endParaRPr>
          </a:p>
        </p:txBody>
      </p:sp>
      <p:pic>
        <p:nvPicPr>
          <p:cNvPr id="2052" name="图片 46084" descr="t01bd3616c9c4a3c445"/>
          <p:cNvPicPr>
            <a:picLocks noChangeAspect="1"/>
          </p:cNvPicPr>
          <p:nvPr/>
        </p:nvPicPr>
        <p:blipFill>
          <a:blip r:embed="rId2"/>
          <a:stretch>
            <a:fillRect/>
          </a:stretch>
        </p:blipFill>
        <p:spPr>
          <a:xfrm>
            <a:off x="4643438" y="-171450"/>
            <a:ext cx="3889375" cy="1439863"/>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7169"/>
          <p:cNvSpPr>
            <a:spLocks noGrp="1"/>
          </p:cNvSpPr>
          <p:nvPr>
            <p:ph type="title"/>
          </p:nvPr>
        </p:nvSpPr>
        <p:spPr>
          <a:xfrm>
            <a:off x="457200" y="0"/>
            <a:ext cx="8229600" cy="765175"/>
          </a:xfrm>
          <a:ln/>
        </p:spPr>
        <p:txBody>
          <a:bodyPr anchor="ctr"/>
          <a:p>
            <a:r>
              <a:rPr lang="zh-CN" altLang="en-US" b="1" dirty="0">
                <a:solidFill>
                  <a:srgbClr val="FF0000"/>
                </a:solidFill>
              </a:rPr>
              <a:t>翻译第一段</a:t>
            </a:r>
            <a:endParaRPr lang="zh-CN" altLang="en-US" b="1" dirty="0">
              <a:solidFill>
                <a:srgbClr val="FF0000"/>
              </a:solidFill>
            </a:endParaRPr>
          </a:p>
        </p:txBody>
      </p:sp>
      <p:sp>
        <p:nvSpPr>
          <p:cNvPr id="11266" name="文本占位符 7170"/>
          <p:cNvSpPr>
            <a:spLocks noGrp="1"/>
          </p:cNvSpPr>
          <p:nvPr>
            <p:ph idx="1"/>
          </p:nvPr>
        </p:nvSpPr>
        <p:spPr>
          <a:xfrm>
            <a:off x="0" y="908050"/>
            <a:ext cx="9144000" cy="5949950"/>
          </a:xfrm>
          <a:ln/>
        </p:spPr>
        <p:txBody>
          <a:bodyPr anchor="t"/>
          <a:p>
            <a:pPr>
              <a:spcBef>
                <a:spcPct val="50000"/>
              </a:spcBef>
              <a:buNone/>
            </a:pPr>
            <a:r>
              <a:rPr lang="en-US" altLang="zh-CN" sz="4400" b="1" dirty="0"/>
              <a:t>          </a:t>
            </a:r>
            <a:r>
              <a:rPr lang="en-US" altLang="zh-CN" sz="4000" b="1" dirty="0">
                <a:solidFill>
                  <a:srgbClr val="FF0000"/>
                </a:solidFill>
              </a:rPr>
              <a:t>①</a:t>
            </a:r>
            <a:r>
              <a:rPr lang="zh-CN" altLang="en-US" sz="4400" b="1" dirty="0"/>
              <a:t>没有一丝儿风，烟雾也完全消失，天空和群山是同样的颜色。（我的小 船）随着江流飘飘荡荡，时而东时而西。从富阳到桐庐的一百来里（的水路上），奇山异水，独一无二。</a:t>
            </a:r>
            <a:endParaRPr lang="zh-CN" altLang="en-US" sz="4400" b="1" dirty="0"/>
          </a:p>
          <a:p>
            <a:pPr>
              <a:buNone/>
            </a:pPr>
            <a:endParaRPr lang="zh-CN" altLang="en-US" sz="4400" dirty="0"/>
          </a:p>
        </p:txBody>
      </p:sp>
      <p:pic>
        <p:nvPicPr>
          <p:cNvPr id="11267" name="图片 7171" descr="风景45"/>
          <p:cNvPicPr>
            <a:picLocks noChangeAspect="1"/>
          </p:cNvPicPr>
          <p:nvPr/>
        </p:nvPicPr>
        <p:blipFill>
          <a:blip r:embed="rId1"/>
          <a:stretch>
            <a:fillRect/>
          </a:stretch>
        </p:blipFill>
        <p:spPr>
          <a:xfrm>
            <a:off x="3348038" y="4581525"/>
            <a:ext cx="5795962" cy="2276475"/>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8193"/>
          <p:cNvSpPr>
            <a:spLocks noGrp="1"/>
          </p:cNvSpPr>
          <p:nvPr>
            <p:ph type="title"/>
          </p:nvPr>
        </p:nvSpPr>
        <p:spPr>
          <a:xfrm>
            <a:off x="457200" y="0"/>
            <a:ext cx="8229600" cy="620713"/>
          </a:xfrm>
          <a:ln/>
        </p:spPr>
        <p:txBody>
          <a:bodyPr anchor="ctr"/>
          <a:p>
            <a:r>
              <a:rPr lang="zh-CN" altLang="en-US" b="1" dirty="0">
                <a:solidFill>
                  <a:srgbClr val="FF0000"/>
                </a:solidFill>
              </a:rPr>
              <a:t>问题探究</a:t>
            </a:r>
            <a:endParaRPr lang="zh-CN" altLang="en-US" b="1" dirty="0">
              <a:solidFill>
                <a:srgbClr val="FF0000"/>
              </a:solidFill>
            </a:endParaRPr>
          </a:p>
        </p:txBody>
      </p:sp>
      <p:sp>
        <p:nvSpPr>
          <p:cNvPr id="8195" name="内容占位符 8194"/>
          <p:cNvSpPr>
            <a:spLocks noGrp="1"/>
          </p:cNvSpPr>
          <p:nvPr>
            <p:ph idx="1"/>
          </p:nvPr>
        </p:nvSpPr>
        <p:spPr>
          <a:xfrm>
            <a:off x="0" y="692150"/>
            <a:ext cx="9144000" cy="6165850"/>
          </a:xfrm>
          <a:ln/>
        </p:spPr>
        <p:txBody>
          <a:bodyPr anchor="t"/>
          <a:p>
            <a:pPr>
              <a:buNone/>
            </a:pPr>
            <a:r>
              <a:rPr lang="en-US" altLang="zh-CN" sz="4000" b="1" dirty="0"/>
              <a:t>          </a:t>
            </a:r>
            <a:r>
              <a:rPr lang="en-US" altLang="zh-CN" sz="4400" b="1" dirty="0"/>
              <a:t>1</a:t>
            </a:r>
            <a:r>
              <a:rPr lang="zh-CN" altLang="en-US" sz="4400" b="1" dirty="0"/>
              <a:t>、找出第一段中写景、叙事和抒情的语句。</a:t>
            </a:r>
            <a:r>
              <a:rPr lang="zh-CN" altLang="en-US" sz="4000" b="1" dirty="0"/>
              <a:t> </a:t>
            </a:r>
            <a:endParaRPr lang="zh-CN" altLang="en-US" sz="4000" b="1" dirty="0"/>
          </a:p>
          <a:p>
            <a:pPr>
              <a:buNone/>
            </a:pPr>
            <a:r>
              <a:rPr lang="zh-CN" altLang="en-US" sz="4000" b="1" dirty="0"/>
              <a:t>       </a:t>
            </a:r>
            <a:r>
              <a:rPr lang="en-US" altLang="zh-CN" sz="4400" b="1" dirty="0">
                <a:solidFill>
                  <a:srgbClr val="FF0000"/>
                </a:solidFill>
              </a:rPr>
              <a:t>①</a:t>
            </a:r>
            <a:r>
              <a:rPr lang="zh-CN" altLang="en-US" sz="4400" b="1" dirty="0">
                <a:solidFill>
                  <a:srgbClr val="FF0000"/>
                </a:solidFill>
              </a:rPr>
              <a:t>写景：风烟俱净，天山一色。</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②</a:t>
            </a:r>
            <a:r>
              <a:rPr lang="zh-CN" altLang="en-US" sz="4400" b="1" dirty="0">
                <a:solidFill>
                  <a:srgbClr val="FF0000"/>
                </a:solidFill>
              </a:rPr>
              <a:t>叙事：从流飘荡， 任意东西。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③</a:t>
            </a:r>
            <a:r>
              <a:rPr lang="zh-CN" altLang="en-US" sz="4400" b="1" dirty="0">
                <a:solidFill>
                  <a:srgbClr val="FF0000"/>
                </a:solidFill>
              </a:rPr>
              <a:t>抒情：奇山异水，天下独绝。</a:t>
            </a:r>
            <a:endParaRPr lang="zh-CN" altLang="en-US" sz="4400" b="1" dirty="0">
              <a:solidFill>
                <a:srgbClr val="FF0000"/>
              </a:solidFill>
            </a:endParaRPr>
          </a:p>
          <a:p>
            <a:pPr>
              <a:buNone/>
            </a:pPr>
            <a:endParaRPr lang="zh-CN" altLang="en-US" sz="4400" b="1" dirty="0">
              <a:solidFill>
                <a:srgbClr val="FF0000"/>
              </a:solidFill>
            </a:endParaRPr>
          </a:p>
        </p:txBody>
      </p:sp>
      <p:sp>
        <p:nvSpPr>
          <p:cNvPr id="8196" name="矩形 8195" descr="2009331195038837"/>
          <p:cNvSpPr>
            <a:spLocks noGrp="1" noChangeAspect="1"/>
          </p:cNvSpPr>
          <p:nvPr/>
        </p:nvSpPr>
        <p:spPr>
          <a:xfrm>
            <a:off x="0" y="4652963"/>
            <a:ext cx="9144000" cy="2205037"/>
          </a:xfrm>
          <a:prstGeom prst="rect">
            <a:avLst/>
          </a:prstGeom>
          <a:blipFill rotWithShape="1">
            <a:blip r:embed="rId1"/>
            <a:stretch>
              <a:fillRect b="-221947"/>
            </a:stretch>
          </a:blipFill>
          <a:ln w="9525" cap="flat" cmpd="sng">
            <a:solidFill>
              <a:schemeClr val="tx1"/>
            </a:solidFill>
            <a:prstDash val="solid"/>
            <a:miter/>
            <a:headEnd type="none" w="med" len="med"/>
            <a:tailEnd type="none" w="med" len="med"/>
          </a:ln>
        </p:spPr>
        <p:txBody>
          <a:bodyPr/>
          <a:p>
            <a:pPr fontAlgn="base"/>
            <a:endParaRPr lang="zh-CN" altLang="en-US" strike="noStrike" noProof="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charRg st="32" end="54"/>
                                            </p:txEl>
                                          </p:spTgt>
                                        </p:tgtEl>
                                        <p:attrNameLst>
                                          <p:attrName>style.visibility</p:attrName>
                                        </p:attrNameLst>
                                      </p:cBhvr>
                                      <p:to>
                                        <p:strVal val="visible"/>
                                      </p:to>
                                    </p:set>
                                    <p:animEffect transition="in" filter="blinds(horizontal)">
                                      <p:cBhvr>
                                        <p:cTn id="7" dur="500"/>
                                        <p:tgtEl>
                                          <p:spTgt spid="8195">
                                            <p:txEl>
                                              <p:charRg st="32"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xEl>
                                              <p:charRg st="54" end="79"/>
                                            </p:txEl>
                                          </p:spTgt>
                                        </p:tgtEl>
                                        <p:attrNameLst>
                                          <p:attrName>style.visibility</p:attrName>
                                        </p:attrNameLst>
                                      </p:cBhvr>
                                      <p:to>
                                        <p:strVal val="visible"/>
                                      </p:to>
                                    </p:set>
                                    <p:animEffect transition="in" filter="blinds(horizontal)">
                                      <p:cBhvr>
                                        <p:cTn id="12" dur="500"/>
                                        <p:tgtEl>
                                          <p:spTgt spid="8195">
                                            <p:txEl>
                                              <p:charRg st="54" end="7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5">
                                            <p:txEl>
                                              <p:charRg st="79" end="100"/>
                                            </p:txEl>
                                          </p:spTgt>
                                        </p:tgtEl>
                                        <p:attrNameLst>
                                          <p:attrName>style.visibility</p:attrName>
                                        </p:attrNameLst>
                                      </p:cBhvr>
                                      <p:to>
                                        <p:strVal val="visible"/>
                                      </p:to>
                                    </p:set>
                                    <p:animEffect transition="in" filter="blinds(horizontal)">
                                      <p:cBhvr>
                                        <p:cTn id="17" dur="500"/>
                                        <p:tgtEl>
                                          <p:spTgt spid="8195">
                                            <p:txEl>
                                              <p:charRg st="79"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9217"/>
          <p:cNvSpPr>
            <a:spLocks noGrp="1"/>
          </p:cNvSpPr>
          <p:nvPr>
            <p:ph type="title"/>
          </p:nvPr>
        </p:nvSpPr>
        <p:spPr>
          <a:ln/>
        </p:spPr>
        <p:txBody>
          <a:bodyPr anchor="ctr"/>
          <a:p>
            <a:br>
              <a:rPr lang="en-US" altLang="zh-CN" sz="4000" dirty="0"/>
            </a:br>
            <a:endParaRPr lang="en-US" altLang="zh-CN" sz="4000" dirty="0"/>
          </a:p>
        </p:txBody>
      </p:sp>
      <p:sp>
        <p:nvSpPr>
          <p:cNvPr id="9219" name="内容占位符 9218"/>
          <p:cNvSpPr>
            <a:spLocks noGrp="1"/>
          </p:cNvSpPr>
          <p:nvPr>
            <p:ph idx="1"/>
          </p:nvPr>
        </p:nvSpPr>
        <p:spPr>
          <a:xfrm>
            <a:off x="0" y="0"/>
            <a:ext cx="9144000" cy="6858000"/>
          </a:xfrm>
          <a:ln/>
        </p:spPr>
        <p:txBody>
          <a:bodyPr anchor="t"/>
          <a:p>
            <a:pPr>
              <a:buNone/>
            </a:pPr>
            <a:r>
              <a:rPr lang="en-US" altLang="zh-CN" sz="4000" b="1" dirty="0"/>
              <a:t>           2</a:t>
            </a:r>
            <a:r>
              <a:rPr lang="zh-CN" altLang="en-US" sz="4000" b="1" dirty="0"/>
              <a:t>、说说“风烟俱净，天山共色。”的表达效果。</a:t>
            </a:r>
            <a:endParaRPr lang="zh-CN" altLang="en-US" sz="4000" b="1" dirty="0"/>
          </a:p>
          <a:p>
            <a:pPr>
              <a:buNone/>
            </a:pPr>
            <a:r>
              <a:rPr lang="zh-CN" altLang="en-US" sz="4000" b="1" dirty="0"/>
              <a:t>          </a:t>
            </a:r>
            <a:r>
              <a:rPr lang="zh-CN" altLang="en-US" sz="4400" b="1" dirty="0"/>
              <a:t>文章的首句交代了富春江的景色给人的</a:t>
            </a:r>
            <a:r>
              <a:rPr lang="zh-CN" altLang="en-US" sz="4400" b="1" dirty="0">
                <a:solidFill>
                  <a:srgbClr val="FF0000"/>
                </a:solidFill>
              </a:rPr>
              <a:t>整体感受。</a:t>
            </a:r>
            <a:endParaRPr lang="zh-CN" altLang="en-US" sz="4400" b="1" dirty="0">
              <a:solidFill>
                <a:srgbClr val="FF0000"/>
              </a:solidFill>
            </a:endParaRPr>
          </a:p>
          <a:p>
            <a:pPr>
              <a:buNone/>
            </a:pPr>
            <a:r>
              <a:rPr lang="zh-CN" altLang="en-US" sz="4000" b="1" dirty="0">
                <a:solidFill>
                  <a:srgbClr val="FF0000"/>
                </a:solidFill>
              </a:rPr>
              <a:t>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t>3</a:t>
            </a:r>
            <a:r>
              <a:rPr lang="zh-CN" altLang="en-US" sz="4000" b="1" dirty="0"/>
              <a:t>、 “从流飘荡，任意东西。”表现了作者怎样的心情？</a:t>
            </a:r>
            <a:endParaRPr lang="zh-CN" altLang="en-US" sz="4000" b="1" dirty="0"/>
          </a:p>
          <a:p>
            <a:pPr>
              <a:buNone/>
            </a:pPr>
            <a:r>
              <a:rPr lang="zh-CN" altLang="en-US" sz="4000" b="1" dirty="0"/>
              <a:t>           </a:t>
            </a:r>
            <a:r>
              <a:rPr lang="zh-CN" altLang="en-US" sz="4400" b="1" dirty="0">
                <a:solidFill>
                  <a:srgbClr val="FF0000"/>
                </a:solidFill>
              </a:rPr>
              <a:t>悠然自得，无忧无虑。</a:t>
            </a:r>
            <a:endParaRPr lang="zh-CN" altLang="en-US" sz="4400" b="1" dirty="0">
              <a:solidFill>
                <a:srgbClr val="FF0000"/>
              </a:solidFill>
            </a:endParaRPr>
          </a:p>
        </p:txBody>
      </p:sp>
      <p:sp>
        <p:nvSpPr>
          <p:cNvPr id="9220" name="矩形 9219" descr="2009630131428669"/>
          <p:cNvSpPr>
            <a:spLocks noGrp="1" noChangeAspect="1"/>
          </p:cNvSpPr>
          <p:nvPr/>
        </p:nvSpPr>
        <p:spPr>
          <a:xfrm>
            <a:off x="7235825" y="4437063"/>
            <a:ext cx="1908175" cy="2420937"/>
          </a:xfrm>
          <a:prstGeom prst="rect">
            <a:avLst/>
          </a:prstGeom>
          <a:blipFill rotWithShape="1">
            <a:blip r:embed="rId1"/>
            <a:stretch>
              <a:fillRect r="-69140"/>
            </a:stretch>
          </a:blipFill>
          <a:ln w="9525" cap="flat" cmpd="sng">
            <a:solidFill>
              <a:schemeClr val="tx1"/>
            </a:solidFill>
            <a:prstDash val="solid"/>
            <a:miter/>
            <a:headEnd type="none" w="med" len="med"/>
            <a:tailEnd type="none" w="med" len="med"/>
          </a:ln>
        </p:spPr>
        <p:txBody>
          <a:bodyPr/>
          <a:p>
            <a:pPr fontAlgn="base"/>
            <a:endParaRPr lang="zh-CN" altLang="en-US" strike="noStrike" noProof="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9">
                                            <p:txEl>
                                              <p:charRg st="34" end="67"/>
                                            </p:txEl>
                                          </p:spTgt>
                                        </p:tgtEl>
                                        <p:attrNameLst>
                                          <p:attrName>style.visibility</p:attrName>
                                        </p:attrNameLst>
                                      </p:cBhvr>
                                      <p:to>
                                        <p:strVal val="visible"/>
                                      </p:to>
                                    </p:set>
                                    <p:animEffect transition="in" filter="checkerboard(across)">
                                      <p:cBhvr>
                                        <p:cTn id="7" dur="500"/>
                                        <p:tgtEl>
                                          <p:spTgt spid="9219">
                                            <p:txEl>
                                              <p:charRg st="34"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219">
                                            <p:txEl>
                                              <p:charRg st="116" end="138"/>
                                            </p:txEl>
                                          </p:spTgt>
                                        </p:tgtEl>
                                        <p:attrNameLst>
                                          <p:attrName>style.visibility</p:attrName>
                                        </p:attrNameLst>
                                      </p:cBhvr>
                                      <p:to>
                                        <p:strVal val="visible"/>
                                      </p:to>
                                    </p:set>
                                    <p:animEffect transition="in" filter="checkerboard(across)">
                                      <p:cBhvr>
                                        <p:cTn id="12" dur="500"/>
                                        <p:tgtEl>
                                          <p:spTgt spid="9219">
                                            <p:txEl>
                                              <p:charRg st="116"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0241"/>
          <p:cNvSpPr>
            <a:spLocks noGrp="1"/>
          </p:cNvSpPr>
          <p:nvPr>
            <p:ph type="title"/>
          </p:nvPr>
        </p:nvSpPr>
        <p:spPr>
          <a:ln/>
        </p:spPr>
        <p:txBody>
          <a:bodyPr anchor="ctr"/>
          <a:p>
            <a:br>
              <a:rPr lang="en-US" altLang="zh-CN" sz="4000" dirty="0"/>
            </a:br>
            <a:endParaRPr lang="en-US" altLang="zh-CN" sz="4000" dirty="0"/>
          </a:p>
        </p:txBody>
      </p:sp>
      <p:sp>
        <p:nvSpPr>
          <p:cNvPr id="10243" name="内容占位符 10242"/>
          <p:cNvSpPr>
            <a:spLocks noGrp="1"/>
          </p:cNvSpPr>
          <p:nvPr>
            <p:ph idx="1"/>
          </p:nvPr>
        </p:nvSpPr>
        <p:spPr>
          <a:xfrm>
            <a:off x="0" y="0"/>
            <a:ext cx="9144000" cy="6858000"/>
          </a:xfrm>
          <a:ln/>
        </p:spPr>
        <p:txBody>
          <a:bodyPr anchor="t"/>
          <a:p>
            <a:pPr>
              <a:buNone/>
            </a:pPr>
            <a:r>
              <a:rPr lang="en-US" altLang="zh-CN" sz="4000" b="1" dirty="0"/>
              <a:t>           </a:t>
            </a:r>
            <a:r>
              <a:rPr lang="en-US" altLang="zh-CN" sz="4400" b="1" dirty="0"/>
              <a:t>4</a:t>
            </a:r>
            <a:r>
              <a:rPr lang="zh-CN" altLang="en-US" sz="4400" b="1" dirty="0"/>
              <a:t>、第一段的作用是什么？从哪一句可以看出下文即将描述的内容？</a:t>
            </a:r>
            <a:endParaRPr lang="zh-CN" altLang="en-US" sz="4400" b="1" dirty="0"/>
          </a:p>
          <a:p>
            <a:pPr>
              <a:buNone/>
            </a:pPr>
            <a:r>
              <a:rPr lang="zh-CN" altLang="en-US" sz="4000" b="1" dirty="0"/>
              <a:t>         </a:t>
            </a:r>
            <a:r>
              <a:rPr lang="zh-CN" altLang="en-US" sz="4400" b="1" dirty="0"/>
              <a:t>第一段是</a:t>
            </a:r>
            <a:r>
              <a:rPr lang="zh-CN" altLang="en-US" sz="4400" b="1" dirty="0">
                <a:solidFill>
                  <a:srgbClr val="FF0000"/>
                </a:solidFill>
              </a:rPr>
              <a:t>总写</a:t>
            </a:r>
            <a:r>
              <a:rPr lang="zh-CN" altLang="en-US" sz="4400" b="1" dirty="0"/>
              <a:t>。“奇山异水”可以看出下文即将描述的内容。</a:t>
            </a:r>
            <a:endParaRPr lang="zh-CN" altLang="en-US" sz="4400" b="1" dirty="0"/>
          </a:p>
          <a:p>
            <a:pPr>
              <a:buNone/>
            </a:pPr>
            <a:r>
              <a:rPr lang="zh-CN" altLang="en-US" sz="4400" b="1" dirty="0"/>
              <a:t>          </a:t>
            </a:r>
            <a:endParaRPr lang="zh-CN" altLang="en-US" sz="4400" b="1" dirty="0"/>
          </a:p>
          <a:p>
            <a:pPr>
              <a:buNone/>
            </a:pPr>
            <a:r>
              <a:rPr lang="zh-CN" altLang="en-US" sz="4400" b="1" dirty="0"/>
              <a:t>          </a:t>
            </a:r>
            <a:r>
              <a:rPr lang="en-US" altLang="zh-CN" sz="4400" b="1" dirty="0"/>
              <a:t>5</a:t>
            </a:r>
            <a:r>
              <a:rPr lang="zh-CN" altLang="en-US" sz="4400" b="1" dirty="0"/>
              <a:t>、统领全文的句子是哪一句？</a:t>
            </a:r>
            <a:endParaRPr lang="zh-CN" altLang="en-US" sz="4400" b="1" dirty="0"/>
          </a:p>
          <a:p>
            <a:pPr>
              <a:buNone/>
            </a:pPr>
            <a:r>
              <a:rPr lang="zh-CN" altLang="en-US" sz="4000" b="1" dirty="0"/>
              <a:t>          </a:t>
            </a:r>
            <a:r>
              <a:rPr lang="zh-CN" altLang="en-US" sz="4400" b="1" dirty="0">
                <a:solidFill>
                  <a:srgbClr val="FF0000"/>
                </a:solidFill>
              </a:rPr>
              <a:t>奇山异水，天下独绝。</a:t>
            </a:r>
            <a:endParaRPr lang="zh-CN" altLang="en-US" sz="4400" b="1" dirty="0">
              <a:solidFill>
                <a:srgbClr val="FF0000"/>
              </a:solidFill>
            </a:endParaRPr>
          </a:p>
        </p:txBody>
      </p:sp>
      <p:sp>
        <p:nvSpPr>
          <p:cNvPr id="14339" name="文本框 10243"/>
          <p:cNvSpPr txBox="1"/>
          <p:nvPr/>
        </p:nvSpPr>
        <p:spPr>
          <a:xfrm>
            <a:off x="381000" y="0"/>
            <a:ext cx="6400800" cy="823913"/>
          </a:xfrm>
          <a:prstGeom prst="rect">
            <a:avLst/>
          </a:prstGeom>
          <a:noFill/>
          <a:ln w="9525">
            <a:noFill/>
          </a:ln>
        </p:spPr>
        <p:txBody>
          <a:bodyPr anchor="t">
            <a:spAutoFit/>
          </a:bodyPr>
          <a:p>
            <a:pPr lvl="0" indent="0" eaLnBrk="0" hangingPunct="0">
              <a:spcBef>
                <a:spcPct val="50000"/>
              </a:spcBef>
            </a:pPr>
            <a:r>
              <a:rPr lang="en-US" altLang="zh-CN" sz="4800" b="1" dirty="0">
                <a:solidFill>
                  <a:srgbClr val="FF0000"/>
                </a:solidFill>
                <a:latin typeface="Times New Roman" panose="02020603050405020304" pitchFamily="18" charset="0"/>
                <a:ea typeface="华文隶书" pitchFamily="2" charset="-122"/>
              </a:rPr>
              <a:t> </a:t>
            </a:r>
            <a:endParaRPr lang="en-US" altLang="zh-CN" sz="5400" dirty="0">
              <a:solidFill>
                <a:srgbClr val="FF0000"/>
              </a:solidFill>
              <a:latin typeface="隶书" pitchFamily="49" charset="-122"/>
              <a:ea typeface="隶书" pitchFamily="49" charset="-122"/>
            </a:endParaRPr>
          </a:p>
        </p:txBody>
      </p:sp>
      <p:sp>
        <p:nvSpPr>
          <p:cNvPr id="14340" name="文本框 10244"/>
          <p:cNvSpPr txBox="1"/>
          <p:nvPr/>
        </p:nvSpPr>
        <p:spPr>
          <a:xfrm>
            <a:off x="596900" y="215900"/>
            <a:ext cx="6400800" cy="823913"/>
          </a:xfrm>
          <a:prstGeom prst="rect">
            <a:avLst/>
          </a:prstGeom>
          <a:noFill/>
          <a:ln w="9525">
            <a:noFill/>
          </a:ln>
        </p:spPr>
        <p:txBody>
          <a:bodyPr anchor="t">
            <a:spAutoFit/>
          </a:bodyPr>
          <a:p>
            <a:pPr lvl="0" indent="0" eaLnBrk="0" hangingPunct="0">
              <a:spcBef>
                <a:spcPct val="50000"/>
              </a:spcBef>
            </a:pPr>
            <a:r>
              <a:rPr lang="en-US" altLang="zh-CN" sz="4800" b="1" dirty="0">
                <a:solidFill>
                  <a:srgbClr val="FF0000"/>
                </a:solidFill>
                <a:latin typeface="Times New Roman" panose="02020603050405020304" pitchFamily="18" charset="0"/>
                <a:ea typeface="华文隶书" pitchFamily="2" charset="-122"/>
              </a:rPr>
              <a:t> </a:t>
            </a:r>
            <a:endParaRPr lang="en-US" altLang="zh-CN" sz="5400" dirty="0">
              <a:solidFill>
                <a:srgbClr val="FF0000"/>
              </a:solidFill>
              <a:latin typeface="隶书" pitchFamily="49" charset="-122"/>
              <a:ea typeface="隶书" pitchFamily="49" charset="-122"/>
            </a:endParaRPr>
          </a:p>
        </p:txBody>
      </p:sp>
      <p:pic>
        <p:nvPicPr>
          <p:cNvPr id="14341" name="图片 10245" descr="风景31"/>
          <p:cNvPicPr>
            <a:picLocks noChangeAspect="1"/>
          </p:cNvPicPr>
          <p:nvPr/>
        </p:nvPicPr>
        <p:blipFill>
          <a:blip r:embed="rId1"/>
          <a:stretch>
            <a:fillRect/>
          </a:stretch>
        </p:blipFill>
        <p:spPr>
          <a:xfrm>
            <a:off x="0" y="3644900"/>
            <a:ext cx="9144000" cy="7191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xEl>
                                              <p:charRg st="42" end="79"/>
                                            </p:txEl>
                                          </p:spTgt>
                                        </p:tgtEl>
                                        <p:attrNameLst>
                                          <p:attrName>style.visibility</p:attrName>
                                        </p:attrNameLst>
                                      </p:cBhvr>
                                      <p:to>
                                        <p:strVal val="visible"/>
                                      </p:to>
                                    </p:set>
                                    <p:animEffect transition="in" filter="diamond(in)">
                                      <p:cBhvr>
                                        <p:cTn id="7" dur="2000"/>
                                        <p:tgtEl>
                                          <p:spTgt spid="10243">
                                            <p:txEl>
                                              <p:charRg st="42" end="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charRg st="115" end="136"/>
                                            </p:txEl>
                                          </p:spTgt>
                                        </p:tgtEl>
                                        <p:attrNameLst>
                                          <p:attrName>style.visibility</p:attrName>
                                        </p:attrNameLst>
                                      </p:cBhvr>
                                      <p:to>
                                        <p:strVal val="visible"/>
                                      </p:to>
                                    </p:set>
                                    <p:animEffect transition="in" filter="blinds(horizontal)">
                                      <p:cBhvr>
                                        <p:cTn id="12" dur="500"/>
                                        <p:tgtEl>
                                          <p:spTgt spid="10243">
                                            <p:txEl>
                                              <p:charRg st="115"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1265"/>
          <p:cNvSpPr>
            <a:spLocks noGrp="1"/>
          </p:cNvSpPr>
          <p:nvPr>
            <p:ph type="title"/>
          </p:nvPr>
        </p:nvSpPr>
        <p:spPr>
          <a:xfrm>
            <a:off x="468313" y="-709612"/>
            <a:ext cx="8229600" cy="2051050"/>
          </a:xfrm>
          <a:ln/>
        </p:spPr>
        <p:txBody>
          <a:bodyPr anchor="ctr"/>
          <a:p>
            <a:r>
              <a:rPr lang="zh-CN" altLang="en-US" b="1" dirty="0">
                <a:solidFill>
                  <a:srgbClr val="FF0000"/>
                </a:solidFill>
              </a:rPr>
              <a:t>小结</a:t>
            </a:r>
            <a:endParaRPr lang="zh-CN" altLang="en-US" b="1" dirty="0">
              <a:solidFill>
                <a:srgbClr val="FF0000"/>
              </a:solidFill>
            </a:endParaRPr>
          </a:p>
        </p:txBody>
      </p:sp>
      <p:sp>
        <p:nvSpPr>
          <p:cNvPr id="15362" name="文本占位符 11266"/>
          <p:cNvSpPr>
            <a:spLocks noGrp="1"/>
          </p:cNvSpPr>
          <p:nvPr>
            <p:ph idx="1"/>
          </p:nvPr>
        </p:nvSpPr>
        <p:spPr>
          <a:xfrm>
            <a:off x="0" y="692150"/>
            <a:ext cx="9144000" cy="6165850"/>
          </a:xfrm>
          <a:ln/>
        </p:spPr>
        <p:txBody>
          <a:bodyPr anchor="t"/>
          <a:p>
            <a:pPr>
              <a:buNone/>
            </a:pPr>
            <a:r>
              <a:rPr lang="en-US" altLang="zh-CN" sz="4400" b="1" dirty="0">
                <a:solidFill>
                  <a:srgbClr val="000066"/>
                </a:solidFill>
              </a:rPr>
              <a:t>           </a:t>
            </a:r>
            <a:r>
              <a:rPr lang="zh-CN" altLang="en-US" sz="4400" b="1" dirty="0"/>
              <a:t>第一段写富春江</a:t>
            </a:r>
            <a:r>
              <a:rPr lang="zh-CN" altLang="en-US" sz="4400" b="1" dirty="0">
                <a:solidFill>
                  <a:srgbClr val="FF0000"/>
                </a:solidFill>
              </a:rPr>
              <a:t>奇特秀丽</a:t>
            </a:r>
            <a:r>
              <a:rPr lang="zh-CN" altLang="en-US" sz="4400" b="1" dirty="0"/>
              <a:t>的景色。巧妙地融写景、叙事、抒情于一体，而“</a:t>
            </a:r>
            <a:r>
              <a:rPr lang="zh-CN" altLang="en-US" sz="4400" b="1" dirty="0">
                <a:solidFill>
                  <a:srgbClr val="FF0000"/>
                </a:solidFill>
              </a:rPr>
              <a:t>奇山异水</a:t>
            </a:r>
            <a:r>
              <a:rPr lang="zh-CN" altLang="en-US" sz="4400" b="1" dirty="0"/>
              <a:t>”一语为全文的核心。</a:t>
            </a:r>
            <a:endParaRPr lang="zh-CN" altLang="en-US" sz="4400" b="1" dirty="0"/>
          </a:p>
          <a:p>
            <a:pPr>
              <a:buNone/>
            </a:pPr>
            <a:endParaRPr lang="zh-CN" altLang="en-US" sz="4400" b="1" dirty="0">
              <a:solidFill>
                <a:srgbClr val="000066"/>
              </a:solidFill>
            </a:endParaRPr>
          </a:p>
        </p:txBody>
      </p:sp>
      <p:sp>
        <p:nvSpPr>
          <p:cNvPr id="11268" name="矩形 11267" descr="富春江555"/>
          <p:cNvSpPr>
            <a:spLocks noGrp="1" noChangeAspect="1"/>
          </p:cNvSpPr>
          <p:nvPr/>
        </p:nvSpPr>
        <p:spPr>
          <a:xfrm>
            <a:off x="0" y="0"/>
            <a:ext cx="1403350" cy="1341438"/>
          </a:xfrm>
          <a:prstGeom prst="rect">
            <a:avLst/>
          </a:prstGeom>
          <a:blipFill rotWithShape="1">
            <a:blip r:embed="rId1"/>
            <a:stretch>
              <a:fillRect r="-46414"/>
            </a:stretch>
          </a:blipFill>
          <a:ln w="9525" cap="flat" cmpd="sng">
            <a:solidFill>
              <a:schemeClr val="tx1"/>
            </a:solidFill>
            <a:prstDash val="solid"/>
            <a:miter/>
            <a:headEnd type="none" w="med" len="med"/>
            <a:tailEnd type="none" w="med" len="med"/>
          </a:ln>
        </p:spPr>
        <p:txBody>
          <a:bodyPr/>
          <a:p>
            <a:pPr fontAlgn="base"/>
            <a:endParaRPr lang="zh-CN" altLang="en-US" strike="noStrike" noProof="1"/>
          </a:p>
        </p:txBody>
      </p:sp>
      <p:pic>
        <p:nvPicPr>
          <p:cNvPr id="15364" name="图片 11268" descr="20050228161041765"/>
          <p:cNvPicPr>
            <a:picLocks noChangeAspect="1"/>
          </p:cNvPicPr>
          <p:nvPr/>
        </p:nvPicPr>
        <p:blipFill>
          <a:blip r:embed="rId2"/>
          <a:stretch>
            <a:fillRect/>
          </a:stretch>
        </p:blipFill>
        <p:spPr>
          <a:xfrm>
            <a:off x="0" y="3860800"/>
            <a:ext cx="9144000" cy="3097213"/>
          </a:xfrm>
          <a:prstGeom prst="rect">
            <a:avLst/>
          </a:prstGeom>
          <a:noFill/>
          <a:ln w="9525">
            <a:noFill/>
          </a:ln>
        </p:spPr>
      </p:pic>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2289"/>
          <p:cNvSpPr>
            <a:spLocks noGrp="1"/>
          </p:cNvSpPr>
          <p:nvPr>
            <p:ph type="title"/>
          </p:nvPr>
        </p:nvSpPr>
        <p:spPr>
          <a:xfrm>
            <a:off x="457200" y="0"/>
            <a:ext cx="8229600" cy="836613"/>
          </a:xfrm>
          <a:ln/>
        </p:spPr>
        <p:txBody>
          <a:bodyPr anchor="ctr"/>
          <a:p>
            <a:r>
              <a:rPr lang="zh-CN" altLang="en-US" b="1" dirty="0">
                <a:solidFill>
                  <a:srgbClr val="FF0000"/>
                </a:solidFill>
              </a:rPr>
              <a:t>学习第二段</a:t>
            </a:r>
            <a:endParaRPr lang="zh-CN" altLang="en-US" b="1" dirty="0">
              <a:solidFill>
                <a:srgbClr val="FF0000"/>
              </a:solidFill>
            </a:endParaRPr>
          </a:p>
        </p:txBody>
      </p:sp>
      <p:sp>
        <p:nvSpPr>
          <p:cNvPr id="16386" name="文本占位符 12290"/>
          <p:cNvSpPr>
            <a:spLocks noGrp="1"/>
          </p:cNvSpPr>
          <p:nvPr>
            <p:ph idx="1"/>
          </p:nvPr>
        </p:nvSpPr>
        <p:spPr>
          <a:xfrm>
            <a:off x="0" y="981075"/>
            <a:ext cx="9144000" cy="5876925"/>
          </a:xfrm>
          <a:ln/>
        </p:spPr>
        <p:txBody>
          <a:bodyPr anchor="t"/>
          <a:p>
            <a:pPr>
              <a:buNone/>
            </a:pPr>
            <a:r>
              <a:rPr lang="en-US" altLang="zh-CN" sz="4000" b="1" dirty="0">
                <a:solidFill>
                  <a:srgbClr val="FF0000"/>
                </a:solidFill>
              </a:rPr>
              <a:t>                    </a:t>
            </a:r>
            <a:r>
              <a:rPr lang="zh-CN" altLang="en-US" sz="4000" b="1" dirty="0">
                <a:solidFill>
                  <a:srgbClr val="FF0000"/>
                </a:solidFill>
              </a:rPr>
              <a:t>重点词语：</a:t>
            </a:r>
            <a:r>
              <a:rPr lang="zh-CN" altLang="en-US" b="1" dirty="0"/>
              <a:t> </a:t>
            </a:r>
            <a:endParaRPr lang="zh-CN" altLang="en-US" b="1" dirty="0"/>
          </a:p>
          <a:p>
            <a:pPr>
              <a:buNone/>
            </a:pPr>
            <a:r>
              <a:rPr lang="zh-CN" altLang="en-US" b="1" dirty="0"/>
              <a:t>         </a:t>
            </a:r>
            <a:r>
              <a:rPr lang="en-US" altLang="zh-CN" sz="4000" b="1" dirty="0">
                <a:solidFill>
                  <a:srgbClr val="FF0000"/>
                </a:solidFill>
              </a:rPr>
              <a:t>①</a:t>
            </a:r>
            <a:r>
              <a:rPr lang="zh-CN" altLang="en-US" sz="4000" b="1" dirty="0">
                <a:solidFill>
                  <a:srgbClr val="FF0000"/>
                </a:solidFill>
              </a:rPr>
              <a:t>缥碧</a:t>
            </a:r>
            <a:r>
              <a:rPr lang="en-US" altLang="zh-CN" sz="4000" b="1" dirty="0">
                <a:solidFill>
                  <a:srgbClr val="FF0000"/>
                </a:solidFill>
              </a:rPr>
              <a:t>:</a:t>
            </a:r>
            <a:r>
              <a:rPr lang="zh-CN" altLang="en-US" sz="4000" b="1" dirty="0"/>
              <a:t>青白色。 </a:t>
            </a:r>
            <a:endParaRPr lang="zh-CN" altLang="en-US" sz="4000" b="1" dirty="0"/>
          </a:p>
          <a:p>
            <a:pPr>
              <a:buNone/>
            </a:pPr>
            <a:r>
              <a:rPr lang="zh-CN" altLang="en-US" sz="4000" b="1" dirty="0"/>
              <a:t>       </a:t>
            </a:r>
            <a:r>
              <a:rPr lang="en-US" altLang="zh-CN" sz="4000" b="1" dirty="0">
                <a:solidFill>
                  <a:srgbClr val="FF0000"/>
                </a:solidFill>
              </a:rPr>
              <a:t>②</a:t>
            </a:r>
            <a:r>
              <a:rPr lang="zh-CN" altLang="en-US" sz="4000" b="1" dirty="0">
                <a:solidFill>
                  <a:srgbClr val="FF0000"/>
                </a:solidFill>
              </a:rPr>
              <a:t>直视无碍</a:t>
            </a:r>
            <a:r>
              <a:rPr lang="en-US" altLang="zh-CN" sz="4000" b="1" dirty="0">
                <a:solidFill>
                  <a:srgbClr val="FF0000"/>
                </a:solidFill>
              </a:rPr>
              <a:t>:</a:t>
            </a:r>
            <a:r>
              <a:rPr lang="zh-CN" altLang="en-US" sz="4000" b="1" dirty="0"/>
              <a:t>一直看下去，可以看得很清楚，毫无障碍，这是形容江水非常清澈。 </a:t>
            </a:r>
            <a:endParaRPr lang="zh-CN" altLang="en-US" sz="4000" b="1" dirty="0"/>
          </a:p>
          <a:p>
            <a:pPr>
              <a:buNone/>
            </a:pPr>
            <a:r>
              <a:rPr lang="zh-CN" altLang="en-US" sz="4000" b="1" dirty="0"/>
              <a:t>       </a:t>
            </a:r>
            <a:r>
              <a:rPr lang="en-US" altLang="zh-CN" sz="4000" b="1" dirty="0">
                <a:solidFill>
                  <a:srgbClr val="FF0000"/>
                </a:solidFill>
              </a:rPr>
              <a:t>③</a:t>
            </a:r>
            <a:r>
              <a:rPr lang="zh-CN" altLang="en-US" sz="4000" b="1" dirty="0">
                <a:solidFill>
                  <a:srgbClr val="FF0000"/>
                </a:solidFill>
              </a:rPr>
              <a:t>急湍</a:t>
            </a:r>
            <a:r>
              <a:rPr lang="en-US" altLang="zh-CN" sz="4000" b="1" dirty="0">
                <a:solidFill>
                  <a:srgbClr val="FF0000"/>
                </a:solidFill>
              </a:rPr>
              <a:t>:</a:t>
            </a:r>
            <a:r>
              <a:rPr lang="zh-CN" altLang="en-US" sz="4000" b="1" dirty="0"/>
              <a:t>湍急的江流。湍，急流。</a:t>
            </a:r>
            <a:endParaRPr lang="zh-CN" altLang="en-US" sz="4000" b="1" dirty="0"/>
          </a:p>
          <a:p>
            <a:pPr>
              <a:buNone/>
            </a:pPr>
            <a:r>
              <a:rPr lang="zh-CN" altLang="en-US" sz="4000" b="1" dirty="0"/>
              <a:t>       </a:t>
            </a:r>
            <a:r>
              <a:rPr lang="en-US" altLang="zh-CN" sz="4000" b="1" dirty="0">
                <a:solidFill>
                  <a:srgbClr val="FF0000"/>
                </a:solidFill>
              </a:rPr>
              <a:t>④</a:t>
            </a:r>
            <a:r>
              <a:rPr lang="zh-CN" altLang="en-US" sz="4000" b="1" dirty="0">
                <a:solidFill>
                  <a:srgbClr val="FF0000"/>
                </a:solidFill>
              </a:rPr>
              <a:t>甚</a:t>
            </a:r>
            <a:r>
              <a:rPr lang="en-US" altLang="zh-CN" sz="4000" b="1" dirty="0">
                <a:solidFill>
                  <a:srgbClr val="FF0000"/>
                </a:solidFill>
              </a:rPr>
              <a:t>:</a:t>
            </a:r>
            <a:r>
              <a:rPr lang="zh-CN" altLang="en-US" sz="4000" b="1" dirty="0"/>
              <a:t>厉害。 </a:t>
            </a:r>
            <a:endParaRPr lang="zh-CN" altLang="en-US" sz="4000" b="1" dirty="0"/>
          </a:p>
          <a:p>
            <a:pPr>
              <a:buNone/>
            </a:pPr>
            <a:r>
              <a:rPr lang="zh-CN" altLang="en-US" sz="4000" b="1" dirty="0"/>
              <a:t>       </a:t>
            </a:r>
            <a:r>
              <a:rPr lang="en-US" altLang="zh-CN" sz="4000" b="1" dirty="0">
                <a:solidFill>
                  <a:srgbClr val="FF0000"/>
                </a:solidFill>
              </a:rPr>
              <a:t>⑤</a:t>
            </a:r>
            <a:r>
              <a:rPr lang="zh-CN" altLang="en-US" sz="4000" b="1" dirty="0">
                <a:solidFill>
                  <a:srgbClr val="FF0000"/>
                </a:solidFill>
              </a:rPr>
              <a:t>奔</a:t>
            </a:r>
            <a:r>
              <a:rPr lang="en-US" altLang="zh-CN" sz="4000" b="1" dirty="0">
                <a:solidFill>
                  <a:srgbClr val="FF0000"/>
                </a:solidFill>
              </a:rPr>
              <a:t>:</a:t>
            </a:r>
            <a:r>
              <a:rPr lang="zh-CN" altLang="en-US" sz="4000" b="1" dirty="0"/>
              <a:t>动词活用为名词，飞奔的马。</a:t>
            </a:r>
            <a:endParaRPr lang="zh-CN" altLang="en-US" sz="4000" b="1" dirty="0"/>
          </a:p>
          <a:p>
            <a:pPr>
              <a:buNone/>
            </a:pPr>
            <a:endParaRPr lang="zh-CN" altLang="en-US" sz="4000" b="1" dirty="0"/>
          </a:p>
        </p:txBody>
      </p:sp>
      <p:pic>
        <p:nvPicPr>
          <p:cNvPr id="16387" name="图片 12291" descr="图片猛浪"/>
          <p:cNvPicPr>
            <a:picLocks noChangeAspect="1"/>
          </p:cNvPicPr>
          <p:nvPr/>
        </p:nvPicPr>
        <p:blipFill>
          <a:blip r:embed="rId1"/>
          <a:stretch>
            <a:fillRect/>
          </a:stretch>
        </p:blipFill>
        <p:spPr>
          <a:xfrm>
            <a:off x="6372225" y="0"/>
            <a:ext cx="2771775" cy="2349500"/>
          </a:xfrm>
          <a:prstGeom prst="rect">
            <a:avLst/>
          </a:prstGeom>
          <a:noFill/>
          <a:ln w="9525">
            <a:noFill/>
          </a:ln>
        </p:spPr>
      </p:pic>
      <p:pic>
        <p:nvPicPr>
          <p:cNvPr id="16388" name="图片 12292" descr="图片1"/>
          <p:cNvPicPr>
            <a:picLocks noChangeAspect="1"/>
          </p:cNvPicPr>
          <p:nvPr/>
        </p:nvPicPr>
        <p:blipFill>
          <a:blip r:embed="rId2"/>
          <a:stretch>
            <a:fillRect/>
          </a:stretch>
        </p:blipFill>
        <p:spPr>
          <a:xfrm>
            <a:off x="0" y="0"/>
            <a:ext cx="2843213" cy="1700213"/>
          </a:xfrm>
          <a:prstGeom prst="rect">
            <a:avLst/>
          </a:prstGeom>
          <a:noFill/>
          <a:ln w="9525">
            <a:noFill/>
          </a:ln>
        </p:spPr>
      </p:pic>
    </p:spTree>
  </p:cSld>
  <p:clrMapOvr>
    <a:masterClrMapping/>
  </p:clrMapOvr>
  <p:transition spd="med">
    <p:wheel spokes="8"/>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3313"/>
          <p:cNvSpPr>
            <a:spLocks noGrp="1"/>
          </p:cNvSpPr>
          <p:nvPr>
            <p:ph type="title"/>
          </p:nvPr>
        </p:nvSpPr>
        <p:spPr>
          <a:xfrm>
            <a:off x="457200" y="0"/>
            <a:ext cx="8229600" cy="620713"/>
          </a:xfrm>
          <a:ln/>
        </p:spPr>
        <p:txBody>
          <a:bodyPr anchor="ctr"/>
          <a:p>
            <a:r>
              <a:rPr lang="zh-CN" altLang="en-US" sz="4000" b="1" dirty="0">
                <a:solidFill>
                  <a:srgbClr val="FF0000"/>
                </a:solidFill>
              </a:rPr>
              <a:t>翻译第二段</a:t>
            </a:r>
            <a:endParaRPr lang="zh-CN" altLang="en-US" sz="4000" b="1" dirty="0">
              <a:solidFill>
                <a:srgbClr val="FF0000"/>
              </a:solidFill>
            </a:endParaRPr>
          </a:p>
        </p:txBody>
      </p:sp>
      <p:sp>
        <p:nvSpPr>
          <p:cNvPr id="17410" name="文本占位符 13314"/>
          <p:cNvSpPr>
            <a:spLocks noGrp="1"/>
          </p:cNvSpPr>
          <p:nvPr>
            <p:ph idx="1"/>
          </p:nvPr>
        </p:nvSpPr>
        <p:spPr>
          <a:xfrm>
            <a:off x="0" y="908050"/>
            <a:ext cx="9144000" cy="5949950"/>
          </a:xfrm>
          <a:ln/>
        </p:spPr>
        <p:txBody>
          <a:bodyPr anchor="t"/>
          <a:p>
            <a:pPr>
              <a:buNone/>
            </a:pPr>
            <a:r>
              <a:rPr lang="en-US" altLang="zh-CN" sz="4000" b="1" dirty="0">
                <a:solidFill>
                  <a:srgbClr val="FF0000"/>
                </a:solidFill>
              </a:rPr>
              <a:t>          </a:t>
            </a:r>
            <a:r>
              <a:rPr lang="en-US" altLang="zh-CN" sz="4400" b="1" dirty="0"/>
              <a:t>②</a:t>
            </a:r>
            <a:r>
              <a:rPr lang="zh-CN" altLang="en-US" sz="4400" b="1" dirty="0"/>
              <a:t>水都是青绿色，千丈之深的地方也能看到底。水底的游鱼和细小的石子也看得清清楚楚。湍急的江流比箭还快，那惊涛骇浪像飞奔的马。</a:t>
            </a:r>
            <a:endParaRPr lang="zh-CN" altLang="en-US" sz="4400" b="1" dirty="0"/>
          </a:p>
          <a:p>
            <a:pPr>
              <a:buNone/>
            </a:pPr>
            <a:endParaRPr lang="zh-CN" altLang="en-US" sz="4400" b="1" dirty="0"/>
          </a:p>
        </p:txBody>
      </p:sp>
      <p:pic>
        <p:nvPicPr>
          <p:cNvPr id="17411" name="图片 13315" descr="12264_1_"/>
          <p:cNvPicPr>
            <a:picLocks noChangeAspect="1"/>
          </p:cNvPicPr>
          <p:nvPr/>
        </p:nvPicPr>
        <p:blipFill>
          <a:blip r:embed="rId1"/>
          <a:stretch>
            <a:fillRect/>
          </a:stretch>
        </p:blipFill>
        <p:spPr>
          <a:xfrm>
            <a:off x="0" y="4365625"/>
            <a:ext cx="9144000" cy="2492375"/>
          </a:xfrm>
          <a:prstGeom prst="rect">
            <a:avLst/>
          </a:prstGeom>
          <a:noFill/>
          <a:ln w="9525">
            <a:noFill/>
          </a:ln>
        </p:spPr>
      </p:pic>
    </p:spTree>
  </p:cSld>
  <p:clrMapOvr>
    <a:masterClrMapping/>
  </p:clrMapOvr>
  <p:transition spd="med">
    <p:wheel spokes="8"/>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4337"/>
          <p:cNvSpPr>
            <a:spLocks noGrp="1"/>
          </p:cNvSpPr>
          <p:nvPr>
            <p:ph type="title"/>
          </p:nvPr>
        </p:nvSpPr>
        <p:spPr>
          <a:xfrm>
            <a:off x="457200" y="0"/>
            <a:ext cx="8229600" cy="692150"/>
          </a:xfrm>
          <a:ln/>
        </p:spPr>
        <p:txBody>
          <a:bodyPr anchor="ctr"/>
          <a:p>
            <a:r>
              <a:rPr lang="zh-CN" altLang="en-US" sz="4000" b="1" dirty="0">
                <a:solidFill>
                  <a:srgbClr val="FF0000"/>
                </a:solidFill>
              </a:rPr>
              <a:t>问题探究</a:t>
            </a:r>
            <a:endParaRPr lang="zh-CN" altLang="en-US" sz="4000" b="1" dirty="0">
              <a:solidFill>
                <a:srgbClr val="FF0000"/>
              </a:solidFill>
            </a:endParaRPr>
          </a:p>
        </p:txBody>
      </p:sp>
      <p:sp>
        <p:nvSpPr>
          <p:cNvPr id="14339" name="内容占位符 14338"/>
          <p:cNvSpPr>
            <a:spLocks noGrp="1"/>
          </p:cNvSpPr>
          <p:nvPr>
            <p:ph idx="1"/>
          </p:nvPr>
        </p:nvSpPr>
        <p:spPr>
          <a:xfrm>
            <a:off x="0" y="765175"/>
            <a:ext cx="9144000" cy="6092825"/>
          </a:xfrm>
          <a:ln/>
        </p:spPr>
        <p:txBody>
          <a:bodyPr anchor="t"/>
          <a:p>
            <a:pPr eaLnBrk="0" hangingPunct="0">
              <a:spcBef>
                <a:spcPct val="50000"/>
              </a:spcBef>
              <a:buNone/>
            </a:pPr>
            <a:r>
              <a:rPr lang="en-US" altLang="zh-CN" b="1" dirty="0">
                <a:solidFill>
                  <a:srgbClr val="FF0000"/>
                </a:solidFill>
              </a:rPr>
              <a:t>            </a:t>
            </a:r>
            <a:r>
              <a:rPr lang="en-US" altLang="zh-CN" sz="4000" b="1" dirty="0"/>
              <a:t>1</a:t>
            </a:r>
            <a:r>
              <a:rPr lang="zh-CN" altLang="en-US" sz="4000" b="1" dirty="0"/>
              <a:t>、作者从哪几个方面描写异水？用了什么修辞手法？ </a:t>
            </a:r>
            <a:endParaRPr lang="zh-CN" altLang="en-US" sz="4000" b="1" dirty="0"/>
          </a:p>
          <a:p>
            <a:pPr eaLnBrk="0" hangingPunct="0">
              <a:spcBef>
                <a:spcPct val="50000"/>
              </a:spcBef>
              <a:buNone/>
            </a:pPr>
            <a:r>
              <a:rPr lang="zh-CN" altLang="en-US" sz="4000" b="1" dirty="0">
                <a:solidFill>
                  <a:srgbClr val="FF0000"/>
                </a:solidFill>
              </a:rPr>
              <a:t>         </a:t>
            </a:r>
            <a:r>
              <a:rPr lang="en-US" altLang="zh-CN" sz="4400" b="1" dirty="0">
                <a:solidFill>
                  <a:srgbClr val="FF0000"/>
                </a:solidFill>
              </a:rPr>
              <a:t>①</a:t>
            </a:r>
            <a:r>
              <a:rPr lang="zh-CN" altLang="en-US" sz="4400" b="1" dirty="0">
                <a:solidFill>
                  <a:srgbClr val="FF0000"/>
                </a:solidFill>
              </a:rPr>
              <a:t>水色：</a:t>
            </a:r>
            <a:r>
              <a:rPr lang="zh-CN" altLang="en-US" sz="4400" b="1" dirty="0"/>
              <a:t>缥碧。</a:t>
            </a:r>
            <a:endParaRPr lang="zh-CN" altLang="en-US" sz="4400" b="1" dirty="0"/>
          </a:p>
          <a:p>
            <a:pPr eaLnBrk="0" hangingPunct="0">
              <a:spcBef>
                <a:spcPct val="50000"/>
              </a:spcBef>
              <a:buNone/>
            </a:pPr>
            <a:r>
              <a:rPr lang="zh-CN" altLang="en-US" sz="4400" b="1" dirty="0"/>
              <a:t>        </a:t>
            </a:r>
            <a:r>
              <a:rPr lang="en-US" altLang="zh-CN" sz="4400" b="1" dirty="0">
                <a:solidFill>
                  <a:srgbClr val="FF0000"/>
                </a:solidFill>
              </a:rPr>
              <a:t>②</a:t>
            </a:r>
            <a:r>
              <a:rPr lang="zh-CN" altLang="en-US" sz="4400" b="1" dirty="0">
                <a:solidFill>
                  <a:srgbClr val="FF0000"/>
                </a:solidFill>
              </a:rPr>
              <a:t>水清：</a:t>
            </a:r>
            <a:r>
              <a:rPr lang="zh-CN" altLang="en-US" sz="4400" b="1" dirty="0"/>
              <a:t>见底、无碍</a:t>
            </a:r>
            <a:r>
              <a:rPr lang="zh-CN" altLang="en-US" sz="4400" b="1" dirty="0">
                <a:solidFill>
                  <a:srgbClr val="FF0000"/>
                </a:solidFill>
              </a:rPr>
              <a:t>（夸张）</a:t>
            </a:r>
            <a:endParaRPr lang="zh-CN" altLang="en-US" sz="4400" b="1" dirty="0">
              <a:solidFill>
                <a:srgbClr val="FF0000"/>
              </a:solidFill>
            </a:endParaRPr>
          </a:p>
          <a:p>
            <a:pPr eaLnBrk="0" hangingPunct="0">
              <a:spcBef>
                <a:spcPct val="50000"/>
              </a:spcBef>
              <a:buNone/>
            </a:pPr>
            <a:r>
              <a:rPr lang="zh-CN" altLang="en-US" sz="4400" b="1" dirty="0">
                <a:solidFill>
                  <a:srgbClr val="FF0000"/>
                </a:solidFill>
              </a:rPr>
              <a:t>        </a:t>
            </a:r>
            <a:r>
              <a:rPr lang="en-US" altLang="zh-CN" sz="4400" b="1" dirty="0">
                <a:solidFill>
                  <a:srgbClr val="FF0000"/>
                </a:solidFill>
              </a:rPr>
              <a:t>③</a:t>
            </a:r>
            <a:r>
              <a:rPr lang="zh-CN" altLang="en-US" sz="4400" b="1" dirty="0">
                <a:solidFill>
                  <a:srgbClr val="FF0000"/>
                </a:solidFill>
              </a:rPr>
              <a:t>水急：</a:t>
            </a:r>
            <a:r>
              <a:rPr lang="zh-CN" altLang="en-US" sz="4400" b="1" dirty="0"/>
              <a:t>甚箭、若奔</a:t>
            </a:r>
            <a:r>
              <a:rPr lang="zh-CN" altLang="en-US" sz="4400" b="1" dirty="0">
                <a:solidFill>
                  <a:srgbClr val="FF0000"/>
                </a:solidFill>
              </a:rPr>
              <a:t>（比喻） </a:t>
            </a:r>
            <a:endParaRPr lang="zh-CN" altLang="en-US" sz="4400" b="1" dirty="0">
              <a:solidFill>
                <a:srgbClr val="FF0000"/>
              </a:solidFill>
            </a:endParaRPr>
          </a:p>
          <a:p>
            <a:pPr eaLnBrk="0" hangingPunct="0">
              <a:spcBef>
                <a:spcPct val="50000"/>
              </a:spcBef>
              <a:buNone/>
            </a:pPr>
            <a:r>
              <a:rPr lang="zh-CN" altLang="en-US" sz="4400" b="1" dirty="0">
                <a:solidFill>
                  <a:srgbClr val="FF0000"/>
                </a:solidFill>
              </a:rPr>
              <a:t>             （动静结合）</a:t>
            </a:r>
            <a:endParaRPr lang="zh-CN" altLang="en-US" sz="4400" b="1" dirty="0"/>
          </a:p>
          <a:p>
            <a:pPr>
              <a:buNone/>
            </a:pPr>
            <a:endParaRPr lang="zh-CN" altLang="en-US" sz="4400" b="1" dirty="0"/>
          </a:p>
        </p:txBody>
      </p:sp>
      <p:grpSp>
        <p:nvGrpSpPr>
          <p:cNvPr id="18435" name="组合 14339"/>
          <p:cNvGrpSpPr/>
          <p:nvPr/>
        </p:nvGrpSpPr>
        <p:grpSpPr>
          <a:xfrm>
            <a:off x="5219700" y="1412875"/>
            <a:ext cx="3635375" cy="1584325"/>
            <a:chOff x="-144" y="0"/>
            <a:chExt cx="5904" cy="4320"/>
          </a:xfrm>
        </p:grpSpPr>
        <p:pic>
          <p:nvPicPr>
            <p:cNvPr id="18436" name="图片 14340" descr="guilin2"/>
            <p:cNvPicPr>
              <a:picLocks noChangeAspect="1"/>
            </p:cNvPicPr>
            <p:nvPr/>
          </p:nvPicPr>
          <p:blipFill>
            <a:blip r:embed="rId1"/>
            <a:stretch>
              <a:fillRect/>
            </a:stretch>
          </p:blipFill>
          <p:spPr>
            <a:xfrm>
              <a:off x="-144" y="0"/>
              <a:ext cx="5904" cy="4320"/>
            </a:xfrm>
            <a:prstGeom prst="rect">
              <a:avLst/>
            </a:prstGeom>
            <a:noFill/>
            <a:ln w="9525">
              <a:noFill/>
            </a:ln>
          </p:spPr>
        </p:pic>
        <p:sp>
          <p:nvSpPr>
            <p:cNvPr id="18437" name="文本框 14341"/>
            <p:cNvSpPr txBox="1"/>
            <p:nvPr/>
          </p:nvSpPr>
          <p:spPr>
            <a:xfrm>
              <a:off x="624" y="684"/>
              <a:ext cx="2352" cy="2247"/>
            </a:xfrm>
            <a:prstGeom prst="rect">
              <a:avLst/>
            </a:prstGeom>
            <a:noFill/>
            <a:ln w="9525">
              <a:noFill/>
            </a:ln>
          </p:spPr>
          <p:txBody>
            <a:bodyPr anchor="t">
              <a:spAutoFit/>
            </a:bodyPr>
            <a:p>
              <a:pPr lvl="0" indent="0">
                <a:buClr>
                  <a:srgbClr val="000000"/>
                </a:buClr>
              </a:pPr>
              <a:endParaRPr lang="zh-CN" altLang="en-US" sz="4800" dirty="0">
                <a:solidFill>
                  <a:srgbClr val="FF0066"/>
                </a:solidFill>
                <a:latin typeface="Times New Roman" panose="02020603050405020304" pitchFamily="18" charset="0"/>
                <a:ea typeface="华文新魏" pitchFamily="2" charset="-122"/>
              </a:endParaRPr>
            </a:p>
          </p:txBody>
        </p:sp>
      </p:grpSp>
      <p:pic>
        <p:nvPicPr>
          <p:cNvPr id="18438" name="图片 14342" descr="t01ce14b42748697428"/>
          <p:cNvPicPr>
            <a:picLocks noChangeAspect="1"/>
          </p:cNvPicPr>
          <p:nvPr/>
        </p:nvPicPr>
        <p:blipFill>
          <a:blip r:embed="rId2"/>
          <a:stretch>
            <a:fillRect/>
          </a:stretch>
        </p:blipFill>
        <p:spPr>
          <a:xfrm>
            <a:off x="5580063" y="5373688"/>
            <a:ext cx="3563937" cy="14843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charRg st="38" end="55"/>
                                            </p:txEl>
                                          </p:spTgt>
                                        </p:tgtEl>
                                        <p:attrNameLst>
                                          <p:attrName>style.visibility</p:attrName>
                                        </p:attrNameLst>
                                      </p:cBhvr>
                                      <p:to>
                                        <p:strVal val="visible"/>
                                      </p:to>
                                    </p:set>
                                    <p:animEffect transition="in" filter="blinds(horizontal)">
                                      <p:cBhvr>
                                        <p:cTn id="7" dur="500"/>
                                        <p:tgtEl>
                                          <p:spTgt spid="14339">
                                            <p:txEl>
                                              <p:charRg st="38" end="5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charRg st="55" end="77"/>
                                            </p:txEl>
                                          </p:spTgt>
                                        </p:tgtEl>
                                        <p:attrNameLst>
                                          <p:attrName>style.visibility</p:attrName>
                                        </p:attrNameLst>
                                      </p:cBhvr>
                                      <p:to>
                                        <p:strVal val="visible"/>
                                      </p:to>
                                    </p:set>
                                    <p:animEffect transition="in" filter="blinds(horizontal)">
                                      <p:cBhvr>
                                        <p:cTn id="12" dur="500"/>
                                        <p:tgtEl>
                                          <p:spTgt spid="14339">
                                            <p:txEl>
                                              <p:charRg st="55" end="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charRg st="77" end="100"/>
                                            </p:txEl>
                                          </p:spTgt>
                                        </p:tgtEl>
                                        <p:attrNameLst>
                                          <p:attrName>style.visibility</p:attrName>
                                        </p:attrNameLst>
                                      </p:cBhvr>
                                      <p:to>
                                        <p:strVal val="visible"/>
                                      </p:to>
                                    </p:set>
                                    <p:animEffect transition="in" filter="blinds(horizontal)">
                                      <p:cBhvr>
                                        <p:cTn id="17" dur="500"/>
                                        <p:tgtEl>
                                          <p:spTgt spid="14339">
                                            <p:txEl>
                                              <p:charRg st="77" end="10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39">
                                            <p:txEl>
                                              <p:charRg st="100" end="120"/>
                                            </p:txEl>
                                          </p:spTgt>
                                        </p:tgtEl>
                                        <p:attrNameLst>
                                          <p:attrName>style.visibility</p:attrName>
                                        </p:attrNameLst>
                                      </p:cBhvr>
                                      <p:to>
                                        <p:strVal val="visible"/>
                                      </p:to>
                                    </p:set>
                                    <p:animEffect transition="in" filter="blinds(horizontal)">
                                      <p:cBhvr>
                                        <p:cTn id="22" dur="500"/>
                                        <p:tgtEl>
                                          <p:spTgt spid="14339">
                                            <p:txEl>
                                              <p:charRg st="100"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5361"/>
          <p:cNvSpPr>
            <a:spLocks noGrp="1"/>
          </p:cNvSpPr>
          <p:nvPr>
            <p:ph type="title"/>
          </p:nvPr>
        </p:nvSpPr>
        <p:spPr>
          <a:ln/>
        </p:spPr>
        <p:txBody>
          <a:bodyPr anchor="ctr"/>
          <a:p>
            <a:br>
              <a:rPr lang="en-US" altLang="zh-CN" sz="4000" dirty="0"/>
            </a:br>
            <a:endParaRPr lang="en-US" altLang="zh-CN" sz="4000" dirty="0"/>
          </a:p>
        </p:txBody>
      </p:sp>
      <p:sp>
        <p:nvSpPr>
          <p:cNvPr id="15363" name="内容占位符 15362"/>
          <p:cNvSpPr>
            <a:spLocks noGrp="1"/>
          </p:cNvSpPr>
          <p:nvPr>
            <p:ph idx="1"/>
          </p:nvPr>
        </p:nvSpPr>
        <p:spPr>
          <a:xfrm>
            <a:off x="0" y="0"/>
            <a:ext cx="9144000" cy="6858000"/>
          </a:xfrm>
          <a:ln/>
        </p:spPr>
        <p:txBody>
          <a:bodyPr anchor="t"/>
          <a:p>
            <a:pPr>
              <a:buNone/>
            </a:pPr>
            <a:r>
              <a:rPr lang="en-US" altLang="zh-CN" b="1" dirty="0"/>
              <a:t>             </a:t>
            </a:r>
            <a:r>
              <a:rPr lang="en-US" altLang="zh-CN" sz="4400" b="1" dirty="0"/>
              <a:t>2</a:t>
            </a:r>
            <a:r>
              <a:rPr lang="zh-CN" altLang="en-US" sz="4400" b="1" dirty="0"/>
              <a:t>、突出水清的句子是哪些？</a:t>
            </a:r>
            <a:br>
              <a:rPr lang="zh-CN" altLang="en-US" sz="4400" b="1" dirty="0"/>
            </a:br>
            <a:r>
              <a:rPr lang="zh-CN" altLang="en-US" sz="4400" b="1" dirty="0"/>
              <a:t>       </a:t>
            </a:r>
            <a:endParaRPr lang="zh-CN" altLang="en-US" sz="4400" b="1" dirty="0"/>
          </a:p>
          <a:p>
            <a:pPr>
              <a:buNone/>
            </a:pPr>
            <a:r>
              <a:rPr lang="zh-CN" altLang="en-US" sz="4400" b="1" dirty="0"/>
              <a:t>         </a:t>
            </a:r>
            <a:r>
              <a:rPr lang="zh-CN" altLang="en-US" sz="4400" b="1" dirty="0">
                <a:solidFill>
                  <a:srgbClr val="FF0000"/>
                </a:solidFill>
              </a:rPr>
              <a:t>水皆缥碧，千丈见底。游鱼细石，直视无碍。</a:t>
            </a:r>
            <a:endParaRPr lang="zh-CN" altLang="en-US" sz="4400" b="1" dirty="0">
              <a:solidFill>
                <a:srgbClr val="FF0000"/>
              </a:solidFill>
            </a:endParaRPr>
          </a:p>
          <a:p>
            <a:pPr>
              <a:buNone/>
            </a:pPr>
            <a:r>
              <a:rPr lang="zh-CN" altLang="en-US" sz="4400" b="1" dirty="0">
                <a:solidFill>
                  <a:srgbClr val="FF0000"/>
                </a:solidFill>
              </a:rPr>
              <a:t>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t>3</a:t>
            </a:r>
            <a:r>
              <a:rPr lang="zh-CN" altLang="en-US" sz="4400" b="1" dirty="0"/>
              <a:t>、突出表现水急的句子是哪句？</a:t>
            </a:r>
            <a:endParaRPr lang="zh-CN" altLang="en-US" sz="4400" b="1" dirty="0"/>
          </a:p>
          <a:p>
            <a:pPr>
              <a:buNone/>
            </a:pPr>
            <a:r>
              <a:rPr lang="zh-CN" altLang="en-US" sz="4400" b="1" dirty="0"/>
              <a:t>          </a:t>
            </a:r>
            <a:r>
              <a:rPr lang="zh-CN" altLang="en-US" sz="4400" b="1" dirty="0">
                <a:solidFill>
                  <a:srgbClr val="FF0000"/>
                </a:solidFill>
              </a:rPr>
              <a:t>急湍甚箭，猛浪若奔。</a:t>
            </a:r>
            <a:endParaRPr lang="zh-CN" altLang="en-US" sz="4400" b="1" dirty="0">
              <a:solidFill>
                <a:srgbClr val="FF0000"/>
              </a:solidFill>
            </a:endParaRPr>
          </a:p>
        </p:txBody>
      </p:sp>
      <p:pic>
        <p:nvPicPr>
          <p:cNvPr id="19459" name="图片 15363" descr="12264_1_"/>
          <p:cNvPicPr>
            <a:picLocks noChangeAspect="1"/>
          </p:cNvPicPr>
          <p:nvPr/>
        </p:nvPicPr>
        <p:blipFill>
          <a:blip r:embed="rId1"/>
          <a:stretch>
            <a:fillRect/>
          </a:stretch>
        </p:blipFill>
        <p:spPr>
          <a:xfrm>
            <a:off x="4211638" y="2349500"/>
            <a:ext cx="4932362" cy="1223963"/>
          </a:xfrm>
          <a:prstGeom prst="rect">
            <a:avLst/>
          </a:prstGeom>
          <a:noFill/>
          <a:ln w="9525">
            <a:noFill/>
          </a:ln>
        </p:spPr>
      </p:pic>
      <p:pic>
        <p:nvPicPr>
          <p:cNvPr id="19460" name="图片 15364" descr="t01f647d906059fcdcf"/>
          <p:cNvPicPr>
            <a:picLocks noChangeAspect="1"/>
          </p:cNvPicPr>
          <p:nvPr/>
        </p:nvPicPr>
        <p:blipFill>
          <a:blip r:embed="rId2"/>
          <a:stretch>
            <a:fillRect/>
          </a:stretch>
        </p:blipFill>
        <p:spPr>
          <a:xfrm>
            <a:off x="7235825" y="4581525"/>
            <a:ext cx="1908175" cy="22764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3">
                                            <p:txEl>
                                              <p:charRg st="35" end="65"/>
                                            </p:txEl>
                                          </p:spTgt>
                                        </p:tgtEl>
                                        <p:attrNameLst>
                                          <p:attrName>style.visibility</p:attrName>
                                        </p:attrNameLst>
                                      </p:cBhvr>
                                      <p:to>
                                        <p:strVal val="visible"/>
                                      </p:to>
                                    </p:set>
                                    <p:animEffect transition="in" filter="checkerboard(across)">
                                      <p:cBhvr>
                                        <p:cTn id="7" dur="500"/>
                                        <p:tgtEl>
                                          <p:spTgt spid="15363">
                                            <p:txEl>
                                              <p:charRg st="35"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xEl>
                                              <p:charRg st="102" end="123"/>
                                            </p:txEl>
                                          </p:spTgt>
                                        </p:tgtEl>
                                        <p:attrNameLst>
                                          <p:attrName>style.visibility</p:attrName>
                                        </p:attrNameLst>
                                      </p:cBhvr>
                                      <p:to>
                                        <p:strVal val="visible"/>
                                      </p:to>
                                    </p:set>
                                    <p:animEffect transition="in" filter="blinds(horizontal)">
                                      <p:cBhvr>
                                        <p:cTn id="12" dur="500"/>
                                        <p:tgtEl>
                                          <p:spTgt spid="15363">
                                            <p:txEl>
                                              <p:charRg st="102"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6385"/>
          <p:cNvSpPr>
            <a:spLocks noGrp="1"/>
          </p:cNvSpPr>
          <p:nvPr>
            <p:ph type="title"/>
          </p:nvPr>
        </p:nvSpPr>
        <p:spPr>
          <a:xfrm>
            <a:off x="457200" y="0"/>
            <a:ext cx="8229600" cy="765175"/>
          </a:xfrm>
          <a:ln/>
        </p:spPr>
        <p:txBody>
          <a:bodyPr anchor="ctr"/>
          <a:p>
            <a:r>
              <a:rPr lang="zh-CN" altLang="en-US" b="1" dirty="0">
                <a:solidFill>
                  <a:srgbClr val="FF0000"/>
                </a:solidFill>
              </a:rPr>
              <a:t>小结</a:t>
            </a:r>
            <a:endParaRPr lang="zh-CN" altLang="en-US" b="1" dirty="0">
              <a:solidFill>
                <a:srgbClr val="FF0000"/>
              </a:solidFill>
            </a:endParaRPr>
          </a:p>
        </p:txBody>
      </p:sp>
      <p:sp>
        <p:nvSpPr>
          <p:cNvPr id="20482" name="文本占位符 16386"/>
          <p:cNvSpPr>
            <a:spLocks noGrp="1"/>
          </p:cNvSpPr>
          <p:nvPr>
            <p:ph type="body" sz="half" idx="1"/>
          </p:nvPr>
        </p:nvSpPr>
        <p:spPr>
          <a:xfrm>
            <a:off x="0" y="692150"/>
            <a:ext cx="9144000" cy="5434013"/>
          </a:xfrm>
          <a:ln/>
        </p:spPr>
        <p:txBody>
          <a:bodyPr anchor="t"/>
          <a:p>
            <a:pPr>
              <a:buNone/>
            </a:pPr>
            <a:r>
              <a:rPr lang="en-US" altLang="zh-CN" sz="2800" kern="1200" dirty="0"/>
              <a:t>               </a:t>
            </a:r>
            <a:r>
              <a:rPr lang="zh-CN" altLang="en-US" sz="4800" b="1" kern="1200" dirty="0"/>
              <a:t>第二段写</a:t>
            </a:r>
            <a:r>
              <a:rPr lang="zh-CN" altLang="en-US" sz="4800" b="1" kern="1200" dirty="0">
                <a:solidFill>
                  <a:srgbClr val="FF0000"/>
                </a:solidFill>
              </a:rPr>
              <a:t>“异水”</a:t>
            </a:r>
            <a:r>
              <a:rPr lang="zh-CN" altLang="en-US" sz="4800" b="1" kern="1200" dirty="0"/>
              <a:t>。运用比喻和夸张的修辞手法，采用动静结合的艺术手法，将富春江的水之</a:t>
            </a:r>
            <a:r>
              <a:rPr lang="zh-CN" altLang="en-US" sz="4800" b="1" kern="1200" dirty="0">
                <a:solidFill>
                  <a:srgbClr val="FF0000"/>
                </a:solidFill>
              </a:rPr>
              <a:t>“异”</a:t>
            </a:r>
            <a:r>
              <a:rPr lang="zh-CN" altLang="en-US" sz="4800" b="1" kern="1200" dirty="0"/>
              <a:t>形象地表现了出来。</a:t>
            </a:r>
            <a:endParaRPr lang="zh-CN" altLang="en-US" sz="4800" b="1" kern="1200" dirty="0"/>
          </a:p>
        </p:txBody>
      </p:sp>
      <p:graphicFrame>
        <p:nvGraphicFramePr>
          <p:cNvPr id="20483" name="内容占位符 16387"/>
          <p:cNvGraphicFramePr>
            <a:graphicFrameLocks noGrp="1"/>
          </p:cNvGraphicFramePr>
          <p:nvPr>
            <p:ph sz="half" idx="2"/>
          </p:nvPr>
        </p:nvGraphicFramePr>
        <p:xfrm>
          <a:off x="0" y="4005263"/>
          <a:ext cx="9144000" cy="2852737"/>
        </p:xfrm>
        <a:graphic>
          <a:graphicData uri="http://schemas.openxmlformats.org/presentationml/2006/ole">
            <mc:AlternateContent xmlns:mc="http://schemas.openxmlformats.org/markup-compatibility/2006">
              <mc:Choice xmlns:v="urn:schemas-microsoft-com:vml" Requires="v">
                <p:oleObj spid="_x0000_s3076" name="" r:id="rId1" imgW="2502535" imgH="1877695" progId="PowerPoint.Template.8">
                  <p:embed/>
                </p:oleObj>
              </mc:Choice>
              <mc:Fallback>
                <p:oleObj name="" r:id="rId1" imgW="2502535" imgH="1877695" progId="PowerPoint.Template.8">
                  <p:embed/>
                  <p:pic>
                    <p:nvPicPr>
                      <p:cNvPr id="0" name="图片 3075"/>
                      <p:cNvPicPr/>
                      <p:nvPr/>
                    </p:nvPicPr>
                    <p:blipFill>
                      <a:blip r:embed="rId2"/>
                      <a:stretch>
                        <a:fillRect/>
                      </a:stretch>
                    </p:blipFill>
                    <p:spPr>
                      <a:xfrm>
                        <a:off x="0" y="4005263"/>
                        <a:ext cx="9144000" cy="2852737"/>
                      </a:xfrm>
                      <a:prstGeom prst="rect">
                        <a:avLst/>
                      </a:prstGeom>
                      <a:noFill/>
                      <a:ln w="38100">
                        <a:miter/>
                      </a:ln>
                    </p:spPr>
                  </p:pic>
                </p:oleObj>
              </mc:Fallback>
            </mc:AlternateContent>
          </a:graphicData>
        </a:graphic>
      </p:graphicFrame>
    </p:spTree>
  </p:cSld>
  <p:clrMapOvr>
    <a:masterClrMapping/>
  </p:clrMapOvr>
  <p:transition spd="med">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178" name="组合 50177"/>
          <p:cNvGrpSpPr/>
          <p:nvPr/>
        </p:nvGrpSpPr>
        <p:grpSpPr>
          <a:xfrm>
            <a:off x="12700" y="0"/>
            <a:ext cx="9372600" cy="5648325"/>
            <a:chOff x="-144" y="0"/>
            <a:chExt cx="5904" cy="4320"/>
          </a:xfrm>
        </p:grpSpPr>
        <p:pic>
          <p:nvPicPr>
            <p:cNvPr id="3074" name="图片 50178" descr="guilin2"/>
            <p:cNvPicPr>
              <a:picLocks noChangeAspect="1"/>
            </p:cNvPicPr>
            <p:nvPr/>
          </p:nvPicPr>
          <p:blipFill>
            <a:blip r:embed="rId1"/>
            <a:stretch>
              <a:fillRect/>
            </a:stretch>
          </p:blipFill>
          <p:spPr>
            <a:xfrm>
              <a:off x="-144" y="0"/>
              <a:ext cx="5904" cy="4320"/>
            </a:xfrm>
            <a:prstGeom prst="rect">
              <a:avLst/>
            </a:prstGeom>
            <a:noFill/>
            <a:ln w="9525">
              <a:noFill/>
            </a:ln>
          </p:spPr>
        </p:pic>
        <p:sp>
          <p:nvSpPr>
            <p:cNvPr id="3075" name="文本框 50179"/>
            <p:cNvSpPr txBox="1"/>
            <p:nvPr/>
          </p:nvSpPr>
          <p:spPr>
            <a:xfrm>
              <a:off x="624" y="685"/>
              <a:ext cx="2352" cy="519"/>
            </a:xfrm>
            <a:prstGeom prst="rect">
              <a:avLst/>
            </a:prstGeom>
            <a:noFill/>
            <a:ln w="9525">
              <a:noFill/>
            </a:ln>
          </p:spPr>
          <p:txBody>
            <a:bodyPr anchor="t">
              <a:spAutoFit/>
            </a:bodyPr>
            <a:p>
              <a:pPr lvl="0" indent="0">
                <a:buClr>
                  <a:srgbClr val="000000"/>
                </a:buClr>
              </a:pPr>
              <a:endParaRPr lang="zh-CN" altLang="en-US" sz="4800" dirty="0">
                <a:solidFill>
                  <a:srgbClr val="FF0066"/>
                </a:solidFill>
                <a:latin typeface="Times New Roman" panose="02020603050405020304" pitchFamily="18" charset="0"/>
                <a:ea typeface="华文新魏" pitchFamily="2" charset="-122"/>
              </a:endParaRPr>
            </a:p>
          </p:txBody>
        </p:sp>
      </p:grpSp>
      <p:sp>
        <p:nvSpPr>
          <p:cNvPr id="3076" name="矩形 50181"/>
          <p:cNvSpPr/>
          <p:nvPr/>
        </p:nvSpPr>
        <p:spPr>
          <a:xfrm>
            <a:off x="1187450" y="260350"/>
            <a:ext cx="7632700" cy="720725"/>
          </a:xfrm>
          <a:prstGeom prst="rect">
            <a:avLst/>
          </a:prstGeom>
        </p:spPr>
        <p:txBody>
          <a:bodyPr wrap="none" fromWordArt="1">
            <a:prstTxWarp prst="textFadeUp">
              <a:avLst>
                <a:gd name="adj" fmla="val 9991"/>
              </a:avLst>
            </a:prstTxWarp>
            <a:normAutofit/>
          </a:bodyPr>
          <a:p>
            <a:pPr algn="ctr"/>
            <a:r>
              <a:rPr lang="zh-CN" altLang="en-US" sz="6000">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与朱元思书</a:t>
            </a:r>
            <a:endParaRPr lang="zh-CN" altLang="en-US" sz="6000">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sp>
        <p:nvSpPr>
          <p:cNvPr id="3077" name="矩形 50182"/>
          <p:cNvSpPr/>
          <p:nvPr/>
        </p:nvSpPr>
        <p:spPr>
          <a:xfrm>
            <a:off x="4249738" y="1268413"/>
            <a:ext cx="898525" cy="1431925"/>
          </a:xfrm>
          <a:prstGeom prst="rect">
            <a:avLst/>
          </a:prstGeom>
          <a:noFill/>
          <a:ln w="9525">
            <a:noFill/>
          </a:ln>
        </p:spPr>
        <p:txBody>
          <a:bodyPr anchor="t">
            <a:spAutoFit/>
          </a:bodyPr>
          <a:p>
            <a:pPr lvl="0" indent="0"/>
            <a:r>
              <a:rPr lang="zh-CN" altLang="en-US" sz="4400" b="1" dirty="0">
                <a:latin typeface="Arial" panose="020B0604020202020204" pitchFamily="34" charset="0"/>
                <a:ea typeface="宋体" panose="02010600030101010101" pitchFamily="2" charset="-122"/>
              </a:rPr>
              <a:t>吴均</a:t>
            </a:r>
            <a:endParaRPr lang="zh-CN" altLang="en-US" sz="4400" b="1" dirty="0">
              <a:latin typeface="Arial" panose="020B0604020202020204" pitchFamily="34" charset="0"/>
              <a:ea typeface="宋体" panose="02010600030101010101" pitchFamily="2" charset="-122"/>
            </a:endParaRPr>
          </a:p>
        </p:txBody>
      </p:sp>
      <p:sp>
        <p:nvSpPr>
          <p:cNvPr id="3078" name="文本框 1"/>
          <p:cNvSpPr txBox="1"/>
          <p:nvPr/>
        </p:nvSpPr>
        <p:spPr>
          <a:xfrm>
            <a:off x="22225" y="5794375"/>
            <a:ext cx="9121775" cy="639763"/>
          </a:xfrm>
          <a:prstGeom prst="rect">
            <a:avLst/>
          </a:prstGeom>
          <a:noFill/>
          <a:ln w="9525">
            <a:noFill/>
          </a:ln>
        </p:spPr>
        <p:txBody>
          <a:bodyPr wrap="square" anchor="t">
            <a:spAutoFit/>
          </a:bodyPr>
          <a:p>
            <a:pPr lvl="0" indent="0"/>
            <a:r>
              <a:rPr lang="zh-CN" altLang="en-US" sz="3600" b="1">
                <a:solidFill>
                  <a:srgbClr val="FF0000"/>
                </a:solidFill>
                <a:latin typeface="Arial" panose="020B0604020202020204" pitchFamily="34" charset="0"/>
                <a:ea typeface="宋体" panose="02010600030101010101" pitchFamily="2" charset="-122"/>
              </a:rPr>
              <a:t>禄丰县彩云中学何春祥</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8433"/>
          <p:cNvSpPr>
            <a:spLocks noGrp="1"/>
          </p:cNvSpPr>
          <p:nvPr>
            <p:ph type="title"/>
          </p:nvPr>
        </p:nvSpPr>
        <p:spPr>
          <a:xfrm>
            <a:off x="457200" y="0"/>
            <a:ext cx="8229600" cy="692150"/>
          </a:xfrm>
          <a:ln/>
        </p:spPr>
        <p:txBody>
          <a:bodyPr anchor="ctr"/>
          <a:p>
            <a:r>
              <a:rPr lang="zh-CN" altLang="en-US" sz="4000" b="1" dirty="0">
                <a:solidFill>
                  <a:srgbClr val="FF0000"/>
                </a:solidFill>
              </a:rPr>
              <a:t>学习第三段</a:t>
            </a:r>
            <a:endParaRPr lang="zh-CN" altLang="en-US" sz="4000" b="1" dirty="0">
              <a:solidFill>
                <a:srgbClr val="FF0000"/>
              </a:solidFill>
            </a:endParaRPr>
          </a:p>
        </p:txBody>
      </p:sp>
      <p:sp>
        <p:nvSpPr>
          <p:cNvPr id="21506" name="文本占位符 18434"/>
          <p:cNvSpPr>
            <a:spLocks noGrp="1"/>
          </p:cNvSpPr>
          <p:nvPr>
            <p:ph idx="1"/>
          </p:nvPr>
        </p:nvSpPr>
        <p:spPr>
          <a:xfrm>
            <a:off x="0" y="692150"/>
            <a:ext cx="9144000" cy="6165850"/>
          </a:xfrm>
          <a:ln/>
        </p:spPr>
        <p:txBody>
          <a:bodyPr anchor="t"/>
          <a:p>
            <a:pPr>
              <a:lnSpc>
                <a:spcPct val="90000"/>
              </a:lnSpc>
              <a:buNone/>
            </a:pPr>
            <a:r>
              <a:rPr lang="en-US" altLang="zh-CN" sz="4000" b="1" dirty="0">
                <a:solidFill>
                  <a:srgbClr val="FF0000"/>
                </a:solidFill>
              </a:rPr>
              <a:t>        </a:t>
            </a:r>
            <a:r>
              <a:rPr lang="zh-CN" altLang="en-US" sz="4000" b="1" dirty="0">
                <a:solidFill>
                  <a:srgbClr val="FF0000"/>
                </a:solidFill>
              </a:rPr>
              <a:t>重点词语：      </a:t>
            </a:r>
            <a:r>
              <a:rPr lang="en-US" altLang="zh-CN" sz="4000" b="1" dirty="0">
                <a:solidFill>
                  <a:srgbClr val="FF0000"/>
                </a:solidFill>
              </a:rPr>
              <a:t>①</a:t>
            </a:r>
            <a:r>
              <a:rPr lang="zh-CN" altLang="en-US" sz="4000" b="1" dirty="0">
                <a:solidFill>
                  <a:srgbClr val="FF0000"/>
                </a:solidFill>
              </a:rPr>
              <a:t>寒树：</a:t>
            </a:r>
            <a:r>
              <a:rPr lang="zh-CN" altLang="en-US" sz="4000" b="1" dirty="0"/>
              <a:t>浓密碧绿，使人看了有寒意的树。 </a:t>
            </a:r>
            <a:endParaRPr lang="zh-CN" altLang="en-US" sz="4000" b="1" dirty="0"/>
          </a:p>
          <a:p>
            <a:pPr>
              <a:lnSpc>
                <a:spcPct val="90000"/>
              </a:lnSpc>
              <a:buNone/>
            </a:pPr>
            <a:r>
              <a:rPr lang="zh-CN" altLang="en-US" sz="4000" b="1" dirty="0"/>
              <a:t>        </a:t>
            </a:r>
            <a:r>
              <a:rPr lang="en-US" altLang="zh-CN" sz="4400" b="1" dirty="0">
                <a:solidFill>
                  <a:srgbClr val="FF0000"/>
                </a:solidFill>
              </a:rPr>
              <a:t>②</a:t>
            </a:r>
            <a:r>
              <a:rPr lang="zh-CN" altLang="en-US" sz="4000" b="1" dirty="0">
                <a:solidFill>
                  <a:srgbClr val="FF0000"/>
                </a:solidFill>
              </a:rPr>
              <a:t>负：</a:t>
            </a:r>
            <a:r>
              <a:rPr lang="zh-CN" altLang="en-US" sz="4000" b="1" dirty="0"/>
              <a:t>凭借。 </a:t>
            </a:r>
            <a:endParaRPr lang="zh-CN" altLang="en-US" sz="4000" b="1" dirty="0"/>
          </a:p>
          <a:p>
            <a:pPr>
              <a:lnSpc>
                <a:spcPct val="90000"/>
              </a:lnSpc>
              <a:buNone/>
            </a:pPr>
            <a:r>
              <a:rPr lang="zh-CN" altLang="en-US" sz="4400" b="1" dirty="0">
                <a:solidFill>
                  <a:srgbClr val="FF0000"/>
                </a:solidFill>
              </a:rPr>
              <a:t>       </a:t>
            </a:r>
            <a:r>
              <a:rPr lang="en-US" altLang="zh-CN" sz="4400" b="1" dirty="0">
                <a:solidFill>
                  <a:srgbClr val="FF0000"/>
                </a:solidFill>
              </a:rPr>
              <a:t>③</a:t>
            </a:r>
            <a:r>
              <a:rPr lang="zh-CN" altLang="en-US" sz="4000" b="1" dirty="0">
                <a:solidFill>
                  <a:srgbClr val="FF0000"/>
                </a:solidFill>
              </a:rPr>
              <a:t>竞：</a:t>
            </a:r>
            <a:r>
              <a:rPr lang="zh-CN" altLang="en-US" sz="4000" b="1" dirty="0"/>
              <a:t>争着。 </a:t>
            </a:r>
            <a:endParaRPr lang="zh-CN" altLang="en-US" sz="4000" b="1" dirty="0"/>
          </a:p>
          <a:p>
            <a:pPr>
              <a:lnSpc>
                <a:spcPct val="90000"/>
              </a:lnSpc>
              <a:buNone/>
            </a:pPr>
            <a:r>
              <a:rPr lang="zh-CN" altLang="en-US" sz="4000" b="1" dirty="0"/>
              <a:t>        </a:t>
            </a:r>
            <a:r>
              <a:rPr lang="en-US" altLang="zh-CN" sz="4000" b="1" dirty="0">
                <a:solidFill>
                  <a:srgbClr val="FF0000"/>
                </a:solidFill>
              </a:rPr>
              <a:t>④</a:t>
            </a:r>
            <a:r>
              <a:rPr lang="zh-CN" altLang="en-US" sz="4000" b="1" dirty="0">
                <a:solidFill>
                  <a:srgbClr val="FF0000"/>
                </a:solidFill>
              </a:rPr>
              <a:t>上：</a:t>
            </a:r>
            <a:r>
              <a:rPr lang="zh-CN" altLang="en-US" sz="4000" b="1" dirty="0"/>
              <a:t>名词活用为动词，向上。</a:t>
            </a:r>
            <a:endParaRPr lang="zh-CN" altLang="en-US" sz="4000" b="1" dirty="0"/>
          </a:p>
          <a:p>
            <a:pPr>
              <a:lnSpc>
                <a:spcPct val="90000"/>
              </a:lnSpc>
              <a:buNone/>
            </a:pPr>
            <a:r>
              <a:rPr lang="zh-CN" altLang="en-US" sz="4000" b="1" dirty="0"/>
              <a:t>        </a:t>
            </a:r>
            <a:r>
              <a:rPr lang="en-US" altLang="zh-CN" sz="4000" b="1" dirty="0">
                <a:solidFill>
                  <a:srgbClr val="FF0000"/>
                </a:solidFill>
              </a:rPr>
              <a:t>⑤</a:t>
            </a:r>
            <a:r>
              <a:rPr lang="zh-CN" altLang="en-US" sz="4000" b="1" dirty="0">
                <a:solidFill>
                  <a:srgbClr val="FF0000"/>
                </a:solidFill>
              </a:rPr>
              <a:t>轩邈：</a:t>
            </a:r>
            <a:r>
              <a:rPr lang="zh-CN" altLang="en-US" sz="4000" b="1" dirty="0"/>
              <a:t>形容词活用为动词，向高处和远处伸展。 </a:t>
            </a:r>
            <a:endParaRPr lang="zh-CN" altLang="en-US" sz="4000" b="1" dirty="0"/>
          </a:p>
          <a:p>
            <a:pPr>
              <a:lnSpc>
                <a:spcPct val="90000"/>
              </a:lnSpc>
              <a:buNone/>
            </a:pPr>
            <a:r>
              <a:rPr lang="zh-CN" altLang="en-US" sz="4000" b="1" dirty="0"/>
              <a:t>        </a:t>
            </a:r>
            <a:r>
              <a:rPr lang="en-US" altLang="zh-CN" sz="4000" b="1" dirty="0">
                <a:solidFill>
                  <a:srgbClr val="FF0000"/>
                </a:solidFill>
              </a:rPr>
              <a:t>⑥</a:t>
            </a:r>
            <a:r>
              <a:rPr lang="zh-CN" altLang="en-US" sz="4000" b="1" dirty="0">
                <a:solidFill>
                  <a:srgbClr val="FF0000"/>
                </a:solidFill>
              </a:rPr>
              <a:t>千百：</a:t>
            </a:r>
            <a:r>
              <a:rPr lang="zh-CN" altLang="en-US" sz="4000" b="1" dirty="0"/>
              <a:t>虚指，成千上百，形容很多。</a:t>
            </a:r>
            <a:endParaRPr lang="zh-CN" altLang="en-US" sz="4000" b="1" dirty="0"/>
          </a:p>
          <a:p>
            <a:pPr>
              <a:lnSpc>
                <a:spcPct val="90000"/>
              </a:lnSpc>
              <a:buNone/>
            </a:pPr>
            <a:endParaRPr lang="zh-CN" altLang="en-US" sz="4000" b="1" dirty="0"/>
          </a:p>
          <a:p>
            <a:pPr>
              <a:lnSpc>
                <a:spcPct val="90000"/>
              </a:lnSpc>
              <a:buNone/>
            </a:pPr>
            <a:endParaRPr lang="zh-CN" altLang="en-US" sz="3600" dirty="0"/>
          </a:p>
        </p:txBody>
      </p:sp>
      <p:pic>
        <p:nvPicPr>
          <p:cNvPr id="21507" name="图片 18435" descr="16319_1_"/>
          <p:cNvPicPr>
            <a:picLocks noChangeAspect="1"/>
          </p:cNvPicPr>
          <p:nvPr/>
        </p:nvPicPr>
        <p:blipFill>
          <a:blip r:embed="rId1"/>
          <a:stretch>
            <a:fillRect/>
          </a:stretch>
        </p:blipFill>
        <p:spPr>
          <a:xfrm>
            <a:off x="7092950" y="1700213"/>
            <a:ext cx="2051050" cy="1441450"/>
          </a:xfrm>
          <a:prstGeom prst="rect">
            <a:avLst/>
          </a:prstGeom>
          <a:noFill/>
          <a:ln w="9525">
            <a:noFill/>
          </a:ln>
        </p:spPr>
      </p:pic>
    </p:spTree>
  </p:cSld>
  <p:clrMapOvr>
    <a:masterClrMapping/>
  </p:clrMapOvr>
  <p:transition spd="med">
    <p:wheel spokes="8"/>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9457"/>
          <p:cNvSpPr>
            <a:spLocks noGrp="1"/>
          </p:cNvSpPr>
          <p:nvPr>
            <p:ph type="title"/>
          </p:nvPr>
        </p:nvSpPr>
        <p:spPr>
          <a:ln/>
        </p:spPr>
        <p:txBody>
          <a:bodyPr anchor="ctr"/>
          <a:p>
            <a:br>
              <a:rPr lang="en-US" altLang="zh-CN" sz="4000" dirty="0"/>
            </a:br>
            <a:endParaRPr lang="en-US" altLang="zh-CN" sz="4000" dirty="0"/>
          </a:p>
        </p:txBody>
      </p:sp>
      <p:sp>
        <p:nvSpPr>
          <p:cNvPr id="19459" name="文本占位符 19458"/>
          <p:cNvSpPr>
            <a:spLocks noGrp="1"/>
          </p:cNvSpPr>
          <p:nvPr>
            <p:ph idx="1"/>
          </p:nvPr>
        </p:nvSpPr>
        <p:spPr>
          <a:xfrm>
            <a:off x="0" y="0"/>
            <a:ext cx="9144000" cy="6858000"/>
          </a:xfrm>
        </p:spPr>
        <p:txBody>
          <a:bodyPr/>
          <a:p>
            <a:pPr fontAlgn="base">
              <a:buNone/>
            </a:pPr>
            <a:r>
              <a:rPr lang="en-US" altLang="zh-CN" sz="4000" b="1" strike="noStrike" noProof="1" dirty="0"/>
              <a:t>          </a:t>
            </a:r>
            <a:r>
              <a:rPr lang="en-US" altLang="zh-CN" sz="4400" b="1" strike="noStrike" noProof="1" dirty="0">
                <a:solidFill>
                  <a:srgbClr val="FF0000"/>
                </a:solidFill>
              </a:rPr>
              <a:t>⑦</a:t>
            </a:r>
            <a:r>
              <a:rPr lang="zh-CN" altLang="en-US" sz="4400" b="1" strike="noStrike" noProof="1" dirty="0">
                <a:solidFill>
                  <a:srgbClr val="FF0000"/>
                </a:solidFill>
              </a:rPr>
              <a:t>泠泠：</a:t>
            </a:r>
            <a:r>
              <a:rPr lang="zh-CN" altLang="en-US" sz="4400" b="1" strike="noStrike" noProof="1" dirty="0"/>
              <a:t>形容水声的清越。 </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⑧</a:t>
            </a:r>
            <a:r>
              <a:rPr lang="zh-CN" altLang="en-US" sz="4400" b="1" strike="noStrike" noProof="1" dirty="0">
                <a:solidFill>
                  <a:srgbClr val="FF0000"/>
                </a:solidFill>
              </a:rPr>
              <a:t>好：</a:t>
            </a:r>
            <a:r>
              <a:rPr lang="zh-CN" altLang="en-US" sz="4400" b="1" strike="noStrike" noProof="1" dirty="0"/>
              <a:t>美丽。 </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⑨</a:t>
            </a:r>
            <a:r>
              <a:rPr lang="zh-CN" altLang="en-US" sz="4400" b="1" strike="noStrike" noProof="1" dirty="0">
                <a:solidFill>
                  <a:srgbClr val="FF0000"/>
                </a:solidFill>
              </a:rPr>
              <a:t>相鸣：</a:t>
            </a:r>
            <a:r>
              <a:rPr lang="zh-CN" altLang="en-US" sz="4400" b="1" strike="noStrike" noProof="1" dirty="0"/>
              <a:t>互相和鸣。</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⑩</a:t>
            </a:r>
            <a:r>
              <a:rPr lang="zh-CN" altLang="en-US" sz="4400" b="1" strike="noStrike" noProof="1" dirty="0">
                <a:solidFill>
                  <a:srgbClr val="FF0000"/>
                </a:solidFill>
              </a:rPr>
              <a:t>转：</a:t>
            </a:r>
            <a:r>
              <a:rPr lang="zh-CN" altLang="en-US" sz="4400" b="1" strike="noStrike" noProof="1" dirty="0"/>
              <a:t>“转”通“啭”，鸟鸣声。 </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⑾</a:t>
            </a:r>
            <a:r>
              <a:rPr lang="zh-CN" altLang="en-US" sz="4400" b="1" strike="noStrike" noProof="1" dirty="0">
                <a:solidFill>
                  <a:srgbClr val="FF0000"/>
                </a:solidFill>
              </a:rPr>
              <a:t>绝：</a:t>
            </a:r>
            <a:r>
              <a:rPr lang="zh-CN" altLang="en-US" sz="4400" b="1" strike="noStrike" noProof="1" dirty="0"/>
              <a:t>停止，消失。 </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⑿</a:t>
            </a:r>
            <a:r>
              <a:rPr lang="zh-CN" altLang="en-US" sz="4400" b="1" strike="noStrike" noProof="1" dirty="0">
                <a:solidFill>
                  <a:srgbClr val="FF0000"/>
                </a:solidFill>
              </a:rPr>
              <a:t>戾：</a:t>
            </a:r>
            <a:r>
              <a:rPr lang="zh-CN" altLang="en-US" sz="4400" b="1" strike="noStrike" noProof="1" dirty="0"/>
              <a:t>至。 </a:t>
            </a:r>
            <a:endParaRPr lang="zh-CN" altLang="en-US" sz="4400" b="1" strike="noStrike" noProof="1" dirty="0"/>
          </a:p>
          <a:p>
            <a:pPr fontAlgn="base">
              <a:buNone/>
            </a:pPr>
            <a:r>
              <a:rPr lang="zh-CN" altLang="en-US" sz="4400" b="1" strike="noStrike" noProof="1" dirty="0"/>
              <a:t>         </a:t>
            </a:r>
            <a:r>
              <a:rPr lang="en-US" altLang="zh-CN" sz="4400" b="1" strike="noStrike" noProof="1" dirty="0">
                <a:solidFill>
                  <a:srgbClr val="FF0000"/>
                </a:solidFill>
              </a:rPr>
              <a:t>⒀</a:t>
            </a:r>
            <a:r>
              <a:rPr lang="zh-CN" altLang="en-US" sz="4400" b="1" strike="noStrike" noProof="1" dirty="0">
                <a:solidFill>
                  <a:srgbClr val="FF0000"/>
                </a:solidFill>
              </a:rPr>
              <a:t>息心：</a:t>
            </a:r>
            <a:r>
              <a:rPr lang="zh-CN" altLang="en-US" sz="4400" b="1" strike="noStrike" noProof="1" dirty="0"/>
              <a:t>平息热衷于功名利禄的心。</a:t>
            </a:r>
            <a:endParaRPr lang="zh-CN" altLang="en-US" sz="4400" b="1" strike="noStrike" noProof="1" dirty="0"/>
          </a:p>
          <a:p>
            <a:pPr fontAlgn="base">
              <a:buNone/>
            </a:pPr>
            <a:endParaRPr lang="zh-CN" altLang="en-US" strike="noStrike" noProof="1" dirty="0">
              <a:solidFill>
                <a:srgbClr val="660066"/>
              </a:solidFill>
            </a:endParaRPr>
          </a:p>
          <a:p>
            <a:pPr fontAlgn="base">
              <a:buNone/>
            </a:pPr>
            <a:endParaRPr lang="zh-CN" altLang="en-US" b="1" strike="noStrike" noProof="1" dirty="0">
              <a:solidFill>
                <a:srgbClr val="FFFF00"/>
              </a:solidFill>
              <a:effectLst>
                <a:outerShdw blurRad="38100" dist="38100" dir="2700000">
                  <a:srgbClr val="000000"/>
                </a:outerShdw>
              </a:effectLst>
            </a:endParaRPr>
          </a:p>
        </p:txBody>
      </p:sp>
      <p:pic>
        <p:nvPicPr>
          <p:cNvPr id="22531" name="图片 19460" descr="t01f647d906059fcdcf"/>
          <p:cNvPicPr>
            <a:picLocks noChangeAspect="1"/>
          </p:cNvPicPr>
          <p:nvPr/>
        </p:nvPicPr>
        <p:blipFill>
          <a:blip r:embed="rId1"/>
          <a:stretch>
            <a:fillRect/>
          </a:stretch>
        </p:blipFill>
        <p:spPr>
          <a:xfrm>
            <a:off x="6732588" y="3141663"/>
            <a:ext cx="2411412" cy="1638300"/>
          </a:xfrm>
          <a:prstGeom prst="rect">
            <a:avLst/>
          </a:prstGeom>
          <a:noFill/>
          <a:ln w="9525">
            <a:noFill/>
          </a:ln>
        </p:spPr>
      </p:pic>
      <p:pic>
        <p:nvPicPr>
          <p:cNvPr id="22532" name="图片 19461" descr="t01f647d906059fcdcf"/>
          <p:cNvPicPr>
            <a:picLocks noChangeAspect="1"/>
          </p:cNvPicPr>
          <p:nvPr/>
        </p:nvPicPr>
        <p:blipFill>
          <a:blip r:embed="rId1"/>
          <a:stretch>
            <a:fillRect/>
          </a:stretch>
        </p:blipFill>
        <p:spPr>
          <a:xfrm>
            <a:off x="7019925" y="765175"/>
            <a:ext cx="2124075" cy="1638300"/>
          </a:xfrm>
          <a:prstGeom prst="rect">
            <a:avLst/>
          </a:prstGeom>
          <a:noFill/>
          <a:ln w="9525">
            <a:noFill/>
          </a:ln>
        </p:spPr>
      </p:pic>
      <p:pic>
        <p:nvPicPr>
          <p:cNvPr id="22533" name="图片 19462" descr="t01c6b3e15f38f05283"/>
          <p:cNvPicPr>
            <a:picLocks noChangeAspect="1"/>
          </p:cNvPicPr>
          <p:nvPr/>
        </p:nvPicPr>
        <p:blipFill>
          <a:blip r:embed="rId2"/>
          <a:stretch>
            <a:fillRect/>
          </a:stretch>
        </p:blipFill>
        <p:spPr>
          <a:xfrm>
            <a:off x="5795963" y="5589588"/>
            <a:ext cx="3348037" cy="1268412"/>
          </a:xfrm>
          <a:prstGeom prst="rect">
            <a:avLst/>
          </a:prstGeom>
          <a:noFill/>
          <a:ln w="9525">
            <a:noFill/>
          </a:ln>
        </p:spPr>
      </p:pic>
    </p:spTree>
  </p:cSld>
  <p:clrMapOvr>
    <a:masterClrMapping/>
  </p:clrMapOvr>
  <p:transition spd="med">
    <p:wheel spokes="8"/>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0481"/>
          <p:cNvSpPr>
            <a:spLocks noGrp="1"/>
          </p:cNvSpPr>
          <p:nvPr>
            <p:ph type="title"/>
          </p:nvPr>
        </p:nvSpPr>
        <p:spPr>
          <a:ln/>
        </p:spPr>
        <p:txBody>
          <a:bodyPr anchor="ctr"/>
          <a:p>
            <a:br>
              <a:rPr lang="en-US" altLang="zh-CN" sz="4000" dirty="0"/>
            </a:br>
            <a:endParaRPr lang="en-US" altLang="zh-CN" sz="4000" dirty="0"/>
          </a:p>
        </p:txBody>
      </p:sp>
      <p:sp>
        <p:nvSpPr>
          <p:cNvPr id="23554" name="文本占位符 20482"/>
          <p:cNvSpPr>
            <a:spLocks noGrp="1"/>
          </p:cNvSpPr>
          <p:nvPr>
            <p:ph idx="1"/>
          </p:nvPr>
        </p:nvSpPr>
        <p:spPr>
          <a:xfrm>
            <a:off x="0" y="0"/>
            <a:ext cx="9144000" cy="6858000"/>
          </a:xfrm>
          <a:ln/>
        </p:spPr>
        <p:txBody>
          <a:bodyPr anchor="t"/>
          <a:p>
            <a:pPr>
              <a:buNone/>
            </a:pPr>
            <a:r>
              <a:rPr lang="en-US" altLang="zh-CN" sz="4400" b="1" dirty="0"/>
              <a:t>       </a:t>
            </a:r>
            <a:r>
              <a:rPr lang="en-US" altLang="zh-CN" sz="4400" b="1" dirty="0">
                <a:solidFill>
                  <a:srgbClr val="FF0000"/>
                </a:solidFill>
              </a:rPr>
              <a:t>⒁</a:t>
            </a:r>
            <a:r>
              <a:rPr lang="zh-CN" altLang="en-US" sz="4400" b="1" dirty="0">
                <a:solidFill>
                  <a:srgbClr val="FF0000"/>
                </a:solidFill>
              </a:rPr>
              <a:t>经纶：</a:t>
            </a:r>
            <a:r>
              <a:rPr lang="zh-CN" altLang="en-US" sz="4400" b="1" dirty="0"/>
              <a:t>筹划，治理。</a:t>
            </a:r>
            <a:endParaRPr lang="zh-CN" altLang="en-US" sz="4400" b="1" dirty="0"/>
          </a:p>
          <a:p>
            <a:pPr>
              <a:buNone/>
            </a:pPr>
            <a:r>
              <a:rPr lang="zh-CN" altLang="en-US" sz="4400" b="1" dirty="0"/>
              <a:t>       </a:t>
            </a:r>
            <a:r>
              <a:rPr lang="en-US" altLang="zh-CN" sz="4400" b="1" dirty="0">
                <a:solidFill>
                  <a:srgbClr val="FF0000"/>
                </a:solidFill>
              </a:rPr>
              <a:t>⒂</a:t>
            </a:r>
            <a:r>
              <a:rPr lang="zh-CN" altLang="en-US" sz="4400" b="1" dirty="0">
                <a:solidFill>
                  <a:srgbClr val="FF0000"/>
                </a:solidFill>
              </a:rPr>
              <a:t>窥：</a:t>
            </a:r>
            <a:r>
              <a:rPr lang="zh-CN" altLang="en-US" sz="4400" b="1" dirty="0"/>
              <a:t>看。 </a:t>
            </a:r>
            <a:endParaRPr lang="zh-CN" altLang="en-US" sz="4400" b="1" dirty="0"/>
          </a:p>
          <a:p>
            <a:pPr>
              <a:buNone/>
            </a:pPr>
            <a:r>
              <a:rPr lang="zh-CN" altLang="en-US" sz="4400" b="1" dirty="0"/>
              <a:t>       </a:t>
            </a:r>
            <a:r>
              <a:rPr lang="en-US" altLang="zh-CN" sz="4400" b="1" dirty="0">
                <a:solidFill>
                  <a:srgbClr val="FF0000"/>
                </a:solidFill>
              </a:rPr>
              <a:t>⒃</a:t>
            </a:r>
            <a:r>
              <a:rPr lang="zh-CN" altLang="en-US" sz="4400" b="1" dirty="0">
                <a:solidFill>
                  <a:srgbClr val="FF0000"/>
                </a:solidFill>
              </a:rPr>
              <a:t>反：</a:t>
            </a:r>
            <a:r>
              <a:rPr lang="zh-CN" altLang="en-US" sz="4400" b="1" dirty="0"/>
              <a:t>流连忘返；“反”同“返”。</a:t>
            </a:r>
            <a:endParaRPr lang="zh-CN" altLang="en-US" sz="4400" b="1" dirty="0"/>
          </a:p>
          <a:p>
            <a:pPr>
              <a:buNone/>
            </a:pPr>
            <a:r>
              <a:rPr lang="zh-CN" altLang="en-US" sz="4400" b="1" dirty="0">
                <a:latin typeface="宋体" panose="02010600030101010101" pitchFamily="2" charset="-122"/>
              </a:rPr>
              <a:t>   </a:t>
            </a:r>
            <a:r>
              <a:rPr lang="zh-CN" altLang="en-US" sz="4400" b="1" dirty="0">
                <a:solidFill>
                  <a:srgbClr val="FF0000"/>
                </a:solidFill>
                <a:latin typeface="宋体" panose="02010600030101010101" pitchFamily="2" charset="-122"/>
              </a:rPr>
              <a:t>【</a:t>
            </a:r>
            <a:r>
              <a:rPr lang="en-US" altLang="zh-CN" sz="4400" b="1" dirty="0">
                <a:solidFill>
                  <a:srgbClr val="FF0000"/>
                </a:solidFill>
                <a:latin typeface="宋体" panose="02010600030101010101" pitchFamily="2" charset="-122"/>
              </a:rPr>
              <a:t>17</a:t>
            </a:r>
            <a:r>
              <a:rPr lang="zh-CN" altLang="en-US" sz="4400" b="1" dirty="0">
                <a:solidFill>
                  <a:srgbClr val="FF0000"/>
                </a:solidFill>
                <a:latin typeface="宋体" panose="02010600030101010101" pitchFamily="2" charset="-122"/>
              </a:rPr>
              <a:t>】</a:t>
            </a:r>
            <a:r>
              <a:rPr lang="zh-CN" altLang="en-US" sz="4400" b="1" dirty="0">
                <a:solidFill>
                  <a:srgbClr val="FF0000"/>
                </a:solidFill>
              </a:rPr>
              <a:t>柯：</a:t>
            </a:r>
            <a:r>
              <a:rPr lang="zh-CN" altLang="en-US" sz="4400" b="1" dirty="0"/>
              <a:t>树木的枝干。</a:t>
            </a:r>
            <a:r>
              <a:rPr lang="zh-CN" altLang="en-US" sz="4400" b="1" dirty="0">
                <a:solidFill>
                  <a:srgbClr val="660066"/>
                </a:solidFill>
              </a:rPr>
              <a:t> </a:t>
            </a:r>
            <a:endParaRPr lang="zh-CN" altLang="en-US" sz="4400" b="1" dirty="0">
              <a:solidFill>
                <a:srgbClr val="660066"/>
              </a:solidFill>
            </a:endParaRPr>
          </a:p>
          <a:p>
            <a:pPr>
              <a:buNone/>
            </a:pPr>
            <a:r>
              <a:rPr lang="zh-CN" altLang="en-US" sz="4400" b="1" dirty="0">
                <a:solidFill>
                  <a:srgbClr val="660066"/>
                </a:solidFill>
              </a:rPr>
              <a:t>      </a:t>
            </a:r>
            <a:r>
              <a:rPr lang="zh-CN" altLang="en-US" sz="4400" b="1" dirty="0">
                <a:solidFill>
                  <a:srgbClr val="FF0000"/>
                </a:solidFill>
                <a:latin typeface="宋体" panose="02010600030101010101" pitchFamily="2" charset="-122"/>
              </a:rPr>
              <a:t>【</a:t>
            </a:r>
            <a:r>
              <a:rPr lang="en-US" altLang="zh-CN" sz="4400" b="1" dirty="0">
                <a:solidFill>
                  <a:srgbClr val="FF0000"/>
                </a:solidFill>
                <a:latin typeface="宋体" panose="02010600030101010101" pitchFamily="2" charset="-122"/>
              </a:rPr>
              <a:t>18</a:t>
            </a:r>
            <a:r>
              <a:rPr lang="zh-CN" altLang="en-US" sz="4400" b="1" dirty="0">
                <a:solidFill>
                  <a:srgbClr val="FF0000"/>
                </a:solidFill>
                <a:latin typeface="宋体" panose="02010600030101010101" pitchFamily="2" charset="-122"/>
              </a:rPr>
              <a:t>】</a:t>
            </a:r>
            <a:r>
              <a:rPr lang="zh-CN" altLang="en-US" sz="4400" b="1" dirty="0">
                <a:solidFill>
                  <a:srgbClr val="FF0000"/>
                </a:solidFill>
              </a:rPr>
              <a:t>上：</a:t>
            </a:r>
            <a:r>
              <a:rPr lang="zh-CN" altLang="en-US" sz="4400" b="1" dirty="0"/>
              <a:t>词活用为状语，在上面。 </a:t>
            </a:r>
            <a:endParaRPr lang="zh-CN" altLang="en-US" sz="4400" b="1" dirty="0"/>
          </a:p>
          <a:p>
            <a:pPr>
              <a:buNone/>
            </a:pPr>
            <a:r>
              <a:rPr lang="zh-CN" altLang="en-US" sz="4400" b="1" dirty="0">
                <a:solidFill>
                  <a:srgbClr val="660066"/>
                </a:solidFill>
              </a:rPr>
              <a:t>      </a:t>
            </a:r>
            <a:r>
              <a:rPr lang="zh-CN" altLang="en-US" sz="4400" b="1" dirty="0">
                <a:solidFill>
                  <a:srgbClr val="FF0000"/>
                </a:solidFill>
                <a:latin typeface="宋体" panose="02010600030101010101" pitchFamily="2" charset="-122"/>
              </a:rPr>
              <a:t>【</a:t>
            </a:r>
            <a:r>
              <a:rPr lang="en-US" altLang="zh-CN" sz="4400" b="1" dirty="0">
                <a:solidFill>
                  <a:srgbClr val="FF0000"/>
                </a:solidFill>
                <a:latin typeface="宋体" panose="02010600030101010101" pitchFamily="2" charset="-122"/>
              </a:rPr>
              <a:t>19</a:t>
            </a:r>
            <a:r>
              <a:rPr lang="zh-CN" altLang="en-US" sz="4400" b="1" dirty="0">
                <a:solidFill>
                  <a:srgbClr val="FF0000"/>
                </a:solidFill>
                <a:latin typeface="宋体" panose="02010600030101010101" pitchFamily="2" charset="-122"/>
              </a:rPr>
              <a:t>】</a:t>
            </a:r>
            <a:r>
              <a:rPr lang="zh-CN" altLang="en-US" sz="4400" b="1" dirty="0">
                <a:solidFill>
                  <a:srgbClr val="FF0000"/>
                </a:solidFill>
              </a:rPr>
              <a:t>犹：</a:t>
            </a:r>
            <a:r>
              <a:rPr lang="zh-CN" altLang="en-US" sz="4400" b="1" dirty="0"/>
              <a:t>好像，如同。</a:t>
            </a:r>
            <a:r>
              <a:rPr lang="zh-CN" altLang="en-US" sz="4400" b="1" dirty="0">
                <a:solidFill>
                  <a:srgbClr val="660066"/>
                </a:solidFill>
              </a:rPr>
              <a:t> </a:t>
            </a:r>
            <a:endParaRPr lang="zh-CN" altLang="en-US" sz="4400" b="1" dirty="0">
              <a:solidFill>
                <a:srgbClr val="660066"/>
              </a:solidFill>
            </a:endParaRPr>
          </a:p>
          <a:p>
            <a:pPr>
              <a:buNone/>
            </a:pPr>
            <a:r>
              <a:rPr lang="zh-CN" altLang="en-US" sz="4400" b="1" dirty="0">
                <a:solidFill>
                  <a:srgbClr val="660066"/>
                </a:solidFill>
              </a:rPr>
              <a:t>      </a:t>
            </a:r>
            <a:r>
              <a:rPr lang="zh-CN" altLang="en-US" sz="4400" b="1" dirty="0">
                <a:solidFill>
                  <a:srgbClr val="FF0000"/>
                </a:solidFill>
                <a:latin typeface="宋体" panose="02010600030101010101" pitchFamily="2" charset="-122"/>
              </a:rPr>
              <a:t>【</a:t>
            </a:r>
            <a:r>
              <a:rPr lang="en-US" altLang="zh-CN" sz="4400" b="1" dirty="0">
                <a:solidFill>
                  <a:srgbClr val="FF0000"/>
                </a:solidFill>
                <a:latin typeface="宋体" panose="02010600030101010101" pitchFamily="2" charset="-122"/>
              </a:rPr>
              <a:t>20</a:t>
            </a:r>
            <a:r>
              <a:rPr lang="zh-CN" altLang="en-US" sz="4400" b="1" dirty="0">
                <a:solidFill>
                  <a:srgbClr val="FF0000"/>
                </a:solidFill>
                <a:latin typeface="宋体" panose="02010600030101010101" pitchFamily="2" charset="-122"/>
              </a:rPr>
              <a:t>】</a:t>
            </a:r>
            <a:r>
              <a:rPr lang="zh-CN" altLang="en-US" sz="4400" b="1" dirty="0">
                <a:solidFill>
                  <a:srgbClr val="FF0000"/>
                </a:solidFill>
              </a:rPr>
              <a:t>交映：</a:t>
            </a:r>
            <a:r>
              <a:rPr lang="zh-CN" altLang="en-US" sz="4400" b="1" dirty="0"/>
              <a:t>互相掩映。</a:t>
            </a:r>
            <a:endParaRPr lang="zh-CN" altLang="en-US" sz="4400" b="1" dirty="0"/>
          </a:p>
          <a:p>
            <a:endParaRPr lang="zh-CN" altLang="en-US" sz="4400" b="1" dirty="0"/>
          </a:p>
        </p:txBody>
      </p:sp>
      <p:pic>
        <p:nvPicPr>
          <p:cNvPr id="23555" name="Picture 6" descr="图片1"/>
          <p:cNvPicPr>
            <a:picLocks noChangeAspect="1"/>
          </p:cNvPicPr>
          <p:nvPr/>
        </p:nvPicPr>
        <p:blipFill>
          <a:blip r:embed="rId1"/>
          <a:stretch>
            <a:fillRect/>
          </a:stretch>
        </p:blipFill>
        <p:spPr>
          <a:xfrm>
            <a:off x="7415213" y="4076700"/>
            <a:ext cx="1728787" cy="2781300"/>
          </a:xfrm>
          <a:prstGeom prst="rect">
            <a:avLst/>
          </a:prstGeom>
          <a:noFill/>
          <a:ln w="9525">
            <a:noFill/>
          </a:ln>
        </p:spPr>
      </p:pic>
    </p:spTree>
  </p:cSld>
  <p:clrMapOvr>
    <a:masterClrMapping/>
  </p:clrMapOvr>
  <p:transition spd="med">
    <p:wheel spokes="8"/>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1505"/>
          <p:cNvSpPr>
            <a:spLocks noGrp="1"/>
          </p:cNvSpPr>
          <p:nvPr>
            <p:ph type="title"/>
          </p:nvPr>
        </p:nvSpPr>
        <p:spPr>
          <a:xfrm>
            <a:off x="468313" y="0"/>
            <a:ext cx="8229600" cy="692150"/>
          </a:xfrm>
          <a:ln/>
        </p:spPr>
        <p:txBody>
          <a:bodyPr anchor="ctr"/>
          <a:p>
            <a:r>
              <a:rPr lang="zh-CN" altLang="en-US" sz="4000" b="1" dirty="0">
                <a:solidFill>
                  <a:srgbClr val="FF0000"/>
                </a:solidFill>
              </a:rPr>
              <a:t>翻译第三段</a:t>
            </a:r>
            <a:endParaRPr lang="zh-CN" altLang="en-US" sz="4000" b="1" dirty="0">
              <a:solidFill>
                <a:srgbClr val="FF0000"/>
              </a:solidFill>
            </a:endParaRPr>
          </a:p>
        </p:txBody>
      </p:sp>
      <p:sp>
        <p:nvSpPr>
          <p:cNvPr id="24578" name="文本占位符 21506"/>
          <p:cNvSpPr>
            <a:spLocks noGrp="1"/>
          </p:cNvSpPr>
          <p:nvPr>
            <p:ph idx="1"/>
          </p:nvPr>
        </p:nvSpPr>
        <p:spPr>
          <a:xfrm>
            <a:off x="0" y="692150"/>
            <a:ext cx="9144000" cy="6165850"/>
          </a:xfrm>
          <a:ln/>
        </p:spPr>
        <p:txBody>
          <a:bodyPr anchor="t"/>
          <a:p>
            <a:pPr>
              <a:lnSpc>
                <a:spcPct val="90000"/>
              </a:lnSpc>
              <a:spcBef>
                <a:spcPct val="0"/>
              </a:spcBef>
              <a:buClr>
                <a:srgbClr val="000000"/>
              </a:buClr>
              <a:buNone/>
            </a:pPr>
            <a:r>
              <a:rPr lang="en-US" altLang="zh-CN" sz="4000" b="1" dirty="0"/>
              <a:t>          </a:t>
            </a:r>
            <a:r>
              <a:rPr lang="zh-CN" altLang="en-US" sz="4400" b="1" dirty="0"/>
              <a:t>江两岸的高山上，全都生长着苍翠的树，透出一派寒意。（重重叠叠的）山峦凭借（高峻的）地势，争着向上</a:t>
            </a:r>
            <a:r>
              <a:rPr lang="en-US" altLang="zh-CN" sz="4400" b="1" dirty="0"/>
              <a:t>,</a:t>
            </a:r>
            <a:r>
              <a:rPr lang="zh-CN" altLang="en-US" sz="4400" b="1" dirty="0"/>
              <a:t>仿佛互相之间都在争着往高处和远处伸展。笔直地向上</a:t>
            </a:r>
            <a:r>
              <a:rPr lang="en-US" altLang="zh-CN" sz="4400" b="1" dirty="0"/>
              <a:t>,</a:t>
            </a:r>
            <a:r>
              <a:rPr lang="zh-CN" altLang="en-US" sz="4400" b="1" dirty="0"/>
              <a:t>直插云天</a:t>
            </a:r>
            <a:r>
              <a:rPr lang="en-US" altLang="zh-CN" sz="4400" b="1" dirty="0"/>
              <a:t>,</a:t>
            </a:r>
            <a:r>
              <a:rPr lang="zh-CN" altLang="en-US" sz="4400" b="1" dirty="0"/>
              <a:t>由此而形成无数的山峰。（山间的）泉水冲击着岩石，发出泠泠的响声；美丽的鸟儿彼此嘤嘤地叫着，十分和谐。蝉不停地叫着，猿不停地啼着。</a:t>
            </a:r>
            <a:endParaRPr lang="zh-CN" altLang="en-US" sz="4400" b="1" dirty="0"/>
          </a:p>
          <a:p>
            <a:pPr>
              <a:lnSpc>
                <a:spcPct val="90000"/>
              </a:lnSpc>
              <a:buNone/>
            </a:pPr>
            <a:endParaRPr lang="zh-CN" altLang="en-US" sz="4400" dirty="0"/>
          </a:p>
        </p:txBody>
      </p:sp>
    </p:spTree>
  </p:cSld>
  <p:clrMapOvr>
    <a:masterClrMapping/>
  </p:clrMapOvr>
  <p:transition spd="med">
    <p:wheel spokes="8"/>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2529"/>
          <p:cNvSpPr>
            <a:spLocks noGrp="1"/>
          </p:cNvSpPr>
          <p:nvPr>
            <p:ph type="title"/>
          </p:nvPr>
        </p:nvSpPr>
        <p:spPr>
          <a:ln/>
        </p:spPr>
        <p:txBody>
          <a:bodyPr anchor="ctr"/>
          <a:p>
            <a:br>
              <a:rPr lang="en-US" altLang="zh-CN" sz="4000" dirty="0"/>
            </a:br>
            <a:endParaRPr lang="en-US" altLang="zh-CN" sz="4000" dirty="0"/>
          </a:p>
        </p:txBody>
      </p:sp>
      <p:sp>
        <p:nvSpPr>
          <p:cNvPr id="25602" name="文本占位符 22530"/>
          <p:cNvSpPr>
            <a:spLocks noGrp="1"/>
          </p:cNvSpPr>
          <p:nvPr>
            <p:ph idx="1"/>
          </p:nvPr>
        </p:nvSpPr>
        <p:spPr>
          <a:xfrm>
            <a:off x="0" y="0"/>
            <a:ext cx="9144000" cy="6858000"/>
          </a:xfrm>
          <a:ln/>
        </p:spPr>
        <p:txBody>
          <a:bodyPr anchor="t"/>
          <a:p>
            <a:pPr>
              <a:buNone/>
            </a:pPr>
            <a:r>
              <a:rPr lang="en-US" altLang="zh-CN" sz="4400" b="1" dirty="0">
                <a:solidFill>
                  <a:srgbClr val="BC0000"/>
                </a:solidFill>
              </a:rPr>
              <a:t>         </a:t>
            </a:r>
            <a:r>
              <a:rPr lang="zh-CN" altLang="en-US" sz="4400" b="1" dirty="0"/>
              <a:t>那些极力攀高的人，看到这些雄奇的山峰就会平息自己热衷于功名利禄的心；那些忙于世俗事务的人，看到这些幽美的山谷就会流连忘返。横斜的树枝在上边遮蔽着，即使在白天，也像黄昏时那样昏暗。稀疏的枝条互相掩映，有时还能见到阳光。</a:t>
            </a:r>
            <a:endParaRPr lang="zh-CN" altLang="en-US" sz="4400" b="1" dirty="0"/>
          </a:p>
        </p:txBody>
      </p:sp>
      <p:pic>
        <p:nvPicPr>
          <p:cNvPr id="25603" name="图片 22531" descr="风景45"/>
          <p:cNvPicPr>
            <a:picLocks noChangeAspect="1"/>
          </p:cNvPicPr>
          <p:nvPr/>
        </p:nvPicPr>
        <p:blipFill>
          <a:blip r:embed="rId1"/>
          <a:stretch>
            <a:fillRect/>
          </a:stretch>
        </p:blipFill>
        <p:spPr>
          <a:xfrm>
            <a:off x="3059113" y="4868863"/>
            <a:ext cx="6084887" cy="1989137"/>
          </a:xfrm>
          <a:prstGeom prst="rect">
            <a:avLst/>
          </a:prstGeom>
          <a:noFill/>
          <a:ln w="9525">
            <a:noFill/>
          </a:ln>
        </p:spPr>
      </p:pic>
    </p:spTree>
  </p:cSld>
  <p:clrMapOvr>
    <a:masterClrMapping/>
  </p:clrMapOvr>
  <p:transition spd="med">
    <p:wheel spokes="8"/>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3553"/>
          <p:cNvSpPr>
            <a:spLocks noGrp="1"/>
          </p:cNvSpPr>
          <p:nvPr>
            <p:ph type="title"/>
          </p:nvPr>
        </p:nvSpPr>
        <p:spPr>
          <a:xfrm>
            <a:off x="457200" y="0"/>
            <a:ext cx="8229600" cy="692150"/>
          </a:xfrm>
          <a:ln/>
        </p:spPr>
        <p:txBody>
          <a:bodyPr anchor="ctr"/>
          <a:p>
            <a:r>
              <a:rPr lang="zh-CN" altLang="en-US" sz="4000" b="1" dirty="0">
                <a:solidFill>
                  <a:srgbClr val="FF0000"/>
                </a:solidFill>
              </a:rPr>
              <a:t>问题探究</a:t>
            </a:r>
            <a:endParaRPr lang="zh-CN" altLang="en-US" sz="4000" b="1" dirty="0">
              <a:solidFill>
                <a:srgbClr val="FF0000"/>
              </a:solidFill>
            </a:endParaRPr>
          </a:p>
        </p:txBody>
      </p:sp>
      <p:sp>
        <p:nvSpPr>
          <p:cNvPr id="23555" name="内容占位符 23554"/>
          <p:cNvSpPr>
            <a:spLocks noGrp="1"/>
          </p:cNvSpPr>
          <p:nvPr>
            <p:ph idx="1"/>
          </p:nvPr>
        </p:nvSpPr>
        <p:spPr>
          <a:xfrm>
            <a:off x="0" y="765175"/>
            <a:ext cx="9144000" cy="6092825"/>
          </a:xfrm>
          <a:ln/>
        </p:spPr>
        <p:txBody>
          <a:bodyPr anchor="t"/>
          <a:p>
            <a:pPr>
              <a:buNone/>
            </a:pPr>
            <a:r>
              <a:rPr lang="en-US" altLang="zh-CN" sz="4000" b="1" dirty="0"/>
              <a:t>          </a:t>
            </a:r>
            <a:r>
              <a:rPr lang="en-US" altLang="zh-CN" sz="4400" b="1" dirty="0"/>
              <a:t>1</a:t>
            </a:r>
            <a:r>
              <a:rPr lang="zh-CN" altLang="en-US" sz="4400" b="1" dirty="0"/>
              <a:t>、作者用“负势竞上，互相轩邈，争高直指，千百成峰”写山，这样写好在哪里？</a:t>
            </a:r>
            <a:endParaRPr lang="zh-CN" altLang="en-US" sz="4400" b="1" dirty="0"/>
          </a:p>
          <a:p>
            <a:pPr>
              <a:buNone/>
            </a:pPr>
            <a:r>
              <a:rPr lang="zh-CN" altLang="en-US" sz="4400" b="1" dirty="0"/>
              <a:t>         </a:t>
            </a:r>
            <a:r>
              <a:rPr lang="zh-CN" altLang="en-US" sz="4400" b="1" dirty="0">
                <a:solidFill>
                  <a:srgbClr val="FF0000"/>
                </a:solidFill>
                <a:ea typeface="隶书" pitchFamily="49" charset="-122"/>
              </a:rPr>
              <a:t>以动写静，</a:t>
            </a:r>
            <a:r>
              <a:rPr lang="zh-CN" altLang="en-US" sz="4400" b="1" dirty="0">
                <a:ea typeface="隶书" pitchFamily="49" charset="-122"/>
              </a:rPr>
              <a:t>使静止的景物富有动感，更能生动形象地描绘出两岸山势的陡峭与壮美，给人以</a:t>
            </a:r>
            <a:r>
              <a:rPr lang="zh-CN" altLang="en-US" sz="4400" b="1" dirty="0">
                <a:solidFill>
                  <a:srgbClr val="FF0000"/>
                </a:solidFill>
                <a:ea typeface="隶书" pitchFamily="49" charset="-122"/>
              </a:rPr>
              <a:t>身临其境</a:t>
            </a:r>
            <a:r>
              <a:rPr lang="zh-CN" altLang="en-US" sz="4400" b="1" dirty="0">
                <a:ea typeface="隶书" pitchFamily="49" charset="-122"/>
              </a:rPr>
              <a:t>之感，给读者留下深刻印象。</a:t>
            </a:r>
            <a:r>
              <a:rPr lang="zh-CN" altLang="en-US" sz="4400" b="1" dirty="0"/>
              <a:t> </a:t>
            </a:r>
            <a:endParaRPr lang="zh-CN" altLang="en-US" sz="4400" b="1" dirty="0"/>
          </a:p>
          <a:p>
            <a:pPr>
              <a:buNone/>
            </a:pPr>
            <a:endParaRPr lang="zh-CN" altLang="en-US" sz="4400" b="1" dirty="0"/>
          </a:p>
        </p:txBody>
      </p:sp>
      <p:pic>
        <p:nvPicPr>
          <p:cNvPr id="26627" name="图片 23555" descr="t01e5e4bd24de49ad29"/>
          <p:cNvPicPr>
            <a:picLocks noChangeAspect="1"/>
          </p:cNvPicPr>
          <p:nvPr/>
        </p:nvPicPr>
        <p:blipFill>
          <a:blip r:embed="rId1"/>
          <a:stretch>
            <a:fillRect/>
          </a:stretch>
        </p:blipFill>
        <p:spPr>
          <a:xfrm>
            <a:off x="0" y="0"/>
            <a:ext cx="1258888" cy="1268413"/>
          </a:xfrm>
          <a:prstGeom prst="rect">
            <a:avLst/>
          </a:prstGeom>
          <a:noFill/>
          <a:ln w="9525">
            <a:noFill/>
          </a:ln>
        </p:spPr>
      </p:pic>
      <p:pic>
        <p:nvPicPr>
          <p:cNvPr id="26628" name="图片 23556" descr="t01ce14b42748697428"/>
          <p:cNvPicPr>
            <a:picLocks noChangeAspect="1"/>
          </p:cNvPicPr>
          <p:nvPr/>
        </p:nvPicPr>
        <p:blipFill>
          <a:blip r:embed="rId2"/>
          <a:stretch>
            <a:fillRect/>
          </a:stretch>
        </p:blipFill>
        <p:spPr>
          <a:xfrm>
            <a:off x="5292725" y="5876925"/>
            <a:ext cx="3851275" cy="9810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charRg st="48" end="116"/>
                                            </p:txEl>
                                          </p:spTgt>
                                        </p:tgtEl>
                                        <p:attrNameLst>
                                          <p:attrName>style.visibility</p:attrName>
                                        </p:attrNameLst>
                                      </p:cBhvr>
                                      <p:to>
                                        <p:strVal val="visible"/>
                                      </p:to>
                                    </p:set>
                                    <p:animEffect transition="in" filter="blinds(horizontal)">
                                      <p:cBhvr>
                                        <p:cTn id="7" dur="500"/>
                                        <p:tgtEl>
                                          <p:spTgt spid="23555">
                                            <p:txEl>
                                              <p:charRg st="48"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4577"/>
          <p:cNvSpPr>
            <a:spLocks noGrp="1"/>
          </p:cNvSpPr>
          <p:nvPr>
            <p:ph type="title"/>
          </p:nvPr>
        </p:nvSpPr>
        <p:spPr>
          <a:ln/>
        </p:spPr>
        <p:txBody>
          <a:bodyPr anchor="ctr"/>
          <a:p>
            <a:br>
              <a:rPr lang="en-US" altLang="zh-CN" sz="4000" dirty="0"/>
            </a:br>
            <a:endParaRPr lang="en-US" altLang="zh-CN" sz="4000" dirty="0"/>
          </a:p>
        </p:txBody>
      </p:sp>
      <p:sp>
        <p:nvSpPr>
          <p:cNvPr id="24579" name="内容占位符 24578"/>
          <p:cNvSpPr>
            <a:spLocks noGrp="1"/>
          </p:cNvSpPr>
          <p:nvPr>
            <p:ph idx="1"/>
          </p:nvPr>
        </p:nvSpPr>
        <p:spPr>
          <a:xfrm>
            <a:off x="0" y="0"/>
            <a:ext cx="9144000" cy="6858000"/>
          </a:xfrm>
          <a:ln/>
        </p:spPr>
        <p:txBody>
          <a:bodyPr anchor="t"/>
          <a:p>
            <a:pPr>
              <a:lnSpc>
                <a:spcPct val="90000"/>
              </a:lnSpc>
              <a:buNone/>
            </a:pPr>
            <a:r>
              <a:rPr lang="en-US" altLang="zh-CN" sz="4000" b="1" dirty="0">
                <a:ea typeface="华文彩云" pitchFamily="2" charset="-122"/>
              </a:rPr>
              <a:t>             </a:t>
            </a:r>
            <a:r>
              <a:rPr lang="en-US" altLang="zh-CN" sz="4800" b="1" dirty="0">
                <a:ea typeface="华文彩云" pitchFamily="2" charset="-122"/>
              </a:rPr>
              <a:t>2</a:t>
            </a:r>
            <a:r>
              <a:rPr lang="zh-CN" altLang="en-US" sz="4800" b="1" dirty="0">
                <a:ea typeface="华文彩云" pitchFamily="2" charset="-122"/>
              </a:rPr>
              <a:t>、揭示文章中心思想的句子是哪句？</a:t>
            </a:r>
            <a:endParaRPr lang="zh-CN" altLang="en-US" sz="4800" b="1" dirty="0">
              <a:ea typeface="华文彩云" pitchFamily="2" charset="-122"/>
            </a:endParaRPr>
          </a:p>
          <a:p>
            <a:pPr>
              <a:lnSpc>
                <a:spcPct val="90000"/>
              </a:lnSpc>
              <a:buNone/>
            </a:pPr>
            <a:r>
              <a:rPr lang="zh-CN" altLang="en-US" sz="4800" b="1" dirty="0">
                <a:solidFill>
                  <a:srgbClr val="000099"/>
                </a:solidFill>
              </a:rPr>
              <a:t>          </a:t>
            </a:r>
            <a:r>
              <a:rPr lang="zh-CN" altLang="en-US" sz="4800" b="1" dirty="0">
                <a:solidFill>
                  <a:srgbClr val="FF0000"/>
                </a:solidFill>
              </a:rPr>
              <a:t>鸢飞戾天者，望峰息心；经纶世务者，窥谷 忘反。</a:t>
            </a:r>
            <a:endParaRPr lang="zh-CN" altLang="en-US" sz="4800" b="1" dirty="0">
              <a:solidFill>
                <a:srgbClr val="FF0000"/>
              </a:solidFill>
              <a:ea typeface="华文彩云" pitchFamily="2" charset="-122"/>
            </a:endParaRPr>
          </a:p>
          <a:p>
            <a:pPr>
              <a:lnSpc>
                <a:spcPct val="90000"/>
              </a:lnSpc>
              <a:buNone/>
            </a:pPr>
            <a:endParaRPr lang="zh-CN" altLang="en-US" sz="4800" b="1" dirty="0">
              <a:solidFill>
                <a:srgbClr val="FF0000"/>
              </a:solidFill>
              <a:ea typeface="华文彩云" pitchFamily="2" charset="-122"/>
            </a:endParaRPr>
          </a:p>
          <a:p>
            <a:pPr>
              <a:lnSpc>
                <a:spcPct val="90000"/>
              </a:lnSpc>
              <a:buNone/>
            </a:pPr>
            <a:r>
              <a:rPr lang="zh-CN" altLang="en-US" sz="4400" b="1" dirty="0">
                <a:ea typeface="华文彩云" pitchFamily="2" charset="-122"/>
              </a:rPr>
              <a:t>           </a:t>
            </a:r>
            <a:r>
              <a:rPr lang="en-US" altLang="zh-CN" sz="4400" b="1" dirty="0">
                <a:ea typeface="华文彩云" pitchFamily="2" charset="-122"/>
              </a:rPr>
              <a:t>3</a:t>
            </a:r>
            <a:r>
              <a:rPr lang="zh-CN" altLang="en-US" sz="4400" b="1" dirty="0">
                <a:ea typeface="华文彩云" pitchFamily="2" charset="-122"/>
              </a:rPr>
              <a:t>、鸢飞戾天者</a:t>
            </a:r>
            <a:r>
              <a:rPr lang="zh-CN" altLang="zh-CN" sz="4400" b="1" dirty="0">
                <a:ea typeface="华文彩云" pitchFamily="2" charset="-122"/>
              </a:rPr>
              <a:t>”</a:t>
            </a:r>
            <a:r>
              <a:rPr lang="zh-CN" altLang="en-US" sz="4400" b="1" dirty="0">
                <a:ea typeface="华文彩云" pitchFamily="2" charset="-122"/>
              </a:rPr>
              <a:t>和</a:t>
            </a:r>
            <a:r>
              <a:rPr lang="zh-CN" altLang="zh-CN" sz="4400" b="1" dirty="0">
                <a:ea typeface="华文彩云" pitchFamily="2" charset="-122"/>
              </a:rPr>
              <a:t> “</a:t>
            </a:r>
            <a:r>
              <a:rPr lang="zh-CN" altLang="en-US" sz="4400" b="1" dirty="0">
                <a:ea typeface="华文彩云" pitchFamily="2" charset="-122"/>
              </a:rPr>
              <a:t>经纶世务者</a:t>
            </a:r>
            <a:r>
              <a:rPr lang="zh-CN" altLang="zh-CN" sz="4400" b="1" dirty="0">
                <a:ea typeface="华文彩云" pitchFamily="2" charset="-122"/>
              </a:rPr>
              <a:t>”</a:t>
            </a:r>
            <a:r>
              <a:rPr lang="zh-CN" altLang="en-US" sz="4400" b="1" dirty="0">
                <a:ea typeface="华文彩云" pitchFamily="2" charset="-122"/>
              </a:rPr>
              <a:t>分别指什么人</a:t>
            </a:r>
            <a:r>
              <a:rPr lang="en-US" altLang="zh-CN" sz="4400" b="1" dirty="0">
                <a:ea typeface="华文彩云" pitchFamily="2" charset="-122"/>
              </a:rPr>
              <a:t>?</a:t>
            </a:r>
            <a:endParaRPr lang="en-US" altLang="zh-CN" sz="4400" b="1" dirty="0">
              <a:ea typeface="华文彩云" pitchFamily="2" charset="-122"/>
            </a:endParaRPr>
          </a:p>
          <a:p>
            <a:pPr>
              <a:lnSpc>
                <a:spcPct val="90000"/>
              </a:lnSpc>
              <a:buNone/>
            </a:pPr>
            <a:r>
              <a:rPr lang="en-US" altLang="zh-CN" sz="4400" b="1" dirty="0">
                <a:ea typeface="华文彩云" pitchFamily="2" charset="-122"/>
              </a:rPr>
              <a:t>         </a:t>
            </a:r>
            <a:r>
              <a:rPr lang="zh-CN" altLang="en-US" sz="4400" b="1" dirty="0">
                <a:solidFill>
                  <a:srgbClr val="FF0000"/>
                </a:solidFill>
                <a:ea typeface="隶书" pitchFamily="49" charset="-122"/>
              </a:rPr>
              <a:t>指追逐名利的人和热衷于官场的人。</a:t>
            </a:r>
            <a:endParaRPr lang="zh-CN" altLang="en-US" sz="4400" b="1" dirty="0">
              <a:solidFill>
                <a:srgbClr val="FF0000"/>
              </a:solidFill>
              <a:ea typeface="隶书" pitchFamily="49" charset="-122"/>
            </a:endParaRPr>
          </a:p>
        </p:txBody>
      </p:sp>
      <p:pic>
        <p:nvPicPr>
          <p:cNvPr id="27651" name="图片 24579" descr="t01cc7b77565859fe45"/>
          <p:cNvPicPr>
            <a:picLocks noChangeAspect="1"/>
          </p:cNvPicPr>
          <p:nvPr/>
        </p:nvPicPr>
        <p:blipFill>
          <a:blip r:embed="rId1"/>
          <a:stretch>
            <a:fillRect/>
          </a:stretch>
        </p:blipFill>
        <p:spPr>
          <a:xfrm>
            <a:off x="7596188" y="2205038"/>
            <a:ext cx="1439862" cy="151130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charRg st="31" end="65"/>
                                            </p:txEl>
                                          </p:spTgt>
                                        </p:tgtEl>
                                        <p:attrNameLst>
                                          <p:attrName>style.visibility</p:attrName>
                                        </p:attrNameLst>
                                      </p:cBhvr>
                                      <p:to>
                                        <p:strVal val="visible"/>
                                      </p:to>
                                    </p:set>
                                    <p:animEffect transition="in" filter="blinds(horizontal)">
                                      <p:cBhvr>
                                        <p:cTn id="7" dur="500"/>
                                        <p:tgtEl>
                                          <p:spTgt spid="24579">
                                            <p:txEl>
                                              <p:charRg st="31"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charRg st="102" end="128"/>
                                            </p:txEl>
                                          </p:spTgt>
                                        </p:tgtEl>
                                        <p:attrNameLst>
                                          <p:attrName>style.visibility</p:attrName>
                                        </p:attrNameLst>
                                      </p:cBhvr>
                                      <p:to>
                                        <p:strVal val="visible"/>
                                      </p:to>
                                    </p:set>
                                    <p:animEffect transition="in" filter="blinds(horizontal)">
                                      <p:cBhvr>
                                        <p:cTn id="12" dur="500"/>
                                        <p:tgtEl>
                                          <p:spTgt spid="24579">
                                            <p:txEl>
                                              <p:charRg st="102"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5601"/>
          <p:cNvSpPr>
            <a:spLocks noGrp="1"/>
          </p:cNvSpPr>
          <p:nvPr>
            <p:ph type="title"/>
          </p:nvPr>
        </p:nvSpPr>
        <p:spPr>
          <a:ln/>
        </p:spPr>
        <p:txBody>
          <a:bodyPr anchor="ctr"/>
          <a:p>
            <a:br>
              <a:rPr lang="en-US" altLang="zh-CN" sz="4000" dirty="0"/>
            </a:br>
            <a:endParaRPr lang="en-US" altLang="zh-CN" sz="4000" dirty="0"/>
          </a:p>
        </p:txBody>
      </p:sp>
      <p:sp>
        <p:nvSpPr>
          <p:cNvPr id="25603" name="内容占位符 25602"/>
          <p:cNvSpPr>
            <a:spLocks noGrp="1"/>
          </p:cNvSpPr>
          <p:nvPr>
            <p:ph idx="1"/>
          </p:nvPr>
        </p:nvSpPr>
        <p:spPr>
          <a:xfrm>
            <a:off x="0" y="0"/>
            <a:ext cx="9144000" cy="6858000"/>
          </a:xfrm>
          <a:ln/>
        </p:spPr>
        <p:txBody>
          <a:bodyPr anchor="t"/>
          <a:p>
            <a:pPr>
              <a:lnSpc>
                <a:spcPct val="90000"/>
              </a:lnSpc>
              <a:buNone/>
            </a:pPr>
            <a:r>
              <a:rPr lang="en-US" altLang="zh-CN" sz="4000" b="1" dirty="0"/>
              <a:t>            4</a:t>
            </a:r>
            <a:r>
              <a:rPr lang="zh-CN" altLang="en-US" sz="4000" b="1" dirty="0"/>
              <a:t>、作者抒写了“鸢飞戾天者”和“经纶世务者”看到富春江奇异的景色以后“望峰息心”和“窥谷忘反”的感受，他写这些感受的目的是什么？</a:t>
            </a:r>
            <a:endParaRPr lang="zh-CN" altLang="en-US" sz="4000" b="1" dirty="0"/>
          </a:p>
          <a:p>
            <a:pPr>
              <a:lnSpc>
                <a:spcPct val="90000"/>
              </a:lnSpc>
              <a:buNone/>
            </a:pPr>
            <a:r>
              <a:rPr lang="zh-CN" altLang="en-US" sz="4000" b="1" dirty="0"/>
              <a:t>          </a:t>
            </a:r>
            <a:r>
              <a:rPr lang="zh-CN" altLang="en-US" sz="4000" b="1" dirty="0">
                <a:solidFill>
                  <a:srgbClr val="FF0000"/>
                </a:solidFill>
              </a:rPr>
              <a:t>寓情于景，</a:t>
            </a:r>
            <a:r>
              <a:rPr lang="zh-CN" altLang="en-US" sz="4000" b="1" dirty="0"/>
              <a:t>进行议论性的抒情。这种感受是一种设想，以有雄心壮志的游者也要产生隐居思想来衬托山水景物的魅力，表现出作者对大自然的热爱，透露出作者对世俗官场和追求利禄之徒的蔑视之情以及避世退隐的高洁志趣。</a:t>
            </a:r>
            <a:endParaRPr lang="zh-CN" altLang="en-US" sz="4000" b="1" dirty="0"/>
          </a:p>
          <a:p>
            <a:pPr>
              <a:lnSpc>
                <a:spcPct val="90000"/>
              </a:lnSpc>
              <a:buNone/>
            </a:pPr>
            <a:endParaRPr lang="zh-CN" altLang="en-US" sz="4000" b="1" dirty="0">
              <a:ea typeface="隶书" pitchFamily="49" charset="-122"/>
            </a:endParaRPr>
          </a:p>
          <a:p>
            <a:pPr>
              <a:lnSpc>
                <a:spcPct val="90000"/>
              </a:lnSpc>
            </a:pPr>
            <a:endParaRPr lang="zh-CN" altLang="en-US" sz="4000" dirty="0"/>
          </a:p>
        </p:txBody>
      </p:sp>
      <p:pic>
        <p:nvPicPr>
          <p:cNvPr id="28675" name="图片 25603" descr="t01fc34fb886e599b58"/>
          <p:cNvPicPr>
            <a:picLocks noChangeAspect="1"/>
          </p:cNvPicPr>
          <p:nvPr/>
        </p:nvPicPr>
        <p:blipFill>
          <a:blip r:embed="rId1"/>
          <a:stretch>
            <a:fillRect/>
          </a:stretch>
        </p:blipFill>
        <p:spPr>
          <a:xfrm>
            <a:off x="3924300" y="5734050"/>
            <a:ext cx="5219700" cy="11239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77" end="187"/>
                                            </p:txEl>
                                          </p:spTgt>
                                        </p:tgtEl>
                                        <p:attrNameLst>
                                          <p:attrName>style.visibility</p:attrName>
                                        </p:attrNameLst>
                                      </p:cBhvr>
                                      <p:to>
                                        <p:strVal val="visible"/>
                                      </p:to>
                                    </p:set>
                                    <p:animEffect transition="in" filter="blinds(horizontal)">
                                      <p:cBhvr>
                                        <p:cTn id="7" dur="500"/>
                                        <p:tgtEl>
                                          <p:spTgt spid="25603">
                                            <p:txEl>
                                              <p:charRg st="77"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6625"/>
          <p:cNvSpPr>
            <a:spLocks noGrp="1"/>
          </p:cNvSpPr>
          <p:nvPr>
            <p:ph type="title"/>
          </p:nvPr>
        </p:nvSpPr>
        <p:spPr>
          <a:xfrm>
            <a:off x="457200" y="0"/>
            <a:ext cx="8229600" cy="692150"/>
          </a:xfrm>
          <a:ln/>
        </p:spPr>
        <p:txBody>
          <a:bodyPr anchor="ctr"/>
          <a:p>
            <a:r>
              <a:rPr lang="zh-CN" altLang="en-US" sz="4000" b="1" dirty="0">
                <a:solidFill>
                  <a:srgbClr val="FF0000"/>
                </a:solidFill>
              </a:rPr>
              <a:t>小结</a:t>
            </a:r>
            <a:endParaRPr lang="zh-CN" altLang="en-US" sz="4000" b="1" dirty="0">
              <a:solidFill>
                <a:srgbClr val="FF0000"/>
              </a:solidFill>
            </a:endParaRPr>
          </a:p>
        </p:txBody>
      </p:sp>
      <p:sp>
        <p:nvSpPr>
          <p:cNvPr id="29698" name="文本占位符 26626"/>
          <p:cNvSpPr>
            <a:spLocks noGrp="1"/>
          </p:cNvSpPr>
          <p:nvPr>
            <p:ph idx="1"/>
          </p:nvPr>
        </p:nvSpPr>
        <p:spPr>
          <a:xfrm>
            <a:off x="0" y="692150"/>
            <a:ext cx="9144000" cy="6165850"/>
          </a:xfrm>
          <a:ln/>
        </p:spPr>
        <p:txBody>
          <a:bodyPr anchor="t"/>
          <a:p>
            <a:pPr>
              <a:buNone/>
            </a:pPr>
            <a:r>
              <a:rPr lang="en-US" altLang="zh-CN" dirty="0"/>
              <a:t>              </a:t>
            </a:r>
            <a:r>
              <a:rPr lang="zh-CN" altLang="en-US" sz="4400" b="1" dirty="0"/>
              <a:t>第三段写“</a:t>
            </a:r>
            <a:r>
              <a:rPr lang="zh-CN" altLang="en-US" sz="4400" b="1" dirty="0">
                <a:solidFill>
                  <a:srgbClr val="FF0000"/>
                </a:solidFill>
              </a:rPr>
              <a:t>奇山</a:t>
            </a:r>
            <a:r>
              <a:rPr lang="zh-CN" altLang="en-US" sz="4400" b="1" dirty="0"/>
              <a:t>”。这是文中详写的部分。作者从视角、听角的角度，给景物蒙上了一层清淡优雅的色彩，使读者如同身临其境。</a:t>
            </a:r>
            <a:endParaRPr lang="zh-CN" altLang="en-US" sz="4400" b="1" dirty="0"/>
          </a:p>
        </p:txBody>
      </p:sp>
      <p:pic>
        <p:nvPicPr>
          <p:cNvPr id="29699" name="图片 26627" descr="图片1"/>
          <p:cNvPicPr>
            <a:picLocks noChangeAspect="1"/>
          </p:cNvPicPr>
          <p:nvPr/>
        </p:nvPicPr>
        <p:blipFill>
          <a:blip r:embed="rId1"/>
          <a:stretch>
            <a:fillRect/>
          </a:stretch>
        </p:blipFill>
        <p:spPr>
          <a:xfrm>
            <a:off x="0" y="3860800"/>
            <a:ext cx="9144000" cy="2997200"/>
          </a:xfrm>
          <a:prstGeom prst="rect">
            <a:avLst/>
          </a:prstGeom>
          <a:noFill/>
          <a:ln w="9525">
            <a:noFill/>
          </a:ln>
        </p:spPr>
      </p:pic>
    </p:spTree>
  </p:cSld>
  <p:clrMapOvr>
    <a:masterClrMapping/>
  </p:clrMapOvr>
  <p:transition spd="med">
    <p:wheel spokes="8"/>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a:xfrm>
            <a:off x="457200" y="0"/>
            <a:ext cx="8229600" cy="692150"/>
          </a:xfrm>
          <a:ln/>
        </p:spPr>
        <p:txBody>
          <a:bodyPr anchor="ctr"/>
          <a:p>
            <a:r>
              <a:rPr lang="zh-CN" altLang="en-US" sz="4000" b="1" dirty="0">
                <a:solidFill>
                  <a:srgbClr val="FF0000"/>
                </a:solidFill>
              </a:rPr>
              <a:t>赏析语句</a:t>
            </a:r>
            <a:endParaRPr lang="zh-CN" altLang="en-US" sz="4000" b="1" dirty="0">
              <a:solidFill>
                <a:srgbClr val="FF0000"/>
              </a:solidFill>
            </a:endParaRPr>
          </a:p>
        </p:txBody>
      </p:sp>
      <p:sp>
        <p:nvSpPr>
          <p:cNvPr id="29699" name="内容占位符 29698"/>
          <p:cNvSpPr>
            <a:spLocks noGrp="1"/>
          </p:cNvSpPr>
          <p:nvPr>
            <p:ph idx="1"/>
          </p:nvPr>
        </p:nvSpPr>
        <p:spPr>
          <a:xfrm>
            <a:off x="0" y="692150"/>
            <a:ext cx="9144000" cy="6165850"/>
          </a:xfrm>
          <a:ln/>
        </p:spPr>
        <p:txBody>
          <a:bodyPr anchor="t"/>
          <a:p>
            <a:pPr algn="just" eaLnBrk="0" hangingPunct="0">
              <a:spcBef>
                <a:spcPct val="0"/>
              </a:spcBef>
              <a:buClr>
                <a:srgbClr val="000000"/>
              </a:buClr>
              <a:buNone/>
            </a:pPr>
            <a:r>
              <a:rPr lang="en-US" altLang="zh-CN" sz="4000" b="1" dirty="0">
                <a:solidFill>
                  <a:srgbClr val="FF0000"/>
                </a:solidFill>
              </a:rPr>
              <a:t>           </a:t>
            </a:r>
            <a:r>
              <a:rPr lang="en-US" altLang="zh-CN" sz="4400" b="1" dirty="0">
                <a:solidFill>
                  <a:srgbClr val="FF0000"/>
                </a:solidFill>
              </a:rPr>
              <a:t>①“</a:t>
            </a:r>
            <a:r>
              <a:rPr lang="zh-CN" altLang="en-US" sz="4400" b="1" dirty="0">
                <a:solidFill>
                  <a:srgbClr val="FF0000"/>
                </a:solidFill>
              </a:rPr>
              <a:t>风烟俱净，天山共色。”</a:t>
            </a:r>
            <a:endParaRPr lang="zh-CN" altLang="en-US" sz="4400" b="1" dirty="0">
              <a:solidFill>
                <a:srgbClr val="FF0000"/>
              </a:solidFill>
            </a:endParaRPr>
          </a:p>
          <a:p>
            <a:pPr algn="just" eaLnBrk="0" hangingPunct="0">
              <a:spcBef>
                <a:spcPct val="0"/>
              </a:spcBef>
              <a:buClr>
                <a:srgbClr val="000000"/>
              </a:buClr>
              <a:buNone/>
            </a:pPr>
            <a:r>
              <a:rPr lang="zh-CN" altLang="en-US" sz="4400" b="1" dirty="0">
                <a:solidFill>
                  <a:srgbClr val="FF0000"/>
                </a:solidFill>
              </a:rPr>
              <a:t>         </a:t>
            </a:r>
            <a:r>
              <a:rPr lang="zh-CN" altLang="en-US" sz="4400" b="1" dirty="0"/>
              <a:t>作者不仅为我们描绘出一幅天清气朗，明快秀丽的景色，而且将富春江放在“天”这个壮阔背景上来描写，就勾勒出了一个广阔的空间境界。</a:t>
            </a:r>
            <a:r>
              <a:rPr lang="zh-CN" altLang="en-US" sz="4400" dirty="0"/>
              <a:t> </a:t>
            </a:r>
            <a:endParaRPr lang="zh-CN" altLang="en-US" sz="4400" b="1" dirty="0"/>
          </a:p>
          <a:p>
            <a:pPr>
              <a:buNone/>
            </a:pPr>
            <a:endParaRPr lang="zh-CN" altLang="en-US" sz="4400" b="1" dirty="0"/>
          </a:p>
        </p:txBody>
      </p:sp>
      <p:sp>
        <p:nvSpPr>
          <p:cNvPr id="29700" name="矩形 29699" descr="2009331195038837"/>
          <p:cNvSpPr>
            <a:spLocks noGrp="1" noChangeAspect="1"/>
          </p:cNvSpPr>
          <p:nvPr/>
        </p:nvSpPr>
        <p:spPr>
          <a:xfrm>
            <a:off x="1835150" y="4365625"/>
            <a:ext cx="7308850" cy="2492375"/>
          </a:xfrm>
          <a:prstGeom prst="rect">
            <a:avLst/>
          </a:prstGeom>
          <a:blipFill rotWithShape="1">
            <a:blip r:embed="rId1"/>
            <a:stretch>
              <a:fillRect b="-127634"/>
            </a:stretch>
          </a:blipFill>
          <a:ln w="9525" cap="flat" cmpd="sng">
            <a:solidFill>
              <a:schemeClr val="tx1"/>
            </a:solidFill>
            <a:prstDash val="solid"/>
            <a:miter/>
            <a:headEnd type="none" w="med" len="med"/>
            <a:tailEnd type="none" w="med" len="med"/>
          </a:ln>
        </p:spPr>
        <p:txBody>
          <a:bodyPr/>
          <a:p>
            <a:pPr fontAlgn="base"/>
            <a:endParaRPr lang="zh-CN" altLang="en-US" strike="noStrike" noProof="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699">
                                            <p:txEl>
                                              <p:charRg st="25" end="98"/>
                                            </p:txEl>
                                          </p:spTgt>
                                        </p:tgtEl>
                                        <p:attrNameLst>
                                          <p:attrName>style.visibility</p:attrName>
                                        </p:attrNameLst>
                                      </p:cBhvr>
                                      <p:to>
                                        <p:strVal val="visible"/>
                                      </p:to>
                                    </p:set>
                                    <p:animEffect transition="in" filter="box(in)">
                                      <p:cBhvr>
                                        <p:cTn id="7" dur="500"/>
                                        <p:tgtEl>
                                          <p:spTgt spid="29699">
                                            <p:txEl>
                                              <p:charRg st="25"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47105"/>
          <p:cNvSpPr>
            <a:spLocks noGrp="1"/>
          </p:cNvSpPr>
          <p:nvPr>
            <p:ph type="title"/>
          </p:nvPr>
        </p:nvSpPr>
        <p:spPr>
          <a:xfrm>
            <a:off x="468313" y="0"/>
            <a:ext cx="8229600" cy="620713"/>
          </a:xfrm>
          <a:ln/>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4098" name="文本占位符 47106"/>
          <p:cNvSpPr>
            <a:spLocks noGrp="1"/>
          </p:cNvSpPr>
          <p:nvPr>
            <p:ph idx="1"/>
          </p:nvPr>
        </p:nvSpPr>
        <p:spPr>
          <a:xfrm>
            <a:off x="0" y="692150"/>
            <a:ext cx="9144000" cy="6165850"/>
          </a:xfrm>
          <a:ln/>
        </p:spPr>
        <p:txBody>
          <a:bodyPr anchor="t"/>
          <a:p>
            <a:pPr>
              <a:buNone/>
            </a:pPr>
            <a:r>
              <a:rPr lang="en-US" altLang="zh-CN" sz="4000" b="1" dirty="0"/>
              <a:t>           1</a:t>
            </a:r>
            <a:r>
              <a:rPr lang="zh-CN" altLang="en-US" sz="4000" b="1" dirty="0"/>
              <a:t>、积累有关吴均的文学常识；</a:t>
            </a:r>
            <a:endParaRPr lang="zh-CN" altLang="en-US" sz="4000" b="1" dirty="0"/>
          </a:p>
          <a:p>
            <a:pPr>
              <a:buNone/>
            </a:pPr>
            <a:r>
              <a:rPr lang="zh-CN" altLang="en-US" sz="4000" b="1" dirty="0"/>
              <a:t>           </a:t>
            </a:r>
            <a:r>
              <a:rPr lang="en-US" altLang="zh-CN" sz="4000" b="1" dirty="0"/>
              <a:t>2</a:t>
            </a:r>
            <a:r>
              <a:rPr lang="zh-CN" altLang="en-US" sz="4000" b="1" dirty="0"/>
              <a:t>、弄清词句的含义，进而领会文章的内容；</a:t>
            </a:r>
            <a:endParaRPr lang="zh-CN" altLang="en-US" sz="4000" b="1" dirty="0"/>
          </a:p>
          <a:p>
            <a:pPr>
              <a:buNone/>
            </a:pPr>
            <a:r>
              <a:rPr lang="zh-CN" altLang="en-US" sz="4000" b="1" dirty="0"/>
              <a:t>           </a:t>
            </a:r>
            <a:r>
              <a:rPr lang="en-US" altLang="zh-CN" sz="4000" b="1" dirty="0"/>
              <a:t>3</a:t>
            </a:r>
            <a:r>
              <a:rPr lang="zh-CN" altLang="en-US" sz="4000" b="1" dirty="0"/>
              <a:t>、领会文章的层次，领悟文章的意境；</a:t>
            </a:r>
            <a:endParaRPr lang="zh-CN" altLang="en-US" sz="4000" b="1" dirty="0"/>
          </a:p>
          <a:p>
            <a:pPr>
              <a:buNone/>
            </a:pPr>
            <a:r>
              <a:rPr lang="zh-CN" altLang="en-US" sz="4000" b="1" dirty="0"/>
              <a:t>           </a:t>
            </a:r>
            <a:r>
              <a:rPr lang="en-US" altLang="zh-CN" sz="4000" b="1" dirty="0"/>
              <a:t>4</a:t>
            </a:r>
            <a:r>
              <a:rPr lang="zh-CN" altLang="en-US" sz="4000" b="1" dirty="0"/>
              <a:t>、学习文章景物描写的方法；</a:t>
            </a:r>
            <a:endParaRPr lang="zh-CN" altLang="en-US" sz="4000" b="1" dirty="0"/>
          </a:p>
          <a:p>
            <a:pPr>
              <a:buNone/>
            </a:pPr>
            <a:r>
              <a:rPr lang="zh-CN" altLang="en-US" sz="4000" b="1" dirty="0"/>
              <a:t>           </a:t>
            </a:r>
            <a:r>
              <a:rPr lang="en-US" altLang="zh-CN" sz="4000" b="1" dirty="0"/>
              <a:t>5</a:t>
            </a:r>
            <a:r>
              <a:rPr lang="zh-CN" altLang="en-US" sz="4000" b="1" dirty="0"/>
              <a:t>、背诵并默写全文。</a:t>
            </a:r>
            <a:endParaRPr lang="zh-CN" altLang="en-US" sz="4000" b="1" dirty="0"/>
          </a:p>
        </p:txBody>
      </p:sp>
      <p:pic>
        <p:nvPicPr>
          <p:cNvPr id="4099" name="图片 47107" descr="图片1"/>
          <p:cNvPicPr>
            <a:picLocks noChangeAspect="1"/>
          </p:cNvPicPr>
          <p:nvPr/>
        </p:nvPicPr>
        <p:blipFill>
          <a:blip r:embed="rId1"/>
          <a:stretch>
            <a:fillRect/>
          </a:stretch>
        </p:blipFill>
        <p:spPr>
          <a:xfrm>
            <a:off x="6443663" y="4868863"/>
            <a:ext cx="2700337" cy="1989137"/>
          </a:xfrm>
          <a:prstGeom prst="rect">
            <a:avLst/>
          </a:prstGeom>
          <a:noFill/>
          <a:ln w="9525">
            <a:noFill/>
          </a:ln>
        </p:spPr>
      </p:pic>
      <p:pic>
        <p:nvPicPr>
          <p:cNvPr id="4100" name="图片 47108" descr="t01d29261d9de66153e"/>
          <p:cNvPicPr>
            <a:picLocks noChangeAspect="1"/>
          </p:cNvPicPr>
          <p:nvPr/>
        </p:nvPicPr>
        <p:blipFill>
          <a:blip r:embed="rId2"/>
          <a:stretch>
            <a:fillRect/>
          </a:stretch>
        </p:blipFill>
        <p:spPr>
          <a:xfrm>
            <a:off x="0" y="0"/>
            <a:ext cx="1295400" cy="1916113"/>
          </a:xfrm>
          <a:prstGeom prst="rect">
            <a:avLst/>
          </a:prstGeom>
          <a:noFill/>
          <a:ln w="9525">
            <a:noFill/>
          </a:ln>
        </p:spPr>
      </p:pic>
      <p:pic>
        <p:nvPicPr>
          <p:cNvPr id="4101" name="图片 47109" descr="t01d29261d9de66153e"/>
          <p:cNvPicPr>
            <a:picLocks noChangeAspect="1"/>
          </p:cNvPicPr>
          <p:nvPr/>
        </p:nvPicPr>
        <p:blipFill>
          <a:blip r:embed="rId2"/>
          <a:stretch>
            <a:fillRect/>
          </a:stretch>
        </p:blipFill>
        <p:spPr>
          <a:xfrm>
            <a:off x="0" y="4292600"/>
            <a:ext cx="1295400" cy="2565400"/>
          </a:xfrm>
          <a:prstGeom prst="rect">
            <a:avLst/>
          </a:prstGeom>
          <a:noFill/>
          <a:ln w="9525">
            <a:noFill/>
          </a:ln>
        </p:spPr>
      </p:pic>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0721"/>
          <p:cNvSpPr>
            <a:spLocks noGrp="1"/>
          </p:cNvSpPr>
          <p:nvPr>
            <p:ph type="title"/>
          </p:nvPr>
        </p:nvSpPr>
        <p:spPr>
          <a:ln/>
        </p:spPr>
        <p:txBody>
          <a:bodyPr anchor="ctr"/>
          <a:p>
            <a:br>
              <a:rPr lang="en-US" altLang="zh-CN" sz="4000" dirty="0"/>
            </a:br>
            <a:endParaRPr lang="en-US" altLang="zh-CN" sz="4000" dirty="0"/>
          </a:p>
        </p:txBody>
      </p:sp>
      <p:sp>
        <p:nvSpPr>
          <p:cNvPr id="30723" name="内容占位符 30722"/>
          <p:cNvSpPr>
            <a:spLocks noGrp="1"/>
          </p:cNvSpPr>
          <p:nvPr>
            <p:ph idx="1"/>
          </p:nvPr>
        </p:nvSpPr>
        <p:spPr>
          <a:xfrm>
            <a:off x="0" y="0"/>
            <a:ext cx="9144000" cy="6858000"/>
          </a:xfrm>
          <a:ln/>
        </p:spPr>
        <p:txBody>
          <a:bodyPr anchor="t"/>
          <a:p>
            <a:pPr eaLnBrk="0" hangingPunct="0">
              <a:spcBef>
                <a:spcPct val="50000"/>
              </a:spcBef>
              <a:buClr>
                <a:srgbClr val="000000"/>
              </a:buClr>
              <a:buNone/>
            </a:pPr>
            <a:r>
              <a:rPr lang="en-US" altLang="zh-CN" sz="4400" b="1" dirty="0">
                <a:solidFill>
                  <a:srgbClr val="FF3300"/>
                </a:solidFill>
              </a:rPr>
              <a:t>          </a:t>
            </a:r>
            <a:r>
              <a:rPr lang="en-US" altLang="zh-CN" sz="4400" b="1" dirty="0">
                <a:solidFill>
                  <a:srgbClr val="FF0000"/>
                </a:solidFill>
              </a:rPr>
              <a:t>②“</a:t>
            </a:r>
            <a:r>
              <a:rPr lang="zh-CN" altLang="en-US" sz="4400" b="1" dirty="0">
                <a:solidFill>
                  <a:srgbClr val="FF0000"/>
                </a:solidFill>
              </a:rPr>
              <a:t>从流飘荡，任意东西。”</a:t>
            </a:r>
            <a:endParaRPr lang="zh-CN" altLang="en-US" sz="4400" b="1" dirty="0">
              <a:solidFill>
                <a:srgbClr val="FF0000"/>
              </a:solidFill>
            </a:endParaRPr>
          </a:p>
          <a:p>
            <a:pPr eaLnBrk="0" hangingPunct="0">
              <a:spcBef>
                <a:spcPct val="50000"/>
              </a:spcBef>
              <a:buClr>
                <a:srgbClr val="000000"/>
              </a:buClr>
              <a:buNone/>
            </a:pPr>
            <a:r>
              <a:rPr lang="zh-CN" altLang="en-US" sz="4400" b="1" dirty="0">
                <a:solidFill>
                  <a:srgbClr val="FF0000"/>
                </a:solidFill>
              </a:rPr>
              <a:t>          </a:t>
            </a:r>
            <a:r>
              <a:rPr lang="zh-CN" altLang="en-US" sz="4400" b="1" dirty="0"/>
              <a:t>既写出富春江水陡，山形千回百转的特色，也表现了作者陶醉于大自然美好景色的闲适心情。</a:t>
            </a:r>
            <a:endParaRPr lang="zh-CN" altLang="en-US" sz="4400" b="1" dirty="0"/>
          </a:p>
          <a:p>
            <a:pPr eaLnBrk="0" hangingPunct="0">
              <a:spcBef>
                <a:spcPct val="50000"/>
              </a:spcBef>
              <a:buClr>
                <a:srgbClr val="000000"/>
              </a:buClr>
              <a:buNone/>
            </a:pPr>
            <a:r>
              <a:rPr lang="zh-CN" altLang="en-US" sz="4400" b="1" dirty="0">
                <a:solidFill>
                  <a:srgbClr val="FF0000"/>
                </a:solidFill>
              </a:rPr>
              <a:t>          </a:t>
            </a:r>
            <a:r>
              <a:rPr lang="en-US" altLang="zh-CN" sz="4400" b="1" dirty="0">
                <a:solidFill>
                  <a:srgbClr val="FF0000"/>
                </a:solidFill>
              </a:rPr>
              <a:t>③“</a:t>
            </a:r>
            <a:r>
              <a:rPr lang="zh-CN" altLang="en-US" sz="4400" b="1" dirty="0">
                <a:solidFill>
                  <a:srgbClr val="FF0000"/>
                </a:solidFill>
              </a:rPr>
              <a:t>夹岸高山，皆生寒树。”</a:t>
            </a:r>
            <a:endParaRPr lang="zh-CN" altLang="en-US" sz="4400" b="1" dirty="0">
              <a:solidFill>
                <a:srgbClr val="FF0000"/>
              </a:solidFill>
            </a:endParaRPr>
          </a:p>
          <a:p>
            <a:pPr eaLnBrk="0" hangingPunct="0">
              <a:spcBef>
                <a:spcPct val="50000"/>
              </a:spcBef>
              <a:buClr>
                <a:srgbClr val="000000"/>
              </a:buClr>
              <a:buNone/>
            </a:pPr>
            <a:r>
              <a:rPr lang="zh-CN" altLang="en-US" sz="4400" b="1" dirty="0">
                <a:solidFill>
                  <a:srgbClr val="FF0000"/>
                </a:solidFill>
              </a:rPr>
              <a:t>           </a:t>
            </a:r>
            <a:r>
              <a:rPr lang="zh-CN" altLang="en-US" sz="4400" b="1" dirty="0"/>
              <a:t>一个“寒”字，暗示了深秋的时令特征，也写出了人的主观感受。</a:t>
            </a:r>
            <a:endParaRPr lang="zh-CN" altLang="en-US" sz="4400" b="1" dirty="0"/>
          </a:p>
          <a:p>
            <a:pPr eaLnBrk="0" hangingPunct="0">
              <a:spcBef>
                <a:spcPct val="50000"/>
              </a:spcBef>
              <a:buClr>
                <a:srgbClr val="000000"/>
              </a:buClr>
              <a:buNone/>
            </a:pPr>
            <a:endParaRPr lang="zh-CN" altLang="en-US" sz="4400" b="1" dirty="0"/>
          </a:p>
          <a:p>
            <a:pPr>
              <a:buNone/>
            </a:pPr>
            <a:endParaRPr lang="zh-CN" altLang="en-US" sz="4000" b="1" dirty="0">
              <a:solidFill>
                <a:srgbClr val="FF0000"/>
              </a:solidFill>
            </a:endParaRPr>
          </a:p>
        </p:txBody>
      </p:sp>
      <p:pic>
        <p:nvPicPr>
          <p:cNvPr id="31747" name="图片 30723" descr="t019e9970c2280cf60f"/>
          <p:cNvPicPr>
            <a:picLocks noChangeAspect="1"/>
          </p:cNvPicPr>
          <p:nvPr/>
        </p:nvPicPr>
        <p:blipFill>
          <a:blip r:embed="rId1"/>
          <a:stretch>
            <a:fillRect/>
          </a:stretch>
        </p:blipFill>
        <p:spPr>
          <a:xfrm>
            <a:off x="0" y="3213100"/>
            <a:ext cx="1476375" cy="17732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24" end="76"/>
                                            </p:txEl>
                                          </p:spTgt>
                                        </p:tgtEl>
                                        <p:attrNameLst>
                                          <p:attrName>style.visibility</p:attrName>
                                        </p:attrNameLst>
                                      </p:cBhvr>
                                      <p:to>
                                        <p:strVal val="visible"/>
                                      </p:to>
                                    </p:set>
                                    <p:animEffect transition="in" filter="blinds(horizontal)">
                                      <p:cBhvr>
                                        <p:cTn id="7" dur="500"/>
                                        <p:tgtEl>
                                          <p:spTgt spid="30723">
                                            <p:txEl>
                                              <p:charRg st="24"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charRg st="100" end="141"/>
                                            </p:txEl>
                                          </p:spTgt>
                                        </p:tgtEl>
                                        <p:attrNameLst>
                                          <p:attrName>style.visibility</p:attrName>
                                        </p:attrNameLst>
                                      </p:cBhvr>
                                      <p:to>
                                        <p:strVal val="visible"/>
                                      </p:to>
                                    </p:set>
                                    <p:animEffect transition="in" filter="blinds(horizontal)">
                                      <p:cBhvr>
                                        <p:cTn id="12" dur="500"/>
                                        <p:tgtEl>
                                          <p:spTgt spid="30723">
                                            <p:txEl>
                                              <p:charRg st="100" end="1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1745"/>
          <p:cNvSpPr>
            <a:spLocks noGrp="1"/>
          </p:cNvSpPr>
          <p:nvPr>
            <p:ph type="title"/>
          </p:nvPr>
        </p:nvSpPr>
        <p:spPr>
          <a:ln/>
        </p:spPr>
        <p:txBody>
          <a:bodyPr anchor="ctr"/>
          <a:p>
            <a:br>
              <a:rPr lang="en-US" altLang="zh-CN" sz="4000" dirty="0"/>
            </a:br>
            <a:endParaRPr lang="en-US" altLang="zh-CN" sz="4000" dirty="0"/>
          </a:p>
        </p:txBody>
      </p:sp>
      <p:sp>
        <p:nvSpPr>
          <p:cNvPr id="31747" name="内容占位符 31746"/>
          <p:cNvSpPr>
            <a:spLocks noGrp="1"/>
          </p:cNvSpPr>
          <p:nvPr>
            <p:ph idx="1"/>
          </p:nvPr>
        </p:nvSpPr>
        <p:spPr>
          <a:xfrm>
            <a:off x="0" y="0"/>
            <a:ext cx="9144000" cy="6858000"/>
          </a:xfrm>
          <a:ln/>
        </p:spPr>
        <p:txBody>
          <a:bodyPr anchor="t"/>
          <a:p>
            <a:pPr>
              <a:buNone/>
            </a:pPr>
            <a:r>
              <a:rPr lang="en-US" altLang="zh-CN" sz="4400" b="1" dirty="0">
                <a:solidFill>
                  <a:srgbClr val="FF0000"/>
                </a:solidFill>
              </a:rPr>
              <a:t>          ④ “</a:t>
            </a:r>
            <a:r>
              <a:rPr lang="zh-CN" altLang="en-US" sz="4400" b="1" dirty="0">
                <a:solidFill>
                  <a:srgbClr val="FF0000"/>
                </a:solidFill>
              </a:rPr>
              <a:t>负势竞上，互相轩邈，争高直指，千百成峰。”</a:t>
            </a:r>
            <a:endParaRPr lang="zh-CN" altLang="en-US" sz="4400" b="1" dirty="0">
              <a:solidFill>
                <a:srgbClr val="FF0000"/>
              </a:solidFill>
            </a:endParaRPr>
          </a:p>
          <a:p>
            <a:pPr>
              <a:buNone/>
            </a:pPr>
            <a:r>
              <a:rPr lang="zh-CN" altLang="en-US" sz="4400" b="1" dirty="0">
                <a:solidFill>
                  <a:srgbClr val="FF0000"/>
                </a:solidFill>
              </a:rPr>
              <a:t>          </a:t>
            </a:r>
            <a:r>
              <a:rPr lang="zh-CN" altLang="en-US" sz="4400" b="1" dirty="0"/>
              <a:t>用拟人的手法，写出江的两岸崇山峻岭，高耸人云的雄奇景色；“竞”“争”二字把静止的山写活了，赋予了它们以生命和动感。</a:t>
            </a:r>
            <a:endParaRPr lang="zh-CN" altLang="en-US" sz="4400" b="1" dirty="0"/>
          </a:p>
          <a:p>
            <a:pPr>
              <a:buNone/>
            </a:pPr>
            <a:endParaRPr lang="zh-CN" altLang="en-US" sz="4400" b="1" dirty="0"/>
          </a:p>
          <a:p>
            <a:pPr>
              <a:buNone/>
            </a:pPr>
            <a:endParaRPr lang="zh-CN" altLang="en-US" sz="4400" b="1" dirty="0">
              <a:solidFill>
                <a:srgbClr val="FF0000"/>
              </a:solidFill>
            </a:endParaRPr>
          </a:p>
        </p:txBody>
      </p:sp>
      <p:pic>
        <p:nvPicPr>
          <p:cNvPr id="32771" name="图片 31750" descr="图片1"/>
          <p:cNvPicPr>
            <a:picLocks noChangeAspect="1"/>
          </p:cNvPicPr>
          <p:nvPr/>
        </p:nvPicPr>
        <p:blipFill>
          <a:blip r:embed="rId1"/>
          <a:stretch>
            <a:fillRect/>
          </a:stretch>
        </p:blipFill>
        <p:spPr>
          <a:xfrm>
            <a:off x="0" y="4508500"/>
            <a:ext cx="9144000" cy="234950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1747">
                                            <p:txEl>
                                              <p:charRg st="35" end="103"/>
                                            </p:txEl>
                                          </p:spTgt>
                                        </p:tgtEl>
                                        <p:attrNameLst>
                                          <p:attrName>style.visibility</p:attrName>
                                        </p:attrNameLst>
                                      </p:cBhvr>
                                      <p:to>
                                        <p:strVal val="visible"/>
                                      </p:to>
                                    </p:set>
                                    <p:animEffect transition="in" filter="checkerboard(across)">
                                      <p:cBhvr>
                                        <p:cTn id="7" dur="500"/>
                                        <p:tgtEl>
                                          <p:spTgt spid="31747">
                                            <p:txEl>
                                              <p:charRg st="35"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57347"/>
          <p:cNvSpPr txBox="1"/>
          <p:nvPr/>
        </p:nvSpPr>
        <p:spPr>
          <a:xfrm>
            <a:off x="1258888" y="692150"/>
            <a:ext cx="7561262" cy="6308725"/>
          </a:xfrm>
          <a:prstGeom prst="rect">
            <a:avLst/>
          </a:prstGeom>
          <a:noFill/>
          <a:ln w="9525">
            <a:noFill/>
          </a:ln>
        </p:spPr>
        <p:txBody>
          <a:bodyPr anchor="t">
            <a:spAutoFit/>
          </a:bodyPr>
          <a:p>
            <a:pPr lvl="0" indent="0"/>
            <a:r>
              <a:rPr lang="en-US" altLang="zh-CN" sz="4000" b="1" dirty="0">
                <a:latin typeface="Arial" panose="020B0604020202020204" pitchFamily="34" charset="0"/>
                <a:ea typeface="宋体" panose="02010600030101010101" pitchFamily="2" charset="-122"/>
              </a:rPr>
              <a:t>              </a:t>
            </a:r>
            <a:r>
              <a:rPr lang="en-US" altLang="zh-CN" sz="4000" b="1" dirty="0">
                <a:solidFill>
                  <a:srgbClr val="FF0000"/>
                </a:solidFill>
                <a:latin typeface="Arial" panose="020B0604020202020204" pitchFamily="34" charset="0"/>
                <a:ea typeface="宋体" panose="02010600030101010101" pitchFamily="2" charset="-122"/>
              </a:rPr>
              <a:t>1</a:t>
            </a:r>
            <a:r>
              <a:rPr lang="zh-CN" altLang="en-US" sz="4000" b="1" dirty="0">
                <a:solidFill>
                  <a:srgbClr val="FF0000"/>
                </a:solidFill>
                <a:latin typeface="Arial" panose="020B0604020202020204" pitchFamily="34" charset="0"/>
                <a:ea typeface="宋体" panose="02010600030101010101" pitchFamily="2" charset="-122"/>
              </a:rPr>
              <a:t>、通假字</a:t>
            </a:r>
            <a:endParaRPr lang="zh-CN" altLang="en-US" sz="4000" b="1" dirty="0">
              <a:solidFill>
                <a:srgbClr val="FF0000"/>
              </a:solidFill>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en-US" altLang="zh-CN" sz="4000" b="1" dirty="0">
                <a:solidFill>
                  <a:srgbClr val="FF0000"/>
                </a:solidFill>
                <a:latin typeface="Arial" panose="020B0604020202020204" pitchFamily="34" charset="0"/>
                <a:ea typeface="宋体" panose="02010600030101010101" pitchFamily="2" charset="-122"/>
              </a:rPr>
              <a:t>①</a:t>
            </a:r>
            <a:r>
              <a:rPr lang="en-US" altLang="zh-CN" sz="4000"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蝉则千</a:t>
            </a:r>
            <a:r>
              <a:rPr lang="zh-CN" altLang="en-US" sz="4000" b="1" dirty="0">
                <a:solidFill>
                  <a:srgbClr val="FF0000"/>
                </a:solidFill>
                <a:latin typeface="Arial" panose="020B0604020202020204" pitchFamily="34" charset="0"/>
                <a:ea typeface="宋体" panose="02010600030101010101" pitchFamily="2" charset="-122"/>
              </a:rPr>
              <a:t>转</a:t>
            </a:r>
            <a:r>
              <a:rPr lang="zh-CN" altLang="en-US" sz="4000" b="1" dirty="0">
                <a:latin typeface="Arial" panose="020B0604020202020204" pitchFamily="34" charset="0"/>
                <a:ea typeface="宋体" panose="02010600030101010101" pitchFamily="2" charset="-122"/>
              </a:rPr>
              <a:t>不穷（“转”通“啭”，鸟叫声。）</a:t>
            </a:r>
            <a:endParaRPr lang="zh-CN" altLang="en-US" sz="4000" b="1" dirty="0">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zh-CN" altLang="en-US" sz="4000" dirty="0">
                <a:latin typeface="Arial" panose="020B0604020202020204" pitchFamily="34" charset="0"/>
                <a:ea typeface="宋体" panose="02010600030101010101" pitchFamily="2" charset="-122"/>
              </a:rPr>
              <a:t> </a:t>
            </a:r>
            <a:r>
              <a:rPr lang="en-US" altLang="zh-CN" sz="4000" b="1" dirty="0">
                <a:solidFill>
                  <a:srgbClr val="FF0000"/>
                </a:solidFill>
                <a:latin typeface="Arial" panose="020B0604020202020204" pitchFamily="34" charset="0"/>
                <a:ea typeface="宋体" panose="02010600030101010101" pitchFamily="2" charset="-122"/>
              </a:rPr>
              <a:t>②</a:t>
            </a:r>
            <a:r>
              <a:rPr lang="zh-CN" altLang="en-US" sz="4000" b="1" dirty="0">
                <a:latin typeface="Arial" panose="020B0604020202020204" pitchFamily="34" charset="0"/>
                <a:ea typeface="宋体" panose="02010600030101010101" pitchFamily="2" charset="-122"/>
              </a:rPr>
              <a:t>窥谷忘</a:t>
            </a:r>
            <a:r>
              <a:rPr lang="zh-CN" altLang="en-US" sz="4000" b="1" dirty="0">
                <a:solidFill>
                  <a:srgbClr val="FF0000"/>
                </a:solidFill>
                <a:latin typeface="Arial" panose="020B0604020202020204" pitchFamily="34" charset="0"/>
                <a:ea typeface="宋体" panose="02010600030101010101" pitchFamily="2" charset="-122"/>
              </a:rPr>
              <a:t>反</a:t>
            </a:r>
            <a:r>
              <a:rPr lang="zh-CN" altLang="en-US" sz="4000" b="1" dirty="0">
                <a:latin typeface="Arial" panose="020B0604020202020204" pitchFamily="34" charset="0"/>
                <a:ea typeface="宋体" panose="02010600030101010101" pitchFamily="2" charset="-122"/>
              </a:rPr>
              <a:t>（“反”通“返”，返回。）</a:t>
            </a:r>
            <a:endParaRPr lang="zh-CN" altLang="en-US" sz="4000" b="1" dirty="0">
              <a:latin typeface="Arial" panose="020B0604020202020204" pitchFamily="34" charset="0"/>
              <a:ea typeface="宋体" panose="02010600030101010101" pitchFamily="2" charset="-122"/>
            </a:endParaRPr>
          </a:p>
          <a:p>
            <a:pPr lvl="0" indent="0"/>
            <a:r>
              <a:rPr lang="zh-CN" altLang="en-US" sz="4400" b="1" dirty="0">
                <a:latin typeface="Arial" panose="020B0604020202020204" pitchFamily="34" charset="0"/>
                <a:ea typeface="宋体" panose="02010600030101010101" pitchFamily="2" charset="-122"/>
              </a:rPr>
              <a:t>        </a:t>
            </a:r>
            <a:endParaRPr lang="zh-CN" altLang="en-US" sz="4400" b="1" dirty="0">
              <a:latin typeface="Arial" panose="020B0604020202020204" pitchFamily="34" charset="0"/>
              <a:ea typeface="宋体" panose="02010600030101010101" pitchFamily="2" charset="-122"/>
            </a:endParaRPr>
          </a:p>
          <a:p>
            <a:pPr lvl="0" indent="0"/>
            <a:r>
              <a:rPr lang="zh-CN" altLang="en-US" sz="4400" b="1" dirty="0">
                <a:latin typeface="Arial" panose="020B0604020202020204" pitchFamily="34" charset="0"/>
                <a:ea typeface="宋体" panose="02010600030101010101" pitchFamily="2" charset="-122"/>
              </a:rPr>
              <a:t>            </a:t>
            </a:r>
            <a:r>
              <a:rPr lang="en-US" altLang="zh-CN" sz="4000" b="1" dirty="0">
                <a:solidFill>
                  <a:srgbClr val="FF0000"/>
                </a:solidFill>
                <a:latin typeface="Arial" panose="020B0604020202020204" pitchFamily="34" charset="0"/>
                <a:ea typeface="宋体" panose="02010600030101010101" pitchFamily="2" charset="-122"/>
              </a:rPr>
              <a:t>2</a:t>
            </a:r>
            <a:r>
              <a:rPr lang="zh-CN" altLang="en-US" sz="4000" b="1" dirty="0">
                <a:solidFill>
                  <a:srgbClr val="FF0000"/>
                </a:solidFill>
                <a:latin typeface="Arial" panose="020B0604020202020204" pitchFamily="34" charset="0"/>
                <a:ea typeface="宋体" panose="02010600030101010101" pitchFamily="2" charset="-122"/>
              </a:rPr>
              <a:t>、古今异义</a:t>
            </a:r>
            <a:endParaRPr lang="zh-CN" altLang="en-US" sz="4000" b="1" dirty="0">
              <a:solidFill>
                <a:srgbClr val="FF0000"/>
              </a:solidFill>
              <a:latin typeface="Arial" panose="020B0604020202020204" pitchFamily="34" charset="0"/>
              <a:ea typeface="宋体" panose="02010600030101010101" pitchFamily="2" charset="-122"/>
            </a:endParaRPr>
          </a:p>
          <a:p>
            <a:pPr lvl="0" indent="0"/>
            <a:r>
              <a:rPr lang="en-US" altLang="zh-CN" sz="4000" b="1" dirty="0">
                <a:latin typeface="Arial" panose="020B0604020202020204" pitchFamily="34" charset="0"/>
                <a:ea typeface="宋体" panose="02010600030101010101" pitchFamily="2" charset="-122"/>
              </a:rPr>
              <a:t>(1)</a:t>
            </a:r>
            <a:r>
              <a:rPr lang="zh-CN" altLang="en-US" sz="4000" b="1" dirty="0">
                <a:solidFill>
                  <a:srgbClr val="FF0000"/>
                </a:solidFill>
                <a:latin typeface="Arial" panose="020B0604020202020204" pitchFamily="34" charset="0"/>
                <a:ea typeface="宋体" panose="02010600030101010101" pitchFamily="2" charset="-122"/>
              </a:rPr>
              <a:t>许。</a:t>
            </a:r>
            <a:r>
              <a:rPr lang="zh-CN" altLang="en-US" sz="4000" b="1" dirty="0">
                <a:latin typeface="Arial" panose="020B0604020202020204" pitchFamily="34" charset="0"/>
                <a:ea typeface="宋体" panose="02010600030101010101" pitchFamily="2" charset="-122"/>
              </a:rPr>
              <a:t> 古义：左右。   今义：或许，应允，赞许等。</a:t>
            </a:r>
            <a:endParaRPr lang="zh-CN" altLang="en-US" sz="4000" b="1" dirty="0">
              <a:solidFill>
                <a:srgbClr val="FF0000"/>
              </a:solidFill>
              <a:latin typeface="Arial" panose="020B0604020202020204" pitchFamily="34" charset="0"/>
              <a:ea typeface="宋体" panose="02010600030101010101" pitchFamily="2" charset="-122"/>
            </a:endParaRPr>
          </a:p>
          <a:p>
            <a:pPr lvl="0" indent="0"/>
            <a:endParaRPr lang="zh-CN" altLang="en-US" sz="4000" b="1" dirty="0">
              <a:latin typeface="Arial" panose="020B0604020202020204" pitchFamily="34" charset="0"/>
              <a:ea typeface="宋体" panose="02010600030101010101" pitchFamily="2" charset="-122"/>
            </a:endParaRPr>
          </a:p>
        </p:txBody>
      </p:sp>
      <p:pic>
        <p:nvPicPr>
          <p:cNvPr id="33794" name="图片 57348" descr="t01e2c85fab625c4972"/>
          <p:cNvPicPr>
            <a:picLocks noChangeAspect="1"/>
          </p:cNvPicPr>
          <p:nvPr/>
        </p:nvPicPr>
        <p:blipFill>
          <a:blip r:embed="rId1"/>
          <a:stretch>
            <a:fillRect/>
          </a:stretch>
        </p:blipFill>
        <p:spPr>
          <a:xfrm>
            <a:off x="0" y="0"/>
            <a:ext cx="1146175" cy="6858000"/>
          </a:xfrm>
          <a:prstGeom prst="rect">
            <a:avLst/>
          </a:prstGeom>
          <a:noFill/>
          <a:ln w="9525">
            <a:noFill/>
          </a:ln>
        </p:spPr>
      </p:pic>
      <p:sp>
        <p:nvSpPr>
          <p:cNvPr id="33795" name="文本占位符 57350"/>
          <p:cNvSpPr>
            <a:spLocks noGrp="1"/>
          </p:cNvSpPr>
          <p:nvPr>
            <p:ph idx="1"/>
          </p:nvPr>
        </p:nvSpPr>
        <p:spPr>
          <a:xfrm>
            <a:off x="457200" y="-100012"/>
            <a:ext cx="8229600" cy="6226175"/>
          </a:xfrm>
          <a:ln/>
        </p:spPr>
        <p:txBody>
          <a:bodyPr anchor="t"/>
          <a:p>
            <a:pPr>
              <a:buNone/>
            </a:pPr>
            <a:r>
              <a:rPr lang="en-US" altLang="zh-CN" b="1" dirty="0">
                <a:solidFill>
                  <a:srgbClr val="FF0000"/>
                </a:solidFill>
                <a:ea typeface="方正少儿简体" pitchFamily="1" charset="-122"/>
              </a:rPr>
              <a:t>                            </a:t>
            </a:r>
            <a:r>
              <a:rPr lang="zh-CN" altLang="en-US" sz="4000" b="1" dirty="0">
                <a:solidFill>
                  <a:srgbClr val="FF0000"/>
                </a:solidFill>
                <a:ea typeface="方正少儿简体" pitchFamily="1" charset="-122"/>
              </a:rPr>
              <a:t>文言积累</a:t>
            </a:r>
            <a:endParaRPr lang="zh-CN" altLang="en-US" sz="4000" b="1" dirty="0">
              <a:solidFill>
                <a:srgbClr val="FF0000"/>
              </a:solidFill>
              <a:ea typeface="方正少儿简体" pitchFamily="1" charset="-122"/>
            </a:endParaRPr>
          </a:p>
        </p:txBody>
      </p:sp>
    </p:spTree>
  </p:cSld>
  <p:clrMapOvr>
    <a:masterClrMapping/>
  </p:clrMapOvr>
  <p:transition spd="med">
    <p:wheel spokes="8"/>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占位符 34818"/>
          <p:cNvSpPr>
            <a:spLocks noGrp="1"/>
          </p:cNvSpPr>
          <p:nvPr>
            <p:ph idx="1"/>
          </p:nvPr>
        </p:nvSpPr>
        <p:spPr>
          <a:xfrm>
            <a:off x="0" y="0"/>
            <a:ext cx="9144000" cy="6858000"/>
          </a:xfrm>
          <a:ln/>
        </p:spPr>
        <p:txBody>
          <a:bodyPr anchor="t"/>
          <a:p>
            <a:pPr>
              <a:buNone/>
            </a:pPr>
            <a:r>
              <a:rPr lang="en-US" altLang="zh-CN" sz="4000" b="1" dirty="0">
                <a:solidFill>
                  <a:srgbClr val="FF0000"/>
                </a:solidFill>
              </a:rPr>
              <a:t>         </a:t>
            </a:r>
            <a:r>
              <a:rPr lang="en-US" altLang="zh-CN" sz="4000" b="1" dirty="0"/>
              <a:t> (2)</a:t>
            </a:r>
            <a:r>
              <a:rPr lang="zh-CN" altLang="en-US" sz="4000" b="1" dirty="0">
                <a:solidFill>
                  <a:srgbClr val="FF0000"/>
                </a:solidFill>
              </a:rPr>
              <a:t>经纶</a:t>
            </a:r>
            <a:r>
              <a:rPr lang="zh-CN" altLang="en-US" sz="4000" b="1" dirty="0"/>
              <a:t>。 古义：筹划、治理。今义：政治规划 。</a:t>
            </a:r>
            <a:endParaRPr lang="zh-CN" altLang="en-US" sz="4000" b="1" dirty="0"/>
          </a:p>
          <a:p>
            <a:pPr>
              <a:buNone/>
            </a:pPr>
            <a:r>
              <a:rPr lang="zh-CN" altLang="en-US" sz="4000" b="1" dirty="0"/>
              <a:t>          </a:t>
            </a:r>
            <a:r>
              <a:rPr lang="en-US" altLang="zh-CN" sz="4000" b="1" dirty="0"/>
              <a:t>(3)</a:t>
            </a:r>
            <a:r>
              <a:rPr lang="zh-CN" altLang="en-US" sz="4000" b="1" dirty="0">
                <a:solidFill>
                  <a:srgbClr val="FF0000"/>
                </a:solidFill>
              </a:rPr>
              <a:t>戾 </a:t>
            </a:r>
            <a:r>
              <a:rPr lang="zh-CN" altLang="en-US" sz="4000" b="1" dirty="0"/>
              <a:t>。古义：至 。 今义：罪恶。  </a:t>
            </a:r>
            <a:endParaRPr lang="zh-CN" altLang="en-US" sz="4000" b="1" dirty="0"/>
          </a:p>
          <a:p>
            <a:pPr>
              <a:buNone/>
            </a:pPr>
            <a:r>
              <a:rPr lang="zh-CN" altLang="en-US" sz="4000" b="1" dirty="0"/>
              <a:t>          </a:t>
            </a:r>
            <a:r>
              <a:rPr lang="en-US" altLang="zh-CN" sz="4000" b="1" dirty="0"/>
              <a:t>(4)</a:t>
            </a:r>
            <a:r>
              <a:rPr lang="zh-CN" altLang="en-US" sz="4000" b="1" dirty="0">
                <a:solidFill>
                  <a:srgbClr val="FF0000"/>
                </a:solidFill>
              </a:rPr>
              <a:t>穷</a:t>
            </a:r>
            <a:r>
              <a:rPr lang="zh-CN" altLang="en-US" sz="4000" b="1" dirty="0"/>
              <a:t>。古义：穷尽。今义：贫穷。 </a:t>
            </a:r>
            <a:endParaRPr lang="zh-CN" altLang="en-US" sz="4000" b="1" dirty="0"/>
          </a:p>
          <a:p>
            <a:pPr>
              <a:buNone/>
            </a:pPr>
            <a:r>
              <a:rPr lang="zh-CN" altLang="en-US" sz="4000" b="1" dirty="0"/>
              <a:t>          </a:t>
            </a:r>
            <a:r>
              <a:rPr lang="en-US" altLang="zh-CN" sz="4000" b="1" dirty="0"/>
              <a:t>(5)</a:t>
            </a:r>
            <a:r>
              <a:rPr lang="zh-CN" altLang="en-US" sz="4000" b="1" dirty="0">
                <a:solidFill>
                  <a:srgbClr val="FF0000"/>
                </a:solidFill>
              </a:rPr>
              <a:t>奔</a:t>
            </a:r>
            <a:r>
              <a:rPr lang="zh-CN" altLang="en-US" sz="4000" b="1" dirty="0"/>
              <a:t>。古义：本文指飞奔的马。   今义：奔跑。</a:t>
            </a:r>
            <a:endParaRPr lang="zh-CN" altLang="en-US" sz="4000" b="1" dirty="0"/>
          </a:p>
          <a:p>
            <a:pPr>
              <a:buNone/>
            </a:pPr>
            <a:r>
              <a:rPr lang="zh-CN" altLang="en-US" sz="4000" b="1" dirty="0"/>
              <a:t>         </a:t>
            </a:r>
            <a:r>
              <a:rPr lang="en-US" altLang="zh-CN" sz="4000" b="1" dirty="0"/>
              <a:t>(6)</a:t>
            </a:r>
            <a:r>
              <a:rPr lang="zh-CN" altLang="en-US" sz="4000" b="1" dirty="0">
                <a:solidFill>
                  <a:srgbClr val="FF0000"/>
                </a:solidFill>
              </a:rPr>
              <a:t>窥</a:t>
            </a:r>
            <a:r>
              <a:rPr lang="zh-CN" altLang="en-US" sz="4000" b="1" dirty="0"/>
              <a:t>。古义：看，观察，侦探。   今义：从小孔、缝隙或隐蔽处偷看。</a:t>
            </a:r>
            <a:endParaRPr lang="zh-CN" altLang="en-US" sz="4000" b="1" dirty="0"/>
          </a:p>
          <a:p>
            <a:pPr>
              <a:buNone/>
            </a:pPr>
            <a:r>
              <a:rPr lang="zh-CN" altLang="en-US" sz="4400" b="1" dirty="0"/>
              <a:t> </a:t>
            </a:r>
            <a:endParaRPr lang="zh-CN" altLang="en-US" sz="4400" b="1" dirty="0"/>
          </a:p>
        </p:txBody>
      </p:sp>
      <p:pic>
        <p:nvPicPr>
          <p:cNvPr id="34818" name="图片 34819" descr="guilin4"/>
          <p:cNvPicPr>
            <a:picLocks noChangeAspect="1"/>
          </p:cNvPicPr>
          <p:nvPr/>
        </p:nvPicPr>
        <p:blipFill>
          <a:blip r:embed="rId1"/>
          <a:stretch>
            <a:fillRect/>
          </a:stretch>
        </p:blipFill>
        <p:spPr>
          <a:xfrm>
            <a:off x="0" y="5661025"/>
            <a:ext cx="9144000" cy="1196975"/>
          </a:xfrm>
          <a:prstGeom prst="rect">
            <a:avLst/>
          </a:prstGeom>
          <a:noFill/>
          <a:ln w="9525">
            <a:noFill/>
          </a:ln>
        </p:spPr>
      </p:pic>
    </p:spTree>
  </p:cSld>
  <p:clrMapOvr>
    <a:masterClrMapping/>
  </p:clrMapOvr>
  <p:transition spd="med">
    <p:wheel spokes="8"/>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58369"/>
          <p:cNvSpPr>
            <a:spLocks noGrp="1"/>
          </p:cNvSpPr>
          <p:nvPr>
            <p:ph type="title"/>
          </p:nvPr>
        </p:nvSpPr>
        <p:spPr>
          <a:ln/>
        </p:spPr>
        <p:txBody>
          <a:bodyPr anchor="ctr"/>
          <a:p>
            <a:br>
              <a:rPr lang="en-US" altLang="zh-CN" sz="4000" dirty="0"/>
            </a:br>
            <a:endParaRPr lang="en-US" altLang="zh-CN" sz="4000" dirty="0"/>
          </a:p>
        </p:txBody>
      </p:sp>
      <p:sp>
        <p:nvSpPr>
          <p:cNvPr id="35842" name="文本占位符 58370"/>
          <p:cNvSpPr>
            <a:spLocks noGrp="1"/>
          </p:cNvSpPr>
          <p:nvPr>
            <p:ph idx="1"/>
          </p:nvPr>
        </p:nvSpPr>
        <p:spPr>
          <a:xfrm>
            <a:off x="0" y="0"/>
            <a:ext cx="9144000" cy="6858000"/>
          </a:xfrm>
          <a:ln/>
        </p:spPr>
        <p:txBody>
          <a:bodyPr anchor="t"/>
          <a:p>
            <a:pPr>
              <a:buNone/>
            </a:pPr>
            <a:r>
              <a:rPr lang="en-US" altLang="zh-CN" dirty="0"/>
              <a:t>                  </a:t>
            </a:r>
            <a:r>
              <a:rPr lang="en-US" altLang="zh-CN" sz="4000" b="1" dirty="0">
                <a:solidFill>
                  <a:srgbClr val="FF0000"/>
                </a:solidFill>
              </a:rPr>
              <a:t>3</a:t>
            </a:r>
            <a:r>
              <a:rPr lang="zh-CN" altLang="en-US" sz="4000" b="1" dirty="0">
                <a:solidFill>
                  <a:srgbClr val="FF0000"/>
                </a:solidFill>
              </a:rPr>
              <a:t>、一词多义</a:t>
            </a:r>
            <a:endParaRPr lang="zh-CN" altLang="en-US" sz="4000" b="1" dirty="0">
              <a:solidFill>
                <a:srgbClr val="FF0000"/>
              </a:solidFill>
            </a:endParaRPr>
          </a:p>
        </p:txBody>
      </p:sp>
      <p:sp>
        <p:nvSpPr>
          <p:cNvPr id="35843" name="文本框 58371"/>
          <p:cNvSpPr txBox="1"/>
          <p:nvPr/>
        </p:nvSpPr>
        <p:spPr>
          <a:xfrm>
            <a:off x="0" y="3068638"/>
            <a:ext cx="1366838"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①</a:t>
            </a:r>
            <a:r>
              <a:rPr lang="zh-CN" altLang="en-US" sz="4400" b="1" dirty="0">
                <a:solidFill>
                  <a:srgbClr val="FF0000"/>
                </a:solidFill>
                <a:latin typeface="Arial" panose="020B0604020202020204" pitchFamily="34" charset="0"/>
                <a:ea typeface="宋体" panose="02010600030101010101" pitchFamily="2" charset="-122"/>
              </a:rPr>
              <a:t>绝</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5844" name="左大括号 58372"/>
          <p:cNvSpPr/>
          <p:nvPr/>
        </p:nvSpPr>
        <p:spPr>
          <a:xfrm>
            <a:off x="1187450" y="1052513"/>
            <a:ext cx="1008063" cy="4751387"/>
          </a:xfrm>
          <a:prstGeom prst="leftBrace">
            <a:avLst>
              <a:gd name="adj1" fmla="val 39256"/>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35845" name="文本框 58373"/>
          <p:cNvSpPr txBox="1"/>
          <p:nvPr/>
        </p:nvSpPr>
        <p:spPr>
          <a:xfrm>
            <a:off x="2339975" y="692150"/>
            <a:ext cx="611981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奇山异水，天下独</a:t>
            </a:r>
            <a:r>
              <a:rPr lang="zh-CN" altLang="en-US" sz="4400" b="1" dirty="0">
                <a:solidFill>
                  <a:srgbClr val="FF0000"/>
                </a:solidFill>
                <a:latin typeface="Arial" panose="020B0604020202020204" pitchFamily="34" charset="0"/>
                <a:ea typeface="宋体" panose="02010600030101010101" pitchFamily="2" charset="-122"/>
              </a:rPr>
              <a:t>绝。</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5846" name="文本框 58374"/>
          <p:cNvSpPr txBox="1"/>
          <p:nvPr/>
        </p:nvSpPr>
        <p:spPr>
          <a:xfrm>
            <a:off x="1908175" y="5373688"/>
            <a:ext cx="518477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猿则百叫无</a:t>
            </a:r>
            <a:r>
              <a:rPr lang="zh-CN" altLang="en-US" sz="4400" b="1" dirty="0">
                <a:solidFill>
                  <a:srgbClr val="FF0000"/>
                </a:solidFill>
                <a:latin typeface="Arial" panose="020B0604020202020204" pitchFamily="34" charset="0"/>
                <a:ea typeface="宋体" panose="02010600030101010101" pitchFamily="2" charset="-122"/>
              </a:rPr>
              <a:t>绝</a:t>
            </a:r>
            <a:r>
              <a:rPr lang="zh-CN" altLang="en-US" sz="4400" b="1" dirty="0">
                <a:latin typeface="Arial" panose="020B0604020202020204" pitchFamily="34" charset="0"/>
                <a:ea typeface="宋体" panose="02010600030101010101" pitchFamily="2" charset="-122"/>
              </a:rPr>
              <a:t>。 </a:t>
            </a:r>
            <a:endParaRPr lang="zh-CN" altLang="en-US" sz="4400" b="1" dirty="0">
              <a:latin typeface="Arial" panose="020B0604020202020204" pitchFamily="34" charset="0"/>
              <a:ea typeface="宋体" panose="02010600030101010101" pitchFamily="2" charset="-122"/>
            </a:endParaRPr>
          </a:p>
        </p:txBody>
      </p:sp>
      <p:sp>
        <p:nvSpPr>
          <p:cNvPr id="58376" name="文本框 58375"/>
          <p:cNvSpPr txBox="1"/>
          <p:nvPr/>
        </p:nvSpPr>
        <p:spPr>
          <a:xfrm>
            <a:off x="5580063" y="1700213"/>
            <a:ext cx="2449512"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绝妙</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58377" name="文本框 58376"/>
          <p:cNvSpPr txBox="1"/>
          <p:nvPr/>
        </p:nvSpPr>
        <p:spPr>
          <a:xfrm>
            <a:off x="6084888" y="5300663"/>
            <a:ext cx="2879725"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停止</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35849" name="图片 58377" descr="t01a6f49c48dd073d41"/>
          <p:cNvPicPr>
            <a:picLocks noChangeAspect="1"/>
          </p:cNvPicPr>
          <p:nvPr/>
        </p:nvPicPr>
        <p:blipFill>
          <a:blip r:embed="rId1"/>
          <a:stretch>
            <a:fillRect/>
          </a:stretch>
        </p:blipFill>
        <p:spPr>
          <a:xfrm>
            <a:off x="1908175" y="1773238"/>
            <a:ext cx="3455988" cy="33115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8376">
                                            <p:txEl>
                                              <p:charRg st="0" end="3"/>
                                            </p:txEl>
                                          </p:spTgt>
                                        </p:tgtEl>
                                        <p:attrNameLst>
                                          <p:attrName>style.visibility</p:attrName>
                                        </p:attrNameLst>
                                      </p:cBhvr>
                                      <p:to>
                                        <p:strVal val="visible"/>
                                      </p:to>
                                    </p:set>
                                    <p:animEffect transition="in" filter="box(in)">
                                      <p:cBhvr>
                                        <p:cTn id="7" dur="500"/>
                                        <p:tgtEl>
                                          <p:spTgt spid="58376">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377">
                                            <p:txEl>
                                              <p:charRg st="0" end="3"/>
                                            </p:txEl>
                                          </p:spTgt>
                                        </p:tgtEl>
                                        <p:attrNameLst>
                                          <p:attrName>style.visibility</p:attrName>
                                        </p:attrNameLst>
                                      </p:cBhvr>
                                      <p:to>
                                        <p:strVal val="visible"/>
                                      </p:to>
                                    </p:set>
                                    <p:animEffect transition="in" filter="blinds(horizontal)">
                                      <p:cBhvr>
                                        <p:cTn id="12" dur="500"/>
                                        <p:tgtEl>
                                          <p:spTgt spid="58377">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59393"/>
          <p:cNvSpPr>
            <a:spLocks noGrp="1"/>
          </p:cNvSpPr>
          <p:nvPr>
            <p:ph type="title"/>
          </p:nvPr>
        </p:nvSpPr>
        <p:spPr>
          <a:ln/>
        </p:spPr>
        <p:txBody>
          <a:bodyPr anchor="ctr"/>
          <a:p>
            <a:br>
              <a:rPr lang="en-US" altLang="zh-CN" sz="4000" dirty="0"/>
            </a:br>
            <a:endParaRPr lang="en-US" altLang="zh-CN" sz="4000" dirty="0"/>
          </a:p>
        </p:txBody>
      </p:sp>
      <p:sp>
        <p:nvSpPr>
          <p:cNvPr id="36866" name="文本占位符 59394"/>
          <p:cNvSpPr>
            <a:spLocks noGrp="1"/>
          </p:cNvSpPr>
          <p:nvPr>
            <p:ph idx="1"/>
          </p:nvPr>
        </p:nvSpPr>
        <p:spPr>
          <a:xfrm>
            <a:off x="0" y="0"/>
            <a:ext cx="9144000" cy="6858000"/>
          </a:xfrm>
          <a:ln/>
        </p:spPr>
        <p:txBody>
          <a:bodyPr anchor="t"/>
          <a:p>
            <a:pPr>
              <a:buNone/>
            </a:pPr>
            <a:endParaRPr lang="en-US" altLang="zh-CN" dirty="0"/>
          </a:p>
          <a:p>
            <a:pPr>
              <a:buNone/>
            </a:pPr>
            <a:endParaRPr lang="en-US" altLang="zh-CN" dirty="0"/>
          </a:p>
        </p:txBody>
      </p:sp>
      <p:sp>
        <p:nvSpPr>
          <p:cNvPr id="36867" name="矩形 59395"/>
          <p:cNvSpPr/>
          <p:nvPr/>
        </p:nvSpPr>
        <p:spPr>
          <a:xfrm>
            <a:off x="0" y="2924175"/>
            <a:ext cx="4779963" cy="762000"/>
          </a:xfrm>
          <a:prstGeom prst="rect">
            <a:avLst/>
          </a:prstGeom>
          <a:noFill/>
          <a:ln w="9525">
            <a:noFill/>
          </a:ln>
        </p:spPr>
        <p:txBody>
          <a:bodyPr anchor="t">
            <a:spAutoFit/>
          </a:bodyPr>
          <a:p>
            <a:pPr lvl="0" indent="0"/>
            <a:r>
              <a:rPr lang="en-US" altLang="zh-CN" sz="4400" b="1" dirty="0">
                <a:solidFill>
                  <a:srgbClr val="FF0000"/>
                </a:solidFill>
                <a:latin typeface="Arial" panose="020B0604020202020204" pitchFamily="34" charset="0"/>
                <a:ea typeface="宋体" panose="02010600030101010101" pitchFamily="2" charset="-122"/>
              </a:rPr>
              <a:t>②</a:t>
            </a:r>
            <a:r>
              <a:rPr lang="zh-CN" altLang="en-US" sz="4400" b="1" dirty="0">
                <a:solidFill>
                  <a:srgbClr val="FF0000"/>
                </a:solidFill>
                <a:latin typeface="Arial" panose="020B0604020202020204" pitchFamily="34" charset="0"/>
                <a:ea typeface="宋体" panose="02010600030101010101" pitchFamily="2" charset="-122"/>
              </a:rPr>
              <a:t>百</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6868" name="左大括号 59396"/>
          <p:cNvSpPr/>
          <p:nvPr/>
        </p:nvSpPr>
        <p:spPr>
          <a:xfrm>
            <a:off x="1116013" y="692150"/>
            <a:ext cx="792162" cy="5329238"/>
          </a:xfrm>
          <a:prstGeom prst="leftBrace">
            <a:avLst>
              <a:gd name="adj1" fmla="val 56031"/>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36869" name="文本框 59397"/>
          <p:cNvSpPr txBox="1"/>
          <p:nvPr/>
        </p:nvSpPr>
        <p:spPr>
          <a:xfrm>
            <a:off x="1908175" y="404813"/>
            <a:ext cx="39592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一</a:t>
            </a:r>
            <a:r>
              <a:rPr lang="zh-CN" altLang="en-US" sz="4400" b="1" dirty="0">
                <a:solidFill>
                  <a:srgbClr val="FF0000"/>
                </a:solidFill>
                <a:latin typeface="Arial" panose="020B0604020202020204" pitchFamily="34" charset="0"/>
                <a:ea typeface="宋体" panose="02010600030101010101" pitchFamily="2" charset="-122"/>
              </a:rPr>
              <a:t>百</a:t>
            </a:r>
            <a:r>
              <a:rPr lang="zh-CN" altLang="en-US" sz="4400" b="1" dirty="0">
                <a:latin typeface="Arial" panose="020B0604020202020204" pitchFamily="34" charset="0"/>
                <a:ea typeface="宋体" panose="02010600030101010101" pitchFamily="2" charset="-122"/>
              </a:rPr>
              <a:t>许里 。</a:t>
            </a:r>
            <a:endParaRPr lang="zh-CN" altLang="en-US" sz="4400" b="1" dirty="0">
              <a:latin typeface="Arial" panose="020B0604020202020204" pitchFamily="34" charset="0"/>
              <a:ea typeface="宋体" panose="02010600030101010101" pitchFamily="2" charset="-122"/>
            </a:endParaRPr>
          </a:p>
        </p:txBody>
      </p:sp>
      <p:sp>
        <p:nvSpPr>
          <p:cNvPr id="36870" name="矩形 59398"/>
          <p:cNvSpPr/>
          <p:nvPr/>
        </p:nvSpPr>
        <p:spPr>
          <a:xfrm>
            <a:off x="1835150" y="5300663"/>
            <a:ext cx="4106863" cy="762000"/>
          </a:xfrm>
          <a:prstGeom prst="rect">
            <a:avLst/>
          </a:prstGeom>
          <a:noFill/>
          <a:ln w="9525">
            <a:noFill/>
          </a:ln>
        </p:spPr>
        <p:txBody>
          <a:bodyPr wrap="none" anchor="t">
            <a:spAutoFit/>
          </a:bodyPr>
          <a:p>
            <a:pPr lvl="0" indent="0"/>
            <a:r>
              <a:rPr lang="zh-CN" altLang="en-US" sz="4400" b="1" dirty="0">
                <a:latin typeface="Arial" panose="020B0604020202020204" pitchFamily="34" charset="0"/>
                <a:ea typeface="宋体" panose="02010600030101010101" pitchFamily="2" charset="-122"/>
              </a:rPr>
              <a:t>猿则</a:t>
            </a:r>
            <a:r>
              <a:rPr lang="zh-CN" altLang="en-US" sz="4400" b="1" dirty="0">
                <a:solidFill>
                  <a:srgbClr val="FF0000"/>
                </a:solidFill>
                <a:latin typeface="Arial" panose="020B0604020202020204" pitchFamily="34" charset="0"/>
                <a:ea typeface="宋体" panose="02010600030101010101" pitchFamily="2" charset="-122"/>
              </a:rPr>
              <a:t>百</a:t>
            </a:r>
            <a:r>
              <a:rPr lang="zh-CN" altLang="en-US" sz="4400" b="1" dirty="0">
                <a:latin typeface="Arial" panose="020B0604020202020204" pitchFamily="34" charset="0"/>
                <a:ea typeface="宋体" panose="02010600030101010101" pitchFamily="2" charset="-122"/>
              </a:rPr>
              <a:t>叫无绝。</a:t>
            </a:r>
            <a:endParaRPr lang="zh-CN" altLang="en-US" sz="4400" b="1" dirty="0">
              <a:latin typeface="Arial" panose="020B0604020202020204" pitchFamily="34" charset="0"/>
              <a:ea typeface="宋体" panose="02010600030101010101" pitchFamily="2" charset="-122"/>
            </a:endParaRPr>
          </a:p>
        </p:txBody>
      </p:sp>
      <p:sp>
        <p:nvSpPr>
          <p:cNvPr id="59400" name="文本框 59399"/>
          <p:cNvSpPr txBox="1"/>
          <p:nvPr/>
        </p:nvSpPr>
        <p:spPr>
          <a:xfrm>
            <a:off x="4859338" y="404813"/>
            <a:ext cx="3600450"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十的倍数</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59401" name="文本框 59400"/>
          <p:cNvSpPr txBox="1"/>
          <p:nvPr/>
        </p:nvSpPr>
        <p:spPr>
          <a:xfrm>
            <a:off x="5651500" y="5300663"/>
            <a:ext cx="3097213"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极言其多</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36873" name="图片 59401" descr="t0120ad5d9fad383e98"/>
          <p:cNvPicPr>
            <a:picLocks noChangeAspect="1"/>
          </p:cNvPicPr>
          <p:nvPr/>
        </p:nvPicPr>
        <p:blipFill>
          <a:blip r:embed="rId1"/>
          <a:stretch>
            <a:fillRect/>
          </a:stretch>
        </p:blipFill>
        <p:spPr>
          <a:xfrm>
            <a:off x="2411413" y="1484313"/>
            <a:ext cx="3367087" cy="33845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9400">
                                            <p:txEl>
                                              <p:charRg st="0" end="5"/>
                                            </p:txEl>
                                          </p:spTgt>
                                        </p:tgtEl>
                                        <p:attrNameLst>
                                          <p:attrName>style.visibility</p:attrName>
                                        </p:attrNameLst>
                                      </p:cBhvr>
                                      <p:to>
                                        <p:strVal val="visible"/>
                                      </p:to>
                                    </p:set>
                                    <p:animEffect transition="in" filter="diamond(in)">
                                      <p:cBhvr>
                                        <p:cTn id="7" dur="2000"/>
                                        <p:tgtEl>
                                          <p:spTgt spid="59400">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9401">
                                            <p:txEl>
                                              <p:charRg st="0" end="5"/>
                                            </p:txEl>
                                          </p:spTgt>
                                        </p:tgtEl>
                                        <p:attrNameLst>
                                          <p:attrName>style.visibility</p:attrName>
                                        </p:attrNameLst>
                                      </p:cBhvr>
                                      <p:to>
                                        <p:strVal val="visible"/>
                                      </p:to>
                                    </p:set>
                                    <p:animEffect transition="in" filter="diamond(in)">
                                      <p:cBhvr>
                                        <p:cTn id="12" dur="2000"/>
                                        <p:tgtEl>
                                          <p:spTgt spid="59401">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60417"/>
          <p:cNvSpPr>
            <a:spLocks noGrp="1"/>
          </p:cNvSpPr>
          <p:nvPr>
            <p:ph type="title"/>
          </p:nvPr>
        </p:nvSpPr>
        <p:spPr>
          <a:ln/>
        </p:spPr>
        <p:txBody>
          <a:bodyPr anchor="ctr"/>
          <a:p>
            <a:br>
              <a:rPr lang="en-US" altLang="zh-CN" sz="4000" dirty="0"/>
            </a:br>
            <a:endParaRPr lang="en-US" altLang="zh-CN" sz="4000" dirty="0"/>
          </a:p>
        </p:txBody>
      </p:sp>
      <p:sp>
        <p:nvSpPr>
          <p:cNvPr id="37890" name="文本占位符 60418"/>
          <p:cNvSpPr>
            <a:spLocks noGrp="1"/>
          </p:cNvSpPr>
          <p:nvPr>
            <p:ph idx="1"/>
          </p:nvPr>
        </p:nvSpPr>
        <p:spPr>
          <a:xfrm>
            <a:off x="0" y="0"/>
            <a:ext cx="9144000" cy="6858000"/>
          </a:xfrm>
          <a:ln/>
        </p:spPr>
        <p:txBody>
          <a:bodyPr anchor="t"/>
          <a:p>
            <a:pPr>
              <a:buNone/>
            </a:pPr>
            <a:endParaRPr lang="en-US" altLang="zh-CN" dirty="0"/>
          </a:p>
          <a:p>
            <a:pPr>
              <a:buNone/>
            </a:pPr>
            <a:endParaRPr lang="en-US" altLang="zh-CN" dirty="0"/>
          </a:p>
        </p:txBody>
      </p:sp>
      <p:sp>
        <p:nvSpPr>
          <p:cNvPr id="37891" name="矩形 60419"/>
          <p:cNvSpPr/>
          <p:nvPr/>
        </p:nvSpPr>
        <p:spPr>
          <a:xfrm>
            <a:off x="0" y="2997200"/>
            <a:ext cx="1619250" cy="762000"/>
          </a:xfrm>
          <a:prstGeom prst="rect">
            <a:avLst/>
          </a:prstGeom>
          <a:noFill/>
          <a:ln w="9525">
            <a:noFill/>
          </a:ln>
        </p:spPr>
        <p:txBody>
          <a:bodyPr anchor="t">
            <a:spAutoFit/>
          </a:bodyPr>
          <a:p>
            <a:pPr lvl="0" indent="0"/>
            <a:r>
              <a:rPr lang="en-US" altLang="zh-CN" sz="4400" b="1" dirty="0">
                <a:solidFill>
                  <a:srgbClr val="FF0000"/>
                </a:solidFill>
                <a:latin typeface="Arial" panose="020B0604020202020204" pitchFamily="34" charset="0"/>
                <a:ea typeface="宋体" panose="02010600030101010101" pitchFamily="2" charset="-122"/>
              </a:rPr>
              <a:t>③</a:t>
            </a:r>
            <a:r>
              <a:rPr lang="zh-CN" altLang="en-US" sz="4400" b="1" dirty="0">
                <a:solidFill>
                  <a:srgbClr val="FF0000"/>
                </a:solidFill>
                <a:latin typeface="Arial" panose="020B0604020202020204" pitchFamily="34" charset="0"/>
                <a:ea typeface="宋体" panose="02010600030101010101" pitchFamily="2" charset="-122"/>
              </a:rPr>
              <a:t>上</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7892" name="左大括号 60420"/>
          <p:cNvSpPr/>
          <p:nvPr/>
        </p:nvSpPr>
        <p:spPr>
          <a:xfrm>
            <a:off x="1187450" y="692150"/>
            <a:ext cx="936625" cy="5545138"/>
          </a:xfrm>
          <a:prstGeom prst="leftBrace">
            <a:avLst>
              <a:gd name="adj1" fmla="val 49308"/>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37893" name="文本框 60421"/>
          <p:cNvSpPr txBox="1"/>
          <p:nvPr/>
        </p:nvSpPr>
        <p:spPr>
          <a:xfrm>
            <a:off x="2124075" y="404813"/>
            <a:ext cx="3455988"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负势竞</a:t>
            </a:r>
            <a:r>
              <a:rPr lang="zh-CN" altLang="en-US" sz="4400" b="1" dirty="0">
                <a:solidFill>
                  <a:srgbClr val="FF0000"/>
                </a:solidFill>
                <a:latin typeface="Arial" panose="020B0604020202020204" pitchFamily="34" charset="0"/>
                <a:ea typeface="宋体" panose="02010600030101010101" pitchFamily="2" charset="-122"/>
              </a:rPr>
              <a:t>上</a:t>
            </a:r>
            <a:r>
              <a:rPr lang="zh-CN" altLang="en-US" sz="4400" b="1" dirty="0">
                <a:latin typeface="Arial" panose="020B0604020202020204" pitchFamily="34" charset="0"/>
                <a:ea typeface="宋体" panose="02010600030101010101" pitchFamily="2" charset="-122"/>
              </a:rPr>
              <a:t> 。</a:t>
            </a:r>
            <a:endParaRPr lang="zh-CN" altLang="en-US" sz="4400" b="1" dirty="0">
              <a:latin typeface="Arial" panose="020B0604020202020204" pitchFamily="34" charset="0"/>
              <a:ea typeface="宋体" panose="02010600030101010101" pitchFamily="2" charset="-122"/>
            </a:endParaRPr>
          </a:p>
        </p:txBody>
      </p:sp>
      <p:sp>
        <p:nvSpPr>
          <p:cNvPr id="60423" name="文本框 60422"/>
          <p:cNvSpPr txBox="1"/>
          <p:nvPr/>
        </p:nvSpPr>
        <p:spPr>
          <a:xfrm>
            <a:off x="5651500" y="333375"/>
            <a:ext cx="2592388"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向上</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60424" name="文本框 60423"/>
          <p:cNvSpPr txBox="1"/>
          <p:nvPr/>
        </p:nvSpPr>
        <p:spPr>
          <a:xfrm>
            <a:off x="2051050" y="4724400"/>
            <a:ext cx="6985000" cy="1766888"/>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横柯</a:t>
            </a:r>
            <a:r>
              <a:rPr lang="zh-CN" altLang="en-US" sz="4400" b="1" dirty="0">
                <a:solidFill>
                  <a:srgbClr val="FF0000"/>
                </a:solidFill>
                <a:latin typeface="Arial" panose="020B0604020202020204" pitchFamily="34" charset="0"/>
                <a:ea typeface="宋体" panose="02010600030101010101" pitchFamily="2" charset="-122"/>
              </a:rPr>
              <a:t>上</a:t>
            </a:r>
            <a:r>
              <a:rPr lang="zh-CN" altLang="en-US" sz="4400" b="1" dirty="0">
                <a:latin typeface="Arial" panose="020B0604020202020204" pitchFamily="34" charset="0"/>
                <a:ea typeface="宋体" panose="02010600030101010101" pitchFamily="2" charset="-122"/>
              </a:rPr>
              <a:t>蔽 。</a:t>
            </a:r>
            <a:endParaRPr lang="zh-CN" altLang="en-US" sz="4400" b="1" dirty="0">
              <a:latin typeface="Arial" panose="020B0604020202020204" pitchFamily="34" charset="0"/>
              <a:ea typeface="宋体" panose="02010600030101010101" pitchFamily="2" charset="-122"/>
            </a:endParaRPr>
          </a:p>
          <a:p>
            <a:pPr lvl="0" indent="0">
              <a:spcBef>
                <a:spcPct val="50000"/>
              </a:spcBef>
            </a:pPr>
            <a:r>
              <a:rPr lang="zh-CN" altLang="en-US" sz="4400" b="1" dirty="0">
                <a:latin typeface="Arial" panose="020B0604020202020204" pitchFamily="34" charset="0"/>
                <a:ea typeface="宋体" panose="02010600030101010101" pitchFamily="2" charset="-122"/>
              </a:rPr>
              <a:t>            </a:t>
            </a:r>
            <a:r>
              <a:rPr lang="zh-CN" altLang="en-US" sz="4400" b="1" dirty="0">
                <a:solidFill>
                  <a:srgbClr val="FF0000"/>
                </a:solidFill>
                <a:latin typeface="Arial" panose="020B0604020202020204" pitchFamily="34" charset="0"/>
                <a:ea typeface="宋体" panose="02010600030101010101" pitchFamily="2" charset="-122"/>
              </a:rPr>
              <a:t>在上边，在上面。</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37896" name="图片 60424" descr="t01f0de01860948c49e"/>
          <p:cNvPicPr>
            <a:picLocks noChangeAspect="1"/>
          </p:cNvPicPr>
          <p:nvPr/>
        </p:nvPicPr>
        <p:blipFill>
          <a:blip r:embed="rId1"/>
          <a:stretch>
            <a:fillRect/>
          </a:stretch>
        </p:blipFill>
        <p:spPr>
          <a:xfrm>
            <a:off x="2195513" y="1628775"/>
            <a:ext cx="3933825" cy="280828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23">
                                            <p:txEl>
                                              <p:charRg st="0" end="3"/>
                                            </p:txEl>
                                          </p:spTgt>
                                        </p:tgtEl>
                                        <p:attrNameLst>
                                          <p:attrName>style.visibility</p:attrName>
                                        </p:attrNameLst>
                                      </p:cBhvr>
                                      <p:to>
                                        <p:strVal val="visible"/>
                                      </p:to>
                                    </p:set>
                                    <p:animEffect transition="in" filter="blinds(horizontal)">
                                      <p:cBhvr>
                                        <p:cTn id="7" dur="500"/>
                                        <p:tgtEl>
                                          <p:spTgt spid="60423">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424">
                                            <p:txEl>
                                              <p:charRg st="7" end="28"/>
                                            </p:txEl>
                                          </p:spTgt>
                                        </p:tgtEl>
                                        <p:attrNameLst>
                                          <p:attrName>style.visibility</p:attrName>
                                        </p:attrNameLst>
                                      </p:cBhvr>
                                      <p:to>
                                        <p:strVal val="visible"/>
                                      </p:to>
                                    </p:set>
                                    <p:anim calcmode="lin" valueType="num">
                                      <p:cBhvr additive="base">
                                        <p:cTn id="12" dur="500" fill="hold"/>
                                        <p:tgtEl>
                                          <p:spTgt spid="60424">
                                            <p:txEl>
                                              <p:charRg st="7" end="2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0424">
                                            <p:txEl>
                                              <p:charRg st="7" end="2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61441"/>
          <p:cNvSpPr>
            <a:spLocks noGrp="1"/>
          </p:cNvSpPr>
          <p:nvPr>
            <p:ph type="title"/>
          </p:nvPr>
        </p:nvSpPr>
        <p:spPr>
          <a:ln/>
        </p:spPr>
        <p:txBody>
          <a:bodyPr anchor="ctr"/>
          <a:p>
            <a:br>
              <a:rPr lang="en-US" altLang="zh-CN" sz="4000" dirty="0"/>
            </a:br>
            <a:endParaRPr lang="en-US" altLang="zh-CN" sz="4000" dirty="0"/>
          </a:p>
        </p:txBody>
      </p:sp>
      <p:sp>
        <p:nvSpPr>
          <p:cNvPr id="38914" name="文本占位符 61442"/>
          <p:cNvSpPr>
            <a:spLocks noGrp="1"/>
          </p:cNvSpPr>
          <p:nvPr>
            <p:ph idx="1"/>
          </p:nvPr>
        </p:nvSpPr>
        <p:spPr>
          <a:xfrm>
            <a:off x="0" y="0"/>
            <a:ext cx="9144000" cy="6858000"/>
          </a:xfrm>
          <a:ln/>
        </p:spPr>
        <p:txBody>
          <a:bodyPr anchor="t"/>
          <a:p>
            <a:pPr>
              <a:buNone/>
            </a:pPr>
            <a:endParaRPr lang="en-US" altLang="zh-CN" dirty="0"/>
          </a:p>
          <a:p>
            <a:pPr>
              <a:buNone/>
            </a:pPr>
            <a:endParaRPr lang="en-US" altLang="zh-CN" dirty="0"/>
          </a:p>
        </p:txBody>
      </p:sp>
      <p:sp>
        <p:nvSpPr>
          <p:cNvPr id="38915" name="文本框 61443"/>
          <p:cNvSpPr txBox="1"/>
          <p:nvPr/>
        </p:nvSpPr>
        <p:spPr>
          <a:xfrm>
            <a:off x="0" y="2852738"/>
            <a:ext cx="147637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④</a:t>
            </a:r>
            <a:r>
              <a:rPr lang="zh-CN" altLang="en-US" sz="4400" b="1" dirty="0">
                <a:solidFill>
                  <a:srgbClr val="FF0000"/>
                </a:solidFill>
                <a:latin typeface="Arial" panose="020B0604020202020204" pitchFamily="34" charset="0"/>
                <a:ea typeface="宋体" panose="02010600030101010101" pitchFamily="2" charset="-122"/>
              </a:rPr>
              <a:t>无</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8916" name="左大括号 61444"/>
          <p:cNvSpPr/>
          <p:nvPr/>
        </p:nvSpPr>
        <p:spPr>
          <a:xfrm>
            <a:off x="1258888" y="620713"/>
            <a:ext cx="1152525" cy="5184775"/>
          </a:xfrm>
          <a:prstGeom prst="leftBrace">
            <a:avLst>
              <a:gd name="adj1" fmla="val 37467"/>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38917" name="文本框 61445"/>
          <p:cNvSpPr txBox="1"/>
          <p:nvPr/>
        </p:nvSpPr>
        <p:spPr>
          <a:xfrm>
            <a:off x="2484438" y="333375"/>
            <a:ext cx="3382962"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直视</a:t>
            </a:r>
            <a:r>
              <a:rPr lang="zh-CN" altLang="en-US" sz="4400" b="1" dirty="0">
                <a:solidFill>
                  <a:srgbClr val="FF0000"/>
                </a:solidFill>
                <a:latin typeface="Arial" panose="020B0604020202020204" pitchFamily="34" charset="0"/>
                <a:ea typeface="宋体" panose="02010600030101010101" pitchFamily="2" charset="-122"/>
              </a:rPr>
              <a:t>无</a:t>
            </a:r>
            <a:r>
              <a:rPr lang="zh-CN" altLang="en-US" sz="4400" b="1" dirty="0">
                <a:latin typeface="Arial" panose="020B0604020202020204" pitchFamily="34" charset="0"/>
                <a:ea typeface="宋体" panose="02010600030101010101" pitchFamily="2" charset="-122"/>
              </a:rPr>
              <a:t>碍。</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1447" name="文本框 61446"/>
          <p:cNvSpPr txBox="1"/>
          <p:nvPr/>
        </p:nvSpPr>
        <p:spPr>
          <a:xfrm>
            <a:off x="5364163" y="333375"/>
            <a:ext cx="3024187"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没有</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38919" name="文本框 61447"/>
          <p:cNvSpPr txBox="1"/>
          <p:nvPr/>
        </p:nvSpPr>
        <p:spPr>
          <a:xfrm>
            <a:off x="2339975" y="5229225"/>
            <a:ext cx="432117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猿则百叫</a:t>
            </a:r>
            <a:r>
              <a:rPr lang="zh-CN" altLang="en-US" sz="4400" b="1" dirty="0">
                <a:solidFill>
                  <a:srgbClr val="FF0000"/>
                </a:solidFill>
                <a:latin typeface="Arial" panose="020B0604020202020204" pitchFamily="34" charset="0"/>
                <a:ea typeface="宋体" panose="02010600030101010101" pitchFamily="2" charset="-122"/>
              </a:rPr>
              <a:t>无</a:t>
            </a:r>
            <a:r>
              <a:rPr lang="zh-CN" altLang="en-US" sz="4400" b="1" dirty="0">
                <a:latin typeface="Arial" panose="020B0604020202020204" pitchFamily="34" charset="0"/>
                <a:ea typeface="宋体" panose="02010600030101010101" pitchFamily="2" charset="-122"/>
              </a:rPr>
              <a:t>绝。</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1449" name="文本框 61448"/>
          <p:cNvSpPr txBox="1"/>
          <p:nvPr/>
        </p:nvSpPr>
        <p:spPr>
          <a:xfrm>
            <a:off x="6659563" y="5300663"/>
            <a:ext cx="2087562"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不</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38921" name="图片 61449" descr="t0185e4a5a163d61dcb"/>
          <p:cNvPicPr>
            <a:picLocks noChangeAspect="1"/>
          </p:cNvPicPr>
          <p:nvPr/>
        </p:nvPicPr>
        <p:blipFill>
          <a:blip r:embed="rId1"/>
          <a:stretch>
            <a:fillRect/>
          </a:stretch>
        </p:blipFill>
        <p:spPr>
          <a:xfrm>
            <a:off x="3059113" y="1341438"/>
            <a:ext cx="3673475" cy="36718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7"/>
                                        </p:tgtEl>
                                        <p:attrNameLst>
                                          <p:attrName>style.visibility</p:attrName>
                                        </p:attrNameLst>
                                      </p:cBhvr>
                                      <p:to>
                                        <p:strVal val="visible"/>
                                      </p:to>
                                    </p:set>
                                    <p:animEffect transition="in" filter="blinds(horizontal)">
                                      <p:cBhvr>
                                        <p:cTn id="7" dur="500"/>
                                        <p:tgtEl>
                                          <p:spTgt spid="614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49">
                                            <p:txEl>
                                              <p:charRg st="0" end="2"/>
                                            </p:txEl>
                                          </p:spTgt>
                                        </p:tgtEl>
                                        <p:attrNameLst>
                                          <p:attrName>style.visibility</p:attrName>
                                        </p:attrNameLst>
                                      </p:cBhvr>
                                      <p:to>
                                        <p:strVal val="visible"/>
                                      </p:to>
                                    </p:set>
                                    <p:animEffect transition="in" filter="blinds(horizontal)">
                                      <p:cBhvr>
                                        <p:cTn id="12" dur="500"/>
                                        <p:tgtEl>
                                          <p:spTgt spid="61449">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36865"/>
          <p:cNvSpPr>
            <a:spLocks noGrp="1"/>
          </p:cNvSpPr>
          <p:nvPr>
            <p:ph type="title"/>
          </p:nvPr>
        </p:nvSpPr>
        <p:spPr>
          <a:ln/>
        </p:spPr>
        <p:txBody>
          <a:bodyPr anchor="ctr"/>
          <a:p>
            <a:br>
              <a:rPr lang="en-US" altLang="zh-CN" sz="4000" dirty="0"/>
            </a:br>
            <a:endParaRPr lang="en-US" altLang="zh-CN" sz="4000" dirty="0"/>
          </a:p>
        </p:txBody>
      </p:sp>
      <p:sp>
        <p:nvSpPr>
          <p:cNvPr id="39938" name="文本占位符 36866"/>
          <p:cNvSpPr>
            <a:spLocks noGrp="1"/>
          </p:cNvSpPr>
          <p:nvPr>
            <p:ph idx="1"/>
          </p:nvPr>
        </p:nvSpPr>
        <p:spPr>
          <a:xfrm>
            <a:off x="0" y="0"/>
            <a:ext cx="9144000" cy="6858000"/>
          </a:xfrm>
          <a:ln/>
        </p:spPr>
        <p:txBody>
          <a:bodyPr anchor="t"/>
          <a:p>
            <a:pPr>
              <a:lnSpc>
                <a:spcPct val="80000"/>
              </a:lnSpc>
              <a:buNone/>
            </a:pPr>
            <a:r>
              <a:rPr lang="en-US" altLang="zh-CN" sz="2800" dirty="0"/>
              <a:t>               </a:t>
            </a:r>
            <a:r>
              <a:rPr lang="en-US" altLang="zh-CN" sz="4000" b="1" dirty="0">
                <a:solidFill>
                  <a:srgbClr val="FF0000"/>
                </a:solidFill>
              </a:rPr>
              <a:t>3</a:t>
            </a:r>
            <a:r>
              <a:rPr lang="zh-CN" altLang="en-US" sz="4000" b="1" dirty="0">
                <a:solidFill>
                  <a:srgbClr val="FF0000"/>
                </a:solidFill>
              </a:rPr>
              <a:t>、词类活用</a:t>
            </a:r>
            <a:endParaRPr lang="zh-CN" altLang="en-US" sz="4000" b="1" dirty="0">
              <a:solidFill>
                <a:srgbClr val="FF0000"/>
              </a:solidFill>
            </a:endParaRPr>
          </a:p>
          <a:p>
            <a:pPr>
              <a:lnSpc>
                <a:spcPct val="80000"/>
              </a:lnSpc>
              <a:buNone/>
            </a:pPr>
            <a:r>
              <a:rPr lang="zh-CN" altLang="en-US" sz="4000" b="1" dirty="0"/>
              <a:t>         </a:t>
            </a:r>
            <a:r>
              <a:rPr lang="en-US" altLang="zh-CN" sz="4400" b="1" dirty="0"/>
              <a:t>(1)</a:t>
            </a:r>
            <a:r>
              <a:rPr lang="zh-CN" altLang="en-US" sz="4400" b="1" dirty="0"/>
              <a:t>从流飘荡，任意</a:t>
            </a:r>
            <a:r>
              <a:rPr lang="zh-CN" altLang="en-US" sz="4400" b="1" dirty="0">
                <a:solidFill>
                  <a:srgbClr val="FF0000"/>
                </a:solidFill>
              </a:rPr>
              <a:t>东西。</a:t>
            </a:r>
            <a:endParaRPr lang="zh-CN" altLang="en-US" sz="4400" b="1" dirty="0"/>
          </a:p>
          <a:p>
            <a:pPr>
              <a:lnSpc>
                <a:spcPct val="80000"/>
              </a:lnSpc>
              <a:buNone/>
            </a:pPr>
            <a:r>
              <a:rPr lang="zh-CN" altLang="en-US" sz="4400" b="1" dirty="0"/>
              <a:t>       “</a:t>
            </a:r>
            <a:r>
              <a:rPr lang="zh-CN" altLang="en-US" sz="4400" b="1" dirty="0">
                <a:solidFill>
                  <a:srgbClr val="FF0000"/>
                </a:solidFill>
              </a:rPr>
              <a:t>东西</a:t>
            </a:r>
            <a:r>
              <a:rPr lang="zh-CN" altLang="en-US" sz="4400" b="1" dirty="0"/>
              <a:t>”，名词用作动词，时而向东时而向西）  </a:t>
            </a:r>
            <a:endParaRPr lang="zh-CN" altLang="en-US" sz="4400" b="1" dirty="0"/>
          </a:p>
          <a:p>
            <a:pPr>
              <a:lnSpc>
                <a:spcPct val="80000"/>
              </a:lnSpc>
              <a:buNone/>
            </a:pPr>
            <a:r>
              <a:rPr lang="zh-CN" altLang="en-US" sz="4400" b="1" dirty="0"/>
              <a:t>        </a:t>
            </a:r>
            <a:r>
              <a:rPr lang="en-US" altLang="zh-CN" sz="4400" b="1" dirty="0"/>
              <a:t>(2)</a:t>
            </a:r>
            <a:r>
              <a:rPr lang="zh-CN" altLang="en-US" sz="4400" b="1" dirty="0"/>
              <a:t>横柯</a:t>
            </a:r>
            <a:r>
              <a:rPr lang="zh-CN" altLang="en-US" sz="4400" b="1" dirty="0">
                <a:solidFill>
                  <a:srgbClr val="FF0000"/>
                </a:solidFill>
              </a:rPr>
              <a:t>上</a:t>
            </a:r>
            <a:r>
              <a:rPr lang="zh-CN" altLang="en-US" sz="4400" b="1" dirty="0"/>
              <a:t>蔽。</a:t>
            </a:r>
            <a:endParaRPr lang="zh-CN" altLang="en-US" sz="4400" b="1" dirty="0"/>
          </a:p>
          <a:p>
            <a:pPr>
              <a:lnSpc>
                <a:spcPct val="80000"/>
              </a:lnSpc>
              <a:buNone/>
            </a:pPr>
            <a:r>
              <a:rPr lang="zh-CN" altLang="en-US" sz="4400" b="1" dirty="0"/>
              <a:t>       “</a:t>
            </a:r>
            <a:r>
              <a:rPr lang="zh-CN" altLang="en-US" sz="4400" b="1" dirty="0">
                <a:solidFill>
                  <a:srgbClr val="FF0000"/>
                </a:solidFill>
              </a:rPr>
              <a:t>上</a:t>
            </a:r>
            <a:r>
              <a:rPr lang="zh-CN" altLang="en-US" sz="4400" b="1" dirty="0"/>
              <a:t>”，名词用作状语，表示动作行为的方位，在上面）   </a:t>
            </a:r>
            <a:endParaRPr lang="zh-CN" altLang="en-US" sz="4400" b="1" dirty="0"/>
          </a:p>
          <a:p>
            <a:pPr>
              <a:lnSpc>
                <a:spcPct val="80000"/>
              </a:lnSpc>
              <a:buNone/>
            </a:pPr>
            <a:r>
              <a:rPr lang="zh-CN" altLang="en-US" sz="4400" b="1" dirty="0"/>
              <a:t>        </a:t>
            </a:r>
            <a:r>
              <a:rPr lang="en-US" altLang="zh-CN" sz="4400" b="1" dirty="0"/>
              <a:t>(3)</a:t>
            </a:r>
            <a:r>
              <a:rPr lang="zh-CN" altLang="en-US" sz="4400" b="1" dirty="0"/>
              <a:t>负势</a:t>
            </a:r>
            <a:r>
              <a:rPr lang="zh-CN" altLang="en-US" sz="4400" b="1" dirty="0">
                <a:solidFill>
                  <a:srgbClr val="FF0000"/>
                </a:solidFill>
              </a:rPr>
              <a:t>竞</a:t>
            </a:r>
            <a:r>
              <a:rPr lang="zh-CN" altLang="en-US" sz="4400" b="1" dirty="0"/>
              <a:t>上。</a:t>
            </a:r>
            <a:endParaRPr lang="zh-CN" altLang="en-US" sz="4400" b="1" dirty="0"/>
          </a:p>
          <a:p>
            <a:pPr>
              <a:lnSpc>
                <a:spcPct val="80000"/>
              </a:lnSpc>
              <a:buNone/>
            </a:pPr>
            <a:r>
              <a:rPr lang="zh-CN" altLang="en-US" sz="4400" b="1" dirty="0"/>
              <a:t>      “</a:t>
            </a:r>
            <a:r>
              <a:rPr lang="zh-CN" altLang="en-US" sz="4400" b="1" dirty="0">
                <a:solidFill>
                  <a:srgbClr val="FF0000"/>
                </a:solidFill>
              </a:rPr>
              <a:t>竞</a:t>
            </a:r>
            <a:r>
              <a:rPr lang="zh-CN" altLang="en-US" sz="4400" b="1" dirty="0"/>
              <a:t>”，动词作状语，表示动作行为的状态，争着）</a:t>
            </a:r>
            <a:endParaRPr lang="zh-CN" altLang="en-US" sz="4400" b="1" dirty="0"/>
          </a:p>
        </p:txBody>
      </p:sp>
      <p:pic>
        <p:nvPicPr>
          <p:cNvPr id="39939" name="Picture 6" descr="图片1"/>
          <p:cNvPicPr>
            <a:picLocks noChangeAspect="1"/>
          </p:cNvPicPr>
          <p:nvPr/>
        </p:nvPicPr>
        <p:blipFill>
          <a:blip r:embed="rId1"/>
          <a:stretch>
            <a:fillRect/>
          </a:stretch>
        </p:blipFill>
        <p:spPr>
          <a:xfrm>
            <a:off x="4932363" y="1916113"/>
            <a:ext cx="4211637" cy="1008062"/>
          </a:xfrm>
          <a:prstGeom prst="rect">
            <a:avLst/>
          </a:prstGeom>
          <a:noFill/>
          <a:ln w="9525">
            <a:noFill/>
          </a:ln>
        </p:spPr>
      </p:pic>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37889"/>
          <p:cNvSpPr>
            <a:spLocks noGrp="1"/>
          </p:cNvSpPr>
          <p:nvPr>
            <p:ph type="title"/>
          </p:nvPr>
        </p:nvSpPr>
        <p:spPr>
          <a:ln/>
        </p:spPr>
        <p:txBody>
          <a:bodyPr anchor="ctr"/>
          <a:p>
            <a:br>
              <a:rPr lang="en-US" altLang="zh-CN" sz="4000" dirty="0"/>
            </a:br>
            <a:endParaRPr lang="en-US" altLang="zh-CN" sz="4000" dirty="0"/>
          </a:p>
        </p:txBody>
      </p:sp>
      <p:sp>
        <p:nvSpPr>
          <p:cNvPr id="40962" name="文本占位符 37890"/>
          <p:cNvSpPr>
            <a:spLocks noGrp="1"/>
          </p:cNvSpPr>
          <p:nvPr>
            <p:ph idx="1"/>
          </p:nvPr>
        </p:nvSpPr>
        <p:spPr>
          <a:xfrm>
            <a:off x="0" y="0"/>
            <a:ext cx="9144000" cy="6858000"/>
          </a:xfrm>
          <a:ln/>
        </p:spPr>
        <p:txBody>
          <a:bodyPr anchor="t"/>
          <a:p>
            <a:pPr>
              <a:buNone/>
            </a:pPr>
            <a:r>
              <a:rPr lang="en-US" altLang="zh-CN" sz="4400" b="1" dirty="0"/>
              <a:t>         (4)</a:t>
            </a:r>
            <a:r>
              <a:rPr lang="zh-CN" altLang="en-US" sz="4400" b="1" dirty="0"/>
              <a:t>风烟俱</a:t>
            </a:r>
            <a:r>
              <a:rPr lang="zh-CN" altLang="en-US" sz="4400" b="1" dirty="0">
                <a:solidFill>
                  <a:srgbClr val="FF0000"/>
                </a:solidFill>
              </a:rPr>
              <a:t>净</a:t>
            </a:r>
            <a:r>
              <a:rPr lang="zh-CN" altLang="en-US" sz="4400" b="1" dirty="0"/>
              <a:t>。</a:t>
            </a:r>
            <a:endParaRPr lang="zh-CN" altLang="en-US" sz="4400" b="1" dirty="0"/>
          </a:p>
          <a:p>
            <a:pPr>
              <a:buNone/>
            </a:pPr>
            <a:r>
              <a:rPr lang="zh-CN" altLang="en-US" sz="4400" b="1" dirty="0"/>
              <a:t>        “</a:t>
            </a:r>
            <a:r>
              <a:rPr lang="zh-CN" altLang="en-US" sz="4400" b="1" dirty="0">
                <a:solidFill>
                  <a:srgbClr val="FF0000"/>
                </a:solidFill>
              </a:rPr>
              <a:t>净</a:t>
            </a:r>
            <a:r>
              <a:rPr lang="zh-CN" altLang="en-US" sz="4400" b="1" dirty="0"/>
              <a:t>”，形容词用作动词，消散、散净。 </a:t>
            </a:r>
            <a:endParaRPr lang="zh-CN" altLang="en-US" sz="4400" b="1" dirty="0"/>
          </a:p>
          <a:p>
            <a:pPr>
              <a:buNone/>
            </a:pPr>
            <a:r>
              <a:rPr lang="zh-CN" altLang="en-US" sz="4400" b="1" dirty="0"/>
              <a:t>         </a:t>
            </a:r>
            <a:r>
              <a:rPr lang="en-US" altLang="zh-CN" sz="4400" b="1" dirty="0"/>
              <a:t>(5)</a:t>
            </a:r>
            <a:r>
              <a:rPr lang="zh-CN" altLang="en-US" sz="4400" b="1" dirty="0"/>
              <a:t>猛浪若</a:t>
            </a:r>
            <a:r>
              <a:rPr lang="zh-CN" altLang="en-US" sz="4400" b="1" dirty="0">
                <a:solidFill>
                  <a:srgbClr val="FF0000"/>
                </a:solidFill>
              </a:rPr>
              <a:t>奔</a:t>
            </a:r>
            <a:r>
              <a:rPr lang="zh-CN" altLang="en-US" sz="4400" b="1" dirty="0"/>
              <a:t>。</a:t>
            </a:r>
            <a:endParaRPr lang="zh-CN" altLang="en-US" sz="4400" b="1" dirty="0"/>
          </a:p>
          <a:p>
            <a:pPr>
              <a:buNone/>
            </a:pPr>
            <a:r>
              <a:rPr lang="zh-CN" altLang="en-US" sz="4400" b="1" dirty="0"/>
              <a:t>        “</a:t>
            </a:r>
            <a:r>
              <a:rPr lang="zh-CN" altLang="en-US" sz="4400" b="1" dirty="0">
                <a:solidFill>
                  <a:srgbClr val="FF0000"/>
                </a:solidFill>
              </a:rPr>
              <a:t>奔</a:t>
            </a:r>
            <a:r>
              <a:rPr lang="zh-CN" altLang="en-US" sz="4400" b="1" dirty="0"/>
              <a:t>”，动词用作名词，奔跑的马） </a:t>
            </a:r>
            <a:endParaRPr lang="zh-CN" altLang="en-US" sz="4400" b="1" dirty="0"/>
          </a:p>
          <a:p>
            <a:pPr>
              <a:buNone/>
            </a:pPr>
            <a:r>
              <a:rPr lang="zh-CN" altLang="en-US" sz="4400" b="1" dirty="0"/>
              <a:t>         </a:t>
            </a:r>
            <a:r>
              <a:rPr lang="en-US" altLang="zh-CN" sz="4400" b="1" dirty="0"/>
              <a:t>(6)</a:t>
            </a:r>
            <a:r>
              <a:rPr lang="zh-CN" altLang="en-US" sz="4400" b="1" dirty="0"/>
              <a:t>望峰</a:t>
            </a:r>
            <a:r>
              <a:rPr lang="zh-CN" altLang="en-US" sz="4400" b="1" dirty="0">
                <a:solidFill>
                  <a:srgbClr val="FF0000"/>
                </a:solidFill>
              </a:rPr>
              <a:t>息</a:t>
            </a:r>
            <a:r>
              <a:rPr lang="zh-CN" altLang="en-US" sz="4400" b="1" dirty="0"/>
              <a:t>心。</a:t>
            </a:r>
            <a:endParaRPr lang="zh-CN" altLang="en-US" sz="4400" b="1" dirty="0"/>
          </a:p>
          <a:p>
            <a:pPr>
              <a:buNone/>
            </a:pPr>
            <a:r>
              <a:rPr lang="zh-CN" altLang="en-US" sz="4400" b="1" dirty="0"/>
              <a:t>        “</a:t>
            </a:r>
            <a:r>
              <a:rPr lang="zh-CN" altLang="en-US" sz="4400" b="1" dirty="0">
                <a:solidFill>
                  <a:srgbClr val="FF0000"/>
                </a:solidFill>
              </a:rPr>
              <a:t>息</a:t>
            </a:r>
            <a:r>
              <a:rPr lang="zh-CN" altLang="en-US" sz="4400" b="1" dirty="0"/>
              <a:t>”，动词的使动用法，使</a:t>
            </a:r>
            <a:r>
              <a:rPr lang="en-US" altLang="zh-CN" sz="4400" b="1" dirty="0"/>
              <a:t>……</a:t>
            </a:r>
            <a:r>
              <a:rPr lang="zh-CN" altLang="en-US" sz="4400" b="1" dirty="0"/>
              <a:t>停息；平息）</a:t>
            </a:r>
            <a:endParaRPr lang="zh-CN" altLang="en-US" sz="4400" b="1" dirty="0"/>
          </a:p>
        </p:txBody>
      </p:sp>
      <p:pic>
        <p:nvPicPr>
          <p:cNvPr id="40963" name="图片 37891" descr="图片猛浪"/>
          <p:cNvPicPr>
            <a:picLocks noChangeAspect="1"/>
          </p:cNvPicPr>
          <p:nvPr/>
        </p:nvPicPr>
        <p:blipFill>
          <a:blip r:embed="rId1"/>
          <a:stretch>
            <a:fillRect/>
          </a:stretch>
        </p:blipFill>
        <p:spPr>
          <a:xfrm>
            <a:off x="7380288" y="3860800"/>
            <a:ext cx="1763712" cy="2997200"/>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3073"/>
          <p:cNvSpPr>
            <a:spLocks noGrp="1"/>
          </p:cNvSpPr>
          <p:nvPr>
            <p:ph type="title"/>
          </p:nvPr>
        </p:nvSpPr>
        <p:spPr>
          <a:xfrm>
            <a:off x="0" y="0"/>
            <a:ext cx="2916238" cy="1125538"/>
          </a:xfrm>
          <a:ln/>
        </p:spPr>
        <p:txBody>
          <a:bodyPr anchor="ctr"/>
          <a:p>
            <a:r>
              <a:rPr lang="zh-CN" altLang="en-US" sz="4000" b="1" dirty="0">
                <a:solidFill>
                  <a:srgbClr val="FF0000"/>
                </a:solidFill>
              </a:rPr>
              <a:t>作者简介</a:t>
            </a:r>
            <a:endParaRPr lang="zh-CN" altLang="en-US" sz="4000" b="1" dirty="0">
              <a:solidFill>
                <a:srgbClr val="FF0000"/>
              </a:solidFill>
            </a:endParaRPr>
          </a:p>
        </p:txBody>
      </p:sp>
      <p:pic>
        <p:nvPicPr>
          <p:cNvPr id="5122" name="文本占位符 3075" descr="t011264cfb2ea4f355d"/>
          <p:cNvPicPr>
            <a:picLocks noGrp="1" noChangeAspect="1"/>
          </p:cNvPicPr>
          <p:nvPr>
            <p:ph idx="1"/>
          </p:nvPr>
        </p:nvPicPr>
        <p:blipFill>
          <a:blip r:embed="rId1"/>
          <a:stretch>
            <a:fillRect/>
          </a:stretch>
        </p:blipFill>
        <p:spPr>
          <a:xfrm>
            <a:off x="0" y="1196975"/>
            <a:ext cx="2195513" cy="5040313"/>
          </a:xfrm>
          <a:solidFill>
            <a:schemeClr val="lt1"/>
          </a:solidFill>
          <a:ln/>
        </p:spPr>
      </p:pic>
      <p:sp>
        <p:nvSpPr>
          <p:cNvPr id="5123" name="文本框 3076"/>
          <p:cNvSpPr txBox="1"/>
          <p:nvPr/>
        </p:nvSpPr>
        <p:spPr>
          <a:xfrm>
            <a:off x="2484438" y="0"/>
            <a:ext cx="6659562" cy="6934200"/>
          </a:xfrm>
          <a:prstGeom prst="rect">
            <a:avLst/>
          </a:prstGeom>
          <a:noFill/>
          <a:ln w="9525">
            <a:noFill/>
          </a:ln>
        </p:spPr>
        <p:txBody>
          <a:bodyPr anchor="t">
            <a:spAutoFit/>
          </a:bodyPr>
          <a:p>
            <a:pPr lvl="0" indent="0">
              <a:lnSpc>
                <a:spcPct val="130000"/>
              </a:lnSpc>
              <a:spcBef>
                <a:spcPct val="50000"/>
              </a:spcBef>
            </a:pP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吴均（</a:t>
            </a:r>
            <a:r>
              <a:rPr lang="en-US" altLang="zh-CN" sz="3600" b="1" dirty="0">
                <a:latin typeface="Arial" panose="020B0604020202020204" pitchFamily="34" charset="0"/>
                <a:ea typeface="宋体" panose="02010600030101010101" pitchFamily="2" charset="-122"/>
              </a:rPr>
              <a:t>469—520</a:t>
            </a:r>
            <a:r>
              <a:rPr lang="zh-CN" altLang="en-US" sz="3600" b="1" dirty="0">
                <a:latin typeface="Arial" panose="020B0604020202020204" pitchFamily="34" charset="0"/>
                <a:ea typeface="宋体" panose="02010600030101010101" pitchFamily="2" charset="-122"/>
              </a:rPr>
              <a:t>），字叔庠，吴兴故鄣（今浙江安吉县）人，</a:t>
            </a:r>
            <a:r>
              <a:rPr lang="zh-CN" altLang="en-US" sz="3600" b="1" dirty="0">
                <a:solidFill>
                  <a:srgbClr val="FF0000"/>
                </a:solidFill>
                <a:latin typeface="Arial" panose="020B0604020202020204" pitchFamily="34" charset="0"/>
                <a:ea typeface="宋体" panose="02010600030101010101" pitchFamily="2" charset="-122"/>
              </a:rPr>
              <a:t>南朝梁文学家、史学家</a:t>
            </a:r>
            <a:r>
              <a:rPr lang="zh-CN" altLang="en-US" sz="3600" b="1" dirty="0">
                <a:latin typeface="Arial" panose="020B0604020202020204" pitchFamily="34" charset="0"/>
                <a:ea typeface="宋体" panose="02010600030101010101" pitchFamily="2" charset="-122"/>
              </a:rPr>
              <a:t>。吴均文工于写景，尤以小品书札见称，如</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与施从事书</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与顾章书</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与朱元思书</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等，表现出作者流连山水的生活情趣，</a:t>
            </a:r>
            <a:r>
              <a:rPr lang="zh-CN" altLang="en-US" sz="3600" b="1" dirty="0">
                <a:solidFill>
                  <a:srgbClr val="FF0000"/>
                </a:solidFill>
                <a:latin typeface="Arial" panose="020B0604020202020204" pitchFamily="34" charset="0"/>
                <a:ea typeface="宋体" panose="02010600030101010101" pitchFamily="2" charset="-122"/>
              </a:rPr>
              <a:t>风格简淡清新</a:t>
            </a:r>
            <a:r>
              <a:rPr lang="zh-CN" altLang="en-US" sz="3600" b="1" dirty="0">
                <a:latin typeface="Arial" panose="020B0604020202020204" pitchFamily="34" charset="0"/>
                <a:ea typeface="宋体" panose="02010600030101010101" pitchFamily="2" charset="-122"/>
              </a:rPr>
              <a:t>，是历来传诵的骈文名作。</a:t>
            </a:r>
            <a:endParaRPr lang="zh-CN" altLang="en-US" sz="3600" dirty="0">
              <a:solidFill>
                <a:schemeClr val="accent2"/>
              </a:solidFill>
              <a:latin typeface="Arial" panose="020B0604020202020204" pitchFamily="34" charset="0"/>
              <a:ea typeface="宋体" panose="02010600030101010101" pitchFamily="2" charset="-122"/>
            </a:endParaRPr>
          </a:p>
          <a:p>
            <a:pPr lvl="0" indent="0">
              <a:spcBef>
                <a:spcPct val="50000"/>
              </a:spcBef>
            </a:pPr>
            <a:endParaRPr lang="zh-CN" altLang="en-US" dirty="0">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38913"/>
          <p:cNvSpPr>
            <a:spLocks noGrp="1"/>
          </p:cNvSpPr>
          <p:nvPr>
            <p:ph type="title"/>
          </p:nvPr>
        </p:nvSpPr>
        <p:spPr>
          <a:ln/>
        </p:spPr>
        <p:txBody>
          <a:bodyPr anchor="ctr"/>
          <a:p>
            <a:br>
              <a:rPr lang="en-US" altLang="zh-CN" sz="4000" dirty="0"/>
            </a:br>
            <a:endParaRPr lang="en-US" altLang="zh-CN" sz="4000" dirty="0"/>
          </a:p>
        </p:txBody>
      </p:sp>
      <p:sp>
        <p:nvSpPr>
          <p:cNvPr id="41986" name="文本占位符 38914"/>
          <p:cNvSpPr>
            <a:spLocks noGrp="1"/>
          </p:cNvSpPr>
          <p:nvPr>
            <p:ph idx="1"/>
          </p:nvPr>
        </p:nvSpPr>
        <p:spPr>
          <a:xfrm>
            <a:off x="0" y="0"/>
            <a:ext cx="9144000" cy="6858000"/>
          </a:xfrm>
          <a:ln/>
        </p:spPr>
        <p:txBody>
          <a:bodyPr anchor="t"/>
          <a:p>
            <a:pPr>
              <a:buNone/>
            </a:pPr>
            <a:r>
              <a:rPr lang="en-US" altLang="zh-CN" sz="4400" b="1" dirty="0">
                <a:solidFill>
                  <a:srgbClr val="FF0000"/>
                </a:solidFill>
              </a:rPr>
              <a:t>          ⑦</a:t>
            </a:r>
            <a:r>
              <a:rPr lang="zh-CN" altLang="en-US" sz="4400" b="1" dirty="0"/>
              <a:t>负势竞</a:t>
            </a:r>
            <a:r>
              <a:rPr lang="zh-CN" altLang="en-US" sz="4400" b="1" dirty="0">
                <a:solidFill>
                  <a:srgbClr val="FF0000"/>
                </a:solidFill>
              </a:rPr>
              <a:t>上</a:t>
            </a:r>
            <a:r>
              <a:rPr lang="zh-CN" altLang="en-US" sz="4400" b="1" dirty="0"/>
              <a:t>。</a:t>
            </a:r>
            <a:endParaRPr lang="zh-CN" altLang="en-US" sz="4400" b="1" dirty="0"/>
          </a:p>
          <a:p>
            <a:pPr>
              <a:buNone/>
            </a:pPr>
            <a:r>
              <a:rPr lang="zh-CN" altLang="en-US" sz="4400" b="1" dirty="0"/>
              <a:t>          </a:t>
            </a:r>
            <a:r>
              <a:rPr lang="zh-CN" altLang="en-US" sz="4400" b="1" dirty="0">
                <a:solidFill>
                  <a:srgbClr val="FF0000"/>
                </a:solidFill>
              </a:rPr>
              <a:t>上</a:t>
            </a:r>
            <a:r>
              <a:rPr lang="zh-CN" altLang="en-US" sz="4400" b="1" dirty="0"/>
              <a:t>，方位名词，这里用作动词，意思是“向上生长”。 </a:t>
            </a:r>
            <a:endParaRPr lang="zh-CN" altLang="en-US" sz="4400" b="1" dirty="0"/>
          </a:p>
          <a:p>
            <a:pPr>
              <a:buNone/>
            </a:pPr>
            <a:r>
              <a:rPr lang="zh-CN" altLang="en-US" sz="4400" b="1" dirty="0"/>
              <a:t>         </a:t>
            </a:r>
            <a:r>
              <a:rPr lang="en-US" altLang="zh-CN" sz="4400" b="1" dirty="0">
                <a:solidFill>
                  <a:srgbClr val="FF0000"/>
                </a:solidFill>
              </a:rPr>
              <a:t>⑧</a:t>
            </a:r>
            <a:r>
              <a:rPr lang="zh-CN" altLang="en-US" sz="4400" b="1" dirty="0"/>
              <a:t>互相</a:t>
            </a:r>
            <a:r>
              <a:rPr lang="zh-CN" altLang="en-US" sz="4400" b="1" dirty="0">
                <a:solidFill>
                  <a:srgbClr val="FF0000"/>
                </a:solidFill>
              </a:rPr>
              <a:t>轩邈</a:t>
            </a:r>
            <a:r>
              <a:rPr lang="zh-CN" altLang="en-US" sz="4400" b="1" dirty="0"/>
              <a:t>。</a:t>
            </a:r>
            <a:endParaRPr lang="zh-CN" altLang="en-US" sz="4400" b="1" dirty="0"/>
          </a:p>
          <a:p>
            <a:pPr>
              <a:buNone/>
            </a:pPr>
            <a:r>
              <a:rPr lang="zh-CN" altLang="en-US" sz="4400" b="1" dirty="0"/>
              <a:t>         </a:t>
            </a:r>
            <a:r>
              <a:rPr lang="zh-CN" altLang="en-US" sz="4400" b="1" dirty="0">
                <a:solidFill>
                  <a:srgbClr val="FF0000"/>
                </a:solidFill>
              </a:rPr>
              <a:t>轩</a:t>
            </a:r>
            <a:r>
              <a:rPr lang="zh-CN" altLang="en-US" sz="4400" b="1" dirty="0"/>
              <a:t>，高。</a:t>
            </a:r>
            <a:r>
              <a:rPr lang="zh-CN" altLang="en-US" sz="4400" b="1" dirty="0">
                <a:solidFill>
                  <a:srgbClr val="FF0000"/>
                </a:solidFill>
              </a:rPr>
              <a:t>邈</a:t>
            </a:r>
            <a:r>
              <a:rPr lang="zh-CN" altLang="en-US" sz="4400" b="1" dirty="0"/>
              <a:t>，远。这两个形容词在这里作动词用，意思是这些高山仿佛都在争着往高处和远处伸展。</a:t>
            </a:r>
            <a:endParaRPr lang="zh-CN" altLang="en-US" sz="4400" b="1" dirty="0"/>
          </a:p>
          <a:p>
            <a:endParaRPr lang="zh-CN" altLang="en-US" sz="4400" dirty="0"/>
          </a:p>
        </p:txBody>
      </p:sp>
      <p:pic>
        <p:nvPicPr>
          <p:cNvPr id="41987" name="图片 38915" descr="图片1"/>
          <p:cNvPicPr>
            <a:picLocks noChangeAspect="1"/>
          </p:cNvPicPr>
          <p:nvPr/>
        </p:nvPicPr>
        <p:blipFill>
          <a:blip r:embed="rId1"/>
          <a:stretch>
            <a:fillRect/>
          </a:stretch>
        </p:blipFill>
        <p:spPr>
          <a:xfrm>
            <a:off x="0" y="5302250"/>
            <a:ext cx="9144000" cy="1555750"/>
          </a:xfrm>
          <a:prstGeom prst="rect">
            <a:avLst/>
          </a:prstGeom>
          <a:noFill/>
          <a:ln w="9525">
            <a:noFill/>
          </a:ln>
        </p:spPr>
      </p:pic>
    </p:spTree>
  </p:cSld>
  <p:clrMapOvr>
    <a:masterClrMapping/>
  </p:clrMapOvr>
  <p:transition spd="med">
    <p:wheel spokes="8"/>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39937"/>
          <p:cNvSpPr>
            <a:spLocks noGrp="1"/>
          </p:cNvSpPr>
          <p:nvPr>
            <p:ph type="title"/>
          </p:nvPr>
        </p:nvSpPr>
        <p:spPr>
          <a:ln/>
        </p:spPr>
        <p:txBody>
          <a:bodyPr anchor="ctr"/>
          <a:p>
            <a:br>
              <a:rPr lang="en-US" altLang="zh-CN" sz="4000" b="1" dirty="0">
                <a:solidFill>
                  <a:srgbClr val="FF0000"/>
                </a:solidFill>
              </a:rPr>
            </a:br>
            <a:endParaRPr lang="en-US" altLang="zh-CN" sz="4000" b="1" dirty="0">
              <a:solidFill>
                <a:srgbClr val="FF0000"/>
              </a:solidFill>
            </a:endParaRPr>
          </a:p>
        </p:txBody>
      </p:sp>
      <p:sp>
        <p:nvSpPr>
          <p:cNvPr id="43010" name="文本占位符 39938"/>
          <p:cNvSpPr>
            <a:spLocks noGrp="1"/>
          </p:cNvSpPr>
          <p:nvPr>
            <p:ph idx="1"/>
          </p:nvPr>
        </p:nvSpPr>
        <p:spPr>
          <a:xfrm>
            <a:off x="0" y="0"/>
            <a:ext cx="9144000" cy="6858000"/>
          </a:xfrm>
          <a:ln/>
        </p:spPr>
        <p:txBody>
          <a:bodyPr anchor="t"/>
          <a:p>
            <a:pPr>
              <a:buNone/>
            </a:pPr>
            <a:r>
              <a:rPr lang="en-US" altLang="zh-CN" sz="4400" b="1" dirty="0">
                <a:solidFill>
                  <a:srgbClr val="FF0000"/>
                </a:solidFill>
              </a:rPr>
              <a:t>          4</a:t>
            </a:r>
            <a:r>
              <a:rPr lang="zh-CN" altLang="en-US" sz="4400" b="1" dirty="0">
                <a:solidFill>
                  <a:srgbClr val="FF0000"/>
                </a:solidFill>
              </a:rPr>
              <a:t>、省略句</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t>⑴“(</a:t>
            </a:r>
            <a:r>
              <a:rPr lang="zh-CN" altLang="en-US" sz="4400" b="1" dirty="0">
                <a:solidFill>
                  <a:srgbClr val="FF0000"/>
                </a:solidFill>
              </a:rPr>
              <a:t>船</a:t>
            </a:r>
            <a:r>
              <a:rPr lang="en-US" altLang="zh-CN" sz="4400" b="1" dirty="0"/>
              <a:t>)</a:t>
            </a:r>
            <a:r>
              <a:rPr lang="zh-CN" altLang="en-US" sz="4400" b="1" dirty="0"/>
              <a:t>从流飘荡，任意东西。”</a:t>
            </a:r>
            <a:r>
              <a:rPr lang="en-US" altLang="zh-CN" sz="4400" b="1" dirty="0"/>
              <a:t>(</a:t>
            </a:r>
            <a:r>
              <a:rPr lang="zh-CN" altLang="en-US" sz="4400" b="1" dirty="0"/>
              <a:t>主语省略</a:t>
            </a:r>
            <a:r>
              <a:rPr lang="en-US" altLang="zh-CN" sz="4400" b="1" dirty="0"/>
              <a:t>)</a:t>
            </a:r>
            <a:endParaRPr lang="en-US" altLang="zh-CN" sz="4400" b="1" dirty="0"/>
          </a:p>
          <a:p>
            <a:pPr>
              <a:buNone/>
            </a:pPr>
            <a:r>
              <a:rPr lang="en-US" altLang="zh-CN" sz="4400" b="1" dirty="0"/>
              <a:t>        ⑵“</a:t>
            </a:r>
            <a:r>
              <a:rPr lang="zh-CN" altLang="en-US" sz="4400" b="1" dirty="0"/>
              <a:t>急湍甚</a:t>
            </a:r>
            <a:r>
              <a:rPr lang="en-US" altLang="zh-CN" sz="4400" b="1" dirty="0"/>
              <a:t>(</a:t>
            </a:r>
            <a:r>
              <a:rPr lang="zh-CN" altLang="en-US" sz="4400" b="1" dirty="0">
                <a:solidFill>
                  <a:srgbClr val="FF0000"/>
                </a:solidFill>
              </a:rPr>
              <a:t>于</a:t>
            </a:r>
            <a:r>
              <a:rPr lang="en-US" altLang="zh-CN" sz="4400" b="1" dirty="0"/>
              <a:t>)</a:t>
            </a:r>
            <a:r>
              <a:rPr lang="zh-CN" altLang="en-US" sz="4400" b="1" dirty="0"/>
              <a:t>箭。”</a:t>
            </a:r>
            <a:r>
              <a:rPr lang="en-US" altLang="zh-CN" sz="4400" b="1" dirty="0"/>
              <a:t>(</a:t>
            </a:r>
            <a:r>
              <a:rPr lang="zh-CN" altLang="en-US" sz="4400" b="1" dirty="0"/>
              <a:t>省略介词“于”</a:t>
            </a:r>
            <a:r>
              <a:rPr lang="en-US" altLang="zh-CN" sz="4400" b="1" dirty="0"/>
              <a:t>)</a:t>
            </a:r>
            <a:endParaRPr lang="en-US" altLang="zh-CN" sz="4400" b="1" dirty="0"/>
          </a:p>
          <a:p>
            <a:pPr>
              <a:buNone/>
            </a:pPr>
            <a:r>
              <a:rPr lang="en-US" altLang="zh-CN" sz="4400" b="1" dirty="0"/>
              <a:t>         ⑶“(</a:t>
            </a:r>
            <a:r>
              <a:rPr lang="zh-CN" altLang="en-US" sz="4400" b="1" dirty="0">
                <a:solidFill>
                  <a:srgbClr val="FF0000"/>
                </a:solidFill>
              </a:rPr>
              <a:t>高山</a:t>
            </a:r>
            <a:r>
              <a:rPr lang="en-US" altLang="zh-CN" sz="4400" b="1" dirty="0"/>
              <a:t>)</a:t>
            </a:r>
            <a:r>
              <a:rPr lang="zh-CN" altLang="en-US" sz="4400" b="1" dirty="0"/>
              <a:t>负势竞上，互相轩邈。”（省略主语“高山”）</a:t>
            </a:r>
            <a:endParaRPr lang="zh-CN" altLang="en-US" sz="4400" b="1" dirty="0"/>
          </a:p>
        </p:txBody>
      </p:sp>
      <p:pic>
        <p:nvPicPr>
          <p:cNvPr id="43011" name="图片 39939" descr="图片泉"/>
          <p:cNvPicPr>
            <a:picLocks noChangeAspect="1"/>
          </p:cNvPicPr>
          <p:nvPr/>
        </p:nvPicPr>
        <p:blipFill>
          <a:blip r:embed="rId1"/>
          <a:stretch>
            <a:fillRect/>
          </a:stretch>
        </p:blipFill>
        <p:spPr>
          <a:xfrm>
            <a:off x="0" y="5445125"/>
            <a:ext cx="9144000" cy="1412875"/>
          </a:xfrm>
          <a:prstGeom prst="rect">
            <a:avLst/>
          </a:prstGeom>
          <a:noFill/>
          <a:ln w="9525">
            <a:noFill/>
          </a:ln>
        </p:spPr>
      </p:pic>
    </p:spTree>
  </p:cSld>
  <p:clrMapOvr>
    <a:masterClrMapping/>
  </p:clrMapOvr>
  <p:transition spd="med">
    <p:wheel spokes="8"/>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40961"/>
          <p:cNvSpPr>
            <a:spLocks noGrp="1"/>
          </p:cNvSpPr>
          <p:nvPr>
            <p:ph type="title"/>
          </p:nvPr>
        </p:nvSpPr>
        <p:spPr>
          <a:ln/>
        </p:spPr>
        <p:txBody>
          <a:bodyPr anchor="ctr"/>
          <a:p>
            <a:br>
              <a:rPr lang="en-US" altLang="zh-CN" sz="4000" dirty="0"/>
            </a:br>
            <a:endParaRPr lang="en-US" altLang="zh-CN" sz="4000" dirty="0"/>
          </a:p>
        </p:txBody>
      </p:sp>
      <p:sp>
        <p:nvSpPr>
          <p:cNvPr id="44034" name="文本占位符 40962"/>
          <p:cNvSpPr>
            <a:spLocks noGrp="1"/>
          </p:cNvSpPr>
          <p:nvPr>
            <p:ph idx="1"/>
          </p:nvPr>
        </p:nvSpPr>
        <p:spPr>
          <a:xfrm>
            <a:off x="0" y="0"/>
            <a:ext cx="9144000" cy="6858000"/>
          </a:xfrm>
          <a:ln/>
        </p:spPr>
        <p:txBody>
          <a:bodyPr anchor="t"/>
          <a:p>
            <a:pPr>
              <a:buNone/>
            </a:pPr>
            <a:r>
              <a:rPr lang="en-US" altLang="zh-CN" sz="4400" b="1" dirty="0"/>
              <a:t>           </a:t>
            </a:r>
            <a:r>
              <a:rPr lang="en-US" altLang="zh-CN" sz="4400" b="1" dirty="0">
                <a:solidFill>
                  <a:srgbClr val="FF0000"/>
                </a:solidFill>
              </a:rPr>
              <a:t>5</a:t>
            </a:r>
            <a:r>
              <a:rPr lang="zh-CN" altLang="en-US" sz="4400" b="1" dirty="0">
                <a:solidFill>
                  <a:srgbClr val="FF0000"/>
                </a:solidFill>
              </a:rPr>
              <a:t>、对偶句</a:t>
            </a:r>
            <a:endParaRPr lang="zh-CN" altLang="en-US" sz="4400" b="1" dirty="0">
              <a:solidFill>
                <a:srgbClr val="FF0000"/>
              </a:solidFill>
            </a:endParaRPr>
          </a:p>
          <a:p>
            <a:pPr>
              <a:buNone/>
            </a:pPr>
            <a:r>
              <a:rPr lang="zh-CN" altLang="en-US" sz="4400" b="1" dirty="0"/>
              <a:t>        （</a:t>
            </a:r>
            <a:r>
              <a:rPr lang="en-US" altLang="zh-CN" sz="4400" b="1" dirty="0"/>
              <a:t>1</a:t>
            </a:r>
            <a:r>
              <a:rPr lang="zh-CN" altLang="en-US" sz="4400" b="1" dirty="0"/>
              <a:t>）泉水激石，泠泠作响；好鸟相鸣，嘤嘤成韵。</a:t>
            </a:r>
            <a:endParaRPr lang="zh-CN" altLang="en-US" sz="4400" b="1" dirty="0"/>
          </a:p>
          <a:p>
            <a:pPr>
              <a:buNone/>
            </a:pPr>
            <a:r>
              <a:rPr lang="zh-CN" altLang="en-US" sz="4400" b="1" dirty="0"/>
              <a:t>       （</a:t>
            </a:r>
            <a:r>
              <a:rPr lang="en-US" altLang="zh-CN" sz="4400" b="1" dirty="0"/>
              <a:t>2</a:t>
            </a:r>
            <a:r>
              <a:rPr lang="zh-CN" altLang="en-US" sz="4400" b="1" dirty="0"/>
              <a:t>）蝉则千转不穷，猿则百叫无绝。</a:t>
            </a:r>
            <a:endParaRPr lang="zh-CN" altLang="en-US" sz="4400" b="1" dirty="0"/>
          </a:p>
          <a:p>
            <a:pPr>
              <a:buNone/>
            </a:pPr>
            <a:r>
              <a:rPr lang="zh-CN" altLang="en-US" sz="4400" b="1" dirty="0"/>
              <a:t>       （</a:t>
            </a:r>
            <a:r>
              <a:rPr lang="en-US" altLang="zh-CN" sz="4400" b="1" dirty="0"/>
              <a:t>3</a:t>
            </a:r>
            <a:r>
              <a:rPr lang="zh-CN" altLang="en-US" sz="4400" b="1" dirty="0"/>
              <a:t>）鸢飞戾天者，望峰息心；经纶世务者，窥谷忘反。</a:t>
            </a:r>
            <a:endParaRPr lang="zh-CN" altLang="en-US" sz="4400" b="1" dirty="0"/>
          </a:p>
        </p:txBody>
      </p:sp>
      <p:pic>
        <p:nvPicPr>
          <p:cNvPr id="44035" name="图片 40964" descr="t01f647d906059fcdcf"/>
          <p:cNvPicPr>
            <a:picLocks noChangeAspect="1"/>
          </p:cNvPicPr>
          <p:nvPr/>
        </p:nvPicPr>
        <p:blipFill>
          <a:blip r:embed="rId1"/>
          <a:stretch>
            <a:fillRect/>
          </a:stretch>
        </p:blipFill>
        <p:spPr>
          <a:xfrm>
            <a:off x="-323850" y="5229225"/>
            <a:ext cx="5111750" cy="1628775"/>
          </a:xfrm>
          <a:prstGeom prst="rect">
            <a:avLst/>
          </a:prstGeom>
          <a:noFill/>
          <a:ln w="9525">
            <a:noFill/>
          </a:ln>
        </p:spPr>
      </p:pic>
      <p:pic>
        <p:nvPicPr>
          <p:cNvPr id="44036" name="图片 40965" descr="t01f7e49415ee0b5a5d"/>
          <p:cNvPicPr>
            <a:picLocks noChangeAspect="1"/>
          </p:cNvPicPr>
          <p:nvPr/>
        </p:nvPicPr>
        <p:blipFill>
          <a:blip r:embed="rId2"/>
          <a:stretch>
            <a:fillRect/>
          </a:stretch>
        </p:blipFill>
        <p:spPr>
          <a:xfrm>
            <a:off x="4932363" y="5229225"/>
            <a:ext cx="4211637" cy="1628775"/>
          </a:xfrm>
          <a:prstGeom prst="rect">
            <a:avLst/>
          </a:prstGeom>
          <a:noFill/>
          <a:ln w="9525">
            <a:noFill/>
          </a:ln>
        </p:spPr>
      </p:pic>
    </p:spTree>
  </p:cSld>
  <p:clrMapOvr>
    <a:masterClrMapping/>
  </p:clrMapOvr>
  <p:transition spd="med">
    <p:wheel spokes="8"/>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41985"/>
          <p:cNvSpPr>
            <a:spLocks noGrp="1"/>
          </p:cNvSpPr>
          <p:nvPr>
            <p:ph type="title"/>
          </p:nvPr>
        </p:nvSpPr>
        <p:spPr>
          <a:ln/>
        </p:spPr>
        <p:txBody>
          <a:bodyPr anchor="ctr"/>
          <a:p>
            <a:br>
              <a:rPr lang="en-US" altLang="zh-CN" sz="4000" dirty="0"/>
            </a:br>
            <a:endParaRPr lang="en-US" altLang="zh-CN" sz="4000" dirty="0"/>
          </a:p>
        </p:txBody>
      </p:sp>
      <p:sp>
        <p:nvSpPr>
          <p:cNvPr id="45058" name="文本占位符 41986"/>
          <p:cNvSpPr>
            <a:spLocks noGrp="1"/>
          </p:cNvSpPr>
          <p:nvPr>
            <p:ph idx="1"/>
          </p:nvPr>
        </p:nvSpPr>
        <p:spPr>
          <a:xfrm>
            <a:off x="0" y="0"/>
            <a:ext cx="9144000" cy="6858000"/>
          </a:xfrm>
          <a:ln/>
        </p:spPr>
        <p:txBody>
          <a:bodyPr anchor="t"/>
          <a:p>
            <a:pPr>
              <a:buNone/>
            </a:pPr>
            <a:r>
              <a:rPr lang="en-US" altLang="zh-CN" sz="4400" b="1" dirty="0"/>
              <a:t>      </a:t>
            </a:r>
            <a:r>
              <a:rPr lang="zh-CN" altLang="en-US" sz="4400" b="1" dirty="0"/>
              <a:t>（</a:t>
            </a:r>
            <a:r>
              <a:rPr lang="en-US" altLang="zh-CN" sz="4400" b="1" dirty="0"/>
              <a:t>4</a:t>
            </a:r>
            <a:r>
              <a:rPr lang="zh-CN" altLang="en-US" sz="4400" b="1" dirty="0"/>
              <a:t>）急湍甚箭，猛浪若奔。</a:t>
            </a:r>
            <a:endParaRPr lang="zh-CN" altLang="en-US" sz="4400" b="1" dirty="0"/>
          </a:p>
          <a:p>
            <a:pPr>
              <a:buNone/>
            </a:pPr>
            <a:r>
              <a:rPr lang="zh-CN" altLang="en-US" sz="4400" b="1" dirty="0"/>
              <a:t>      （</a:t>
            </a:r>
            <a:r>
              <a:rPr lang="en-US" altLang="zh-CN" sz="4400" b="1" dirty="0"/>
              <a:t>5</a:t>
            </a:r>
            <a:r>
              <a:rPr lang="zh-CN" altLang="en-US" sz="4400" b="1" dirty="0"/>
              <a:t>）横柯上蔽，在昼犹昏；疏条交映，有时见日。</a:t>
            </a:r>
            <a:endParaRPr lang="zh-CN" altLang="en-US" sz="4400" b="1" dirty="0"/>
          </a:p>
        </p:txBody>
      </p:sp>
      <p:pic>
        <p:nvPicPr>
          <p:cNvPr id="45059" name="图片 41987" descr="图片疏条"/>
          <p:cNvPicPr>
            <a:picLocks noChangeAspect="1"/>
          </p:cNvPicPr>
          <p:nvPr/>
        </p:nvPicPr>
        <p:blipFill>
          <a:blip r:embed="rId1"/>
          <a:stretch>
            <a:fillRect/>
          </a:stretch>
        </p:blipFill>
        <p:spPr>
          <a:xfrm>
            <a:off x="0" y="2349500"/>
            <a:ext cx="9144000" cy="4508500"/>
          </a:xfrm>
          <a:prstGeom prst="rect">
            <a:avLst/>
          </a:prstGeom>
          <a:noFill/>
          <a:ln w="9525">
            <a:noFill/>
          </a:ln>
        </p:spPr>
      </p:pic>
    </p:spTree>
  </p:cSld>
  <p:clrMapOvr>
    <a:masterClrMapping/>
  </p:clrMapOvr>
  <p:transition spd="med">
    <p:wheel spokes="8"/>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43009"/>
          <p:cNvSpPr>
            <a:spLocks noGrp="1"/>
          </p:cNvSpPr>
          <p:nvPr>
            <p:ph type="title"/>
          </p:nvPr>
        </p:nvSpPr>
        <p:spPr>
          <a:xfrm>
            <a:off x="457200" y="0"/>
            <a:ext cx="8229600" cy="765175"/>
          </a:xfrm>
          <a:ln/>
        </p:spPr>
        <p:txBody>
          <a:bodyPr anchor="ctr"/>
          <a:p>
            <a:r>
              <a:rPr lang="zh-CN" altLang="en-US" b="1" dirty="0">
                <a:solidFill>
                  <a:srgbClr val="FF0000"/>
                </a:solidFill>
              </a:rPr>
              <a:t>主题思想</a:t>
            </a:r>
            <a:endParaRPr lang="zh-CN" altLang="en-US" b="1" dirty="0">
              <a:solidFill>
                <a:srgbClr val="FF0000"/>
              </a:solidFill>
            </a:endParaRPr>
          </a:p>
        </p:txBody>
      </p:sp>
      <p:sp>
        <p:nvSpPr>
          <p:cNvPr id="46082" name="文本占位符 43010"/>
          <p:cNvSpPr>
            <a:spLocks noGrp="1"/>
          </p:cNvSpPr>
          <p:nvPr>
            <p:ph idx="1"/>
          </p:nvPr>
        </p:nvSpPr>
        <p:spPr>
          <a:xfrm>
            <a:off x="0" y="1052513"/>
            <a:ext cx="9144000" cy="5805487"/>
          </a:xfrm>
          <a:ln/>
        </p:spPr>
        <p:txBody>
          <a:bodyPr anchor="t"/>
          <a:p>
            <a:pPr>
              <a:buNone/>
            </a:pPr>
            <a:r>
              <a:rPr lang="en-US" altLang="zh-CN" dirty="0"/>
              <a:t>           </a:t>
            </a:r>
            <a:r>
              <a:rPr lang="en-US" altLang="zh-CN" sz="4400" b="1" dirty="0"/>
              <a:t>《</a:t>
            </a:r>
            <a:r>
              <a:rPr lang="zh-CN" altLang="en-US" sz="4400" b="1" dirty="0"/>
              <a:t>与朱元思书</a:t>
            </a:r>
            <a:r>
              <a:rPr lang="en-US" altLang="zh-CN" sz="4400" b="1" dirty="0"/>
              <a:t>》</a:t>
            </a:r>
            <a:r>
              <a:rPr lang="zh-CN" altLang="en-US" sz="4400" b="1" dirty="0"/>
              <a:t>是南朝梁文学家吴均所著的一篇著名的骈体文，该文既用人的感受反衬出山水之美，也抒发了对世俗官场和追求名利之徒的藐视之情，对友人的规劝。含蓄地流露出爱慕美好的大自然，避世退隐的高洁志趣。</a:t>
            </a:r>
            <a:endParaRPr lang="zh-CN" altLang="en-US" sz="4400" b="1" dirty="0"/>
          </a:p>
        </p:txBody>
      </p:sp>
      <p:pic>
        <p:nvPicPr>
          <p:cNvPr id="46083" name="图片 43012" descr="t01483f8249da9cfbc4"/>
          <p:cNvPicPr>
            <a:picLocks noChangeAspect="1"/>
          </p:cNvPicPr>
          <p:nvPr/>
        </p:nvPicPr>
        <p:blipFill>
          <a:blip r:embed="rId1"/>
          <a:stretch>
            <a:fillRect/>
          </a:stretch>
        </p:blipFill>
        <p:spPr>
          <a:xfrm>
            <a:off x="6227763" y="5300663"/>
            <a:ext cx="2916237" cy="1557337"/>
          </a:xfrm>
          <a:prstGeom prst="rect">
            <a:avLst/>
          </a:prstGeom>
          <a:noFill/>
          <a:ln w="9525">
            <a:noFill/>
          </a:ln>
        </p:spPr>
      </p:pic>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52225" descr="语文-诗词-与朱元思书(吴均)"/>
          <p:cNvPicPr>
            <a:picLocks noChangeAspect="1"/>
          </p:cNvPicPr>
          <p:nvPr/>
        </p:nvPicPr>
        <p:blipFill>
          <a:blip r:embed="rId1"/>
          <a:stretch>
            <a:fillRect/>
          </a:stretch>
        </p:blipFill>
        <p:spPr>
          <a:xfrm>
            <a:off x="0" y="1125538"/>
            <a:ext cx="3419475" cy="5732462"/>
          </a:xfrm>
          <a:prstGeom prst="rect">
            <a:avLst/>
          </a:prstGeom>
          <a:noFill/>
          <a:ln w="9525">
            <a:noFill/>
          </a:ln>
        </p:spPr>
      </p:pic>
      <p:sp>
        <p:nvSpPr>
          <p:cNvPr id="52227" name="文本框 52226"/>
          <p:cNvSpPr txBox="1"/>
          <p:nvPr/>
        </p:nvSpPr>
        <p:spPr>
          <a:xfrm>
            <a:off x="3563938" y="765175"/>
            <a:ext cx="5472112" cy="723900"/>
          </a:xfrm>
          <a:prstGeom prst="rect">
            <a:avLst/>
          </a:prstGeom>
          <a:noFill/>
          <a:ln w="9525">
            <a:noFill/>
          </a:ln>
          <a:effectLst>
            <a:outerShdw dist="35921" dir="2699999" algn="ctr" rotWithShape="0">
              <a:schemeClr val="accent1"/>
            </a:outerShdw>
          </a:effectLst>
        </p:spPr>
        <p:txBody>
          <a:bodyPr anchor="t">
            <a:spAutoFit/>
          </a:bodyPr>
          <a:p>
            <a:pPr lvl="0" indent="0">
              <a:lnSpc>
                <a:spcPct val="115000"/>
              </a:lnSpc>
              <a:buClr>
                <a:srgbClr val="000000"/>
              </a:buClr>
            </a:pPr>
            <a:r>
              <a:rPr lang="en-US" altLang="zh-CN" sz="3600" b="1" dirty="0">
                <a:latin typeface="黑体" panose="02010609060101010101" pitchFamily="49" charset="-122"/>
                <a:ea typeface="黑体" panose="02010609060101010101" pitchFamily="49" charset="-122"/>
              </a:rPr>
              <a:t>    </a:t>
            </a:r>
            <a:endParaRPr lang="en-US" altLang="zh-CN" sz="5400" b="1" baseline="4000" dirty="0">
              <a:latin typeface="楷体_GB2312" pitchFamily="1" charset="-122"/>
              <a:ea typeface="楷体" panose="02010609060101010101" pitchFamily="49" charset="-122"/>
            </a:endParaRPr>
          </a:p>
        </p:txBody>
      </p:sp>
      <p:sp>
        <p:nvSpPr>
          <p:cNvPr id="6147" name="文本框 52227"/>
          <p:cNvSpPr txBox="1"/>
          <p:nvPr/>
        </p:nvSpPr>
        <p:spPr>
          <a:xfrm>
            <a:off x="0" y="404813"/>
            <a:ext cx="3348038" cy="711200"/>
          </a:xfrm>
          <a:prstGeom prst="rect">
            <a:avLst/>
          </a:prstGeom>
          <a:noFill/>
          <a:ln w="9525" cap="flat" cmpd="sng">
            <a:solidFill>
              <a:schemeClr val="tx1"/>
            </a:solidFill>
            <a:prstDash val="solid"/>
            <a:miter/>
            <a:headEnd type="none" w="med" len="med"/>
            <a:tailEnd type="none" w="med" len="med"/>
          </a:ln>
        </p:spPr>
        <p:txBody>
          <a:bodyPr anchor="t">
            <a:spAutoFit/>
          </a:bodyPr>
          <a:p>
            <a:pPr lvl="0" indent="0">
              <a:spcBef>
                <a:spcPct val="50000"/>
              </a:spcBef>
            </a:pPr>
            <a:r>
              <a:rPr lang="en-US" altLang="zh-CN" sz="4000" b="1" dirty="0">
                <a:solidFill>
                  <a:srgbClr val="FF0000"/>
                </a:solidFill>
                <a:latin typeface="Arial" panose="020B0604020202020204" pitchFamily="34" charset="0"/>
                <a:ea typeface="黑体" panose="02010609060101010101" pitchFamily="49" charset="-122"/>
              </a:rPr>
              <a:t>     </a:t>
            </a:r>
            <a:r>
              <a:rPr lang="zh-CN" altLang="en-US" sz="4000" b="1" dirty="0">
                <a:solidFill>
                  <a:srgbClr val="FF0000"/>
                </a:solidFill>
                <a:latin typeface="Arial" panose="020B0604020202020204" pitchFamily="34" charset="0"/>
                <a:ea typeface="黑体" panose="02010609060101010101" pitchFamily="49" charset="-122"/>
              </a:rPr>
              <a:t>感知文体</a:t>
            </a:r>
            <a:endParaRPr lang="zh-CN" altLang="en-US" sz="4000" b="1" dirty="0">
              <a:latin typeface="Arial" panose="020B0604020202020204" pitchFamily="34" charset="0"/>
              <a:ea typeface="黑体" panose="02010609060101010101" pitchFamily="49" charset="-122"/>
            </a:endParaRPr>
          </a:p>
        </p:txBody>
      </p:sp>
      <p:sp>
        <p:nvSpPr>
          <p:cNvPr id="6148" name="文本框 52228"/>
          <p:cNvSpPr txBox="1"/>
          <p:nvPr/>
        </p:nvSpPr>
        <p:spPr>
          <a:xfrm>
            <a:off x="3779838" y="188913"/>
            <a:ext cx="5364162" cy="366712"/>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sp>
        <p:nvSpPr>
          <p:cNvPr id="6149" name="文本框 52229"/>
          <p:cNvSpPr txBox="1"/>
          <p:nvPr/>
        </p:nvSpPr>
        <p:spPr>
          <a:xfrm>
            <a:off x="3635375" y="188913"/>
            <a:ext cx="5508625" cy="7102475"/>
          </a:xfrm>
          <a:prstGeom prst="rect">
            <a:avLst/>
          </a:prstGeom>
          <a:noFill/>
          <a:ln w="9525">
            <a:noFill/>
          </a:ln>
        </p:spPr>
        <p:txBody>
          <a:bodyPr anchor="t">
            <a:spAutoFit/>
          </a:bodyPr>
          <a:p>
            <a:pPr lvl="0" indent="0">
              <a:spcBef>
                <a:spcPct val="20000"/>
              </a:spcBef>
            </a:pPr>
            <a:r>
              <a:rPr lang="en-US" altLang="zh-CN" sz="4000" b="1"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书</a:t>
            </a:r>
            <a:r>
              <a:rPr lang="en-US" altLang="zh-CN" sz="4000" b="1" dirty="0">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书信</a:t>
            </a:r>
            <a:r>
              <a:rPr lang="zh-CN" altLang="en-US" sz="4000" b="1" dirty="0">
                <a:latin typeface="Arial" panose="020B0604020202020204" pitchFamily="34" charset="0"/>
                <a:ea typeface="宋体" panose="02010600030101010101" pitchFamily="2" charset="-122"/>
              </a:rPr>
              <a:t>，一种文体。本文是一篇</a:t>
            </a:r>
            <a:r>
              <a:rPr lang="zh-CN" altLang="en-US" sz="4000" b="1" dirty="0">
                <a:solidFill>
                  <a:srgbClr val="FF0000"/>
                </a:solidFill>
                <a:latin typeface="Arial" panose="020B0604020202020204" pitchFamily="34" charset="0"/>
                <a:ea typeface="宋体" panose="02010600030101010101" pitchFamily="2" charset="-122"/>
              </a:rPr>
              <a:t>骈体文</a:t>
            </a:r>
            <a:r>
              <a:rPr lang="zh-CN" altLang="en-US" sz="4000" b="1" dirty="0">
                <a:latin typeface="Arial" panose="020B0604020202020204" pitchFamily="34" charset="0"/>
                <a:ea typeface="宋体" panose="02010600030101010101" pitchFamily="2" charset="-122"/>
              </a:rPr>
              <a:t>，讲究对仗和声律，多用偶句，少用散句。本文是作者写给友人书信中的一段话，写的是浙江境内富春江的秋景，这看似随兴之所至而写下的一段文字，可称得上一篇</a:t>
            </a:r>
            <a:r>
              <a:rPr lang="zh-CN" altLang="en-US" sz="4000" b="1" dirty="0">
                <a:solidFill>
                  <a:srgbClr val="FF0000"/>
                </a:solidFill>
                <a:latin typeface="Arial" panose="020B0604020202020204" pitchFamily="34" charset="0"/>
                <a:ea typeface="宋体" panose="02010600030101010101" pitchFamily="2" charset="-122"/>
              </a:rPr>
              <a:t>山水小品文</a:t>
            </a:r>
            <a:r>
              <a:rPr lang="zh-CN" altLang="en-US" sz="4000" b="1" dirty="0">
                <a:latin typeface="Arial" panose="020B0604020202020204" pitchFamily="34" charset="0"/>
                <a:ea typeface="宋体" panose="02010600030101010101" pitchFamily="2" charset="-122"/>
              </a:rPr>
              <a:t>。</a:t>
            </a:r>
            <a:endParaRPr lang="zh-CN" altLang="en-US" sz="4000" b="1" dirty="0">
              <a:latin typeface="Arial" panose="020B0604020202020204" pitchFamily="34" charset="0"/>
              <a:ea typeface="宋体" panose="02010600030101010101" pitchFamily="2" charset="-122"/>
            </a:endParaRPr>
          </a:p>
          <a:p>
            <a:pPr lvl="0" indent="0">
              <a:spcBef>
                <a:spcPct val="50000"/>
              </a:spcBef>
            </a:pPr>
            <a:endParaRPr lang="zh-CN" altLang="en-US" sz="4000" b="1" dirty="0">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5121"/>
          <p:cNvSpPr>
            <a:spLocks noGrp="1"/>
          </p:cNvSpPr>
          <p:nvPr>
            <p:ph type="title"/>
          </p:nvPr>
        </p:nvSpPr>
        <p:spPr>
          <a:xfrm>
            <a:off x="457200" y="0"/>
            <a:ext cx="8229600" cy="476250"/>
          </a:xfrm>
          <a:ln/>
        </p:spPr>
        <p:txBody>
          <a:bodyPr anchor="ctr"/>
          <a:p>
            <a:r>
              <a:rPr lang="zh-CN" altLang="en-US" sz="3600" b="1" dirty="0">
                <a:solidFill>
                  <a:srgbClr val="FF0000"/>
                </a:solidFill>
              </a:rPr>
              <a:t>读准字音</a:t>
            </a:r>
            <a:endParaRPr lang="zh-CN" altLang="en-US" sz="3600" b="1" dirty="0">
              <a:solidFill>
                <a:srgbClr val="FF0000"/>
              </a:solidFill>
            </a:endParaRPr>
          </a:p>
        </p:txBody>
      </p:sp>
      <p:sp>
        <p:nvSpPr>
          <p:cNvPr id="7170" name="文本占位符 5122"/>
          <p:cNvSpPr>
            <a:spLocks noGrp="1"/>
          </p:cNvSpPr>
          <p:nvPr>
            <p:ph idx="1"/>
          </p:nvPr>
        </p:nvSpPr>
        <p:spPr>
          <a:xfrm>
            <a:off x="0" y="620713"/>
            <a:ext cx="9144000" cy="6237287"/>
          </a:xfrm>
          <a:ln/>
        </p:spPr>
        <p:txBody>
          <a:bodyPr anchor="t"/>
          <a:p>
            <a:pPr>
              <a:buNone/>
            </a:pPr>
            <a:r>
              <a:rPr lang="en-US" altLang="zh-CN" sz="4000" b="1" dirty="0"/>
              <a:t>         </a:t>
            </a:r>
            <a:r>
              <a:rPr lang="zh-CN" altLang="en-US" sz="4000" b="1" dirty="0"/>
              <a:t>风烟俱</a:t>
            </a:r>
            <a:r>
              <a:rPr lang="en-US" altLang="zh-CN" sz="4000" b="1" dirty="0">
                <a:solidFill>
                  <a:srgbClr val="FF0000"/>
                </a:solidFill>
              </a:rPr>
              <a:t>jù</a:t>
            </a:r>
            <a:r>
              <a:rPr lang="zh-CN" altLang="en-US" sz="4000" b="1" dirty="0"/>
              <a:t>净         缥</a:t>
            </a:r>
            <a:r>
              <a:rPr lang="en-US" altLang="zh-CN" sz="4000" b="1" dirty="0">
                <a:solidFill>
                  <a:srgbClr val="FF0000"/>
                </a:solidFill>
              </a:rPr>
              <a:t>piǎo</a:t>
            </a:r>
            <a:r>
              <a:rPr lang="zh-CN" altLang="en-US" sz="4000" b="1" dirty="0"/>
              <a:t>碧　　　　　</a:t>
            </a:r>
            <a:endParaRPr lang="zh-CN" altLang="en-US" sz="4000" b="1" dirty="0"/>
          </a:p>
          <a:p>
            <a:pPr>
              <a:buNone/>
            </a:pPr>
            <a:r>
              <a:rPr lang="zh-CN" altLang="en-US" sz="4000" b="1" dirty="0"/>
              <a:t>         急湍</a:t>
            </a:r>
            <a:r>
              <a:rPr lang="en-US" altLang="zh-CN" sz="4000" b="1" dirty="0">
                <a:solidFill>
                  <a:srgbClr val="FF0000"/>
                </a:solidFill>
              </a:rPr>
              <a:t>tuān </a:t>
            </a:r>
            <a:r>
              <a:rPr lang="zh-CN" altLang="en-US" sz="4000" b="1" dirty="0"/>
              <a:t>　　　夹</a:t>
            </a:r>
            <a:r>
              <a:rPr lang="en-US" altLang="zh-CN" sz="4000" b="1" dirty="0">
                <a:solidFill>
                  <a:srgbClr val="FF0000"/>
                </a:solidFill>
              </a:rPr>
              <a:t>jiā</a:t>
            </a:r>
            <a:r>
              <a:rPr lang="zh-CN" altLang="en-US" sz="4000" b="1" dirty="0"/>
              <a:t>岸　　　　</a:t>
            </a:r>
            <a:endParaRPr lang="zh-CN" altLang="en-US" sz="4000" b="1" dirty="0"/>
          </a:p>
          <a:p>
            <a:pPr>
              <a:buNone/>
            </a:pPr>
            <a:r>
              <a:rPr lang="zh-CN" altLang="en-US" sz="4000" b="1" dirty="0"/>
              <a:t>         轩邈</a:t>
            </a:r>
            <a:r>
              <a:rPr lang="en-US" altLang="zh-CN" sz="4000" b="1" dirty="0">
                <a:solidFill>
                  <a:srgbClr val="FF0000"/>
                </a:solidFill>
              </a:rPr>
              <a:t>xuān      miǎo</a:t>
            </a:r>
            <a:r>
              <a:rPr lang="en-US" altLang="zh-CN" sz="4000" b="1" dirty="0"/>
              <a:t> </a:t>
            </a:r>
            <a:endParaRPr lang="en-US" altLang="zh-CN" sz="4000" b="1" dirty="0"/>
          </a:p>
          <a:p>
            <a:pPr>
              <a:buNone/>
            </a:pPr>
            <a:r>
              <a:rPr lang="en-US" altLang="zh-CN" sz="4000" b="1" dirty="0"/>
              <a:t>         </a:t>
            </a:r>
            <a:r>
              <a:rPr lang="zh-CN" altLang="en-US" sz="4000" b="1" dirty="0"/>
              <a:t>嘤</a:t>
            </a:r>
            <a:r>
              <a:rPr lang="en-US" altLang="zh-CN" sz="4000" b="1" dirty="0">
                <a:solidFill>
                  <a:srgbClr val="FF0000"/>
                </a:solidFill>
              </a:rPr>
              <a:t>yīng</a:t>
            </a:r>
            <a:r>
              <a:rPr lang="zh-CN" altLang="en-US" sz="4000" b="1" dirty="0"/>
              <a:t>嘤</a:t>
            </a:r>
            <a:r>
              <a:rPr lang="en-US" altLang="zh-CN" sz="4000" b="1" dirty="0">
                <a:solidFill>
                  <a:srgbClr val="FF0000"/>
                </a:solidFill>
              </a:rPr>
              <a:t>yīng</a:t>
            </a:r>
            <a:r>
              <a:rPr lang="zh-CN" altLang="en-US" sz="4000" b="1" dirty="0"/>
              <a:t>成韵　　　　　</a:t>
            </a:r>
            <a:endParaRPr lang="zh-CN" altLang="en-US" sz="4000" b="1" dirty="0"/>
          </a:p>
          <a:p>
            <a:pPr>
              <a:buNone/>
            </a:pPr>
            <a:r>
              <a:rPr lang="zh-CN" altLang="en-US" sz="4000" b="1" dirty="0"/>
              <a:t>         泠</a:t>
            </a:r>
            <a:r>
              <a:rPr lang="en-US" altLang="zh-CN" sz="4000" b="1" dirty="0">
                <a:solidFill>
                  <a:srgbClr val="FF0000"/>
                </a:solidFill>
              </a:rPr>
              <a:t>líng</a:t>
            </a:r>
            <a:r>
              <a:rPr lang="zh-CN" altLang="en-US" sz="4000" b="1" dirty="0"/>
              <a:t>泠</a:t>
            </a:r>
            <a:r>
              <a:rPr lang="en-US" altLang="zh-CN" sz="4000" b="1" dirty="0">
                <a:solidFill>
                  <a:srgbClr val="FF0000"/>
                </a:solidFill>
              </a:rPr>
              <a:t>líng</a:t>
            </a:r>
            <a:r>
              <a:rPr lang="zh-CN" altLang="en-US" sz="4000" b="1" dirty="0"/>
              <a:t>作响　　  </a:t>
            </a:r>
            <a:endParaRPr lang="zh-CN" altLang="en-US" sz="4000" b="1" dirty="0"/>
          </a:p>
          <a:p>
            <a:pPr>
              <a:buNone/>
            </a:pPr>
            <a:r>
              <a:rPr lang="zh-CN" altLang="en-US" sz="4000" b="1" dirty="0"/>
              <a:t>         千转</a:t>
            </a:r>
            <a:r>
              <a:rPr lang="en-US" altLang="zh-CN" sz="4000" b="1" dirty="0">
                <a:solidFill>
                  <a:srgbClr val="FF0000"/>
                </a:solidFill>
              </a:rPr>
              <a:t>zhuǎn</a:t>
            </a:r>
            <a:r>
              <a:rPr lang="zh-CN" altLang="en-US" sz="4000" b="1" dirty="0"/>
              <a:t>不穷</a:t>
            </a:r>
            <a:endParaRPr lang="zh-CN" altLang="en-US" sz="4000" b="1" dirty="0"/>
          </a:p>
          <a:p>
            <a:pPr>
              <a:buNone/>
            </a:pPr>
            <a:r>
              <a:rPr lang="zh-CN" altLang="en-US" sz="4000" b="1" dirty="0"/>
              <a:t>         鸢</a:t>
            </a:r>
            <a:r>
              <a:rPr lang="en-US" altLang="zh-CN" sz="4000" b="1" dirty="0">
                <a:solidFill>
                  <a:srgbClr val="FF0000"/>
                </a:solidFill>
              </a:rPr>
              <a:t>yuān</a:t>
            </a:r>
            <a:r>
              <a:rPr lang="zh-CN" altLang="en-US" sz="4000" b="1" dirty="0"/>
              <a:t>飞戾</a:t>
            </a:r>
            <a:r>
              <a:rPr lang="en-US" altLang="zh-CN" sz="4000" b="1" dirty="0">
                <a:solidFill>
                  <a:srgbClr val="FF0000"/>
                </a:solidFill>
              </a:rPr>
              <a:t>lì</a:t>
            </a:r>
            <a:r>
              <a:rPr lang="zh-CN" altLang="en-US" sz="4000" b="1" dirty="0"/>
              <a:t>天者　   横柯</a:t>
            </a:r>
            <a:r>
              <a:rPr lang="en-US" altLang="zh-CN" sz="4000" b="1" dirty="0">
                <a:solidFill>
                  <a:srgbClr val="FF0000"/>
                </a:solidFill>
              </a:rPr>
              <a:t>kē </a:t>
            </a:r>
            <a:endParaRPr lang="en-US" altLang="zh-CN" sz="4000" b="1" dirty="0">
              <a:solidFill>
                <a:srgbClr val="FF0000"/>
              </a:solidFill>
            </a:endParaRPr>
          </a:p>
          <a:p>
            <a:pPr>
              <a:buNone/>
            </a:pPr>
            <a:r>
              <a:rPr lang="en-US" altLang="zh-CN" sz="4000" b="1" dirty="0"/>
              <a:t>         </a:t>
            </a:r>
            <a:r>
              <a:rPr lang="zh-CN" altLang="en-US" sz="4000" b="1" dirty="0"/>
              <a:t>经纶</a:t>
            </a:r>
            <a:r>
              <a:rPr lang="en-US" altLang="zh-CN" sz="4000" b="1" dirty="0">
                <a:solidFill>
                  <a:srgbClr val="FF0000"/>
                </a:solidFill>
              </a:rPr>
              <a:t>lún</a:t>
            </a:r>
            <a:r>
              <a:rPr lang="zh-CN" altLang="en-US" sz="4000" b="1" dirty="0"/>
              <a:t>世务者　        窥</a:t>
            </a:r>
            <a:r>
              <a:rPr lang="en-US" altLang="zh-CN" sz="4000" b="1" dirty="0">
                <a:solidFill>
                  <a:srgbClr val="FF0000"/>
                </a:solidFill>
              </a:rPr>
              <a:t>kuī</a:t>
            </a:r>
            <a:r>
              <a:rPr lang="zh-CN" altLang="en-US" sz="4000" b="1" dirty="0"/>
              <a:t>谷</a:t>
            </a:r>
            <a:endParaRPr lang="zh-CN" altLang="en-US" sz="4000" b="1" dirty="0"/>
          </a:p>
        </p:txBody>
      </p:sp>
      <p:pic>
        <p:nvPicPr>
          <p:cNvPr id="7171" name="图片 5123" descr="35435345"/>
          <p:cNvPicPr>
            <a:picLocks noChangeAspect="1"/>
          </p:cNvPicPr>
          <p:nvPr/>
        </p:nvPicPr>
        <p:blipFill>
          <a:blip r:embed="rId1"/>
          <a:stretch>
            <a:fillRect/>
          </a:stretch>
        </p:blipFill>
        <p:spPr>
          <a:xfrm>
            <a:off x="5940425" y="2205038"/>
            <a:ext cx="3203575" cy="2447925"/>
          </a:xfrm>
          <a:prstGeom prst="rect">
            <a:avLst/>
          </a:prstGeom>
          <a:noFill/>
          <a:ln w="9525">
            <a:noFill/>
          </a:ln>
        </p:spPr>
      </p:pic>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53249" descr="20038312293281306"/>
          <p:cNvPicPr>
            <a:picLocks noChangeAspect="1"/>
          </p:cNvPicPr>
          <p:nvPr/>
        </p:nvPicPr>
        <p:blipFill>
          <a:blip r:embed="rId1"/>
          <a:stretch>
            <a:fillRect/>
          </a:stretch>
        </p:blipFill>
        <p:spPr>
          <a:xfrm>
            <a:off x="6659563" y="0"/>
            <a:ext cx="2255837" cy="6858000"/>
          </a:xfrm>
          <a:prstGeom prst="rect">
            <a:avLst/>
          </a:prstGeom>
          <a:noFill/>
          <a:ln w="9525">
            <a:noFill/>
          </a:ln>
        </p:spPr>
      </p:pic>
      <p:sp>
        <p:nvSpPr>
          <p:cNvPr id="8194" name="文本框 53250"/>
          <p:cNvSpPr txBox="1"/>
          <p:nvPr/>
        </p:nvSpPr>
        <p:spPr>
          <a:xfrm>
            <a:off x="2700338" y="0"/>
            <a:ext cx="4572000" cy="762000"/>
          </a:xfrm>
          <a:prstGeom prst="rect">
            <a:avLst/>
          </a:prstGeom>
          <a:noFill/>
          <a:ln w="9525">
            <a:noFill/>
          </a:ln>
        </p:spPr>
        <p:txBody>
          <a:bodyPr anchor="t">
            <a:spAutoFit/>
          </a:bodyPr>
          <a:p>
            <a:pPr lvl="0" indent="0">
              <a:spcBef>
                <a:spcPct val="50000"/>
              </a:spcBef>
              <a:buClr>
                <a:srgbClr val="000000"/>
              </a:buClr>
            </a:pPr>
            <a:r>
              <a:rPr lang="zh-CN" altLang="en-US" sz="4400" b="1" dirty="0">
                <a:solidFill>
                  <a:srgbClr val="FF0000"/>
                </a:solidFill>
                <a:latin typeface="Times New Roman" panose="02020603050405020304" pitchFamily="18" charset="0"/>
                <a:ea typeface="宋体" panose="02010600030101010101" pitchFamily="2" charset="-122"/>
              </a:rPr>
              <a:t>全文思路</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53252" name="文本框 53251"/>
          <p:cNvSpPr txBox="1"/>
          <p:nvPr/>
        </p:nvSpPr>
        <p:spPr>
          <a:xfrm>
            <a:off x="990600" y="1676400"/>
            <a:ext cx="2286000" cy="762000"/>
          </a:xfrm>
          <a:prstGeom prst="rect">
            <a:avLst/>
          </a:prstGeom>
          <a:noFill/>
          <a:ln w="9525">
            <a:noFill/>
          </a:ln>
        </p:spPr>
        <p:txBody>
          <a:bodyPr anchor="t">
            <a:spAutoFit/>
          </a:bodyPr>
          <a:p>
            <a:pPr lvl="0" indent="0">
              <a:spcBef>
                <a:spcPct val="50000"/>
              </a:spcBef>
              <a:buClr>
                <a:srgbClr val="000000"/>
              </a:buClr>
            </a:pPr>
            <a:r>
              <a:rPr lang="zh-CN" altLang="en-US" sz="4400" b="1" dirty="0">
                <a:solidFill>
                  <a:srgbClr val="FF0000"/>
                </a:solidFill>
                <a:latin typeface="Times New Roman" panose="02020603050405020304" pitchFamily="18" charset="0"/>
                <a:ea typeface="宋体" panose="02010600030101010101" pitchFamily="2" charset="-122"/>
              </a:rPr>
              <a:t>总　说：</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53253" name="文本框 53252"/>
          <p:cNvSpPr txBox="1"/>
          <p:nvPr/>
        </p:nvSpPr>
        <p:spPr>
          <a:xfrm>
            <a:off x="990600" y="4572000"/>
            <a:ext cx="2286000" cy="762000"/>
          </a:xfrm>
          <a:prstGeom prst="rect">
            <a:avLst/>
          </a:prstGeom>
          <a:noFill/>
          <a:ln w="9525">
            <a:noFill/>
          </a:ln>
        </p:spPr>
        <p:txBody>
          <a:bodyPr anchor="t">
            <a:spAutoFit/>
          </a:bodyPr>
          <a:p>
            <a:pPr lvl="0" indent="0">
              <a:spcBef>
                <a:spcPct val="50000"/>
              </a:spcBef>
              <a:buClr>
                <a:srgbClr val="000000"/>
              </a:buClr>
            </a:pPr>
            <a:r>
              <a:rPr lang="zh-CN" altLang="en-US" sz="4400" b="1" dirty="0">
                <a:solidFill>
                  <a:srgbClr val="FF0000"/>
                </a:solidFill>
                <a:latin typeface="Times New Roman" panose="02020603050405020304" pitchFamily="18" charset="0"/>
                <a:ea typeface="宋体" panose="02010600030101010101" pitchFamily="2" charset="-122"/>
              </a:rPr>
              <a:t>分　说</a:t>
            </a:r>
            <a:endParaRPr lang="zh-CN" altLang="en-US" sz="4400" b="1">
              <a:solidFill>
                <a:srgbClr val="FF0000"/>
              </a:solidFill>
              <a:latin typeface="Times New Roman" panose="02020603050405020304" pitchFamily="18" charset="0"/>
              <a:ea typeface="宋体" panose="02010600030101010101" pitchFamily="2" charset="-122"/>
            </a:endParaRPr>
          </a:p>
        </p:txBody>
      </p:sp>
      <p:sp>
        <p:nvSpPr>
          <p:cNvPr id="53254" name="下箭头 53253"/>
          <p:cNvSpPr/>
          <p:nvPr/>
        </p:nvSpPr>
        <p:spPr>
          <a:xfrm>
            <a:off x="1600200" y="2667000"/>
            <a:ext cx="990600" cy="1905000"/>
          </a:xfrm>
          <a:prstGeom prst="downArrow">
            <a:avLst>
              <a:gd name="adj1" fmla="val 50000"/>
              <a:gd name="adj2" fmla="val 48068"/>
            </a:avLst>
          </a:prstGeom>
          <a:solidFill>
            <a:schemeClr val="accent1"/>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3255" name="文本框 53254"/>
          <p:cNvSpPr txBox="1"/>
          <p:nvPr/>
        </p:nvSpPr>
        <p:spPr>
          <a:xfrm>
            <a:off x="3733800" y="1676400"/>
            <a:ext cx="3352800" cy="1431925"/>
          </a:xfrm>
          <a:prstGeom prst="rect">
            <a:avLst/>
          </a:prstGeom>
          <a:noFill/>
          <a:ln w="9525">
            <a:noFill/>
          </a:ln>
        </p:spPr>
        <p:txBody>
          <a:bodyPr anchor="t">
            <a:spAutoFit/>
          </a:bodyPr>
          <a:p>
            <a:pPr lvl="0" indent="0">
              <a:spcBef>
                <a:spcPct val="50000"/>
              </a:spcBef>
              <a:buClr>
                <a:srgbClr val="000000"/>
              </a:buClr>
            </a:pPr>
            <a:r>
              <a:rPr lang="en-US" altLang="zh-CN" sz="4400" b="1" dirty="0">
                <a:latin typeface="Times New Roman" panose="02020603050405020304" pitchFamily="18" charset="0"/>
                <a:ea typeface="宋体" panose="02010600030101010101" pitchFamily="2" charset="-122"/>
              </a:rPr>
              <a:t>“</a:t>
            </a:r>
            <a:r>
              <a:rPr lang="zh-CN" altLang="en-US" sz="4400" b="1" dirty="0">
                <a:latin typeface="Times New Roman" panose="02020603050405020304" pitchFamily="18" charset="0"/>
                <a:ea typeface="宋体" panose="02010600030101010101" pitchFamily="2" charset="-122"/>
              </a:rPr>
              <a:t>奇山异水，天下独绝”</a:t>
            </a:r>
            <a:endParaRPr lang="zh-CN" altLang="en-US" sz="4400" b="1">
              <a:latin typeface="Times New Roman" panose="02020603050405020304" pitchFamily="18" charset="0"/>
              <a:ea typeface="宋体" panose="02010600030101010101" pitchFamily="2" charset="-122"/>
            </a:endParaRPr>
          </a:p>
        </p:txBody>
      </p:sp>
      <p:sp>
        <p:nvSpPr>
          <p:cNvPr id="53256" name="左大括号 53255"/>
          <p:cNvSpPr/>
          <p:nvPr/>
        </p:nvSpPr>
        <p:spPr>
          <a:xfrm>
            <a:off x="3124200" y="4495800"/>
            <a:ext cx="228600" cy="1371600"/>
          </a:xfrm>
          <a:prstGeom prst="leftBrace">
            <a:avLst>
              <a:gd name="adj1" fmla="val 50000"/>
              <a:gd name="adj2" fmla="val 50000"/>
            </a:avLst>
          </a:prstGeom>
          <a:noFill/>
          <a:ln w="349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3257" name="文本框 53256"/>
          <p:cNvSpPr txBox="1"/>
          <p:nvPr/>
        </p:nvSpPr>
        <p:spPr>
          <a:xfrm>
            <a:off x="3429000" y="5334000"/>
            <a:ext cx="1828800" cy="762000"/>
          </a:xfrm>
          <a:prstGeom prst="rect">
            <a:avLst/>
          </a:prstGeom>
          <a:noFill/>
          <a:ln w="9525">
            <a:noFill/>
          </a:ln>
        </p:spPr>
        <p:txBody>
          <a:bodyPr anchor="t">
            <a:spAutoFit/>
          </a:bodyPr>
          <a:p>
            <a:pPr lvl="0" indent="0">
              <a:spcBef>
                <a:spcPct val="50000"/>
              </a:spcBef>
              <a:buClr>
                <a:srgbClr val="000000"/>
              </a:buClr>
            </a:pPr>
            <a:r>
              <a:rPr lang="zh-CN" altLang="en-US" sz="4400" b="1" dirty="0">
                <a:latin typeface="Times New Roman" panose="02020603050405020304" pitchFamily="18" charset="0"/>
                <a:ea typeface="宋体" panose="02010600030101010101" pitchFamily="2" charset="-122"/>
              </a:rPr>
              <a:t>奇山</a:t>
            </a:r>
            <a:endParaRPr lang="zh-CN" altLang="en-US" sz="4400" b="1">
              <a:latin typeface="Times New Roman" panose="02020603050405020304" pitchFamily="18" charset="0"/>
              <a:ea typeface="宋体" panose="02010600030101010101" pitchFamily="2" charset="-122"/>
            </a:endParaRPr>
          </a:p>
        </p:txBody>
      </p:sp>
      <p:sp>
        <p:nvSpPr>
          <p:cNvPr id="53258" name="矩形 53257"/>
          <p:cNvSpPr/>
          <p:nvPr/>
        </p:nvSpPr>
        <p:spPr>
          <a:xfrm>
            <a:off x="3429000" y="4168775"/>
            <a:ext cx="1304925" cy="762000"/>
          </a:xfrm>
          <a:prstGeom prst="rect">
            <a:avLst/>
          </a:prstGeom>
          <a:noFill/>
          <a:ln w="9525">
            <a:noFill/>
          </a:ln>
        </p:spPr>
        <p:txBody>
          <a:bodyPr wrap="none" anchor="t">
            <a:spAutoFit/>
          </a:bodyPr>
          <a:p>
            <a:pPr lvl="0" indent="0">
              <a:buClr>
                <a:srgbClr val="000000"/>
              </a:buClr>
            </a:pPr>
            <a:r>
              <a:rPr lang="zh-CN" altLang="en-US" sz="4400" b="1" dirty="0">
                <a:latin typeface="Times New Roman" panose="02020603050405020304" pitchFamily="18" charset="0"/>
                <a:ea typeface="宋体" panose="02010600030101010101" pitchFamily="2" charset="-122"/>
              </a:rPr>
              <a:t>异水</a:t>
            </a:r>
            <a:endParaRPr lang="zh-CN" altLang="en-US" sz="4400" b="1" dirty="0">
              <a:latin typeface="Times New Roman" panose="02020603050405020304" pitchFamily="18"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arn(outVertical)">
                                      <p:cBhvr>
                                        <p:cTn id="7" dur="5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 calcmode="lin" valueType="num">
                                      <p:cBhvr additive="base">
                                        <p:cTn id="12" dur="500" fill="hold"/>
                                        <p:tgtEl>
                                          <p:spTgt spid="53252"/>
                                        </p:tgtEl>
                                        <p:attrNameLst>
                                          <p:attrName>ppt_x</p:attrName>
                                        </p:attrNameLst>
                                      </p:cBhvr>
                                      <p:tavLst>
                                        <p:tav tm="0">
                                          <p:val>
                                            <p:strVal val="0-#ppt_w/2"/>
                                          </p:val>
                                        </p:tav>
                                        <p:tav tm="100000">
                                          <p:val>
                                            <p:strVal val="#ppt_x"/>
                                          </p:val>
                                        </p:tav>
                                      </p:tavLst>
                                    </p:anim>
                                    <p:anim calcmode="lin" valueType="num">
                                      <p:cBhvr additive="base">
                                        <p:cTn id="13" dur="500" fill="hold"/>
                                        <p:tgtEl>
                                          <p:spTgt spid="532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53255"/>
                                        </p:tgtEl>
                                        <p:attrNameLst>
                                          <p:attrName>style.visibility</p:attrName>
                                        </p:attrNameLst>
                                      </p:cBhvr>
                                      <p:to>
                                        <p:strVal val="visible"/>
                                      </p:to>
                                    </p:set>
                                    <p:anim calcmode="lin" valueType="num">
                                      <p:cBhvr>
                                        <p:cTn id="18" dur="1000" fill="hold"/>
                                        <p:tgtEl>
                                          <p:spTgt spid="53255"/>
                                        </p:tgtEl>
                                        <p:attrNameLst>
                                          <p:attrName>ppt_w</p:attrName>
                                        </p:attrNameLst>
                                      </p:cBhvr>
                                      <p:tavLst>
                                        <p:tav tm="0">
                                          <p:val>
                                            <p:fltVal val="0.000000"/>
                                          </p:val>
                                        </p:tav>
                                        <p:tav tm="100000">
                                          <p:val>
                                            <p:strVal val="#ppt_w"/>
                                          </p:val>
                                        </p:tav>
                                      </p:tavLst>
                                    </p:anim>
                                    <p:anim calcmode="lin" valueType="num">
                                      <p:cBhvr>
                                        <p:cTn id="19" dur="1000" fill="hold"/>
                                        <p:tgtEl>
                                          <p:spTgt spid="53255"/>
                                        </p:tgtEl>
                                        <p:attrNameLst>
                                          <p:attrName>ppt_h</p:attrName>
                                        </p:attrNameLst>
                                      </p:cBhvr>
                                      <p:tavLst>
                                        <p:tav tm="0">
                                          <p:val>
                                            <p:fltVal val="0.000000"/>
                                          </p:val>
                                        </p:tav>
                                        <p:tav tm="100000">
                                          <p:val>
                                            <p:strVal val="#ppt_h"/>
                                          </p:val>
                                        </p:tav>
                                      </p:tavLst>
                                    </p:anim>
                                    <p:anim calcmode="lin" valueType="num">
                                      <p:cBhvr>
                                        <p:cTn id="20" dur="1000" fill="hold"/>
                                        <p:tgtEl>
                                          <p:spTgt spid="53255"/>
                                        </p:tgtEl>
                                        <p:attrNameLst>
                                          <p:attrName>ppt_x</p:attrName>
                                        </p:attrNameLst>
                                      </p:cBhvr>
                                      <p:tavLst>
                                        <p:tav tm="0" fmla="#ppt_x+(cos(-2*pi*(1-$))*-#ppt_x-sin(-2*pi*(1-$))*(1-#ppt_y))*(1-$)">
                                          <p:val>
                                            <p:fltVal val="0.000000"/>
                                          </p:val>
                                        </p:tav>
                                        <p:tav tm="100000">
                                          <p:val>
                                            <p:fltVal val="1.000000"/>
                                          </p:val>
                                        </p:tav>
                                      </p:tavLst>
                                    </p:anim>
                                    <p:anim calcmode="lin" valueType="num">
                                      <p:cBhvr>
                                        <p:cTn id="21" dur="1000" fill="hold"/>
                                        <p:tgtEl>
                                          <p:spTgt spid="5325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53254"/>
                                        </p:tgtEl>
                                        <p:attrNameLst>
                                          <p:attrName>style.visibility</p:attrName>
                                        </p:attrNameLst>
                                      </p:cBhvr>
                                      <p:to>
                                        <p:strVal val="visible"/>
                                      </p:to>
                                    </p:set>
                                    <p:anim calcmode="lin" valueType="num">
                                      <p:cBhvr additive="base">
                                        <p:cTn id="26" dur="500" fill="hold"/>
                                        <p:tgtEl>
                                          <p:spTgt spid="53254"/>
                                        </p:tgtEl>
                                        <p:attrNameLst>
                                          <p:attrName>ppt_x</p:attrName>
                                        </p:attrNameLst>
                                      </p:cBhvr>
                                      <p:tavLst>
                                        <p:tav tm="0">
                                          <p:val>
                                            <p:strVal val="#ppt_x"/>
                                          </p:val>
                                        </p:tav>
                                        <p:tav tm="100000">
                                          <p:val>
                                            <p:strVal val="#ppt_x"/>
                                          </p:val>
                                        </p:tav>
                                      </p:tavLst>
                                    </p:anim>
                                    <p:anim calcmode="lin" valueType="num">
                                      <p:cBhvr additive="base">
                                        <p:cTn id="27" dur="500" fill="hold"/>
                                        <p:tgtEl>
                                          <p:spTgt spid="53254"/>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53253"/>
                                        </p:tgtEl>
                                        <p:attrNameLst>
                                          <p:attrName>style.visibility</p:attrName>
                                        </p:attrNameLst>
                                      </p:cBhvr>
                                      <p:to>
                                        <p:strVal val="visible"/>
                                      </p:to>
                                    </p:set>
                                    <p:anim calcmode="lin" valueType="num">
                                      <p:cBhvr additive="base">
                                        <p:cTn id="32" dur="500" fill="hold"/>
                                        <p:tgtEl>
                                          <p:spTgt spid="53253"/>
                                        </p:tgtEl>
                                        <p:attrNameLst>
                                          <p:attrName>ppt_x</p:attrName>
                                        </p:attrNameLst>
                                      </p:cBhvr>
                                      <p:tavLst>
                                        <p:tav tm="0">
                                          <p:val>
                                            <p:strVal val="0-#ppt_w/2"/>
                                          </p:val>
                                        </p:tav>
                                        <p:tav tm="100000">
                                          <p:val>
                                            <p:strVal val="#ppt_x"/>
                                          </p:val>
                                        </p:tav>
                                      </p:tavLst>
                                    </p:anim>
                                    <p:anim calcmode="lin" valueType="num">
                                      <p:cBhvr additive="base">
                                        <p:cTn id="33" dur="500" fill="hold"/>
                                        <p:tgtEl>
                                          <p:spTgt spid="53253"/>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53256"/>
                                        </p:tgtEl>
                                        <p:attrNameLst>
                                          <p:attrName>style.visibility</p:attrName>
                                        </p:attrNameLst>
                                      </p:cBhvr>
                                      <p:to>
                                        <p:strVal val="visible"/>
                                      </p:to>
                                    </p:set>
                                    <p:animEffect transition="in" filter="blinds(horizontal)">
                                      <p:cBhvr>
                                        <p:cTn id="38" dur="500"/>
                                        <p:tgtEl>
                                          <p:spTgt spid="53256"/>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5" fill="hold" grpId="0" nodeType="clickEffect">
                                  <p:stCondLst>
                                    <p:cond delay="0"/>
                                  </p:stCondLst>
                                  <p:childTnLst>
                                    <p:set>
                                      <p:cBhvr>
                                        <p:cTn id="42" dur="1" fill="hold">
                                          <p:stCondLst>
                                            <p:cond delay="0"/>
                                          </p:stCondLst>
                                        </p:cTn>
                                        <p:tgtEl>
                                          <p:spTgt spid="53258"/>
                                        </p:tgtEl>
                                        <p:attrNameLst>
                                          <p:attrName>style.visibility</p:attrName>
                                        </p:attrNameLst>
                                      </p:cBhvr>
                                      <p:to>
                                        <p:strVal val="visible"/>
                                      </p:to>
                                    </p:set>
                                    <p:animEffect transition="in" filter="blinds(vertical)">
                                      <p:cBhvr>
                                        <p:cTn id="43" dur="500"/>
                                        <p:tgtEl>
                                          <p:spTgt spid="5325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3257"/>
                                        </p:tgtEl>
                                        <p:attrNameLst>
                                          <p:attrName>style.visibility</p:attrName>
                                        </p:attrNameLst>
                                      </p:cBhvr>
                                      <p:to>
                                        <p:strVal val="visible"/>
                                      </p:to>
                                    </p:set>
                                    <p:anim calcmode="lin" valueType="num">
                                      <p:cBhvr additive="base">
                                        <p:cTn id="48" dur="500" fill="hold"/>
                                        <p:tgtEl>
                                          <p:spTgt spid="53257"/>
                                        </p:tgtEl>
                                        <p:attrNameLst>
                                          <p:attrName>ppt_x</p:attrName>
                                        </p:attrNameLst>
                                      </p:cBhvr>
                                      <p:tavLst>
                                        <p:tav tm="0">
                                          <p:val>
                                            <p:strVal val="#ppt_x"/>
                                          </p:val>
                                        </p:tav>
                                        <p:tav tm="100000">
                                          <p:val>
                                            <p:strVal val="#ppt_x"/>
                                          </p:val>
                                        </p:tav>
                                      </p:tavLst>
                                    </p:anim>
                                    <p:anim calcmode="lin" valueType="num">
                                      <p:cBhvr additive="base">
                                        <p:cTn id="49" dur="500" fill="hold"/>
                                        <p:tgtEl>
                                          <p:spTgt spid="532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5" grpId="0"/>
      <p:bldP spid="53257" grpId="0"/>
      <p:bldP spid="532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Picture 6" descr="图片1"/>
          <p:cNvPicPr>
            <a:picLocks noChangeAspect="1"/>
          </p:cNvPicPr>
          <p:nvPr/>
        </p:nvPicPr>
        <p:blipFill>
          <a:blip r:embed="rId1"/>
          <a:stretch>
            <a:fillRect/>
          </a:stretch>
        </p:blipFill>
        <p:spPr>
          <a:xfrm>
            <a:off x="0" y="-19050"/>
            <a:ext cx="9144000" cy="6877050"/>
          </a:xfrm>
          <a:prstGeom prst="rect">
            <a:avLst/>
          </a:prstGeom>
          <a:noFill/>
          <a:ln w="9525">
            <a:noFill/>
          </a:ln>
        </p:spPr>
      </p:pic>
      <p:sp>
        <p:nvSpPr>
          <p:cNvPr id="9218" name="TextBox 3"/>
          <p:cNvSpPr txBox="1"/>
          <p:nvPr/>
        </p:nvSpPr>
        <p:spPr>
          <a:xfrm>
            <a:off x="0" y="0"/>
            <a:ext cx="3286125" cy="762000"/>
          </a:xfrm>
          <a:prstGeom prst="rect">
            <a:avLst/>
          </a:prstGeom>
          <a:noFill/>
          <a:ln w="9525">
            <a:noFill/>
          </a:ln>
        </p:spPr>
        <p:txBody>
          <a:bodyPr anchor="t">
            <a:spAutoFit/>
          </a:bodyPr>
          <a:p>
            <a:pPr lvl="0" indent="0"/>
            <a:r>
              <a:rPr lang="zh-CN" altLang="en-US" sz="4400" b="1" dirty="0">
                <a:solidFill>
                  <a:srgbClr val="FF0000"/>
                </a:solidFill>
                <a:latin typeface="华文行楷" pitchFamily="2" charset="-122"/>
                <a:ea typeface="华文行楷" pitchFamily="2" charset="-122"/>
              </a:rPr>
              <a:t>朗读课文</a:t>
            </a:r>
            <a:endParaRPr lang="zh-CN" altLang="en-US" sz="4400" b="1" dirty="0">
              <a:solidFill>
                <a:srgbClr val="FF0000"/>
              </a:solidFill>
              <a:latin typeface="华文行楷" pitchFamily="2" charset="-122"/>
              <a:ea typeface="华文行楷" pitchFamily="2" charset="-122"/>
            </a:endParaRPr>
          </a:p>
        </p:txBody>
      </p:sp>
      <p:pic>
        <p:nvPicPr>
          <p:cNvPr id="54276" name="与朱元思书朗读.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4211638" y="0"/>
            <a:ext cx="720725" cy="1268413"/>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restart="whenNotActive" fill="hold" evtFilter="cancelBubble" nodeType="interactiveSeq">
                <p:stCondLst>
                  <p:cond evt="onClick" delay="0">
                    <p:tgtEl>
                      <p:spTgt spid="5427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210" fill="hold"/>
                                        <p:tgtEl>
                                          <p:spTgt spid="54276"/>
                                        </p:tgtEl>
                                      </p:cBhvr>
                                    </p:cmd>
                                  </p:childTnLst>
                                </p:cTn>
                              </p:par>
                            </p:childTnLst>
                          </p:cTn>
                        </p:par>
                      </p:childTnLst>
                    </p:cTn>
                  </p:par>
                </p:childTnLst>
              </p:cTn>
              <p:nextCondLst>
                <p:cond evt="onClick" delay="0">
                  <p:tgtEl>
                    <p:spTgt spid="5427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427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6145"/>
          <p:cNvSpPr>
            <a:spLocks noGrp="1"/>
          </p:cNvSpPr>
          <p:nvPr>
            <p:ph type="title"/>
          </p:nvPr>
        </p:nvSpPr>
        <p:spPr>
          <a:xfrm>
            <a:off x="457200" y="0"/>
            <a:ext cx="8229600" cy="620713"/>
          </a:xfrm>
          <a:ln/>
        </p:spPr>
        <p:txBody>
          <a:bodyPr anchor="ctr"/>
          <a:p>
            <a:r>
              <a:rPr lang="zh-CN" altLang="en-US" sz="4000" b="1" dirty="0">
                <a:solidFill>
                  <a:srgbClr val="FF0000"/>
                </a:solidFill>
              </a:rPr>
              <a:t>学习第一段</a:t>
            </a:r>
            <a:endParaRPr lang="zh-CN" altLang="en-US" sz="4000" b="1" dirty="0">
              <a:solidFill>
                <a:srgbClr val="FF0000"/>
              </a:solidFill>
            </a:endParaRPr>
          </a:p>
        </p:txBody>
      </p:sp>
      <p:sp>
        <p:nvSpPr>
          <p:cNvPr id="10242" name="文本占位符 6146"/>
          <p:cNvSpPr>
            <a:spLocks noGrp="1"/>
          </p:cNvSpPr>
          <p:nvPr>
            <p:ph idx="1"/>
          </p:nvPr>
        </p:nvSpPr>
        <p:spPr>
          <a:xfrm>
            <a:off x="0" y="620713"/>
            <a:ext cx="9144000" cy="6237287"/>
          </a:xfrm>
          <a:ln/>
        </p:spPr>
        <p:txBody>
          <a:bodyPr anchor="t"/>
          <a:p>
            <a:pPr>
              <a:lnSpc>
                <a:spcPct val="90000"/>
              </a:lnSpc>
              <a:buNone/>
            </a:pPr>
            <a:r>
              <a:rPr lang="en-US" altLang="zh-CN" sz="4000" b="1" dirty="0"/>
              <a:t>                      </a:t>
            </a:r>
            <a:r>
              <a:rPr lang="zh-CN" altLang="en-US" sz="4000" b="1" dirty="0">
                <a:solidFill>
                  <a:srgbClr val="FF0000"/>
                </a:solidFill>
              </a:rPr>
              <a:t>重点词语：</a:t>
            </a:r>
            <a:endParaRPr lang="zh-CN" altLang="en-US" sz="4000" b="1" dirty="0">
              <a:solidFill>
                <a:srgbClr val="FF0000"/>
              </a:solidFill>
            </a:endParaRPr>
          </a:p>
          <a:p>
            <a:pPr>
              <a:lnSpc>
                <a:spcPct val="90000"/>
              </a:lnSpc>
              <a:buNone/>
            </a:pPr>
            <a:r>
              <a:rPr lang="zh-CN" altLang="en-US" sz="4000" b="1" dirty="0"/>
              <a:t>       </a:t>
            </a:r>
            <a:r>
              <a:rPr lang="en-US" altLang="zh-CN" sz="4000" b="1" dirty="0">
                <a:solidFill>
                  <a:srgbClr val="FF0000"/>
                </a:solidFill>
              </a:rPr>
              <a:t>①</a:t>
            </a:r>
            <a:r>
              <a:rPr lang="zh-CN" altLang="en-US" sz="4000" b="1" dirty="0">
                <a:solidFill>
                  <a:srgbClr val="FF0000"/>
                </a:solidFill>
              </a:rPr>
              <a:t>风烟：</a:t>
            </a:r>
            <a:r>
              <a:rPr lang="zh-CN" altLang="en-US" sz="4000" b="1" dirty="0"/>
              <a:t>指烟雾。</a:t>
            </a:r>
            <a:endParaRPr lang="zh-CN" altLang="en-US" sz="4000" b="1" dirty="0"/>
          </a:p>
          <a:p>
            <a:pPr>
              <a:lnSpc>
                <a:spcPct val="90000"/>
              </a:lnSpc>
              <a:buNone/>
            </a:pPr>
            <a:r>
              <a:rPr lang="zh-CN" altLang="en-US" sz="4000" b="1" dirty="0"/>
              <a:t>       </a:t>
            </a:r>
            <a:r>
              <a:rPr lang="en-US" altLang="zh-CN" sz="4000" b="1" dirty="0">
                <a:solidFill>
                  <a:srgbClr val="FF0000"/>
                </a:solidFill>
              </a:rPr>
              <a:t>②</a:t>
            </a:r>
            <a:r>
              <a:rPr lang="zh-CN" altLang="en-US" sz="4000" b="1" dirty="0">
                <a:solidFill>
                  <a:srgbClr val="FF0000"/>
                </a:solidFill>
              </a:rPr>
              <a:t>俱净：</a:t>
            </a:r>
            <a:r>
              <a:rPr lang="zh-CN" altLang="en-US" sz="4000" b="1" dirty="0"/>
              <a:t>完全消散。</a:t>
            </a:r>
            <a:endParaRPr lang="zh-CN" altLang="en-US" sz="4000" b="1" dirty="0"/>
          </a:p>
          <a:p>
            <a:pPr>
              <a:lnSpc>
                <a:spcPct val="90000"/>
              </a:lnSpc>
              <a:buNone/>
            </a:pPr>
            <a:r>
              <a:rPr lang="zh-CN" altLang="en-US" sz="4000" b="1" dirty="0"/>
              <a:t>       </a:t>
            </a:r>
            <a:r>
              <a:rPr lang="en-US" altLang="zh-CN" sz="4000" b="1" dirty="0">
                <a:solidFill>
                  <a:srgbClr val="FF0000"/>
                </a:solidFill>
              </a:rPr>
              <a:t>③</a:t>
            </a:r>
            <a:r>
              <a:rPr lang="zh-CN" altLang="en-US" sz="4000" b="1" dirty="0">
                <a:solidFill>
                  <a:srgbClr val="FF0000"/>
                </a:solidFill>
              </a:rPr>
              <a:t>共色：</a:t>
            </a:r>
            <a:r>
              <a:rPr lang="zh-CN" altLang="en-US" sz="4000" b="1" dirty="0"/>
              <a:t>同样的颜色。 </a:t>
            </a:r>
            <a:endParaRPr lang="zh-CN" altLang="en-US" sz="4000" b="1" dirty="0"/>
          </a:p>
          <a:p>
            <a:pPr>
              <a:lnSpc>
                <a:spcPct val="90000"/>
              </a:lnSpc>
              <a:buNone/>
            </a:pPr>
            <a:r>
              <a:rPr lang="zh-CN" altLang="en-US" sz="4000" b="1" dirty="0"/>
              <a:t>       </a:t>
            </a:r>
            <a:r>
              <a:rPr lang="en-US" altLang="zh-CN" sz="4000" b="1" dirty="0">
                <a:solidFill>
                  <a:srgbClr val="FF0000"/>
                </a:solidFill>
              </a:rPr>
              <a:t>④</a:t>
            </a:r>
            <a:r>
              <a:rPr lang="zh-CN" altLang="en-US" sz="4000" b="1" dirty="0">
                <a:solidFill>
                  <a:srgbClr val="FF0000"/>
                </a:solidFill>
              </a:rPr>
              <a:t>从流飘荡：</a:t>
            </a:r>
            <a:r>
              <a:rPr lang="zh-CN" altLang="en-US" sz="4000" b="1" dirty="0"/>
              <a:t>乘着船随着江流飘浮荡漾。 </a:t>
            </a:r>
            <a:endParaRPr lang="zh-CN" altLang="en-US" sz="4000" b="1" dirty="0"/>
          </a:p>
          <a:p>
            <a:pPr>
              <a:lnSpc>
                <a:spcPct val="90000"/>
              </a:lnSpc>
              <a:buNone/>
            </a:pPr>
            <a:r>
              <a:rPr lang="zh-CN" altLang="en-US" sz="4000" b="1" dirty="0"/>
              <a:t>       </a:t>
            </a:r>
            <a:r>
              <a:rPr lang="en-US" altLang="zh-CN" sz="4000" b="1" dirty="0">
                <a:solidFill>
                  <a:srgbClr val="FF0000"/>
                </a:solidFill>
              </a:rPr>
              <a:t>⑤</a:t>
            </a:r>
            <a:r>
              <a:rPr lang="zh-CN" altLang="en-US" sz="4000" b="1" dirty="0">
                <a:solidFill>
                  <a:srgbClr val="FF0000"/>
                </a:solidFill>
              </a:rPr>
              <a:t>许：</a:t>
            </a:r>
            <a:r>
              <a:rPr lang="zh-CN" altLang="en-US" sz="4000" b="1" dirty="0"/>
              <a:t>表约数，相当于“光景”，“左右”。</a:t>
            </a:r>
            <a:endParaRPr lang="zh-CN" altLang="en-US" sz="4000" b="1" dirty="0"/>
          </a:p>
          <a:p>
            <a:pPr>
              <a:lnSpc>
                <a:spcPct val="90000"/>
              </a:lnSpc>
              <a:buNone/>
            </a:pPr>
            <a:r>
              <a:rPr lang="zh-CN" altLang="en-US" sz="4000" b="1" dirty="0"/>
              <a:t>       </a:t>
            </a:r>
            <a:r>
              <a:rPr lang="en-US" altLang="zh-CN" sz="4000" b="1" dirty="0">
                <a:solidFill>
                  <a:srgbClr val="FF0000"/>
                </a:solidFill>
              </a:rPr>
              <a:t>⑥</a:t>
            </a:r>
            <a:r>
              <a:rPr lang="zh-CN" altLang="en-US" sz="4000" b="1" dirty="0">
                <a:solidFill>
                  <a:srgbClr val="FF0000"/>
                </a:solidFill>
              </a:rPr>
              <a:t>独绝：</a:t>
            </a:r>
            <a:r>
              <a:rPr lang="zh-CN" altLang="en-US" sz="4000" b="1" dirty="0"/>
              <a:t>独一无二，绝，到极点。</a:t>
            </a:r>
            <a:endParaRPr lang="zh-CN" altLang="en-US" sz="4000" b="1" dirty="0"/>
          </a:p>
          <a:p>
            <a:pPr>
              <a:lnSpc>
                <a:spcPct val="90000"/>
              </a:lnSpc>
              <a:buNone/>
            </a:pPr>
            <a:endParaRPr lang="zh-CN" altLang="en-US" sz="4000" b="1" dirty="0"/>
          </a:p>
        </p:txBody>
      </p:sp>
      <p:pic>
        <p:nvPicPr>
          <p:cNvPr id="10243" name="图片 6147" descr="guilin4"/>
          <p:cNvPicPr>
            <a:picLocks noChangeAspect="1"/>
          </p:cNvPicPr>
          <p:nvPr/>
        </p:nvPicPr>
        <p:blipFill>
          <a:blip r:embed="rId1"/>
          <a:stretch>
            <a:fillRect/>
          </a:stretch>
        </p:blipFill>
        <p:spPr>
          <a:xfrm>
            <a:off x="6011863" y="0"/>
            <a:ext cx="3132137" cy="3141663"/>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4768</Words>
  <Application>WPS 演示</Application>
  <PresentationFormat>在屏幕上显示</PresentationFormat>
  <Paragraphs>353</Paragraphs>
  <Slides>44</Slides>
  <Notes>0</Notes>
  <HiddenSlides>0</HiddenSlides>
  <MMClips>1</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65" baseType="lpstr">
      <vt:lpstr>Arial</vt:lpstr>
      <vt:lpstr>宋体</vt:lpstr>
      <vt:lpstr>Wingdings</vt:lpstr>
      <vt:lpstr>Times New Roman</vt:lpstr>
      <vt:lpstr>_x000B__x000C_</vt:lpstr>
      <vt:lpstr>华文新魏</vt:lpstr>
      <vt:lpstr>黑体</vt:lpstr>
      <vt:lpstr>楷体_GB2312</vt:lpstr>
      <vt:lpstr>楷体</vt:lpstr>
      <vt:lpstr>华文行楷</vt:lpstr>
      <vt:lpstr>华文隶书</vt:lpstr>
      <vt:lpstr>隶书</vt:lpstr>
      <vt:lpstr>华文彩云</vt:lpstr>
      <vt:lpstr>方正少儿简体</vt:lpstr>
      <vt:lpstr>微软雅黑</vt:lpstr>
      <vt:lpstr>Arial Unicode MS</vt:lpstr>
      <vt:lpstr>Calibri</vt:lpstr>
      <vt:lpstr>Segoe Print</vt:lpstr>
      <vt:lpstr>新宋体</vt:lpstr>
      <vt:lpstr>默认设计模板</vt:lpstr>
      <vt:lpstr>PowerPoint.Template.8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18</cp:revision>
  <dcterms:created xsi:type="dcterms:W3CDTF">2015-03-17T14:27:48Z</dcterms:created>
  <dcterms:modified xsi:type="dcterms:W3CDTF">2018-10-13T01:37:12Z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