
<file path=[Content_Types].xml><?xml version="1.0" encoding="utf-8"?>
<Types xmlns="http://schemas.openxmlformats.org/package/2006/content-types">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00" r:id="rId3"/>
    <p:sldId id="297" r:id="rId4"/>
    <p:sldId id="301" r:id="rId5"/>
    <p:sldId id="299" r:id="rId6"/>
    <p:sldId id="298" r:id="rId7"/>
    <p:sldId id="257" r:id="rId8"/>
    <p:sldId id="258" r:id="rId9"/>
    <p:sldId id="259" r:id="rId10"/>
    <p:sldId id="260" r:id="rId11"/>
    <p:sldId id="261" r:id="rId12"/>
    <p:sldId id="262" r:id="rId13"/>
    <p:sldId id="263" r:id="rId14"/>
    <p:sldId id="302" r:id="rId15"/>
    <p:sldId id="265" r:id="rId16"/>
    <p:sldId id="266" r:id="rId17"/>
    <p:sldId id="267" r:id="rId18"/>
    <p:sldId id="304"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303" r:id="rId35"/>
    <p:sldId id="283" r:id="rId36"/>
    <p:sldId id="284" r:id="rId37"/>
    <p:sldId id="285" r:id="rId38"/>
    <p:sldId id="286" r:id="rId39"/>
    <p:sldId id="287" r:id="rId40"/>
    <p:sldId id="288" r:id="rId41"/>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3" d="100"/>
          <a:sy n="73" d="100"/>
        </p:scale>
        <p:origin x="-1284" y="-84"/>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wheel spokes="8"/>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heel spokes="8"/>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GI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GI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GI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GI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GI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GI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GI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GI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GI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GI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GI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GI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GI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GI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GIF"/></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GI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G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GI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GI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GIF"/></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GI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GI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GI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GI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GI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9" name="标题 47105"/>
          <p:cNvSpPr>
            <a:spLocks noGrp="1"/>
          </p:cNvSpPr>
          <p:nvPr>
            <p:ph type="title"/>
          </p:nvPr>
        </p:nvSpPr>
        <p:spPr>
          <a:xfrm>
            <a:off x="457200" y="0"/>
            <a:ext cx="8229600" cy="765175"/>
          </a:xfrm>
          <a:ln/>
        </p:spPr>
        <p:txBody>
          <a:bodyPr anchor="ctr"/>
          <a:p>
            <a:r>
              <a:rPr lang="zh-CN" altLang="en-US" sz="4000" b="1" dirty="0">
                <a:solidFill>
                  <a:srgbClr val="FF0000"/>
                </a:solidFill>
              </a:rPr>
              <a:t>导入新课</a:t>
            </a:r>
            <a:endParaRPr lang="zh-CN" altLang="en-US" sz="4000" b="1" dirty="0">
              <a:solidFill>
                <a:srgbClr val="FF0000"/>
              </a:solidFill>
            </a:endParaRPr>
          </a:p>
        </p:txBody>
      </p:sp>
      <p:sp>
        <p:nvSpPr>
          <p:cNvPr id="2050" name="文本占位符 47106"/>
          <p:cNvSpPr>
            <a:spLocks noGrp="1"/>
          </p:cNvSpPr>
          <p:nvPr>
            <p:ph idx="1"/>
          </p:nvPr>
        </p:nvSpPr>
        <p:spPr>
          <a:xfrm>
            <a:off x="0" y="692150"/>
            <a:ext cx="9144000" cy="6165850"/>
          </a:xfrm>
          <a:ln/>
        </p:spPr>
        <p:txBody>
          <a:bodyPr anchor="t"/>
          <a:p>
            <a:pPr>
              <a:spcBef>
                <a:spcPct val="50000"/>
              </a:spcBef>
              <a:buNone/>
            </a:pPr>
            <a:r>
              <a:rPr lang="en-US" altLang="zh-CN" sz="4000" b="1" dirty="0"/>
              <a:t>          </a:t>
            </a:r>
            <a:r>
              <a:rPr lang="zh-CN" altLang="en-US" sz="4000" b="1" dirty="0"/>
              <a:t>有些作家，无须别人的评论，只要你接触到他的著作，你马上可以感到他不同凡响，超越众人，你会忘记他的国籍，他的民族，因为他在思考着全人类命运， 托尔斯泰就是这样的人。静心去品读代表他艺术高峰的</a:t>
            </a:r>
            <a:r>
              <a:rPr lang="en-US" altLang="zh-CN" sz="4000" b="1" dirty="0"/>
              <a:t>《</a:t>
            </a:r>
            <a:r>
              <a:rPr lang="zh-CN" altLang="en-US" sz="4000" b="1" dirty="0"/>
              <a:t>战争与和平</a:t>
            </a:r>
            <a:r>
              <a:rPr lang="en-US" altLang="zh-CN" sz="4000" b="1" dirty="0"/>
              <a:t>》《</a:t>
            </a:r>
            <a:r>
              <a:rPr lang="zh-CN" altLang="en-US" sz="4000" b="1" dirty="0"/>
              <a:t>安娜</a:t>
            </a:r>
            <a:r>
              <a:rPr lang="en-US" altLang="zh-CN" sz="4000" b="1" dirty="0"/>
              <a:t>•</a:t>
            </a:r>
            <a:r>
              <a:rPr lang="zh-CN" altLang="en-US" sz="4000" b="1" dirty="0"/>
              <a:t>卡列尼娜</a:t>
            </a:r>
            <a:r>
              <a:rPr lang="en-US" altLang="zh-CN" sz="4000" b="1" dirty="0"/>
              <a:t>》《</a:t>
            </a:r>
            <a:r>
              <a:rPr lang="zh-CN" altLang="en-US" sz="4000" b="1" dirty="0"/>
              <a:t>复活</a:t>
            </a:r>
            <a:r>
              <a:rPr lang="en-US" altLang="zh-CN" sz="4000" b="1" dirty="0"/>
              <a:t>》</a:t>
            </a:r>
            <a:r>
              <a:rPr lang="zh-CN" altLang="en-US" sz="4000" b="1" dirty="0"/>
              <a:t>，我想，那长着大胡子穿着布衣经常去和农民一起耙草的伟人会更深刻地走进我们的心灵。</a:t>
            </a:r>
            <a:endParaRPr lang="zh-CN" altLang="en-US" sz="4000" b="1" dirty="0"/>
          </a:p>
          <a:p>
            <a:endParaRPr lang="zh-CN" altLang="en-US" sz="4000" dirty="0"/>
          </a:p>
        </p:txBody>
      </p:sp>
      <p:pic>
        <p:nvPicPr>
          <p:cNvPr id="2051" name="图片 47107" descr="t015455c30fa36ef6f3"/>
          <p:cNvPicPr>
            <a:picLocks noChangeAspect="1"/>
          </p:cNvPicPr>
          <p:nvPr/>
        </p:nvPicPr>
        <p:blipFill>
          <a:blip r:embed="rId1"/>
          <a:stretch>
            <a:fillRect/>
          </a:stretch>
        </p:blipFill>
        <p:spPr>
          <a:xfrm>
            <a:off x="0" y="0"/>
            <a:ext cx="1042988" cy="1125538"/>
          </a:xfrm>
          <a:prstGeom prst="rect">
            <a:avLst/>
          </a:prstGeom>
          <a:noFill/>
          <a:ln w="9525">
            <a:noFill/>
          </a:ln>
        </p:spPr>
      </p:pic>
      <p:pic>
        <p:nvPicPr>
          <p:cNvPr id="2052" name="图片 47108" descr="t015455c30fa36ef6f3"/>
          <p:cNvPicPr>
            <a:picLocks noChangeAspect="1"/>
          </p:cNvPicPr>
          <p:nvPr/>
        </p:nvPicPr>
        <p:blipFill>
          <a:blip r:embed="rId1"/>
          <a:stretch>
            <a:fillRect/>
          </a:stretch>
        </p:blipFill>
        <p:spPr>
          <a:xfrm>
            <a:off x="7092950" y="0"/>
            <a:ext cx="1366838" cy="692150"/>
          </a:xfrm>
          <a:prstGeom prst="rect">
            <a:avLst/>
          </a:prstGeom>
          <a:noFill/>
          <a:ln w="9525">
            <a:noFill/>
          </a:ln>
        </p:spPr>
      </p:pic>
    </p:spTree>
  </p:cSld>
  <p:clrMapOvr>
    <a:masterClrMapping/>
  </p:clrMapOvr>
  <p:transition spd="med">
    <p:wheel spokes="8"/>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7169"/>
          <p:cNvSpPr>
            <a:spLocks noGrp="1"/>
          </p:cNvSpPr>
          <p:nvPr>
            <p:ph type="title"/>
          </p:nvPr>
        </p:nvSpPr>
        <p:spPr>
          <a:xfrm>
            <a:off x="539750" y="0"/>
            <a:ext cx="8229600" cy="620713"/>
          </a:xfrm>
          <a:ln/>
        </p:spPr>
        <p:txBody>
          <a:bodyPr anchor="ctr"/>
          <a:p>
            <a:r>
              <a:rPr lang="zh-CN" altLang="en-US" sz="4000" b="1" dirty="0">
                <a:solidFill>
                  <a:srgbClr val="FF0000"/>
                </a:solidFill>
              </a:rPr>
              <a:t>学习词语</a:t>
            </a:r>
            <a:endParaRPr lang="zh-CN" altLang="en-US" sz="4000" b="1" dirty="0">
              <a:solidFill>
                <a:srgbClr val="FF0000"/>
              </a:solidFill>
            </a:endParaRPr>
          </a:p>
        </p:txBody>
      </p:sp>
      <p:sp>
        <p:nvSpPr>
          <p:cNvPr id="11266" name="文本占位符 7170"/>
          <p:cNvSpPr>
            <a:spLocks noGrp="1"/>
          </p:cNvSpPr>
          <p:nvPr>
            <p:ph idx="1"/>
          </p:nvPr>
        </p:nvSpPr>
        <p:spPr>
          <a:xfrm>
            <a:off x="0" y="692150"/>
            <a:ext cx="9144000" cy="6165850"/>
          </a:xfrm>
          <a:ln/>
        </p:spPr>
        <p:txBody>
          <a:bodyPr anchor="t"/>
          <a:p>
            <a:pPr>
              <a:buNone/>
            </a:pPr>
            <a:r>
              <a:rPr lang="zh-CN" altLang="en-US" sz="4000" b="1" dirty="0"/>
              <a:t>颊</a:t>
            </a:r>
            <a:r>
              <a:rPr lang="en-US" altLang="zh-CN" sz="4000" b="1" dirty="0">
                <a:solidFill>
                  <a:srgbClr val="FF0000"/>
                </a:solidFill>
              </a:rPr>
              <a:t>jiá </a:t>
            </a:r>
            <a:r>
              <a:rPr lang="zh-CN" altLang="en-US" sz="4000" b="1" dirty="0"/>
              <a:t>脸的两侧。</a:t>
            </a:r>
            <a:endParaRPr lang="zh-CN" altLang="en-US" sz="4000" b="1" dirty="0"/>
          </a:p>
          <a:p>
            <a:pPr>
              <a:buNone/>
            </a:pPr>
            <a:r>
              <a:rPr lang="zh-CN" altLang="en-US" sz="4000" b="1" dirty="0"/>
              <a:t>黝黑</a:t>
            </a:r>
            <a:r>
              <a:rPr lang="en-US" altLang="zh-CN" sz="4000" b="1" dirty="0">
                <a:solidFill>
                  <a:srgbClr val="FF0000"/>
                </a:solidFill>
              </a:rPr>
              <a:t>yǒu   hēi</a:t>
            </a:r>
            <a:r>
              <a:rPr lang="zh-CN" altLang="en-US" sz="4000" b="1" dirty="0"/>
              <a:t>形容人的皮肤黑。</a:t>
            </a:r>
            <a:endParaRPr lang="zh-CN" altLang="en-US" sz="4000" b="1" dirty="0"/>
          </a:p>
          <a:p>
            <a:pPr>
              <a:buNone/>
            </a:pPr>
            <a:r>
              <a:rPr lang="zh-CN" altLang="en-US" sz="4000" b="1" dirty="0"/>
              <a:t>粗糙</a:t>
            </a:r>
            <a:r>
              <a:rPr lang="en-US" altLang="zh-CN" sz="4000" b="1" dirty="0"/>
              <a:t> </a:t>
            </a:r>
            <a:r>
              <a:rPr lang="en-US" altLang="zh-CN" sz="4000" b="1" dirty="0">
                <a:solidFill>
                  <a:srgbClr val="FF0000"/>
                </a:solidFill>
              </a:rPr>
              <a:t>cū    cāo</a:t>
            </a:r>
            <a:r>
              <a:rPr lang="zh-CN" altLang="en-US" sz="4000" b="1" dirty="0"/>
              <a:t>（质料）不精细；不光滑。</a:t>
            </a:r>
            <a:endParaRPr lang="zh-CN" altLang="en-US" sz="4000" b="1" dirty="0"/>
          </a:p>
          <a:p>
            <a:pPr>
              <a:buNone/>
            </a:pPr>
            <a:r>
              <a:rPr lang="zh-CN" altLang="en-US" sz="4000" b="1" dirty="0"/>
              <a:t>崎岖</a:t>
            </a:r>
            <a:r>
              <a:rPr lang="en-US" altLang="zh-CN" sz="4000" b="1" dirty="0"/>
              <a:t> </a:t>
            </a:r>
            <a:r>
              <a:rPr lang="en-US" altLang="zh-CN" sz="4000" b="1" dirty="0">
                <a:solidFill>
                  <a:srgbClr val="FF0000"/>
                </a:solidFill>
              </a:rPr>
              <a:t>qí    qū</a:t>
            </a:r>
            <a:r>
              <a:rPr lang="zh-CN" altLang="en-US" sz="4000" b="1" dirty="0"/>
              <a:t>山路不平。</a:t>
            </a:r>
            <a:endParaRPr lang="zh-CN" altLang="en-US" sz="4000" b="1" dirty="0"/>
          </a:p>
          <a:p>
            <a:pPr>
              <a:buNone/>
            </a:pPr>
            <a:r>
              <a:rPr lang="zh-CN" altLang="en-US" sz="4000" b="1" dirty="0"/>
              <a:t>平庸</a:t>
            </a:r>
            <a:r>
              <a:rPr lang="en-US" altLang="zh-CN" sz="4000" b="1" dirty="0">
                <a:solidFill>
                  <a:srgbClr val="FF0000"/>
                </a:solidFill>
              </a:rPr>
              <a:t>píng   yōng</a:t>
            </a:r>
            <a:r>
              <a:rPr lang="en-US" altLang="zh-CN" sz="4000" b="1" dirty="0"/>
              <a:t> </a:t>
            </a:r>
            <a:r>
              <a:rPr lang="zh-CN" altLang="en-US" sz="4000" b="1" dirty="0"/>
              <a:t>寻常而不突出，平凡。</a:t>
            </a:r>
            <a:endParaRPr lang="zh-CN" altLang="en-US" sz="4000" b="1" dirty="0"/>
          </a:p>
          <a:p>
            <a:pPr>
              <a:buNone/>
            </a:pPr>
            <a:r>
              <a:rPr lang="zh-CN" altLang="en-US" sz="4000" b="1" dirty="0"/>
              <a:t>滞留</a:t>
            </a:r>
            <a:r>
              <a:rPr lang="en-US" altLang="zh-CN" sz="4000" b="1" dirty="0">
                <a:solidFill>
                  <a:srgbClr val="FF0000"/>
                </a:solidFill>
              </a:rPr>
              <a:t>zhì    liú</a:t>
            </a:r>
            <a:r>
              <a:rPr lang="zh-CN" altLang="en-US" sz="4000" b="1" dirty="0"/>
              <a:t>停留不动。</a:t>
            </a:r>
            <a:endParaRPr lang="zh-CN" altLang="en-US" sz="4000" b="1" dirty="0"/>
          </a:p>
          <a:p>
            <a:pPr>
              <a:buNone/>
            </a:pPr>
            <a:r>
              <a:rPr lang="zh-CN" altLang="en-US" sz="4000" b="1" dirty="0"/>
              <a:t>愚钝</a:t>
            </a:r>
            <a:r>
              <a:rPr lang="en-US" altLang="zh-CN" sz="4000" b="1" dirty="0">
                <a:solidFill>
                  <a:srgbClr val="FF0000"/>
                </a:solidFill>
              </a:rPr>
              <a:t>yú   dùn</a:t>
            </a:r>
            <a:r>
              <a:rPr lang="zh-CN" altLang="en-US" sz="4000" b="1" dirty="0"/>
              <a:t>愚蠢，反应迟钝。</a:t>
            </a:r>
            <a:endParaRPr lang="zh-CN" altLang="en-US" sz="4000" b="1" dirty="0"/>
          </a:p>
        </p:txBody>
      </p:sp>
      <p:pic>
        <p:nvPicPr>
          <p:cNvPr id="11267" name="图片 7172" descr="t01e990f56903985822"/>
          <p:cNvPicPr>
            <a:picLocks noChangeAspect="1"/>
          </p:cNvPicPr>
          <p:nvPr/>
        </p:nvPicPr>
        <p:blipFill>
          <a:blip r:embed="rId1"/>
          <a:stretch>
            <a:fillRect/>
          </a:stretch>
        </p:blipFill>
        <p:spPr>
          <a:xfrm>
            <a:off x="7380288" y="4437063"/>
            <a:ext cx="1763712" cy="2420937"/>
          </a:xfrm>
          <a:prstGeom prst="rect">
            <a:avLst/>
          </a:prstGeom>
          <a:noFill/>
          <a:ln w="9525">
            <a:noFill/>
          </a:ln>
        </p:spPr>
      </p:pic>
    </p:spTree>
  </p:cSld>
  <p:clrMapOvr>
    <a:masterClrMapping/>
  </p:clrMapOvr>
  <p:transition spd="med">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8193"/>
          <p:cNvSpPr>
            <a:spLocks noGrp="1"/>
          </p:cNvSpPr>
          <p:nvPr>
            <p:ph type="title"/>
          </p:nvPr>
        </p:nvSpPr>
        <p:spPr>
          <a:ln/>
        </p:spPr>
        <p:txBody>
          <a:bodyPr anchor="ctr"/>
          <a:p>
            <a:br>
              <a:rPr lang="en-US" altLang="zh-CN" sz="4000" dirty="0"/>
            </a:br>
            <a:endParaRPr lang="en-US" altLang="zh-CN" sz="4000" dirty="0"/>
          </a:p>
        </p:txBody>
      </p:sp>
      <p:sp>
        <p:nvSpPr>
          <p:cNvPr id="12290" name="文本占位符 8194"/>
          <p:cNvSpPr>
            <a:spLocks noGrp="1"/>
          </p:cNvSpPr>
          <p:nvPr>
            <p:ph idx="1"/>
          </p:nvPr>
        </p:nvSpPr>
        <p:spPr>
          <a:xfrm>
            <a:off x="0" y="0"/>
            <a:ext cx="9144000" cy="6858000"/>
          </a:xfrm>
          <a:ln/>
        </p:spPr>
        <p:txBody>
          <a:bodyPr anchor="t"/>
          <a:p>
            <a:pPr>
              <a:buNone/>
            </a:pPr>
            <a:r>
              <a:rPr lang="zh-CN" altLang="en-US" sz="4000" b="1" dirty="0"/>
              <a:t>器宇</a:t>
            </a:r>
            <a:r>
              <a:rPr lang="en-US" altLang="zh-CN" sz="4000" b="1" dirty="0">
                <a:solidFill>
                  <a:srgbClr val="FF0000"/>
                </a:solidFill>
              </a:rPr>
              <a:t>qì    yǔ</a:t>
            </a:r>
            <a:r>
              <a:rPr lang="zh-CN" altLang="en-US" sz="4000" b="1" dirty="0"/>
              <a:t>气概、风度。</a:t>
            </a:r>
            <a:endParaRPr lang="zh-CN" altLang="en-US" sz="4000" b="1" dirty="0"/>
          </a:p>
          <a:p>
            <a:pPr>
              <a:buNone/>
            </a:pPr>
            <a:r>
              <a:rPr lang="zh-CN" altLang="en-US" sz="4000" b="1" dirty="0"/>
              <a:t>蒙昧</a:t>
            </a:r>
            <a:r>
              <a:rPr lang="en-US" altLang="zh-CN" sz="4000" b="1" dirty="0"/>
              <a:t> </a:t>
            </a:r>
            <a:r>
              <a:rPr lang="en-US" altLang="zh-CN" sz="4000" b="1" dirty="0">
                <a:solidFill>
                  <a:srgbClr val="FF0000"/>
                </a:solidFill>
              </a:rPr>
              <a:t>méng   mèi</a:t>
            </a:r>
            <a:r>
              <a:rPr lang="zh-CN" altLang="en-US" sz="4000" b="1" dirty="0"/>
              <a:t>指没有文化或不懂事理。</a:t>
            </a:r>
            <a:endParaRPr lang="zh-CN" altLang="en-US" sz="4000" b="1" dirty="0"/>
          </a:p>
          <a:p>
            <a:pPr>
              <a:buNone/>
            </a:pPr>
            <a:r>
              <a:rPr lang="zh-CN" altLang="en-US" sz="4000" b="1" dirty="0"/>
              <a:t>酒肆</a:t>
            </a:r>
            <a:r>
              <a:rPr lang="en-US" altLang="zh-CN" sz="4000" b="1" dirty="0">
                <a:solidFill>
                  <a:srgbClr val="FF0000"/>
                </a:solidFill>
              </a:rPr>
              <a:t>jiǔ     sì</a:t>
            </a:r>
            <a:r>
              <a:rPr lang="zh-CN" altLang="en-US" sz="4000" b="1" dirty="0"/>
              <a:t>酒馆。</a:t>
            </a:r>
            <a:endParaRPr lang="zh-CN" altLang="en-US" sz="4000" b="1" dirty="0"/>
          </a:p>
          <a:p>
            <a:pPr>
              <a:buNone/>
            </a:pPr>
            <a:r>
              <a:rPr lang="zh-CN" altLang="en-US" sz="4000" b="1" dirty="0"/>
              <a:t>缰绳 </a:t>
            </a:r>
            <a:r>
              <a:rPr lang="en-US" altLang="zh-CN" sz="4000" b="1" dirty="0">
                <a:solidFill>
                  <a:srgbClr val="FF0000"/>
                </a:solidFill>
              </a:rPr>
              <a:t>jiāng shéng </a:t>
            </a:r>
            <a:r>
              <a:rPr lang="zh-CN" altLang="en-US" sz="4000" b="1" dirty="0"/>
              <a:t>牵马或其他牲畜用的绳子。</a:t>
            </a:r>
            <a:endParaRPr lang="zh-CN" altLang="en-US" sz="4000" b="1" dirty="0"/>
          </a:p>
          <a:p>
            <a:pPr>
              <a:buNone/>
            </a:pPr>
            <a:r>
              <a:rPr lang="zh-CN" altLang="en-US" sz="4000" b="1" dirty="0"/>
              <a:t>轩昂</a:t>
            </a:r>
            <a:r>
              <a:rPr lang="en-US" altLang="zh-CN" sz="4000" b="1" dirty="0">
                <a:solidFill>
                  <a:srgbClr val="FF0000"/>
                </a:solidFill>
              </a:rPr>
              <a:t>xuān   áng</a:t>
            </a:r>
            <a:r>
              <a:rPr lang="zh-CN" altLang="en-US" sz="4000" b="1" dirty="0"/>
              <a:t>形容精神饱满</a:t>
            </a:r>
            <a:r>
              <a:rPr lang="en-US" altLang="zh-CN" sz="4000" b="1" dirty="0"/>
              <a:t>,</a:t>
            </a:r>
            <a:r>
              <a:rPr lang="zh-CN" altLang="en-US" sz="4000" b="1" dirty="0"/>
              <a:t>气度不凡。</a:t>
            </a:r>
            <a:endParaRPr lang="zh-CN" altLang="en-US" sz="4000" b="1" dirty="0"/>
          </a:p>
          <a:p>
            <a:pPr>
              <a:buNone/>
            </a:pPr>
            <a:r>
              <a:rPr lang="zh-CN" altLang="en-US" sz="4000" b="1" dirty="0"/>
              <a:t>胆怯</a:t>
            </a:r>
            <a:r>
              <a:rPr lang="en-US" altLang="zh-CN" sz="4000" b="1" dirty="0">
                <a:solidFill>
                  <a:srgbClr val="FF0000"/>
                </a:solidFill>
              </a:rPr>
              <a:t>dǎn   qiè</a:t>
            </a:r>
            <a:r>
              <a:rPr lang="en-US" altLang="zh-CN" sz="4000" b="1" dirty="0"/>
              <a:t> </a:t>
            </a:r>
            <a:r>
              <a:rPr lang="zh-CN" altLang="en-US" sz="4000" b="1" dirty="0"/>
              <a:t>胆小；畏缩。</a:t>
            </a:r>
            <a:r>
              <a:rPr lang="en-US" altLang="zh-CN" sz="4000" b="1" dirty="0"/>
              <a:t> </a:t>
            </a:r>
            <a:endParaRPr lang="en-US" altLang="zh-CN" sz="4000" b="1" dirty="0"/>
          </a:p>
          <a:p>
            <a:pPr>
              <a:buNone/>
            </a:pPr>
            <a:endParaRPr lang="en-US" altLang="zh-CN" sz="4000" b="1" dirty="0"/>
          </a:p>
          <a:p>
            <a:pPr>
              <a:buNone/>
            </a:pPr>
            <a:endParaRPr lang="en-US" altLang="zh-CN" sz="4000" b="1" dirty="0"/>
          </a:p>
          <a:p>
            <a:endParaRPr lang="en-US" altLang="zh-CN" sz="3600" dirty="0"/>
          </a:p>
        </p:txBody>
      </p:sp>
      <p:pic>
        <p:nvPicPr>
          <p:cNvPr id="12291" name="图片 8195" descr="t0164a637459aad235a"/>
          <p:cNvPicPr>
            <a:picLocks noChangeAspect="1"/>
          </p:cNvPicPr>
          <p:nvPr/>
        </p:nvPicPr>
        <p:blipFill>
          <a:blip r:embed="rId1"/>
          <a:stretch>
            <a:fillRect/>
          </a:stretch>
        </p:blipFill>
        <p:spPr>
          <a:xfrm>
            <a:off x="0" y="5562600"/>
            <a:ext cx="9144000" cy="1295400"/>
          </a:xfrm>
          <a:prstGeom prst="rect">
            <a:avLst/>
          </a:prstGeom>
          <a:noFill/>
          <a:ln w="9525">
            <a:noFill/>
          </a:ln>
        </p:spPr>
      </p:pic>
    </p:spTree>
  </p:cSld>
  <p:clrMapOvr>
    <a:masterClrMapping/>
  </p:clrMapOvr>
  <p:transition spd="med">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9217"/>
          <p:cNvSpPr>
            <a:spLocks noGrp="1"/>
          </p:cNvSpPr>
          <p:nvPr>
            <p:ph type="title"/>
          </p:nvPr>
        </p:nvSpPr>
        <p:spPr>
          <a:ln/>
        </p:spPr>
        <p:txBody>
          <a:bodyPr anchor="ctr"/>
          <a:p>
            <a:br>
              <a:rPr lang="en-US" altLang="zh-CN" sz="4000" dirty="0"/>
            </a:br>
            <a:endParaRPr lang="en-US" altLang="zh-CN" sz="4000" dirty="0"/>
          </a:p>
        </p:txBody>
      </p:sp>
      <p:sp>
        <p:nvSpPr>
          <p:cNvPr id="13314" name="文本占位符 9218"/>
          <p:cNvSpPr>
            <a:spLocks noGrp="1"/>
          </p:cNvSpPr>
          <p:nvPr>
            <p:ph idx="1"/>
          </p:nvPr>
        </p:nvSpPr>
        <p:spPr>
          <a:xfrm>
            <a:off x="0" y="0"/>
            <a:ext cx="9144000" cy="6858000"/>
          </a:xfrm>
          <a:ln/>
        </p:spPr>
        <p:txBody>
          <a:bodyPr anchor="t"/>
          <a:p>
            <a:pPr>
              <a:buNone/>
            </a:pPr>
            <a:r>
              <a:rPr lang="zh-CN" altLang="en-US" sz="4000" b="1" dirty="0"/>
              <a:t>藏污纳垢</a:t>
            </a:r>
            <a:r>
              <a:rPr lang="en-US" altLang="zh-CN" sz="4000" b="1" dirty="0">
                <a:solidFill>
                  <a:srgbClr val="FF0000"/>
                </a:solidFill>
              </a:rPr>
              <a:t>cáng   wū   nà   gòu</a:t>
            </a:r>
            <a:r>
              <a:rPr lang="zh-CN" altLang="en-US" sz="4000" b="1" dirty="0"/>
              <a:t>比喻包容坏人坏事。</a:t>
            </a:r>
            <a:endParaRPr lang="zh-CN" altLang="en-US" sz="4000" b="1" dirty="0"/>
          </a:p>
          <a:p>
            <a:pPr>
              <a:buNone/>
            </a:pPr>
            <a:r>
              <a:rPr lang="zh-CN" altLang="en-US" sz="4000" b="1" dirty="0"/>
              <a:t>鹤立鸡群</a:t>
            </a:r>
            <a:r>
              <a:rPr lang="en-US" altLang="zh-CN" sz="4000" b="1" dirty="0">
                <a:solidFill>
                  <a:srgbClr val="FF0000"/>
                </a:solidFill>
              </a:rPr>
              <a:t>hè   lì   jī   qún</a:t>
            </a:r>
            <a:r>
              <a:rPr lang="zh-CN" altLang="en-US" sz="4000" b="1" dirty="0"/>
              <a:t>比喻一个人的才能或仪表在一群人里头显得很突出。</a:t>
            </a:r>
            <a:endParaRPr lang="zh-CN" altLang="en-US" sz="4000" b="1" dirty="0"/>
          </a:p>
          <a:p>
            <a:pPr>
              <a:buNone/>
            </a:pPr>
            <a:r>
              <a:rPr lang="zh-CN" altLang="en-US" sz="4000" b="1" dirty="0"/>
              <a:t>正襟危坐</a:t>
            </a:r>
            <a:r>
              <a:rPr lang="en-US" altLang="zh-CN" sz="4000" b="1" dirty="0">
                <a:solidFill>
                  <a:srgbClr val="FF0000"/>
                </a:solidFill>
              </a:rPr>
              <a:t>zhèng    jīn    wēi   zuò</a:t>
            </a:r>
            <a:r>
              <a:rPr lang="zh-CN" altLang="en-US" sz="4000" b="1" dirty="0"/>
              <a:t>理好衣襟端端正正坐着</a:t>
            </a:r>
            <a:r>
              <a:rPr lang="en-US" altLang="zh-CN" sz="4000" b="1" dirty="0"/>
              <a:t>,</a:t>
            </a:r>
            <a:r>
              <a:rPr lang="zh-CN" altLang="en-US" sz="4000" b="1" dirty="0"/>
              <a:t>形容严肃庄重的样子。</a:t>
            </a:r>
            <a:endParaRPr lang="zh-CN" altLang="en-US" sz="4000" b="1" dirty="0"/>
          </a:p>
          <a:p>
            <a:pPr>
              <a:buNone/>
            </a:pPr>
            <a:r>
              <a:rPr lang="zh-CN" altLang="en-US" sz="4000" b="1" dirty="0"/>
              <a:t>诚惶诚恐</a:t>
            </a:r>
            <a:r>
              <a:rPr lang="en-US" altLang="zh-CN" sz="4000" b="1" dirty="0">
                <a:solidFill>
                  <a:srgbClr val="FF0000"/>
                </a:solidFill>
              </a:rPr>
              <a:t>chéng   huáng  chéng kǒng</a:t>
            </a:r>
            <a:r>
              <a:rPr lang="zh-CN" altLang="en-US" sz="4000" b="1" dirty="0"/>
              <a:t>惶恐不安。</a:t>
            </a:r>
            <a:endParaRPr lang="zh-CN" altLang="en-US" sz="4000" b="1" dirty="0"/>
          </a:p>
          <a:p>
            <a:pPr>
              <a:buNone/>
            </a:pPr>
            <a:r>
              <a:rPr lang="zh-CN" altLang="en-US" sz="4000" b="1" dirty="0"/>
              <a:t>入木三分</a:t>
            </a:r>
            <a:r>
              <a:rPr lang="en-US" altLang="zh-CN" sz="4000" b="1" dirty="0">
                <a:solidFill>
                  <a:srgbClr val="FF0000"/>
                </a:solidFill>
              </a:rPr>
              <a:t>rù   mù    sān    fēn</a:t>
            </a:r>
            <a:r>
              <a:rPr lang="zh-CN" altLang="en-US" sz="4000" b="1" dirty="0"/>
              <a:t>形容书法有力，也用来比喻议论、见解深刻。      </a:t>
            </a:r>
            <a:endParaRPr lang="zh-CN" altLang="en-US" sz="4000" b="1" dirty="0"/>
          </a:p>
          <a:p>
            <a:pPr>
              <a:buNone/>
            </a:pPr>
            <a:endParaRPr lang="zh-CN" altLang="en-US" sz="4000" b="1" dirty="0"/>
          </a:p>
        </p:txBody>
      </p:sp>
    </p:spTree>
  </p:cSld>
  <p:clrMapOvr>
    <a:masterClrMapping/>
  </p:clrMapOvr>
  <p:transition spd="med">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文本框 49153"/>
          <p:cNvSpPr txBox="1"/>
          <p:nvPr/>
        </p:nvSpPr>
        <p:spPr>
          <a:xfrm>
            <a:off x="3276600" y="762000"/>
            <a:ext cx="4572000" cy="519113"/>
          </a:xfrm>
          <a:prstGeom prst="rect">
            <a:avLst/>
          </a:prstGeom>
          <a:noFill/>
          <a:ln w="9525">
            <a:noFill/>
          </a:ln>
        </p:spPr>
        <p:txBody>
          <a:bodyPr anchor="t">
            <a:spAutoFit/>
          </a:bodyPr>
          <a:p>
            <a:pPr lvl="0" indent="0">
              <a:spcBef>
                <a:spcPct val="50000"/>
              </a:spcBef>
            </a:pPr>
            <a:r>
              <a:rPr lang="zh-CN" altLang="en-US" sz="2800" b="1">
                <a:latin typeface="宋体" panose="02010600030101010101" pitchFamily="2" charset="-122"/>
                <a:ea typeface="宋体" panose="02010600030101010101" pitchFamily="2" charset="-122"/>
              </a:rPr>
              <a:t>第一段：须发的特点</a:t>
            </a:r>
            <a:endParaRPr lang="zh-CN" altLang="en-US" sz="2800" b="1">
              <a:latin typeface="宋体" panose="02010600030101010101" pitchFamily="2" charset="-122"/>
              <a:ea typeface="宋体" panose="02010600030101010101" pitchFamily="2" charset="-122"/>
            </a:endParaRPr>
          </a:p>
        </p:txBody>
      </p:sp>
      <p:sp>
        <p:nvSpPr>
          <p:cNvPr id="49155" name="文本框 49154"/>
          <p:cNvSpPr txBox="1"/>
          <p:nvPr/>
        </p:nvSpPr>
        <p:spPr>
          <a:xfrm>
            <a:off x="3276600" y="1371600"/>
            <a:ext cx="4114800" cy="519113"/>
          </a:xfrm>
          <a:prstGeom prst="rect">
            <a:avLst/>
          </a:prstGeom>
          <a:noFill/>
          <a:ln w="9525">
            <a:noFill/>
          </a:ln>
        </p:spPr>
        <p:txBody>
          <a:bodyPr anchor="t">
            <a:spAutoFit/>
          </a:bodyPr>
          <a:p>
            <a:pPr lvl="0" indent="0">
              <a:spcBef>
                <a:spcPct val="50000"/>
              </a:spcBef>
            </a:pPr>
            <a:r>
              <a:rPr lang="zh-CN" altLang="en-US" sz="2800" b="1">
                <a:latin typeface="宋体" panose="02010600030101010101" pitchFamily="2" charset="-122"/>
                <a:ea typeface="宋体" panose="02010600030101010101" pitchFamily="2" charset="-122"/>
              </a:rPr>
              <a:t>第二段：面部轮廓、结构</a:t>
            </a:r>
            <a:endParaRPr lang="zh-CN" altLang="en-US" sz="2800" b="1">
              <a:latin typeface="宋体" panose="02010600030101010101" pitchFamily="2" charset="-122"/>
              <a:ea typeface="宋体" panose="02010600030101010101" pitchFamily="2" charset="-122"/>
            </a:endParaRPr>
          </a:p>
        </p:txBody>
      </p:sp>
      <p:sp>
        <p:nvSpPr>
          <p:cNvPr id="49156" name="文本框 49155"/>
          <p:cNvSpPr txBox="1"/>
          <p:nvPr/>
        </p:nvSpPr>
        <p:spPr>
          <a:xfrm>
            <a:off x="3276600" y="2057400"/>
            <a:ext cx="3200400" cy="519113"/>
          </a:xfrm>
          <a:prstGeom prst="rect">
            <a:avLst/>
          </a:prstGeom>
          <a:noFill/>
          <a:ln w="9525">
            <a:noFill/>
          </a:ln>
        </p:spPr>
        <p:txBody>
          <a:bodyPr anchor="t">
            <a:spAutoFit/>
          </a:bodyPr>
          <a:p>
            <a:pPr lvl="0" indent="0">
              <a:spcBef>
                <a:spcPct val="50000"/>
              </a:spcBef>
            </a:pPr>
            <a:r>
              <a:rPr lang="zh-CN" altLang="en-US" sz="2800" b="1">
                <a:latin typeface="宋体" panose="02010600030101010101" pitchFamily="2" charset="-122"/>
                <a:ea typeface="宋体" panose="02010600030101010101" pitchFamily="2" charset="-122"/>
              </a:rPr>
              <a:t>第三段：面容表情</a:t>
            </a:r>
            <a:endParaRPr lang="zh-CN" altLang="en-US" sz="2800" b="1">
              <a:latin typeface="宋体" panose="02010600030101010101" pitchFamily="2" charset="-122"/>
              <a:ea typeface="宋体" panose="02010600030101010101" pitchFamily="2" charset="-122"/>
            </a:endParaRPr>
          </a:p>
        </p:txBody>
      </p:sp>
      <p:sp>
        <p:nvSpPr>
          <p:cNvPr id="49157" name="文本框 49156"/>
          <p:cNvSpPr txBox="1"/>
          <p:nvPr/>
        </p:nvSpPr>
        <p:spPr>
          <a:xfrm>
            <a:off x="3276600" y="2667000"/>
            <a:ext cx="3276600" cy="519113"/>
          </a:xfrm>
          <a:prstGeom prst="rect">
            <a:avLst/>
          </a:prstGeom>
          <a:noFill/>
          <a:ln w="9525">
            <a:noFill/>
          </a:ln>
        </p:spPr>
        <p:txBody>
          <a:bodyPr anchor="t">
            <a:spAutoFit/>
          </a:bodyPr>
          <a:p>
            <a:pPr lvl="0" indent="0">
              <a:spcBef>
                <a:spcPct val="50000"/>
              </a:spcBef>
            </a:pPr>
            <a:r>
              <a:rPr lang="zh-CN" altLang="en-US" sz="2800" b="1">
                <a:latin typeface="宋体" panose="02010600030101010101" pitchFamily="2" charset="-122"/>
                <a:ea typeface="宋体" panose="02010600030101010101" pitchFamily="2" charset="-122"/>
              </a:rPr>
              <a:t>第四段：长相平平</a:t>
            </a:r>
            <a:endParaRPr lang="zh-CN" altLang="en-US" sz="2800" b="1">
              <a:latin typeface="宋体" panose="02010600030101010101" pitchFamily="2" charset="-122"/>
              <a:ea typeface="宋体" panose="02010600030101010101" pitchFamily="2" charset="-122"/>
            </a:endParaRPr>
          </a:p>
        </p:txBody>
      </p:sp>
      <p:sp>
        <p:nvSpPr>
          <p:cNvPr id="49158" name="文本框 49157"/>
          <p:cNvSpPr txBox="1"/>
          <p:nvPr/>
        </p:nvSpPr>
        <p:spPr>
          <a:xfrm>
            <a:off x="3276600" y="3290888"/>
            <a:ext cx="3962400" cy="519112"/>
          </a:xfrm>
          <a:prstGeom prst="rect">
            <a:avLst/>
          </a:prstGeom>
          <a:noFill/>
          <a:ln w="9525">
            <a:noFill/>
          </a:ln>
        </p:spPr>
        <p:txBody>
          <a:bodyPr anchor="t">
            <a:spAutoFit/>
          </a:bodyPr>
          <a:p>
            <a:pPr lvl="0" indent="0">
              <a:spcBef>
                <a:spcPct val="50000"/>
              </a:spcBef>
            </a:pPr>
            <a:r>
              <a:rPr lang="zh-CN" altLang="en-US" sz="2800" b="1">
                <a:latin typeface="宋体" panose="02010600030101010101" pitchFamily="2" charset="-122"/>
                <a:ea typeface="宋体" panose="02010600030101010101" pitchFamily="2" charset="-122"/>
              </a:rPr>
              <a:t>第五段：外貌令人失望</a:t>
            </a:r>
            <a:endParaRPr lang="zh-CN" altLang="en-US" sz="2800" b="1">
              <a:latin typeface="宋体" panose="02010600030101010101" pitchFamily="2" charset="-122"/>
              <a:ea typeface="宋体" panose="02010600030101010101" pitchFamily="2" charset="-122"/>
            </a:endParaRPr>
          </a:p>
        </p:txBody>
      </p:sp>
      <p:sp>
        <p:nvSpPr>
          <p:cNvPr id="49159" name="文本框 49158"/>
          <p:cNvSpPr txBox="1"/>
          <p:nvPr/>
        </p:nvSpPr>
        <p:spPr>
          <a:xfrm>
            <a:off x="3276600" y="3886200"/>
            <a:ext cx="3505200" cy="519113"/>
          </a:xfrm>
          <a:prstGeom prst="rect">
            <a:avLst/>
          </a:prstGeom>
          <a:noFill/>
          <a:ln w="9525">
            <a:noFill/>
          </a:ln>
        </p:spPr>
        <p:txBody>
          <a:bodyPr anchor="t">
            <a:spAutoFit/>
          </a:bodyPr>
          <a:p>
            <a:pPr lvl="0" indent="0">
              <a:spcBef>
                <a:spcPct val="50000"/>
              </a:spcBef>
            </a:pPr>
            <a:r>
              <a:rPr lang="zh-CN" altLang="en-US" sz="2800" b="1">
                <a:latin typeface="宋体" panose="02010600030101010101" pitchFamily="2" charset="-122"/>
                <a:ea typeface="宋体" panose="02010600030101010101" pitchFamily="2" charset="-122"/>
              </a:rPr>
              <a:t>第六段：目光犀利</a:t>
            </a:r>
            <a:endParaRPr lang="zh-CN" altLang="en-US" sz="2800" b="1">
              <a:latin typeface="宋体" panose="02010600030101010101" pitchFamily="2" charset="-122"/>
              <a:ea typeface="宋体" panose="02010600030101010101" pitchFamily="2" charset="-122"/>
            </a:endParaRPr>
          </a:p>
        </p:txBody>
      </p:sp>
      <p:sp>
        <p:nvSpPr>
          <p:cNvPr id="49160" name="文本框 49159"/>
          <p:cNvSpPr txBox="1"/>
          <p:nvPr/>
        </p:nvSpPr>
        <p:spPr>
          <a:xfrm>
            <a:off x="3276600" y="4510088"/>
            <a:ext cx="3124200" cy="519112"/>
          </a:xfrm>
          <a:prstGeom prst="rect">
            <a:avLst/>
          </a:prstGeom>
          <a:noFill/>
          <a:ln w="9525">
            <a:noFill/>
          </a:ln>
        </p:spPr>
        <p:txBody>
          <a:bodyPr anchor="t">
            <a:spAutoFit/>
          </a:bodyPr>
          <a:p>
            <a:pPr lvl="0" indent="0">
              <a:spcBef>
                <a:spcPct val="50000"/>
              </a:spcBef>
            </a:pPr>
            <a:r>
              <a:rPr lang="zh-CN" altLang="en-US" sz="2800" b="1">
                <a:latin typeface="宋体" panose="02010600030101010101" pitchFamily="2" charset="-122"/>
                <a:ea typeface="宋体" panose="02010600030101010101" pitchFamily="2" charset="-122"/>
              </a:rPr>
              <a:t>第七段：蕴含丰富</a:t>
            </a:r>
            <a:endParaRPr lang="zh-CN" altLang="en-US" sz="2800" b="1">
              <a:latin typeface="宋体" panose="02010600030101010101" pitchFamily="2" charset="-122"/>
              <a:ea typeface="宋体" panose="02010600030101010101" pitchFamily="2" charset="-122"/>
            </a:endParaRPr>
          </a:p>
        </p:txBody>
      </p:sp>
      <p:sp>
        <p:nvSpPr>
          <p:cNvPr id="49161" name="文本框 49160"/>
          <p:cNvSpPr txBox="1"/>
          <p:nvPr/>
        </p:nvSpPr>
        <p:spPr>
          <a:xfrm>
            <a:off x="3276600" y="5195888"/>
            <a:ext cx="4038600" cy="519112"/>
          </a:xfrm>
          <a:prstGeom prst="rect">
            <a:avLst/>
          </a:prstGeom>
          <a:noFill/>
          <a:ln w="9525">
            <a:noFill/>
          </a:ln>
        </p:spPr>
        <p:txBody>
          <a:bodyPr anchor="t">
            <a:spAutoFit/>
          </a:bodyPr>
          <a:p>
            <a:pPr lvl="0" indent="0">
              <a:spcBef>
                <a:spcPct val="50000"/>
              </a:spcBef>
            </a:pPr>
            <a:r>
              <a:rPr lang="zh-CN" altLang="en-US" sz="2800" b="1">
                <a:latin typeface="宋体" panose="02010600030101010101" pitchFamily="2" charset="-122"/>
                <a:ea typeface="宋体" panose="02010600030101010101" pitchFamily="2" charset="-122"/>
              </a:rPr>
              <a:t>第八段：眼睛具有威力</a:t>
            </a:r>
            <a:endParaRPr lang="zh-CN" altLang="en-US" sz="2800" b="1">
              <a:latin typeface="宋体" panose="02010600030101010101" pitchFamily="2" charset="-122"/>
              <a:ea typeface="宋体" panose="02010600030101010101" pitchFamily="2" charset="-122"/>
            </a:endParaRPr>
          </a:p>
        </p:txBody>
      </p:sp>
      <p:sp>
        <p:nvSpPr>
          <p:cNvPr id="49162" name="文本框 49161"/>
          <p:cNvSpPr txBox="1"/>
          <p:nvPr/>
        </p:nvSpPr>
        <p:spPr>
          <a:xfrm>
            <a:off x="3352800" y="5791200"/>
            <a:ext cx="3633788" cy="946150"/>
          </a:xfrm>
          <a:prstGeom prst="rect">
            <a:avLst/>
          </a:prstGeom>
          <a:noFill/>
          <a:ln w="9525">
            <a:noFill/>
          </a:ln>
        </p:spPr>
        <p:txBody>
          <a:bodyPr anchor="t">
            <a:spAutoFit/>
          </a:bodyPr>
          <a:p>
            <a:pPr lvl="0" indent="0">
              <a:spcBef>
                <a:spcPct val="50000"/>
              </a:spcBef>
            </a:pPr>
            <a:r>
              <a:rPr lang="zh-CN" altLang="en-US" sz="2800" b="1">
                <a:latin typeface="宋体" panose="02010600030101010101" pitchFamily="2" charset="-122"/>
                <a:ea typeface="宋体" panose="02010600030101010101" pitchFamily="2" charset="-122"/>
              </a:rPr>
              <a:t>第九段：眼睛的犀利              与人生的不幸 </a:t>
            </a:r>
            <a:endParaRPr lang="zh-CN" altLang="en-US" sz="2800" b="1">
              <a:latin typeface="宋体" panose="02010600030101010101" pitchFamily="2" charset="-122"/>
              <a:ea typeface="宋体" panose="02010600030101010101" pitchFamily="2" charset="-122"/>
            </a:endParaRPr>
          </a:p>
        </p:txBody>
      </p:sp>
      <p:sp>
        <p:nvSpPr>
          <p:cNvPr id="49163" name="左大括号 49162"/>
          <p:cNvSpPr/>
          <p:nvPr/>
        </p:nvSpPr>
        <p:spPr>
          <a:xfrm>
            <a:off x="2667000" y="1066800"/>
            <a:ext cx="533400" cy="2667000"/>
          </a:xfrm>
          <a:prstGeom prst="leftBrace">
            <a:avLst>
              <a:gd name="adj1" fmla="val 41643"/>
              <a:gd name="adj2" fmla="val 50000"/>
            </a:avLst>
          </a:prstGeom>
          <a:noFill/>
          <a:ln w="476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49164" name="左大括号 49163"/>
          <p:cNvSpPr/>
          <p:nvPr/>
        </p:nvSpPr>
        <p:spPr>
          <a:xfrm>
            <a:off x="2819400" y="4114800"/>
            <a:ext cx="304800" cy="2514600"/>
          </a:xfrm>
          <a:prstGeom prst="leftBrace">
            <a:avLst>
              <a:gd name="adj1" fmla="val 68750"/>
              <a:gd name="adj2" fmla="val 50000"/>
            </a:avLst>
          </a:prstGeom>
          <a:noFill/>
          <a:ln w="476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49165" name="右大括号 49164"/>
          <p:cNvSpPr/>
          <p:nvPr/>
        </p:nvSpPr>
        <p:spPr>
          <a:xfrm>
            <a:off x="7086600" y="914400"/>
            <a:ext cx="533400" cy="2819400"/>
          </a:xfrm>
          <a:prstGeom prst="rightBrace">
            <a:avLst>
              <a:gd name="adj1" fmla="val 44023"/>
              <a:gd name="adj2" fmla="val 50000"/>
            </a:avLst>
          </a:prstGeom>
          <a:noFill/>
          <a:ln w="476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49166" name="右大括号 49165"/>
          <p:cNvSpPr/>
          <p:nvPr/>
        </p:nvSpPr>
        <p:spPr>
          <a:xfrm>
            <a:off x="7162800" y="4114800"/>
            <a:ext cx="533400" cy="2590800"/>
          </a:xfrm>
          <a:prstGeom prst="rightBrace">
            <a:avLst>
              <a:gd name="adj1" fmla="val 40453"/>
              <a:gd name="adj2" fmla="val 50000"/>
            </a:avLst>
          </a:prstGeom>
          <a:noFill/>
          <a:ln w="476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49167" name="文本框 49166"/>
          <p:cNvSpPr txBox="1"/>
          <p:nvPr/>
        </p:nvSpPr>
        <p:spPr>
          <a:xfrm>
            <a:off x="7648575" y="1295400"/>
            <a:ext cx="733425" cy="2438400"/>
          </a:xfrm>
          <a:prstGeom prst="rect">
            <a:avLst/>
          </a:prstGeom>
          <a:noFill/>
          <a:ln w="9525">
            <a:noFill/>
          </a:ln>
        </p:spPr>
        <p:txBody>
          <a:bodyPr vert="eaVert" anchor="t">
            <a:spAutoFit/>
          </a:bodyPr>
          <a:p>
            <a:pPr lvl="0" indent="0">
              <a:spcBef>
                <a:spcPct val="50000"/>
              </a:spcBef>
            </a:pPr>
            <a:r>
              <a:rPr lang="zh-CN" altLang="en-US" sz="3600" b="1">
                <a:solidFill>
                  <a:srgbClr val="FF0000"/>
                </a:solidFill>
                <a:latin typeface="宋体" panose="02010600030101010101" pitchFamily="2" charset="-122"/>
                <a:ea typeface="宋体" panose="02010600030101010101" pitchFamily="2" charset="-122"/>
              </a:rPr>
              <a:t>外貌特征</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49168" name="文本框 49167"/>
          <p:cNvSpPr txBox="1"/>
          <p:nvPr/>
        </p:nvSpPr>
        <p:spPr>
          <a:xfrm>
            <a:off x="7620000" y="4267200"/>
            <a:ext cx="733425" cy="2590800"/>
          </a:xfrm>
          <a:prstGeom prst="rect">
            <a:avLst/>
          </a:prstGeom>
          <a:noFill/>
          <a:ln w="9525">
            <a:noFill/>
          </a:ln>
        </p:spPr>
        <p:txBody>
          <a:bodyPr vert="eaVert" anchor="t">
            <a:spAutoFit/>
          </a:bodyPr>
          <a:p>
            <a:pPr lvl="0" indent="0">
              <a:spcBef>
                <a:spcPct val="50000"/>
              </a:spcBef>
            </a:pPr>
            <a:r>
              <a:rPr lang="zh-CN" altLang="en-US" sz="3600" b="1">
                <a:solidFill>
                  <a:srgbClr val="FF0000"/>
                </a:solidFill>
                <a:latin typeface="宋体" panose="02010600030101010101" pitchFamily="2" charset="-122"/>
                <a:ea typeface="宋体" panose="02010600030101010101" pitchFamily="2" charset="-122"/>
              </a:rPr>
              <a:t>眼光犀利</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49169" name="左大括号 49168"/>
          <p:cNvSpPr/>
          <p:nvPr/>
        </p:nvSpPr>
        <p:spPr>
          <a:xfrm>
            <a:off x="1447800" y="1905000"/>
            <a:ext cx="533400" cy="3962400"/>
          </a:xfrm>
          <a:prstGeom prst="leftBrace">
            <a:avLst>
              <a:gd name="adj1" fmla="val 61870"/>
              <a:gd name="adj2" fmla="val 50000"/>
            </a:avLst>
          </a:prstGeom>
          <a:noFill/>
          <a:ln w="476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14353" name="文本框 49169"/>
          <p:cNvSpPr txBox="1"/>
          <p:nvPr/>
        </p:nvSpPr>
        <p:spPr>
          <a:xfrm>
            <a:off x="441325" y="1219200"/>
            <a:ext cx="549275" cy="4724400"/>
          </a:xfrm>
          <a:prstGeom prst="rect">
            <a:avLst/>
          </a:prstGeom>
          <a:noFill/>
          <a:ln w="9525">
            <a:noFill/>
          </a:ln>
        </p:spPr>
        <p:txBody>
          <a:bodyPr vert="eaVert" anchor="t">
            <a:spAutoFit/>
          </a:bodyPr>
          <a:p>
            <a:pPr lvl="0" indent="0">
              <a:spcBef>
                <a:spcPct val="50000"/>
              </a:spcBef>
            </a:pPr>
            <a:endParaRPr lang="zh-CN" altLang="en-US" sz="2400" dirty="0">
              <a:latin typeface="Times New Roman" panose="02020603050405020304" pitchFamily="18" charset="0"/>
              <a:ea typeface="宋体" panose="02010600030101010101" pitchFamily="2" charset="-122"/>
            </a:endParaRPr>
          </a:p>
        </p:txBody>
      </p:sp>
      <p:sp>
        <p:nvSpPr>
          <p:cNvPr id="49171" name="文本框 49170"/>
          <p:cNvSpPr txBox="1"/>
          <p:nvPr/>
        </p:nvSpPr>
        <p:spPr>
          <a:xfrm>
            <a:off x="685800" y="2209800"/>
            <a:ext cx="793750" cy="4953000"/>
          </a:xfrm>
          <a:prstGeom prst="rect">
            <a:avLst/>
          </a:prstGeom>
          <a:noFill/>
          <a:ln w="9525">
            <a:noFill/>
          </a:ln>
        </p:spPr>
        <p:txBody>
          <a:bodyPr vert="eaVert" anchor="t">
            <a:spAutoFit/>
          </a:bodyPr>
          <a:p>
            <a:pPr lvl="0" indent="0">
              <a:spcBef>
                <a:spcPct val="50000"/>
              </a:spcBef>
            </a:pPr>
            <a:r>
              <a:rPr lang="zh-CN" altLang="en-US" sz="4000" b="1">
                <a:solidFill>
                  <a:srgbClr val="FF0000"/>
                </a:solidFill>
                <a:latin typeface="宋体" panose="02010600030101010101" pitchFamily="2" charset="-122"/>
                <a:ea typeface="宋体" panose="02010600030101010101" pitchFamily="2" charset="-122"/>
              </a:rPr>
              <a:t>列夫</a:t>
            </a:r>
            <a:r>
              <a:rPr lang="en-US" altLang="zh-CN" sz="4000" b="1">
                <a:solidFill>
                  <a:srgbClr val="FF0000"/>
                </a:solidFill>
                <a:latin typeface="宋体" panose="02010600030101010101" pitchFamily="2" charset="-122"/>
                <a:ea typeface="宋体" panose="02010600030101010101" pitchFamily="2" charset="-122"/>
              </a:rPr>
              <a:t>·</a:t>
            </a:r>
            <a:r>
              <a:rPr lang="zh-CN" altLang="en-US" sz="4000" b="1">
                <a:solidFill>
                  <a:srgbClr val="FF0000"/>
                </a:solidFill>
                <a:latin typeface="宋体" panose="02010600030101010101" pitchFamily="2" charset="-122"/>
                <a:ea typeface="宋体" panose="02010600030101010101" pitchFamily="2" charset="-122"/>
              </a:rPr>
              <a:t>托尔斯泰</a:t>
            </a:r>
            <a:endParaRPr lang="zh-CN" altLang="en-US" sz="4000" b="1">
              <a:solidFill>
                <a:srgbClr val="FF0000"/>
              </a:solidFill>
              <a:latin typeface="宋体" panose="02010600030101010101" pitchFamily="2" charset="-122"/>
              <a:ea typeface="宋体" panose="02010600030101010101" pitchFamily="2" charset="-122"/>
            </a:endParaRPr>
          </a:p>
        </p:txBody>
      </p:sp>
      <p:sp>
        <p:nvSpPr>
          <p:cNvPr id="49172" name="文本框 49171"/>
          <p:cNvSpPr txBox="1"/>
          <p:nvPr/>
        </p:nvSpPr>
        <p:spPr>
          <a:xfrm>
            <a:off x="2055813" y="1447800"/>
            <a:ext cx="611187" cy="2057400"/>
          </a:xfrm>
          <a:prstGeom prst="rect">
            <a:avLst/>
          </a:prstGeom>
          <a:noFill/>
          <a:ln w="9525">
            <a:noFill/>
          </a:ln>
        </p:spPr>
        <p:txBody>
          <a:bodyPr vert="eaVert" anchor="t">
            <a:spAutoFit/>
          </a:bodyPr>
          <a:p>
            <a:pPr lvl="0" indent="0">
              <a:spcBef>
                <a:spcPct val="50000"/>
              </a:spcBef>
            </a:pPr>
            <a:r>
              <a:rPr lang="zh-CN" altLang="en-US" sz="2800" b="1">
                <a:latin typeface="宋体" panose="02010600030101010101" pitchFamily="2" charset="-122"/>
                <a:ea typeface="宋体" panose="02010600030101010101" pitchFamily="2" charset="-122"/>
              </a:rPr>
              <a:t>第一部分</a:t>
            </a:r>
            <a:endParaRPr lang="zh-CN" altLang="en-US" sz="2800" b="1">
              <a:latin typeface="宋体" panose="02010600030101010101" pitchFamily="2" charset="-122"/>
              <a:ea typeface="宋体" panose="02010600030101010101" pitchFamily="2" charset="-122"/>
            </a:endParaRPr>
          </a:p>
        </p:txBody>
      </p:sp>
      <p:sp>
        <p:nvSpPr>
          <p:cNvPr id="49173" name="文本框 49172"/>
          <p:cNvSpPr txBox="1"/>
          <p:nvPr/>
        </p:nvSpPr>
        <p:spPr>
          <a:xfrm>
            <a:off x="2132013" y="4114800"/>
            <a:ext cx="611187" cy="2362200"/>
          </a:xfrm>
          <a:prstGeom prst="rect">
            <a:avLst/>
          </a:prstGeom>
          <a:noFill/>
          <a:ln w="9525">
            <a:noFill/>
          </a:ln>
        </p:spPr>
        <p:txBody>
          <a:bodyPr vert="eaVert" anchor="t">
            <a:spAutoFit/>
          </a:bodyPr>
          <a:p>
            <a:pPr lvl="0" indent="0">
              <a:spcBef>
                <a:spcPct val="50000"/>
              </a:spcBef>
            </a:pPr>
            <a:r>
              <a:rPr lang="zh-CN" altLang="en-US" sz="2800" b="1">
                <a:latin typeface="宋体" panose="02010600030101010101" pitchFamily="2" charset="-122"/>
                <a:ea typeface="宋体" panose="02010600030101010101" pitchFamily="2" charset="-122"/>
              </a:rPr>
              <a:t>第二部分</a:t>
            </a:r>
            <a:endParaRPr lang="zh-CN" altLang="en-US" sz="2800" b="1">
              <a:latin typeface="宋体" panose="02010600030101010101" pitchFamily="2" charset="-122"/>
              <a:ea typeface="宋体" panose="02010600030101010101" pitchFamily="2" charset="-122"/>
            </a:endParaRPr>
          </a:p>
        </p:txBody>
      </p:sp>
      <p:sp>
        <p:nvSpPr>
          <p:cNvPr id="14357" name="文本框 49173"/>
          <p:cNvSpPr txBox="1"/>
          <p:nvPr/>
        </p:nvSpPr>
        <p:spPr>
          <a:xfrm>
            <a:off x="2268538" y="0"/>
            <a:ext cx="4895850" cy="641350"/>
          </a:xfrm>
          <a:prstGeom prst="rect">
            <a:avLst/>
          </a:prstGeom>
          <a:noFill/>
          <a:ln w="9525">
            <a:noFill/>
          </a:ln>
        </p:spPr>
        <p:txBody>
          <a:bodyPr anchor="t">
            <a:spAutoFit/>
          </a:bodyPr>
          <a:p>
            <a:pPr lvl="0" indent="0">
              <a:spcBef>
                <a:spcPct val="50000"/>
              </a:spcBef>
            </a:pPr>
            <a:r>
              <a:rPr lang="en-US" altLang="zh-CN" sz="3600" b="1" dirty="0">
                <a:latin typeface="Arial" panose="020B0604020202020204" pitchFamily="34" charset="0"/>
                <a:ea typeface="宋体" panose="02010600030101010101" pitchFamily="2" charset="-122"/>
              </a:rPr>
              <a:t>           </a:t>
            </a:r>
            <a:r>
              <a:rPr lang="zh-CN" altLang="en-US" sz="3600" b="1" dirty="0">
                <a:solidFill>
                  <a:srgbClr val="FF0000"/>
                </a:solidFill>
                <a:latin typeface="Arial" panose="020B0604020202020204" pitchFamily="34" charset="0"/>
                <a:ea typeface="宋体" panose="02010600030101010101" pitchFamily="2" charset="-122"/>
              </a:rPr>
              <a:t>分析结构</a:t>
            </a:r>
            <a:endParaRPr lang="zh-CN" altLang="en-US" sz="3600" b="1" dirty="0">
              <a:solidFill>
                <a:srgbClr val="FF0000"/>
              </a:solidFill>
              <a:latin typeface="Arial" panose="020B0604020202020204" pitchFamily="34" charset="0"/>
              <a:ea typeface="宋体" panose="02010600030101010101" pitchFamily="2" charset="-122"/>
            </a:endParaRPr>
          </a:p>
        </p:txBody>
      </p:sp>
      <p:pic>
        <p:nvPicPr>
          <p:cNvPr id="14358" name="图片 49174" descr="t0164a637459aad235a"/>
          <p:cNvPicPr>
            <a:picLocks noChangeAspect="1"/>
          </p:cNvPicPr>
          <p:nvPr/>
        </p:nvPicPr>
        <p:blipFill>
          <a:blip r:embed="rId1"/>
          <a:stretch>
            <a:fillRect/>
          </a:stretch>
        </p:blipFill>
        <p:spPr>
          <a:xfrm>
            <a:off x="0" y="0"/>
            <a:ext cx="1908175" cy="18002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500" fill="hold"/>
                                        <p:tgtEl>
                                          <p:spTgt spid="49154"/>
                                        </p:tgtEl>
                                        <p:attrNameLst>
                                          <p:attrName>ppt_x</p:attrName>
                                        </p:attrNameLst>
                                      </p:cBhvr>
                                      <p:tavLst>
                                        <p:tav tm="0">
                                          <p:val>
                                            <p:strVal val="0-#ppt_w/2"/>
                                          </p:val>
                                        </p:tav>
                                        <p:tav tm="100000">
                                          <p:val>
                                            <p:strVal val="#ppt_x"/>
                                          </p:val>
                                        </p:tav>
                                      </p:tavLst>
                                    </p:anim>
                                    <p:anim calcmode="lin" valueType="num">
                                      <p:cBhvr additive="base">
                                        <p:cTn id="8" dur="500" fill="hold"/>
                                        <p:tgtEl>
                                          <p:spTgt spid="491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9155"/>
                                        </p:tgtEl>
                                        <p:attrNameLst>
                                          <p:attrName>style.visibility</p:attrName>
                                        </p:attrNameLst>
                                      </p:cBhvr>
                                      <p:to>
                                        <p:strVal val="visible"/>
                                      </p:to>
                                    </p:set>
                                    <p:anim calcmode="lin" valueType="num">
                                      <p:cBhvr additive="base">
                                        <p:cTn id="13" dur="500" fill="hold"/>
                                        <p:tgtEl>
                                          <p:spTgt spid="49155"/>
                                        </p:tgtEl>
                                        <p:attrNameLst>
                                          <p:attrName>ppt_x</p:attrName>
                                        </p:attrNameLst>
                                      </p:cBhvr>
                                      <p:tavLst>
                                        <p:tav tm="0">
                                          <p:val>
                                            <p:strVal val="0-#ppt_w/2"/>
                                          </p:val>
                                        </p:tav>
                                        <p:tav tm="100000">
                                          <p:val>
                                            <p:strVal val="#ppt_x"/>
                                          </p:val>
                                        </p:tav>
                                      </p:tavLst>
                                    </p:anim>
                                    <p:anim calcmode="lin" valueType="num">
                                      <p:cBhvr additive="base">
                                        <p:cTn id="14" dur="500" fill="hold"/>
                                        <p:tgtEl>
                                          <p:spTgt spid="4915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9156"/>
                                        </p:tgtEl>
                                        <p:attrNameLst>
                                          <p:attrName>style.visibility</p:attrName>
                                        </p:attrNameLst>
                                      </p:cBhvr>
                                      <p:to>
                                        <p:strVal val="visible"/>
                                      </p:to>
                                    </p:set>
                                    <p:anim calcmode="lin" valueType="num">
                                      <p:cBhvr additive="base">
                                        <p:cTn id="19" dur="500" fill="hold"/>
                                        <p:tgtEl>
                                          <p:spTgt spid="49156"/>
                                        </p:tgtEl>
                                        <p:attrNameLst>
                                          <p:attrName>ppt_x</p:attrName>
                                        </p:attrNameLst>
                                      </p:cBhvr>
                                      <p:tavLst>
                                        <p:tav tm="0">
                                          <p:val>
                                            <p:strVal val="0-#ppt_w/2"/>
                                          </p:val>
                                        </p:tav>
                                        <p:tav tm="100000">
                                          <p:val>
                                            <p:strVal val="#ppt_x"/>
                                          </p:val>
                                        </p:tav>
                                      </p:tavLst>
                                    </p:anim>
                                    <p:anim calcmode="lin" valueType="num">
                                      <p:cBhvr additive="base">
                                        <p:cTn id="20" dur="500" fill="hold"/>
                                        <p:tgtEl>
                                          <p:spTgt spid="4915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9157"/>
                                        </p:tgtEl>
                                        <p:attrNameLst>
                                          <p:attrName>style.visibility</p:attrName>
                                        </p:attrNameLst>
                                      </p:cBhvr>
                                      <p:to>
                                        <p:strVal val="visible"/>
                                      </p:to>
                                    </p:set>
                                    <p:anim calcmode="lin" valueType="num">
                                      <p:cBhvr additive="base">
                                        <p:cTn id="25" dur="500" fill="hold"/>
                                        <p:tgtEl>
                                          <p:spTgt spid="49157"/>
                                        </p:tgtEl>
                                        <p:attrNameLst>
                                          <p:attrName>ppt_x</p:attrName>
                                        </p:attrNameLst>
                                      </p:cBhvr>
                                      <p:tavLst>
                                        <p:tav tm="0">
                                          <p:val>
                                            <p:strVal val="0-#ppt_w/2"/>
                                          </p:val>
                                        </p:tav>
                                        <p:tav tm="100000">
                                          <p:val>
                                            <p:strVal val="#ppt_x"/>
                                          </p:val>
                                        </p:tav>
                                      </p:tavLst>
                                    </p:anim>
                                    <p:anim calcmode="lin" valueType="num">
                                      <p:cBhvr additive="base">
                                        <p:cTn id="26" dur="500" fill="hold"/>
                                        <p:tgtEl>
                                          <p:spTgt spid="4915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9158"/>
                                        </p:tgtEl>
                                        <p:attrNameLst>
                                          <p:attrName>style.visibility</p:attrName>
                                        </p:attrNameLst>
                                      </p:cBhvr>
                                      <p:to>
                                        <p:strVal val="visible"/>
                                      </p:to>
                                    </p:set>
                                    <p:anim calcmode="lin" valueType="num">
                                      <p:cBhvr additive="base">
                                        <p:cTn id="31" dur="500" fill="hold"/>
                                        <p:tgtEl>
                                          <p:spTgt spid="49158"/>
                                        </p:tgtEl>
                                        <p:attrNameLst>
                                          <p:attrName>ppt_x</p:attrName>
                                        </p:attrNameLst>
                                      </p:cBhvr>
                                      <p:tavLst>
                                        <p:tav tm="0">
                                          <p:val>
                                            <p:strVal val="0-#ppt_w/2"/>
                                          </p:val>
                                        </p:tav>
                                        <p:tav tm="100000">
                                          <p:val>
                                            <p:strVal val="#ppt_x"/>
                                          </p:val>
                                        </p:tav>
                                      </p:tavLst>
                                    </p:anim>
                                    <p:anim calcmode="lin" valueType="num">
                                      <p:cBhvr additive="base">
                                        <p:cTn id="32" dur="500" fill="hold"/>
                                        <p:tgtEl>
                                          <p:spTgt spid="4915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9159"/>
                                        </p:tgtEl>
                                        <p:attrNameLst>
                                          <p:attrName>style.visibility</p:attrName>
                                        </p:attrNameLst>
                                      </p:cBhvr>
                                      <p:to>
                                        <p:strVal val="visible"/>
                                      </p:to>
                                    </p:set>
                                    <p:anim calcmode="lin" valueType="num">
                                      <p:cBhvr additive="base">
                                        <p:cTn id="37" dur="500" fill="hold"/>
                                        <p:tgtEl>
                                          <p:spTgt spid="49159"/>
                                        </p:tgtEl>
                                        <p:attrNameLst>
                                          <p:attrName>ppt_x</p:attrName>
                                        </p:attrNameLst>
                                      </p:cBhvr>
                                      <p:tavLst>
                                        <p:tav tm="0">
                                          <p:val>
                                            <p:strVal val="0-#ppt_w/2"/>
                                          </p:val>
                                        </p:tav>
                                        <p:tav tm="100000">
                                          <p:val>
                                            <p:strVal val="#ppt_x"/>
                                          </p:val>
                                        </p:tav>
                                      </p:tavLst>
                                    </p:anim>
                                    <p:anim calcmode="lin" valueType="num">
                                      <p:cBhvr additive="base">
                                        <p:cTn id="38" dur="500" fill="hold"/>
                                        <p:tgtEl>
                                          <p:spTgt spid="4915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49160"/>
                                        </p:tgtEl>
                                        <p:attrNameLst>
                                          <p:attrName>style.visibility</p:attrName>
                                        </p:attrNameLst>
                                      </p:cBhvr>
                                      <p:to>
                                        <p:strVal val="visible"/>
                                      </p:to>
                                    </p:set>
                                    <p:anim calcmode="lin" valueType="num">
                                      <p:cBhvr additive="base">
                                        <p:cTn id="43" dur="500" fill="hold"/>
                                        <p:tgtEl>
                                          <p:spTgt spid="49160"/>
                                        </p:tgtEl>
                                        <p:attrNameLst>
                                          <p:attrName>ppt_x</p:attrName>
                                        </p:attrNameLst>
                                      </p:cBhvr>
                                      <p:tavLst>
                                        <p:tav tm="0">
                                          <p:val>
                                            <p:strVal val="0-#ppt_w/2"/>
                                          </p:val>
                                        </p:tav>
                                        <p:tav tm="100000">
                                          <p:val>
                                            <p:strVal val="#ppt_x"/>
                                          </p:val>
                                        </p:tav>
                                      </p:tavLst>
                                    </p:anim>
                                    <p:anim calcmode="lin" valueType="num">
                                      <p:cBhvr additive="base">
                                        <p:cTn id="44" dur="500" fill="hold"/>
                                        <p:tgtEl>
                                          <p:spTgt spid="4916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49161"/>
                                        </p:tgtEl>
                                        <p:attrNameLst>
                                          <p:attrName>style.visibility</p:attrName>
                                        </p:attrNameLst>
                                      </p:cBhvr>
                                      <p:to>
                                        <p:strVal val="visible"/>
                                      </p:to>
                                    </p:set>
                                    <p:anim calcmode="lin" valueType="num">
                                      <p:cBhvr additive="base">
                                        <p:cTn id="49" dur="500" fill="hold"/>
                                        <p:tgtEl>
                                          <p:spTgt spid="49161"/>
                                        </p:tgtEl>
                                        <p:attrNameLst>
                                          <p:attrName>ppt_x</p:attrName>
                                        </p:attrNameLst>
                                      </p:cBhvr>
                                      <p:tavLst>
                                        <p:tav tm="0">
                                          <p:val>
                                            <p:strVal val="0-#ppt_w/2"/>
                                          </p:val>
                                        </p:tav>
                                        <p:tav tm="100000">
                                          <p:val>
                                            <p:strVal val="#ppt_x"/>
                                          </p:val>
                                        </p:tav>
                                      </p:tavLst>
                                    </p:anim>
                                    <p:anim calcmode="lin" valueType="num">
                                      <p:cBhvr additive="base">
                                        <p:cTn id="50" dur="500" fill="hold"/>
                                        <p:tgtEl>
                                          <p:spTgt spid="4916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9162"/>
                                        </p:tgtEl>
                                        <p:attrNameLst>
                                          <p:attrName>style.visibility</p:attrName>
                                        </p:attrNameLst>
                                      </p:cBhvr>
                                      <p:to>
                                        <p:strVal val="visible"/>
                                      </p:to>
                                    </p:set>
                                    <p:anim calcmode="lin" valueType="num">
                                      <p:cBhvr additive="base">
                                        <p:cTn id="55" dur="500" fill="hold"/>
                                        <p:tgtEl>
                                          <p:spTgt spid="49162"/>
                                        </p:tgtEl>
                                        <p:attrNameLst>
                                          <p:attrName>ppt_x</p:attrName>
                                        </p:attrNameLst>
                                      </p:cBhvr>
                                      <p:tavLst>
                                        <p:tav tm="0">
                                          <p:val>
                                            <p:strVal val="0-#ppt_w/2"/>
                                          </p:val>
                                        </p:tav>
                                        <p:tav tm="100000">
                                          <p:val>
                                            <p:strVal val="#ppt_x"/>
                                          </p:val>
                                        </p:tav>
                                      </p:tavLst>
                                    </p:anim>
                                    <p:anim calcmode="lin" valueType="num">
                                      <p:cBhvr additive="base">
                                        <p:cTn id="56" dur="500" fill="hold"/>
                                        <p:tgtEl>
                                          <p:spTgt spid="4916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49163"/>
                                        </p:tgtEl>
                                        <p:attrNameLst>
                                          <p:attrName>style.visibility</p:attrName>
                                        </p:attrNameLst>
                                      </p:cBhvr>
                                      <p:to>
                                        <p:strVal val="visible"/>
                                      </p:to>
                                    </p:set>
                                    <p:anim calcmode="lin" valueType="num">
                                      <p:cBhvr additive="base">
                                        <p:cTn id="61" dur="500" fill="hold"/>
                                        <p:tgtEl>
                                          <p:spTgt spid="49163"/>
                                        </p:tgtEl>
                                        <p:attrNameLst>
                                          <p:attrName>ppt_x</p:attrName>
                                        </p:attrNameLst>
                                      </p:cBhvr>
                                      <p:tavLst>
                                        <p:tav tm="0">
                                          <p:val>
                                            <p:strVal val="0-#ppt_w/2"/>
                                          </p:val>
                                        </p:tav>
                                        <p:tav tm="100000">
                                          <p:val>
                                            <p:strVal val="#ppt_x"/>
                                          </p:val>
                                        </p:tav>
                                      </p:tavLst>
                                    </p:anim>
                                    <p:anim calcmode="lin" valueType="num">
                                      <p:cBhvr additive="base">
                                        <p:cTn id="62" dur="500" fill="hold"/>
                                        <p:tgtEl>
                                          <p:spTgt spid="49163"/>
                                        </p:tgtEl>
                                        <p:attrNameLst>
                                          <p:attrName>ppt_y</p:attrName>
                                        </p:attrNameLst>
                                      </p:cBhvr>
                                      <p:tavLst>
                                        <p:tav tm="0">
                                          <p:val>
                                            <p:strVal val="#ppt_y"/>
                                          </p:val>
                                        </p:tav>
                                        <p:tav tm="100000">
                                          <p:val>
                                            <p:strVal val="#ppt_y"/>
                                          </p:val>
                                        </p:tav>
                                      </p:tavLst>
                                    </p:anim>
                                  </p:childTnLst>
                                </p:cTn>
                              </p:par>
                            </p:childTnLst>
                          </p:cTn>
                        </p:par>
                        <p:par>
                          <p:cTn id="63" fill="hold">
                            <p:stCondLst>
                              <p:cond delay="500"/>
                            </p:stCondLst>
                            <p:childTnLst>
                              <p:par>
                                <p:cTn id="64" presetID="2" presetClass="entr" presetSubtype="8" fill="hold" grpId="0" nodeType="afterEffect">
                                  <p:stCondLst>
                                    <p:cond delay="0"/>
                                  </p:stCondLst>
                                  <p:childTnLst>
                                    <p:set>
                                      <p:cBhvr>
                                        <p:cTn id="65" dur="1" fill="hold">
                                          <p:stCondLst>
                                            <p:cond delay="0"/>
                                          </p:stCondLst>
                                        </p:cTn>
                                        <p:tgtEl>
                                          <p:spTgt spid="49172"/>
                                        </p:tgtEl>
                                        <p:attrNameLst>
                                          <p:attrName>style.visibility</p:attrName>
                                        </p:attrNameLst>
                                      </p:cBhvr>
                                      <p:to>
                                        <p:strVal val="visible"/>
                                      </p:to>
                                    </p:set>
                                    <p:anim calcmode="lin" valueType="num">
                                      <p:cBhvr additive="base">
                                        <p:cTn id="66" dur="500" fill="hold"/>
                                        <p:tgtEl>
                                          <p:spTgt spid="49172"/>
                                        </p:tgtEl>
                                        <p:attrNameLst>
                                          <p:attrName>ppt_x</p:attrName>
                                        </p:attrNameLst>
                                      </p:cBhvr>
                                      <p:tavLst>
                                        <p:tav tm="0">
                                          <p:val>
                                            <p:strVal val="0-#ppt_w/2"/>
                                          </p:val>
                                        </p:tav>
                                        <p:tav tm="100000">
                                          <p:val>
                                            <p:strVal val="#ppt_x"/>
                                          </p:val>
                                        </p:tav>
                                      </p:tavLst>
                                    </p:anim>
                                    <p:anim calcmode="lin" valueType="num">
                                      <p:cBhvr additive="base">
                                        <p:cTn id="67" dur="500" fill="hold"/>
                                        <p:tgtEl>
                                          <p:spTgt spid="49172"/>
                                        </p:tgtEl>
                                        <p:attrNameLst>
                                          <p:attrName>ppt_y</p:attrName>
                                        </p:attrNameLst>
                                      </p:cBhvr>
                                      <p:tavLst>
                                        <p:tav tm="0">
                                          <p:val>
                                            <p:strVal val="#ppt_y"/>
                                          </p:val>
                                        </p:tav>
                                        <p:tav tm="100000">
                                          <p:val>
                                            <p:strVal val="#ppt_y"/>
                                          </p:val>
                                        </p:tav>
                                      </p:tavLst>
                                    </p:anim>
                                  </p:childTnLst>
                                </p:cTn>
                              </p:par>
                            </p:childTnLst>
                          </p:cTn>
                        </p:par>
                        <p:par>
                          <p:cTn id="68" fill="hold">
                            <p:stCondLst>
                              <p:cond delay="1000"/>
                            </p:stCondLst>
                            <p:childTnLst>
                              <p:par>
                                <p:cTn id="69" presetID="2" presetClass="entr" presetSubtype="8" fill="hold" nodeType="afterEffect">
                                  <p:stCondLst>
                                    <p:cond delay="0"/>
                                  </p:stCondLst>
                                  <p:childTnLst>
                                    <p:set>
                                      <p:cBhvr>
                                        <p:cTn id="70" dur="1" fill="hold">
                                          <p:stCondLst>
                                            <p:cond delay="0"/>
                                          </p:stCondLst>
                                        </p:cTn>
                                        <p:tgtEl>
                                          <p:spTgt spid="49164"/>
                                        </p:tgtEl>
                                        <p:attrNameLst>
                                          <p:attrName>style.visibility</p:attrName>
                                        </p:attrNameLst>
                                      </p:cBhvr>
                                      <p:to>
                                        <p:strVal val="visible"/>
                                      </p:to>
                                    </p:set>
                                    <p:anim calcmode="lin" valueType="num">
                                      <p:cBhvr additive="base">
                                        <p:cTn id="71" dur="500" fill="hold"/>
                                        <p:tgtEl>
                                          <p:spTgt spid="49164"/>
                                        </p:tgtEl>
                                        <p:attrNameLst>
                                          <p:attrName>ppt_x</p:attrName>
                                        </p:attrNameLst>
                                      </p:cBhvr>
                                      <p:tavLst>
                                        <p:tav tm="0">
                                          <p:val>
                                            <p:strVal val="0-#ppt_w/2"/>
                                          </p:val>
                                        </p:tav>
                                        <p:tav tm="100000">
                                          <p:val>
                                            <p:strVal val="#ppt_x"/>
                                          </p:val>
                                        </p:tav>
                                      </p:tavLst>
                                    </p:anim>
                                    <p:anim calcmode="lin" valueType="num">
                                      <p:cBhvr additive="base">
                                        <p:cTn id="72" dur="500" fill="hold"/>
                                        <p:tgtEl>
                                          <p:spTgt spid="49164"/>
                                        </p:tgtEl>
                                        <p:attrNameLst>
                                          <p:attrName>ppt_y</p:attrName>
                                        </p:attrNameLst>
                                      </p:cBhvr>
                                      <p:tavLst>
                                        <p:tav tm="0">
                                          <p:val>
                                            <p:strVal val="#ppt_y"/>
                                          </p:val>
                                        </p:tav>
                                        <p:tav tm="100000">
                                          <p:val>
                                            <p:strVal val="#ppt_y"/>
                                          </p:val>
                                        </p:tav>
                                      </p:tavLst>
                                    </p:anim>
                                  </p:childTnLst>
                                </p:cTn>
                              </p:par>
                            </p:childTnLst>
                          </p:cTn>
                        </p:par>
                        <p:par>
                          <p:cTn id="73" fill="hold">
                            <p:stCondLst>
                              <p:cond delay="1500"/>
                            </p:stCondLst>
                            <p:childTnLst>
                              <p:par>
                                <p:cTn id="74" presetID="2" presetClass="entr" presetSubtype="8" fill="hold" grpId="0" nodeType="afterEffect">
                                  <p:stCondLst>
                                    <p:cond delay="0"/>
                                  </p:stCondLst>
                                  <p:childTnLst>
                                    <p:set>
                                      <p:cBhvr>
                                        <p:cTn id="75" dur="1" fill="hold">
                                          <p:stCondLst>
                                            <p:cond delay="0"/>
                                          </p:stCondLst>
                                        </p:cTn>
                                        <p:tgtEl>
                                          <p:spTgt spid="49173"/>
                                        </p:tgtEl>
                                        <p:attrNameLst>
                                          <p:attrName>style.visibility</p:attrName>
                                        </p:attrNameLst>
                                      </p:cBhvr>
                                      <p:to>
                                        <p:strVal val="visible"/>
                                      </p:to>
                                    </p:set>
                                    <p:anim calcmode="lin" valueType="num">
                                      <p:cBhvr additive="base">
                                        <p:cTn id="76" dur="500" fill="hold"/>
                                        <p:tgtEl>
                                          <p:spTgt spid="49173"/>
                                        </p:tgtEl>
                                        <p:attrNameLst>
                                          <p:attrName>ppt_x</p:attrName>
                                        </p:attrNameLst>
                                      </p:cBhvr>
                                      <p:tavLst>
                                        <p:tav tm="0">
                                          <p:val>
                                            <p:strVal val="0-#ppt_w/2"/>
                                          </p:val>
                                        </p:tav>
                                        <p:tav tm="100000">
                                          <p:val>
                                            <p:strVal val="#ppt_x"/>
                                          </p:val>
                                        </p:tav>
                                      </p:tavLst>
                                    </p:anim>
                                    <p:anim calcmode="lin" valueType="num">
                                      <p:cBhvr additive="base">
                                        <p:cTn id="77" dur="500" fill="hold"/>
                                        <p:tgtEl>
                                          <p:spTgt spid="49173"/>
                                        </p:tgtEl>
                                        <p:attrNameLst>
                                          <p:attrName>ppt_y</p:attrName>
                                        </p:attrNameLst>
                                      </p:cBhvr>
                                      <p:tavLst>
                                        <p:tav tm="0">
                                          <p:val>
                                            <p:strVal val="#ppt_y"/>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8" fill="hold" nodeType="clickEffect">
                                  <p:stCondLst>
                                    <p:cond delay="0"/>
                                  </p:stCondLst>
                                  <p:childTnLst>
                                    <p:set>
                                      <p:cBhvr>
                                        <p:cTn id="81" dur="1" fill="hold">
                                          <p:stCondLst>
                                            <p:cond delay="0"/>
                                          </p:stCondLst>
                                        </p:cTn>
                                        <p:tgtEl>
                                          <p:spTgt spid="49165"/>
                                        </p:tgtEl>
                                        <p:attrNameLst>
                                          <p:attrName>style.visibility</p:attrName>
                                        </p:attrNameLst>
                                      </p:cBhvr>
                                      <p:to>
                                        <p:strVal val="visible"/>
                                      </p:to>
                                    </p:set>
                                    <p:anim calcmode="lin" valueType="num">
                                      <p:cBhvr additive="base">
                                        <p:cTn id="82" dur="500" fill="hold"/>
                                        <p:tgtEl>
                                          <p:spTgt spid="49165"/>
                                        </p:tgtEl>
                                        <p:attrNameLst>
                                          <p:attrName>ppt_x</p:attrName>
                                        </p:attrNameLst>
                                      </p:cBhvr>
                                      <p:tavLst>
                                        <p:tav tm="0">
                                          <p:val>
                                            <p:strVal val="0-#ppt_w/2"/>
                                          </p:val>
                                        </p:tav>
                                        <p:tav tm="100000">
                                          <p:val>
                                            <p:strVal val="#ppt_x"/>
                                          </p:val>
                                        </p:tav>
                                      </p:tavLst>
                                    </p:anim>
                                    <p:anim calcmode="lin" valueType="num">
                                      <p:cBhvr additive="base">
                                        <p:cTn id="83" dur="500" fill="hold"/>
                                        <p:tgtEl>
                                          <p:spTgt spid="49165"/>
                                        </p:tgtEl>
                                        <p:attrNameLst>
                                          <p:attrName>ppt_y</p:attrName>
                                        </p:attrNameLst>
                                      </p:cBhvr>
                                      <p:tavLst>
                                        <p:tav tm="0">
                                          <p:val>
                                            <p:strVal val="#ppt_y"/>
                                          </p:val>
                                        </p:tav>
                                        <p:tav tm="100000">
                                          <p:val>
                                            <p:strVal val="#ppt_y"/>
                                          </p:val>
                                        </p:tav>
                                      </p:tavLst>
                                    </p:anim>
                                  </p:childTnLst>
                                </p:cTn>
                              </p:par>
                            </p:childTnLst>
                          </p:cTn>
                        </p:par>
                        <p:par>
                          <p:cTn id="84" fill="hold">
                            <p:stCondLst>
                              <p:cond delay="500"/>
                            </p:stCondLst>
                            <p:childTnLst>
                              <p:par>
                                <p:cTn id="85" presetID="2" presetClass="entr" presetSubtype="8" fill="hold" grpId="0" nodeType="afterEffect">
                                  <p:stCondLst>
                                    <p:cond delay="0"/>
                                  </p:stCondLst>
                                  <p:childTnLst>
                                    <p:set>
                                      <p:cBhvr>
                                        <p:cTn id="86" dur="1" fill="hold">
                                          <p:stCondLst>
                                            <p:cond delay="0"/>
                                          </p:stCondLst>
                                        </p:cTn>
                                        <p:tgtEl>
                                          <p:spTgt spid="49167"/>
                                        </p:tgtEl>
                                        <p:attrNameLst>
                                          <p:attrName>style.visibility</p:attrName>
                                        </p:attrNameLst>
                                      </p:cBhvr>
                                      <p:to>
                                        <p:strVal val="visible"/>
                                      </p:to>
                                    </p:set>
                                    <p:anim calcmode="lin" valueType="num">
                                      <p:cBhvr additive="base">
                                        <p:cTn id="87" dur="500" fill="hold"/>
                                        <p:tgtEl>
                                          <p:spTgt spid="49167"/>
                                        </p:tgtEl>
                                        <p:attrNameLst>
                                          <p:attrName>ppt_x</p:attrName>
                                        </p:attrNameLst>
                                      </p:cBhvr>
                                      <p:tavLst>
                                        <p:tav tm="0">
                                          <p:val>
                                            <p:strVal val="0-#ppt_w/2"/>
                                          </p:val>
                                        </p:tav>
                                        <p:tav tm="100000">
                                          <p:val>
                                            <p:strVal val="#ppt_x"/>
                                          </p:val>
                                        </p:tav>
                                      </p:tavLst>
                                    </p:anim>
                                    <p:anim calcmode="lin" valueType="num">
                                      <p:cBhvr additive="base">
                                        <p:cTn id="88" dur="500" fill="hold"/>
                                        <p:tgtEl>
                                          <p:spTgt spid="49167"/>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8" fill="hold" nodeType="clickEffect">
                                  <p:stCondLst>
                                    <p:cond delay="0"/>
                                  </p:stCondLst>
                                  <p:childTnLst>
                                    <p:set>
                                      <p:cBhvr>
                                        <p:cTn id="92" dur="1" fill="hold">
                                          <p:stCondLst>
                                            <p:cond delay="0"/>
                                          </p:stCondLst>
                                        </p:cTn>
                                        <p:tgtEl>
                                          <p:spTgt spid="49166"/>
                                        </p:tgtEl>
                                        <p:attrNameLst>
                                          <p:attrName>style.visibility</p:attrName>
                                        </p:attrNameLst>
                                      </p:cBhvr>
                                      <p:to>
                                        <p:strVal val="visible"/>
                                      </p:to>
                                    </p:set>
                                    <p:anim calcmode="lin" valueType="num">
                                      <p:cBhvr additive="base">
                                        <p:cTn id="93" dur="500" fill="hold"/>
                                        <p:tgtEl>
                                          <p:spTgt spid="49166"/>
                                        </p:tgtEl>
                                        <p:attrNameLst>
                                          <p:attrName>ppt_x</p:attrName>
                                        </p:attrNameLst>
                                      </p:cBhvr>
                                      <p:tavLst>
                                        <p:tav tm="0">
                                          <p:val>
                                            <p:strVal val="0-#ppt_w/2"/>
                                          </p:val>
                                        </p:tav>
                                        <p:tav tm="100000">
                                          <p:val>
                                            <p:strVal val="#ppt_x"/>
                                          </p:val>
                                        </p:tav>
                                      </p:tavLst>
                                    </p:anim>
                                    <p:anim calcmode="lin" valueType="num">
                                      <p:cBhvr additive="base">
                                        <p:cTn id="94" dur="500" fill="hold"/>
                                        <p:tgtEl>
                                          <p:spTgt spid="49166"/>
                                        </p:tgtEl>
                                        <p:attrNameLst>
                                          <p:attrName>ppt_y</p:attrName>
                                        </p:attrNameLst>
                                      </p:cBhvr>
                                      <p:tavLst>
                                        <p:tav tm="0">
                                          <p:val>
                                            <p:strVal val="#ppt_y"/>
                                          </p:val>
                                        </p:tav>
                                        <p:tav tm="100000">
                                          <p:val>
                                            <p:strVal val="#ppt_y"/>
                                          </p:val>
                                        </p:tav>
                                      </p:tavLst>
                                    </p:anim>
                                  </p:childTnLst>
                                </p:cTn>
                              </p:par>
                            </p:childTnLst>
                          </p:cTn>
                        </p:par>
                        <p:par>
                          <p:cTn id="95" fill="hold">
                            <p:stCondLst>
                              <p:cond delay="500"/>
                            </p:stCondLst>
                            <p:childTnLst>
                              <p:par>
                                <p:cTn id="96" presetID="2" presetClass="entr" presetSubtype="8" fill="hold" grpId="0" nodeType="afterEffect">
                                  <p:stCondLst>
                                    <p:cond delay="0"/>
                                  </p:stCondLst>
                                  <p:childTnLst>
                                    <p:set>
                                      <p:cBhvr>
                                        <p:cTn id="97" dur="1" fill="hold">
                                          <p:stCondLst>
                                            <p:cond delay="0"/>
                                          </p:stCondLst>
                                        </p:cTn>
                                        <p:tgtEl>
                                          <p:spTgt spid="49168"/>
                                        </p:tgtEl>
                                        <p:attrNameLst>
                                          <p:attrName>style.visibility</p:attrName>
                                        </p:attrNameLst>
                                      </p:cBhvr>
                                      <p:to>
                                        <p:strVal val="visible"/>
                                      </p:to>
                                    </p:set>
                                    <p:anim calcmode="lin" valueType="num">
                                      <p:cBhvr additive="base">
                                        <p:cTn id="98" dur="500" fill="hold"/>
                                        <p:tgtEl>
                                          <p:spTgt spid="49168"/>
                                        </p:tgtEl>
                                        <p:attrNameLst>
                                          <p:attrName>ppt_x</p:attrName>
                                        </p:attrNameLst>
                                      </p:cBhvr>
                                      <p:tavLst>
                                        <p:tav tm="0">
                                          <p:val>
                                            <p:strVal val="0-#ppt_w/2"/>
                                          </p:val>
                                        </p:tav>
                                        <p:tav tm="100000">
                                          <p:val>
                                            <p:strVal val="#ppt_x"/>
                                          </p:val>
                                        </p:tav>
                                      </p:tavLst>
                                    </p:anim>
                                    <p:anim calcmode="lin" valueType="num">
                                      <p:cBhvr additive="base">
                                        <p:cTn id="99" dur="500" fill="hold"/>
                                        <p:tgtEl>
                                          <p:spTgt spid="49168"/>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8" fill="hold" nodeType="clickEffect">
                                  <p:stCondLst>
                                    <p:cond delay="0"/>
                                  </p:stCondLst>
                                  <p:childTnLst>
                                    <p:set>
                                      <p:cBhvr>
                                        <p:cTn id="103" dur="1" fill="hold">
                                          <p:stCondLst>
                                            <p:cond delay="0"/>
                                          </p:stCondLst>
                                        </p:cTn>
                                        <p:tgtEl>
                                          <p:spTgt spid="49169"/>
                                        </p:tgtEl>
                                        <p:attrNameLst>
                                          <p:attrName>style.visibility</p:attrName>
                                        </p:attrNameLst>
                                      </p:cBhvr>
                                      <p:to>
                                        <p:strVal val="visible"/>
                                      </p:to>
                                    </p:set>
                                    <p:anim calcmode="lin" valueType="num">
                                      <p:cBhvr additive="base">
                                        <p:cTn id="104" dur="500" fill="hold"/>
                                        <p:tgtEl>
                                          <p:spTgt spid="49169"/>
                                        </p:tgtEl>
                                        <p:attrNameLst>
                                          <p:attrName>ppt_x</p:attrName>
                                        </p:attrNameLst>
                                      </p:cBhvr>
                                      <p:tavLst>
                                        <p:tav tm="0">
                                          <p:val>
                                            <p:strVal val="0-#ppt_w/2"/>
                                          </p:val>
                                        </p:tav>
                                        <p:tav tm="100000">
                                          <p:val>
                                            <p:strVal val="#ppt_x"/>
                                          </p:val>
                                        </p:tav>
                                      </p:tavLst>
                                    </p:anim>
                                    <p:anim calcmode="lin" valueType="num">
                                      <p:cBhvr additive="base">
                                        <p:cTn id="105" dur="500" fill="hold"/>
                                        <p:tgtEl>
                                          <p:spTgt spid="49169"/>
                                        </p:tgtEl>
                                        <p:attrNameLst>
                                          <p:attrName>ppt_y</p:attrName>
                                        </p:attrNameLst>
                                      </p:cBhvr>
                                      <p:tavLst>
                                        <p:tav tm="0">
                                          <p:val>
                                            <p:strVal val="#ppt_y"/>
                                          </p:val>
                                        </p:tav>
                                        <p:tav tm="100000">
                                          <p:val>
                                            <p:strVal val="#ppt_y"/>
                                          </p:val>
                                        </p:tav>
                                      </p:tavLst>
                                    </p:anim>
                                  </p:childTnLst>
                                </p:cTn>
                              </p:par>
                            </p:childTnLst>
                          </p:cTn>
                        </p:par>
                        <p:par>
                          <p:cTn id="106" fill="hold">
                            <p:stCondLst>
                              <p:cond delay="500"/>
                            </p:stCondLst>
                            <p:childTnLst>
                              <p:par>
                                <p:cTn id="107" presetID="2" presetClass="entr" presetSubtype="8" fill="hold" grpId="0" nodeType="afterEffect">
                                  <p:stCondLst>
                                    <p:cond delay="0"/>
                                  </p:stCondLst>
                                  <p:childTnLst>
                                    <p:set>
                                      <p:cBhvr>
                                        <p:cTn id="108" dur="1" fill="hold">
                                          <p:stCondLst>
                                            <p:cond delay="0"/>
                                          </p:stCondLst>
                                        </p:cTn>
                                        <p:tgtEl>
                                          <p:spTgt spid="49171"/>
                                        </p:tgtEl>
                                        <p:attrNameLst>
                                          <p:attrName>style.visibility</p:attrName>
                                        </p:attrNameLst>
                                      </p:cBhvr>
                                      <p:to>
                                        <p:strVal val="visible"/>
                                      </p:to>
                                    </p:set>
                                    <p:anim calcmode="lin" valueType="num">
                                      <p:cBhvr additive="base">
                                        <p:cTn id="109" dur="500" fill="hold"/>
                                        <p:tgtEl>
                                          <p:spTgt spid="49171"/>
                                        </p:tgtEl>
                                        <p:attrNameLst>
                                          <p:attrName>ppt_x</p:attrName>
                                        </p:attrNameLst>
                                      </p:cBhvr>
                                      <p:tavLst>
                                        <p:tav tm="0">
                                          <p:val>
                                            <p:strVal val="0-#ppt_w/2"/>
                                          </p:val>
                                        </p:tav>
                                        <p:tav tm="100000">
                                          <p:val>
                                            <p:strVal val="#ppt_x"/>
                                          </p:val>
                                        </p:tav>
                                      </p:tavLst>
                                    </p:anim>
                                    <p:anim calcmode="lin" valueType="num">
                                      <p:cBhvr additive="base">
                                        <p:cTn id="110" dur="500" fill="hold"/>
                                        <p:tgtEl>
                                          <p:spTgt spid="491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p:bldP spid="49156" grpId="0"/>
      <p:bldP spid="49157" grpId="0"/>
      <p:bldP spid="49158" grpId="0"/>
      <p:bldP spid="49159" grpId="0"/>
      <p:bldP spid="49160" grpId="0"/>
      <p:bldP spid="49161" grpId="0"/>
      <p:bldP spid="49162" grpId="0"/>
      <p:bldP spid="49167" grpId="0"/>
      <p:bldP spid="49168" grpId="0"/>
      <p:bldP spid="49171" grpId="0"/>
      <p:bldP spid="49172" grpId="0"/>
      <p:bldP spid="491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1265"/>
          <p:cNvSpPr>
            <a:spLocks noGrp="1"/>
          </p:cNvSpPr>
          <p:nvPr>
            <p:ph type="title"/>
          </p:nvPr>
        </p:nvSpPr>
        <p:spPr>
          <a:xfrm>
            <a:off x="457200" y="0"/>
            <a:ext cx="8229600" cy="692150"/>
          </a:xfrm>
          <a:ln/>
        </p:spPr>
        <p:txBody>
          <a:bodyPr anchor="ctr"/>
          <a:p>
            <a:r>
              <a:rPr lang="zh-CN" altLang="en-US" b="1" dirty="0">
                <a:solidFill>
                  <a:srgbClr val="FF0000"/>
                </a:solidFill>
              </a:rPr>
              <a:t>自主学习</a:t>
            </a:r>
            <a:r>
              <a:rPr lang="en-US" altLang="zh-CN" b="1" dirty="0">
                <a:solidFill>
                  <a:srgbClr val="FF0000"/>
                </a:solidFill>
              </a:rPr>
              <a:t>1</a:t>
            </a:r>
            <a:endParaRPr lang="en-US" altLang="zh-CN" b="1" dirty="0">
              <a:solidFill>
                <a:srgbClr val="FF0000"/>
              </a:solidFill>
            </a:endParaRPr>
          </a:p>
        </p:txBody>
      </p:sp>
      <p:sp>
        <p:nvSpPr>
          <p:cNvPr id="15362" name="文本占位符 11266"/>
          <p:cNvSpPr>
            <a:spLocks noGrp="1"/>
          </p:cNvSpPr>
          <p:nvPr>
            <p:ph idx="1"/>
          </p:nvPr>
        </p:nvSpPr>
        <p:spPr>
          <a:xfrm>
            <a:off x="0" y="908050"/>
            <a:ext cx="9144000" cy="5949950"/>
          </a:xfrm>
          <a:ln/>
        </p:spPr>
        <p:txBody>
          <a:bodyPr anchor="t"/>
          <a:p>
            <a:pPr>
              <a:buNone/>
            </a:pPr>
            <a:r>
              <a:rPr lang="en-US" altLang="zh-CN" sz="4000" b="1" dirty="0">
                <a:solidFill>
                  <a:srgbClr val="000000"/>
                </a:solidFill>
              </a:rPr>
              <a:t>           </a:t>
            </a:r>
            <a:r>
              <a:rPr lang="en-US" altLang="zh-CN" sz="4400" b="1" dirty="0">
                <a:solidFill>
                  <a:srgbClr val="000000"/>
                </a:solidFill>
              </a:rPr>
              <a:t>1</a:t>
            </a:r>
            <a:r>
              <a:rPr lang="zh-CN" altLang="en-US" sz="4400" b="1" dirty="0">
                <a:solidFill>
                  <a:srgbClr val="000000"/>
                </a:solidFill>
              </a:rPr>
              <a:t>、 作者认为托尔斯泰给人的总体印象是什么？（请用原文的词语回答）</a:t>
            </a:r>
            <a:endParaRPr lang="zh-CN" altLang="en-US" sz="4400" b="1" dirty="0">
              <a:solidFill>
                <a:srgbClr val="000000"/>
              </a:solidFill>
            </a:endParaRPr>
          </a:p>
          <a:p>
            <a:pPr>
              <a:buNone/>
            </a:pPr>
            <a:r>
              <a:rPr lang="zh-CN" altLang="en-US" sz="4400" b="1" dirty="0">
                <a:solidFill>
                  <a:srgbClr val="000000"/>
                </a:solidFill>
              </a:rPr>
              <a:t>         </a:t>
            </a:r>
            <a:r>
              <a:rPr lang="zh-CN" altLang="en-US" sz="4400" b="1" dirty="0">
                <a:solidFill>
                  <a:srgbClr val="FF0000"/>
                </a:solidFill>
              </a:rPr>
              <a:t>失调、崎岖、平庸而粗鄙。</a:t>
            </a:r>
            <a:endParaRPr lang="zh-CN" altLang="en-US" sz="4400" b="1" dirty="0">
              <a:solidFill>
                <a:srgbClr val="FF0000"/>
              </a:solidFill>
            </a:endParaRPr>
          </a:p>
        </p:txBody>
      </p:sp>
      <p:pic>
        <p:nvPicPr>
          <p:cNvPr id="15363" name="图片 11267" descr="2346988_1"/>
          <p:cNvPicPr>
            <a:picLocks noChangeAspect="1"/>
          </p:cNvPicPr>
          <p:nvPr/>
        </p:nvPicPr>
        <p:blipFill>
          <a:blip r:embed="rId1"/>
          <a:stretch>
            <a:fillRect/>
          </a:stretch>
        </p:blipFill>
        <p:spPr>
          <a:xfrm>
            <a:off x="3419475" y="3933825"/>
            <a:ext cx="5867400" cy="2924175"/>
          </a:xfrm>
          <a:prstGeom prst="rect">
            <a:avLst/>
          </a:prstGeom>
          <a:noFill/>
          <a:ln w="9525">
            <a:noFill/>
          </a:ln>
        </p:spPr>
      </p:pic>
    </p:spTree>
  </p:cSld>
  <p:clrMapOvr>
    <a:masterClrMapping/>
  </p:clrMapOvr>
  <p:transition spd="med">
    <p:wheel spokes="8"/>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2289"/>
          <p:cNvSpPr>
            <a:spLocks noGrp="1"/>
          </p:cNvSpPr>
          <p:nvPr>
            <p:ph type="title"/>
          </p:nvPr>
        </p:nvSpPr>
        <p:spPr>
          <a:ln/>
        </p:spPr>
        <p:txBody>
          <a:bodyPr anchor="ctr"/>
          <a:p>
            <a:br>
              <a:rPr lang="en-US" altLang="zh-CN" sz="4000" dirty="0"/>
            </a:br>
            <a:endParaRPr lang="en-US" altLang="zh-CN" sz="4000" dirty="0"/>
          </a:p>
        </p:txBody>
      </p:sp>
      <p:sp>
        <p:nvSpPr>
          <p:cNvPr id="12291" name="内容占位符 12290"/>
          <p:cNvSpPr>
            <a:spLocks noGrp="1"/>
          </p:cNvSpPr>
          <p:nvPr>
            <p:ph idx="1"/>
          </p:nvPr>
        </p:nvSpPr>
        <p:spPr>
          <a:xfrm>
            <a:off x="0" y="0"/>
            <a:ext cx="9144000" cy="6858000"/>
          </a:xfrm>
          <a:ln/>
        </p:spPr>
        <p:txBody>
          <a:bodyPr anchor="t"/>
          <a:p>
            <a:pPr>
              <a:lnSpc>
                <a:spcPct val="90000"/>
              </a:lnSpc>
              <a:buNone/>
            </a:pPr>
            <a:r>
              <a:rPr lang="en-US" altLang="zh-CN" b="1" dirty="0"/>
              <a:t>             </a:t>
            </a:r>
            <a:r>
              <a:rPr lang="en-US" altLang="zh-CN" sz="4400" b="1" dirty="0"/>
              <a:t>2</a:t>
            </a:r>
            <a:r>
              <a:rPr lang="zh-CN" altLang="en-US" sz="4400" b="1" dirty="0"/>
              <a:t>、作者主要运用了什么修辞来刻画托翁的外貌？有什么作用？</a:t>
            </a:r>
            <a:endParaRPr lang="zh-CN" altLang="en-US" sz="4400" b="1" dirty="0"/>
          </a:p>
          <a:p>
            <a:pPr>
              <a:lnSpc>
                <a:spcPct val="90000"/>
              </a:lnSpc>
              <a:buNone/>
            </a:pPr>
            <a:r>
              <a:rPr lang="zh-CN" altLang="en-US" sz="4400" b="1" dirty="0"/>
              <a:t>         </a:t>
            </a:r>
            <a:r>
              <a:rPr lang="en-US" altLang="zh-CN" sz="4400" b="1" dirty="0"/>
              <a:t>①</a:t>
            </a:r>
            <a:r>
              <a:rPr lang="zh-CN" altLang="en-US" sz="4400" b="1" dirty="0"/>
              <a:t>作者对托尔斯泰外貌的描写，主要运用了</a:t>
            </a:r>
            <a:r>
              <a:rPr lang="zh-CN" altLang="en-US" sz="4400" b="1" dirty="0">
                <a:solidFill>
                  <a:srgbClr val="FF0000"/>
                </a:solidFill>
              </a:rPr>
              <a:t>比喻、夸张</a:t>
            </a:r>
            <a:r>
              <a:rPr lang="zh-CN" altLang="en-US" sz="4400" b="1" dirty="0"/>
              <a:t>的修辞手法。 </a:t>
            </a:r>
            <a:endParaRPr lang="zh-CN" altLang="en-US" sz="4400" b="1" dirty="0"/>
          </a:p>
          <a:p>
            <a:pPr>
              <a:lnSpc>
                <a:spcPct val="90000"/>
              </a:lnSpc>
              <a:buNone/>
            </a:pPr>
            <a:r>
              <a:rPr lang="zh-CN" altLang="en-US" sz="4400" b="1" dirty="0"/>
              <a:t>         </a:t>
            </a:r>
            <a:r>
              <a:rPr lang="en-US" altLang="zh-CN" sz="4400" b="1" dirty="0"/>
              <a:t>②</a:t>
            </a:r>
            <a:r>
              <a:rPr lang="zh-CN" altLang="en-US" sz="4400" b="1" dirty="0"/>
              <a:t>比喻效果：</a:t>
            </a:r>
            <a:r>
              <a:rPr lang="zh-CN" altLang="en-US" sz="4400" b="1" dirty="0">
                <a:solidFill>
                  <a:srgbClr val="FF0000"/>
                </a:solidFill>
              </a:rPr>
              <a:t>生动形象，突出特征。</a:t>
            </a:r>
            <a:r>
              <a:rPr lang="zh-CN" altLang="en-US" sz="4400" b="1" dirty="0"/>
              <a:t>夸张效果</a:t>
            </a:r>
            <a:r>
              <a:rPr lang="en-US" altLang="zh-CN" sz="4400" b="1" dirty="0"/>
              <a:t>: </a:t>
            </a:r>
            <a:r>
              <a:rPr lang="zh-CN" altLang="en-US" sz="4400" b="1" dirty="0"/>
              <a:t>（在描写人或事物时，故意言过其实，尽量作扩大或缩小的描述。）</a:t>
            </a:r>
            <a:r>
              <a:rPr lang="zh-CN" altLang="en-US" sz="4400" b="1" dirty="0">
                <a:solidFill>
                  <a:srgbClr val="FF0000"/>
                </a:solidFill>
              </a:rPr>
              <a:t>特征突出，形象鲜明。让人产生无尽的联想。</a:t>
            </a:r>
            <a:endParaRPr lang="zh-CN" altLang="en-US" sz="4400" b="1" dirty="0">
              <a:solidFill>
                <a:srgbClr val="FF0000"/>
              </a:solidFill>
            </a:endParaRPr>
          </a:p>
          <a:p>
            <a:pPr>
              <a:lnSpc>
                <a:spcPct val="90000"/>
              </a:lnSpc>
              <a:buNone/>
            </a:pPr>
            <a:endParaRPr lang="zh-CN" altLang="en-US" sz="4400" b="1" dirty="0"/>
          </a:p>
        </p:txBody>
      </p:sp>
      <p:pic>
        <p:nvPicPr>
          <p:cNvPr id="16387" name="图片 12291" descr="t01868a070bc48781ff"/>
          <p:cNvPicPr>
            <a:picLocks noChangeAspect="1"/>
          </p:cNvPicPr>
          <p:nvPr/>
        </p:nvPicPr>
        <p:blipFill>
          <a:blip r:embed="rId1"/>
          <a:stretch>
            <a:fillRect/>
          </a:stretch>
        </p:blipFill>
        <p:spPr>
          <a:xfrm>
            <a:off x="7812088" y="5949950"/>
            <a:ext cx="1331912" cy="9080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1">
                                            <p:txEl>
                                              <p:charRg st="42" end="83"/>
                                            </p:txEl>
                                          </p:spTgt>
                                        </p:tgtEl>
                                        <p:attrNameLst>
                                          <p:attrName>style.visibility</p:attrName>
                                        </p:attrNameLst>
                                      </p:cBhvr>
                                      <p:to>
                                        <p:strVal val="visible"/>
                                      </p:to>
                                    </p:set>
                                    <p:animEffect transition="in" filter="blinds(horizontal)">
                                      <p:cBhvr>
                                        <p:cTn id="7" dur="500"/>
                                        <p:tgtEl>
                                          <p:spTgt spid="12291">
                                            <p:txEl>
                                              <p:charRg st="42" end="8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291">
                                            <p:txEl>
                                              <p:charRg st="83" end="165"/>
                                            </p:txEl>
                                          </p:spTgt>
                                        </p:tgtEl>
                                        <p:attrNameLst>
                                          <p:attrName>style.visibility</p:attrName>
                                        </p:attrNameLst>
                                      </p:cBhvr>
                                      <p:to>
                                        <p:strVal val="visible"/>
                                      </p:to>
                                    </p:set>
                                    <p:animEffect transition="in" filter="blinds(horizontal)">
                                      <p:cBhvr>
                                        <p:cTn id="12" dur="500"/>
                                        <p:tgtEl>
                                          <p:spTgt spid="12291">
                                            <p:txEl>
                                              <p:charRg st="83" end="1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3313"/>
          <p:cNvSpPr>
            <a:spLocks noGrp="1"/>
          </p:cNvSpPr>
          <p:nvPr>
            <p:ph type="title"/>
          </p:nvPr>
        </p:nvSpPr>
        <p:spPr>
          <a:ln/>
        </p:spPr>
        <p:txBody>
          <a:bodyPr anchor="ctr"/>
          <a:p>
            <a:br>
              <a:rPr lang="en-US" altLang="zh-CN" sz="4000" dirty="0"/>
            </a:br>
            <a:endParaRPr lang="en-US" altLang="zh-CN" sz="4000" dirty="0"/>
          </a:p>
        </p:txBody>
      </p:sp>
      <p:sp>
        <p:nvSpPr>
          <p:cNvPr id="13315" name="内容占位符 13314"/>
          <p:cNvSpPr>
            <a:spLocks noGrp="1"/>
          </p:cNvSpPr>
          <p:nvPr>
            <p:ph idx="1"/>
          </p:nvPr>
        </p:nvSpPr>
        <p:spPr>
          <a:xfrm>
            <a:off x="0" y="0"/>
            <a:ext cx="9144000" cy="6858000"/>
          </a:xfrm>
          <a:ln/>
        </p:spPr>
        <p:txBody>
          <a:bodyPr anchor="t"/>
          <a:p>
            <a:pPr>
              <a:buNone/>
            </a:pPr>
            <a:r>
              <a:rPr lang="en-US" altLang="zh-CN" sz="3600" b="1" dirty="0"/>
              <a:t>          3</a:t>
            </a:r>
            <a:r>
              <a:rPr lang="zh-CN" altLang="en-US" sz="3600" b="1" dirty="0"/>
              <a:t>、托尔斯泰外貌各部分的特点是什么？</a:t>
            </a:r>
            <a:endParaRPr lang="zh-CN" altLang="en-US" sz="3600" b="1" dirty="0"/>
          </a:p>
          <a:p>
            <a:pPr>
              <a:buNone/>
            </a:pPr>
            <a:r>
              <a:rPr lang="zh-CN" altLang="en-US" sz="2800" b="1" dirty="0"/>
              <a:t>            </a:t>
            </a:r>
            <a:r>
              <a:rPr lang="en-US" altLang="zh-CN" sz="3600" b="1" dirty="0">
                <a:solidFill>
                  <a:srgbClr val="FF0000"/>
                </a:solidFill>
              </a:rPr>
              <a:t>①</a:t>
            </a:r>
            <a:r>
              <a:rPr lang="zh-CN" altLang="en-US" sz="3600" b="1" dirty="0">
                <a:solidFill>
                  <a:srgbClr val="FF0000"/>
                </a:solidFill>
              </a:rPr>
              <a:t>须发</a:t>
            </a:r>
            <a:r>
              <a:rPr lang="en-US" altLang="zh-CN" sz="3600" b="1" dirty="0">
                <a:solidFill>
                  <a:srgbClr val="FF0000"/>
                </a:solidFill>
              </a:rPr>
              <a:t>: </a:t>
            </a:r>
            <a:endParaRPr lang="en-US" altLang="zh-CN" sz="3600" b="1" dirty="0">
              <a:solidFill>
                <a:srgbClr val="FF0000"/>
              </a:solidFill>
            </a:endParaRPr>
          </a:p>
          <a:p>
            <a:pPr>
              <a:buNone/>
            </a:pPr>
            <a:r>
              <a:rPr lang="en-US" altLang="zh-CN" sz="3600" b="1" dirty="0">
                <a:solidFill>
                  <a:srgbClr val="FF0000"/>
                </a:solidFill>
              </a:rPr>
              <a:t>          *</a:t>
            </a:r>
            <a:r>
              <a:rPr lang="en-US" altLang="zh-CN" sz="3600" b="1" dirty="0">
                <a:solidFill>
                  <a:srgbClr val="FF3300"/>
                </a:solidFill>
              </a:rPr>
              <a:t> </a:t>
            </a:r>
            <a:r>
              <a:rPr lang="zh-CN" altLang="en-US" sz="3600" b="1" dirty="0"/>
              <a:t>浓密的胡髭 ，长髯覆盖了两颊，遮住了嘴唇，遮住了皱似树皮的黝  黑脸膛，一根根迎风飘动，颇有长者风度。</a:t>
            </a:r>
            <a:endParaRPr lang="zh-CN" altLang="en-US" sz="3600" b="1" dirty="0"/>
          </a:p>
          <a:p>
            <a:pPr>
              <a:buNone/>
            </a:pPr>
            <a:r>
              <a:rPr lang="zh-CN" altLang="en-US" sz="3600" b="1" dirty="0">
                <a:solidFill>
                  <a:srgbClr val="FF3300"/>
                </a:solidFill>
              </a:rPr>
              <a:t>           </a:t>
            </a:r>
            <a:r>
              <a:rPr lang="en-US" altLang="zh-CN" sz="3600" b="1" dirty="0">
                <a:solidFill>
                  <a:srgbClr val="FF0000"/>
                </a:solidFill>
              </a:rPr>
              <a:t>*</a:t>
            </a:r>
            <a:r>
              <a:rPr lang="en-US" altLang="zh-CN" sz="3600" b="1" dirty="0">
                <a:solidFill>
                  <a:srgbClr val="FF3300"/>
                </a:solidFill>
              </a:rPr>
              <a:t> </a:t>
            </a:r>
            <a:r>
              <a:rPr lang="zh-CN" altLang="en-US" sz="3600" b="1" dirty="0"/>
              <a:t>一绺绺灰白的鬈发像泡沫一样堆在额头上，不管从哪个角度看，你都 能见到热带森林般茂密的须发。</a:t>
            </a:r>
            <a:endParaRPr lang="zh-CN" altLang="en-US" sz="3600" b="1" dirty="0"/>
          </a:p>
          <a:p>
            <a:pPr>
              <a:buNone/>
            </a:pPr>
            <a:r>
              <a:rPr lang="zh-CN" altLang="en-US" sz="3600" b="1" dirty="0"/>
              <a:t>          </a:t>
            </a:r>
            <a:r>
              <a:rPr lang="en-US" altLang="zh-CN" sz="3600" b="1" dirty="0">
                <a:solidFill>
                  <a:srgbClr val="FF0000"/>
                </a:solidFill>
              </a:rPr>
              <a:t>*</a:t>
            </a:r>
            <a:r>
              <a:rPr lang="zh-CN" altLang="en-US" sz="3600" b="1" dirty="0"/>
              <a:t>他那天父般的犹如卷起的滔滔白浪的大胡子。</a:t>
            </a:r>
            <a:endParaRPr lang="zh-CN" altLang="en-US" sz="3600" b="1" dirty="0"/>
          </a:p>
        </p:txBody>
      </p:sp>
      <p:pic>
        <p:nvPicPr>
          <p:cNvPr id="17411" name="图片 13315" descr="t01e57a25411c2c0743"/>
          <p:cNvPicPr>
            <a:picLocks noChangeAspect="1"/>
          </p:cNvPicPr>
          <p:nvPr/>
        </p:nvPicPr>
        <p:blipFill>
          <a:blip r:embed="rId1"/>
          <a:stretch>
            <a:fillRect/>
          </a:stretch>
        </p:blipFill>
        <p:spPr>
          <a:xfrm>
            <a:off x="3563938" y="692150"/>
            <a:ext cx="5580062" cy="11525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315">
                                            <p:txEl>
                                              <p:charRg st="29" end="47"/>
                                            </p:txEl>
                                          </p:spTgt>
                                        </p:tgtEl>
                                        <p:attrNameLst>
                                          <p:attrName>style.visibility</p:attrName>
                                        </p:attrNameLst>
                                      </p:cBhvr>
                                      <p:to>
                                        <p:strVal val="visible"/>
                                      </p:to>
                                    </p:set>
                                    <p:animEffect transition="in" filter="box(in)">
                                      <p:cBhvr>
                                        <p:cTn id="7" dur="500"/>
                                        <p:tgtEl>
                                          <p:spTgt spid="13315">
                                            <p:txEl>
                                              <p:charRg st="29" end="47"/>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3315">
                                            <p:txEl>
                                              <p:charRg st="47" end="111"/>
                                            </p:txEl>
                                          </p:spTgt>
                                        </p:tgtEl>
                                        <p:attrNameLst>
                                          <p:attrName>style.visibility</p:attrName>
                                        </p:attrNameLst>
                                      </p:cBhvr>
                                      <p:to>
                                        <p:strVal val="visible"/>
                                      </p:to>
                                    </p:set>
                                    <p:animEffect transition="in" filter="box(in)">
                                      <p:cBhvr>
                                        <p:cTn id="12" dur="500"/>
                                        <p:tgtEl>
                                          <p:spTgt spid="13315">
                                            <p:txEl>
                                              <p:charRg st="47" end="11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3315">
                                            <p:txEl>
                                              <p:charRg st="111" end="170"/>
                                            </p:txEl>
                                          </p:spTgt>
                                        </p:tgtEl>
                                        <p:attrNameLst>
                                          <p:attrName>style.visibility</p:attrName>
                                        </p:attrNameLst>
                                      </p:cBhvr>
                                      <p:to>
                                        <p:strVal val="visible"/>
                                      </p:to>
                                    </p:set>
                                    <p:animEffect transition="in" filter="diamond(in)">
                                      <p:cBhvr>
                                        <p:cTn id="17" dur="2000"/>
                                        <p:tgtEl>
                                          <p:spTgt spid="13315">
                                            <p:txEl>
                                              <p:charRg st="111" end="17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3315">
                                            <p:txEl>
                                              <p:charRg st="170" end="202"/>
                                            </p:txEl>
                                          </p:spTgt>
                                        </p:tgtEl>
                                        <p:attrNameLst>
                                          <p:attrName>style.visibility</p:attrName>
                                        </p:attrNameLst>
                                      </p:cBhvr>
                                      <p:to>
                                        <p:strVal val="visible"/>
                                      </p:to>
                                    </p:set>
                                    <p:animEffect transition="in" filter="diamond(in)">
                                      <p:cBhvr>
                                        <p:cTn id="22" dur="2000"/>
                                        <p:tgtEl>
                                          <p:spTgt spid="13315">
                                            <p:txEl>
                                              <p:charRg st="170" end="2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51201"/>
          <p:cNvSpPr>
            <a:spLocks noGrp="1"/>
          </p:cNvSpPr>
          <p:nvPr>
            <p:ph type="title"/>
          </p:nvPr>
        </p:nvSpPr>
        <p:spPr>
          <a:ln/>
        </p:spPr>
        <p:txBody>
          <a:bodyPr anchor="ctr"/>
          <a:p>
            <a:br>
              <a:rPr lang="en-US" altLang="zh-CN" sz="4000" dirty="0"/>
            </a:br>
            <a:endParaRPr lang="en-US" altLang="zh-CN" sz="4000" dirty="0"/>
          </a:p>
        </p:txBody>
      </p:sp>
      <p:sp>
        <p:nvSpPr>
          <p:cNvPr id="51203" name="内容占位符 51202"/>
          <p:cNvSpPr>
            <a:spLocks noGrp="1"/>
          </p:cNvSpPr>
          <p:nvPr>
            <p:ph idx="1"/>
          </p:nvPr>
        </p:nvSpPr>
        <p:spPr>
          <a:xfrm>
            <a:off x="0" y="0"/>
            <a:ext cx="9144000" cy="6858000"/>
          </a:xfrm>
          <a:ln/>
        </p:spPr>
        <p:txBody>
          <a:bodyPr anchor="t"/>
          <a:p>
            <a:pPr>
              <a:buNone/>
            </a:pPr>
            <a:r>
              <a:rPr lang="en-US" altLang="zh-CN" sz="4000" b="1" dirty="0"/>
              <a:t>          </a:t>
            </a:r>
            <a:r>
              <a:rPr lang="en-US" altLang="zh-CN" sz="4000" b="1" dirty="0">
                <a:solidFill>
                  <a:srgbClr val="FF0000"/>
                </a:solidFill>
              </a:rPr>
              <a:t>②</a:t>
            </a:r>
            <a:r>
              <a:rPr lang="zh-CN" altLang="en-US" sz="4000" b="1" dirty="0">
                <a:solidFill>
                  <a:srgbClr val="FF0000"/>
                </a:solidFill>
              </a:rPr>
              <a:t>眉毛：</a:t>
            </a:r>
            <a:r>
              <a:rPr lang="zh-CN" altLang="en-US" sz="4000" b="1" dirty="0"/>
              <a:t>宽约一指的眉毛像纠缠不清的树根，朝上倒竖。</a:t>
            </a:r>
            <a:endParaRPr lang="zh-CN" altLang="en-US" sz="4000" b="1" dirty="0"/>
          </a:p>
          <a:p>
            <a:pPr>
              <a:buNone/>
            </a:pPr>
            <a:r>
              <a:rPr lang="zh-CN" altLang="en-US" sz="4000" b="1" dirty="0"/>
              <a:t>         </a:t>
            </a:r>
            <a:r>
              <a:rPr lang="en-US" altLang="zh-CN" sz="4000" b="1" dirty="0">
                <a:solidFill>
                  <a:srgbClr val="FF0000"/>
                </a:solidFill>
              </a:rPr>
              <a:t>③</a:t>
            </a:r>
            <a:r>
              <a:rPr lang="zh-CN" altLang="en-US" sz="4000" b="1" dirty="0">
                <a:solidFill>
                  <a:srgbClr val="FF0000"/>
                </a:solidFill>
              </a:rPr>
              <a:t>额头：</a:t>
            </a:r>
            <a:r>
              <a:rPr lang="zh-CN" altLang="en-US" sz="4000" b="1" dirty="0"/>
              <a:t>像是用枝条扎成的村舍外墙那样粗糙。</a:t>
            </a:r>
            <a:endParaRPr lang="zh-CN" altLang="en-US" sz="4000" b="1" dirty="0"/>
          </a:p>
          <a:p>
            <a:pPr>
              <a:buNone/>
            </a:pPr>
            <a:r>
              <a:rPr lang="zh-CN" altLang="en-US" sz="4000" b="1" dirty="0"/>
              <a:t>         </a:t>
            </a:r>
            <a:r>
              <a:rPr lang="en-US" altLang="zh-CN" sz="4000" b="1" dirty="0">
                <a:solidFill>
                  <a:srgbClr val="FF0000"/>
                </a:solidFill>
              </a:rPr>
              <a:t>④</a:t>
            </a:r>
            <a:r>
              <a:rPr lang="zh-CN" altLang="en-US" sz="4000" b="1" dirty="0">
                <a:solidFill>
                  <a:srgbClr val="FF0000"/>
                </a:solidFill>
              </a:rPr>
              <a:t>皮肤：</a:t>
            </a:r>
            <a:r>
              <a:rPr lang="zh-CN" altLang="en-US" sz="4000" b="1" dirty="0"/>
              <a:t>皮肤藏污纳垢，缺少光泽，就像用枝条扎成的村舍外墙那样粗糙。</a:t>
            </a:r>
            <a:endParaRPr lang="zh-CN" altLang="en-US" sz="4000" b="1" dirty="0"/>
          </a:p>
          <a:p>
            <a:pPr>
              <a:buNone/>
            </a:pPr>
            <a:r>
              <a:rPr lang="zh-CN" altLang="en-US" sz="4000" b="1" dirty="0"/>
              <a:t>         </a:t>
            </a:r>
            <a:r>
              <a:rPr lang="en-US" altLang="zh-CN" sz="4000" b="1" dirty="0">
                <a:solidFill>
                  <a:srgbClr val="FF0000"/>
                </a:solidFill>
              </a:rPr>
              <a:t>⑤</a:t>
            </a:r>
            <a:r>
              <a:rPr lang="zh-CN" altLang="en-US" sz="4000" b="1" dirty="0">
                <a:solidFill>
                  <a:srgbClr val="FF0000"/>
                </a:solidFill>
              </a:rPr>
              <a:t>鼻子：</a:t>
            </a:r>
            <a:r>
              <a:rPr lang="zh-CN" altLang="en-US" sz="4000" b="1" dirty="0"/>
              <a:t>一只宽宽的、两孔朝天的狮子鼻，仿佛被人一拳打塌了的样子。</a:t>
            </a:r>
            <a:endParaRPr lang="zh-CN" altLang="en-US" sz="4000" b="1" dirty="0"/>
          </a:p>
          <a:p>
            <a:endParaRPr lang="zh-CN" altLang="en-US" sz="4000" dirty="0"/>
          </a:p>
        </p:txBody>
      </p:sp>
      <p:pic>
        <p:nvPicPr>
          <p:cNvPr id="18435" name="图片 51203" descr="t015020a9ed39c616b3"/>
          <p:cNvPicPr>
            <a:picLocks noChangeAspect="1"/>
          </p:cNvPicPr>
          <p:nvPr/>
        </p:nvPicPr>
        <p:blipFill>
          <a:blip r:embed="rId1"/>
          <a:stretch>
            <a:fillRect/>
          </a:stretch>
        </p:blipFill>
        <p:spPr>
          <a:xfrm>
            <a:off x="7308850" y="6021388"/>
            <a:ext cx="1835150" cy="8366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1203">
                                            <p:txEl>
                                              <p:charRg st="0" end="36"/>
                                            </p:txEl>
                                          </p:spTgt>
                                        </p:tgtEl>
                                        <p:attrNameLst>
                                          <p:attrName>style.visibility</p:attrName>
                                        </p:attrNameLst>
                                      </p:cBhvr>
                                      <p:to>
                                        <p:strVal val="visible"/>
                                      </p:to>
                                    </p:set>
                                    <p:animEffect transition="in" filter="checkerboard(across)">
                                      <p:cBhvr>
                                        <p:cTn id="7" dur="500"/>
                                        <p:tgtEl>
                                          <p:spTgt spid="51203">
                                            <p:txEl>
                                              <p:charRg st="0" end="36"/>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1203">
                                            <p:txEl>
                                              <p:charRg st="36" end="67"/>
                                            </p:txEl>
                                          </p:spTgt>
                                        </p:tgtEl>
                                        <p:attrNameLst>
                                          <p:attrName>style.visibility</p:attrName>
                                        </p:attrNameLst>
                                      </p:cBhvr>
                                      <p:to>
                                        <p:strVal val="visible"/>
                                      </p:to>
                                    </p:set>
                                    <p:animEffect transition="in" filter="checkerboard(across)">
                                      <p:cBhvr>
                                        <p:cTn id="12" dur="500"/>
                                        <p:tgtEl>
                                          <p:spTgt spid="51203">
                                            <p:txEl>
                                              <p:charRg st="36" end="6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1203">
                                            <p:txEl>
                                              <p:charRg st="67" end="110"/>
                                            </p:txEl>
                                          </p:spTgt>
                                        </p:tgtEl>
                                        <p:attrNameLst>
                                          <p:attrName>style.visibility</p:attrName>
                                        </p:attrNameLst>
                                      </p:cBhvr>
                                      <p:to>
                                        <p:strVal val="visible"/>
                                      </p:to>
                                    </p:set>
                                    <p:animEffect transition="in" filter="checkerboard(across)">
                                      <p:cBhvr>
                                        <p:cTn id="17" dur="500"/>
                                        <p:tgtEl>
                                          <p:spTgt spid="51203">
                                            <p:txEl>
                                              <p:charRg st="67" end="11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1203">
                                            <p:txEl>
                                              <p:charRg st="110" end="152"/>
                                            </p:txEl>
                                          </p:spTgt>
                                        </p:tgtEl>
                                        <p:attrNameLst>
                                          <p:attrName>style.visibility</p:attrName>
                                        </p:attrNameLst>
                                      </p:cBhvr>
                                      <p:to>
                                        <p:strVal val="visible"/>
                                      </p:to>
                                    </p:set>
                                    <p:animEffect transition="in" filter="checkerboard(across)">
                                      <p:cBhvr>
                                        <p:cTn id="22" dur="500"/>
                                        <p:tgtEl>
                                          <p:spTgt spid="51203">
                                            <p:txEl>
                                              <p:charRg st="110" end="15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4337"/>
          <p:cNvSpPr>
            <a:spLocks noGrp="1"/>
          </p:cNvSpPr>
          <p:nvPr>
            <p:ph type="title"/>
          </p:nvPr>
        </p:nvSpPr>
        <p:spPr>
          <a:ln/>
        </p:spPr>
        <p:txBody>
          <a:bodyPr anchor="ctr"/>
          <a:p>
            <a:br>
              <a:rPr lang="en-US" altLang="zh-CN" sz="4000" dirty="0"/>
            </a:br>
            <a:endParaRPr lang="en-US" altLang="zh-CN" sz="4000" dirty="0"/>
          </a:p>
        </p:txBody>
      </p:sp>
      <p:sp>
        <p:nvSpPr>
          <p:cNvPr id="14339" name="内容占位符 14338"/>
          <p:cNvSpPr>
            <a:spLocks noGrp="1"/>
          </p:cNvSpPr>
          <p:nvPr>
            <p:ph idx="1"/>
          </p:nvPr>
        </p:nvSpPr>
        <p:spPr>
          <a:xfrm>
            <a:off x="0" y="0"/>
            <a:ext cx="8686800" cy="6858000"/>
          </a:xfrm>
          <a:ln/>
        </p:spPr>
        <p:txBody>
          <a:bodyPr anchor="t"/>
          <a:p>
            <a:pPr>
              <a:buNone/>
            </a:pPr>
            <a:r>
              <a:rPr lang="en-US" altLang="zh-CN" sz="4000" b="1" dirty="0"/>
              <a:t>          </a:t>
            </a:r>
            <a:r>
              <a:rPr lang="en-US" altLang="zh-CN" sz="3600" b="1" dirty="0">
                <a:solidFill>
                  <a:srgbClr val="FF0000"/>
                </a:solidFill>
              </a:rPr>
              <a:t>⑥</a:t>
            </a:r>
            <a:r>
              <a:rPr lang="zh-CN" altLang="en-US" sz="3600" b="1" dirty="0">
                <a:solidFill>
                  <a:srgbClr val="FF0000"/>
                </a:solidFill>
              </a:rPr>
              <a:t>表情：</a:t>
            </a:r>
            <a:r>
              <a:rPr lang="zh-CN" altLang="en-US" sz="3600" b="1" dirty="0"/>
              <a:t>这副劳动者的忧郁面孔上笼罩着消沉的阴影，滞留着愚钝和压抑</a:t>
            </a:r>
            <a:r>
              <a:rPr lang="en-US" altLang="zh-CN" sz="3600" b="1" dirty="0"/>
              <a:t>……</a:t>
            </a:r>
            <a:r>
              <a:rPr lang="zh-CN" altLang="en-US" sz="3600" b="1" dirty="0"/>
              <a:t>他的面容没有一点光彩可言。</a:t>
            </a:r>
            <a:endParaRPr lang="zh-CN" altLang="en-US" sz="3600" b="1" dirty="0"/>
          </a:p>
          <a:p>
            <a:pPr>
              <a:buNone/>
            </a:pPr>
            <a:r>
              <a:rPr lang="zh-CN" altLang="en-US" sz="3600" b="1" dirty="0"/>
              <a:t>          </a:t>
            </a:r>
            <a:r>
              <a:rPr lang="en-US" altLang="zh-CN" sz="3600" b="1" dirty="0">
                <a:solidFill>
                  <a:srgbClr val="FF0000"/>
                </a:solidFill>
              </a:rPr>
              <a:t>⑦</a:t>
            </a:r>
            <a:r>
              <a:rPr lang="zh-CN" altLang="en-US" sz="3600" b="1" dirty="0">
                <a:solidFill>
                  <a:srgbClr val="FF0000"/>
                </a:solidFill>
              </a:rPr>
              <a:t>长相：</a:t>
            </a:r>
            <a:r>
              <a:rPr lang="zh-CN" altLang="en-US" sz="3600" b="1" dirty="0"/>
              <a:t>他拥有一张俄国普通大众的脸。</a:t>
            </a:r>
            <a:endParaRPr lang="zh-CN" altLang="en-US" sz="3600" b="1" dirty="0"/>
          </a:p>
          <a:p>
            <a:pPr>
              <a:buNone/>
            </a:pPr>
            <a:r>
              <a:rPr lang="zh-CN" altLang="en-US" sz="3600" b="1" dirty="0">
                <a:solidFill>
                  <a:srgbClr val="FF0000"/>
                </a:solidFill>
              </a:rPr>
              <a:t>          </a:t>
            </a:r>
            <a:r>
              <a:rPr lang="en-US" altLang="zh-CN" sz="3600" b="1" dirty="0">
                <a:solidFill>
                  <a:srgbClr val="FF0000"/>
                </a:solidFill>
              </a:rPr>
              <a:t>⑧</a:t>
            </a:r>
            <a:r>
              <a:rPr lang="zh-CN" altLang="en-US" sz="3600" b="1" dirty="0">
                <a:solidFill>
                  <a:srgbClr val="FF0000"/>
                </a:solidFill>
              </a:rPr>
              <a:t>身材：</a:t>
            </a:r>
            <a:r>
              <a:rPr lang="zh-CN" altLang="en-US" sz="3600" b="1" dirty="0"/>
              <a:t>矮小敦实。</a:t>
            </a:r>
            <a:r>
              <a:rPr lang="zh-CN" altLang="en-US" sz="3600" b="1" dirty="0">
                <a:solidFill>
                  <a:srgbClr val="FF3300"/>
                </a:solidFill>
              </a:rPr>
              <a:t>  </a:t>
            </a:r>
            <a:endParaRPr lang="zh-CN" altLang="en-US" sz="3600" b="1" dirty="0">
              <a:solidFill>
                <a:srgbClr val="FF3300"/>
              </a:solidFill>
            </a:endParaRPr>
          </a:p>
          <a:p>
            <a:pPr>
              <a:buNone/>
            </a:pPr>
            <a:r>
              <a:rPr lang="zh-CN" altLang="en-US" sz="3600" b="1" dirty="0"/>
              <a:t>          </a:t>
            </a:r>
            <a:r>
              <a:rPr lang="en-US" altLang="zh-CN" sz="3600" b="1" dirty="0">
                <a:solidFill>
                  <a:srgbClr val="FF0000"/>
                </a:solidFill>
              </a:rPr>
              <a:t>⑨</a:t>
            </a:r>
            <a:r>
              <a:rPr lang="zh-CN" altLang="en-US" sz="3600" b="1" dirty="0">
                <a:solidFill>
                  <a:srgbClr val="FF0000"/>
                </a:solidFill>
              </a:rPr>
              <a:t>目光：</a:t>
            </a:r>
            <a:r>
              <a:rPr lang="zh-CN" altLang="en-US" sz="3600" b="1" dirty="0"/>
              <a:t>黑豹似的目光</a:t>
            </a:r>
            <a:r>
              <a:rPr lang="zh-CN" altLang="en-US" sz="3600" b="1" dirty="0">
                <a:solidFill>
                  <a:srgbClr val="FF3300"/>
                </a:solidFill>
              </a:rPr>
              <a:t> </a:t>
            </a:r>
            <a:r>
              <a:rPr lang="zh-CN" altLang="en-US" sz="3600" b="1" dirty="0"/>
              <a:t>，像枪弹穿透了伪装的甲胄，它像金刚刀切开了玻璃。这是出现在人类面部最富有感情的一对眼睛，可以抒发各种各样的感情。</a:t>
            </a:r>
            <a:endParaRPr lang="zh-CN" altLang="en-US" sz="3600" b="1" dirty="0"/>
          </a:p>
          <a:p>
            <a:endParaRPr lang="zh-CN" altLang="en-US" sz="3600" b="1" dirty="0"/>
          </a:p>
          <a:p>
            <a:endParaRPr lang="zh-CN" altLang="en-US" sz="3600" dirty="0"/>
          </a:p>
        </p:txBody>
      </p:sp>
      <p:pic>
        <p:nvPicPr>
          <p:cNvPr id="19459" name="图片 14339" descr="t016fd762049d9ffea0"/>
          <p:cNvPicPr>
            <a:picLocks noChangeAspect="1"/>
          </p:cNvPicPr>
          <p:nvPr/>
        </p:nvPicPr>
        <p:blipFill>
          <a:blip r:embed="rId1"/>
          <a:stretch>
            <a:fillRect/>
          </a:stretch>
        </p:blipFill>
        <p:spPr>
          <a:xfrm>
            <a:off x="6227763" y="2492375"/>
            <a:ext cx="2916237" cy="1223963"/>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charRg st="0" end="58"/>
                                            </p:txEl>
                                          </p:spTgt>
                                        </p:tgtEl>
                                        <p:attrNameLst>
                                          <p:attrName>style.visibility</p:attrName>
                                        </p:attrNameLst>
                                      </p:cBhvr>
                                      <p:to>
                                        <p:strVal val="visible"/>
                                      </p:to>
                                    </p:set>
                                    <p:animEffect transition="in" filter="blinds(horizontal)">
                                      <p:cBhvr>
                                        <p:cTn id="7" dur="500"/>
                                        <p:tgtEl>
                                          <p:spTgt spid="14339">
                                            <p:txEl>
                                              <p:charRg st="0" end="5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39">
                                            <p:txEl>
                                              <p:charRg st="58" end="87"/>
                                            </p:txEl>
                                          </p:spTgt>
                                        </p:tgtEl>
                                        <p:attrNameLst>
                                          <p:attrName>style.visibility</p:attrName>
                                        </p:attrNameLst>
                                      </p:cBhvr>
                                      <p:to>
                                        <p:strVal val="visible"/>
                                      </p:to>
                                    </p:set>
                                    <p:animEffect transition="in" filter="blinds(horizontal)">
                                      <p:cBhvr>
                                        <p:cTn id="12" dur="500"/>
                                        <p:tgtEl>
                                          <p:spTgt spid="14339">
                                            <p:txEl>
                                              <p:charRg st="58" end="8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339">
                                            <p:txEl>
                                              <p:charRg st="87" end="109"/>
                                            </p:txEl>
                                          </p:spTgt>
                                        </p:tgtEl>
                                        <p:attrNameLst>
                                          <p:attrName>style.visibility</p:attrName>
                                        </p:attrNameLst>
                                      </p:cBhvr>
                                      <p:to>
                                        <p:strVal val="visible"/>
                                      </p:to>
                                    </p:set>
                                    <p:animEffect transition="in" filter="blinds(horizontal)">
                                      <p:cBhvr>
                                        <p:cTn id="17" dur="500"/>
                                        <p:tgtEl>
                                          <p:spTgt spid="14339">
                                            <p:txEl>
                                              <p:charRg st="87" end="10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339">
                                            <p:txEl>
                                              <p:charRg st="109" end="187"/>
                                            </p:txEl>
                                          </p:spTgt>
                                        </p:tgtEl>
                                        <p:attrNameLst>
                                          <p:attrName>style.visibility</p:attrName>
                                        </p:attrNameLst>
                                      </p:cBhvr>
                                      <p:to>
                                        <p:strVal val="visible"/>
                                      </p:to>
                                    </p:set>
                                    <p:animEffect transition="in" filter="blinds(horizontal)">
                                      <p:cBhvr>
                                        <p:cTn id="22" dur="500"/>
                                        <p:tgtEl>
                                          <p:spTgt spid="14339">
                                            <p:txEl>
                                              <p:charRg st="109" end="1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5361"/>
          <p:cNvSpPr>
            <a:spLocks noGrp="1"/>
          </p:cNvSpPr>
          <p:nvPr>
            <p:ph type="title"/>
          </p:nvPr>
        </p:nvSpPr>
        <p:spPr>
          <a:ln/>
        </p:spPr>
        <p:txBody>
          <a:bodyPr anchor="ctr"/>
          <a:p>
            <a:br>
              <a:rPr lang="en-US" altLang="zh-CN" sz="4000" dirty="0"/>
            </a:br>
            <a:endParaRPr lang="en-US" altLang="zh-CN" sz="4000" dirty="0"/>
          </a:p>
        </p:txBody>
      </p:sp>
      <p:sp>
        <p:nvSpPr>
          <p:cNvPr id="15363" name="内容占位符 15362"/>
          <p:cNvSpPr>
            <a:spLocks noGrp="1"/>
          </p:cNvSpPr>
          <p:nvPr>
            <p:ph idx="1"/>
          </p:nvPr>
        </p:nvSpPr>
        <p:spPr>
          <a:xfrm>
            <a:off x="0" y="0"/>
            <a:ext cx="9144000" cy="6858000"/>
          </a:xfrm>
          <a:ln/>
        </p:spPr>
        <p:txBody>
          <a:bodyPr anchor="t"/>
          <a:p>
            <a:pPr>
              <a:lnSpc>
                <a:spcPct val="90000"/>
              </a:lnSpc>
              <a:buNone/>
            </a:pPr>
            <a:r>
              <a:rPr lang="en-US" altLang="zh-CN" dirty="0"/>
              <a:t>             </a:t>
            </a:r>
            <a:r>
              <a:rPr lang="en-US" altLang="zh-CN" sz="4000" b="1" dirty="0"/>
              <a:t>4</a:t>
            </a:r>
            <a:r>
              <a:rPr lang="zh-CN" altLang="en-US" sz="4000" b="1" dirty="0"/>
              <a:t>、托尔斯泰外貌各部分最突出的特点是什么？ </a:t>
            </a:r>
            <a:endParaRPr lang="zh-CN" altLang="en-US" sz="4000" b="1" dirty="0"/>
          </a:p>
          <a:p>
            <a:pPr>
              <a:lnSpc>
                <a:spcPct val="90000"/>
              </a:lnSpc>
              <a:buNone/>
            </a:pPr>
            <a:r>
              <a:rPr lang="zh-CN" altLang="en-US" sz="4000" b="1" dirty="0"/>
              <a:t>          </a:t>
            </a:r>
            <a:r>
              <a:rPr lang="en-US" altLang="zh-CN" sz="4000" b="1" dirty="0">
                <a:solidFill>
                  <a:srgbClr val="FF0000"/>
                </a:solidFill>
              </a:rPr>
              <a:t>①</a:t>
            </a:r>
            <a:r>
              <a:rPr lang="zh-CN" altLang="en-US" sz="4000" b="1" dirty="0">
                <a:solidFill>
                  <a:srgbClr val="FF0000"/>
                </a:solidFill>
              </a:rPr>
              <a:t>须发</a:t>
            </a:r>
            <a:r>
              <a:rPr lang="en-US" altLang="zh-CN" sz="4000" b="1" dirty="0">
                <a:solidFill>
                  <a:srgbClr val="FF0000"/>
                </a:solidFill>
              </a:rPr>
              <a:t>:</a:t>
            </a:r>
            <a:r>
              <a:rPr lang="zh-CN" altLang="en-US" sz="4000" b="1" dirty="0"/>
              <a:t>多毛的脸庞、浓密的胡髭。 </a:t>
            </a:r>
            <a:endParaRPr lang="zh-CN" altLang="en-US" sz="4000" b="1" dirty="0"/>
          </a:p>
          <a:p>
            <a:pPr>
              <a:lnSpc>
                <a:spcPct val="90000"/>
              </a:lnSpc>
              <a:buNone/>
            </a:pPr>
            <a:r>
              <a:rPr lang="zh-CN" altLang="en-US" sz="4000" b="1" dirty="0"/>
              <a:t>          </a:t>
            </a:r>
            <a:r>
              <a:rPr lang="en-US" altLang="zh-CN" sz="4000" b="1" dirty="0">
                <a:solidFill>
                  <a:srgbClr val="FF0000"/>
                </a:solidFill>
              </a:rPr>
              <a:t>②</a:t>
            </a:r>
            <a:r>
              <a:rPr lang="zh-CN" altLang="en-US" sz="4000" b="1" dirty="0">
                <a:solidFill>
                  <a:srgbClr val="FF0000"/>
                </a:solidFill>
              </a:rPr>
              <a:t>面部：</a:t>
            </a:r>
            <a:r>
              <a:rPr lang="zh-CN" altLang="en-US" sz="4000" b="1" dirty="0"/>
              <a:t>失调、崎岖、平庸、粗鄙。 </a:t>
            </a:r>
            <a:endParaRPr lang="zh-CN" altLang="en-US" sz="4000" b="1" dirty="0"/>
          </a:p>
          <a:p>
            <a:pPr>
              <a:lnSpc>
                <a:spcPct val="90000"/>
              </a:lnSpc>
              <a:buNone/>
            </a:pPr>
            <a:r>
              <a:rPr lang="zh-CN" altLang="en-US" sz="4000" b="1" dirty="0"/>
              <a:t>          </a:t>
            </a:r>
            <a:r>
              <a:rPr lang="en-US" altLang="zh-CN" sz="4000" b="1" dirty="0">
                <a:solidFill>
                  <a:srgbClr val="FF0000"/>
                </a:solidFill>
              </a:rPr>
              <a:t>③</a:t>
            </a:r>
            <a:r>
              <a:rPr lang="zh-CN" altLang="en-US" sz="4000" b="1" dirty="0">
                <a:solidFill>
                  <a:srgbClr val="FF0000"/>
                </a:solidFill>
              </a:rPr>
              <a:t>表情：</a:t>
            </a:r>
            <a:r>
              <a:rPr lang="zh-CN" altLang="en-US" sz="4000" b="1" dirty="0"/>
              <a:t>忧郁、消沉。 </a:t>
            </a:r>
            <a:endParaRPr lang="zh-CN" altLang="en-US" sz="4000" b="1" dirty="0"/>
          </a:p>
          <a:p>
            <a:pPr>
              <a:lnSpc>
                <a:spcPct val="90000"/>
              </a:lnSpc>
              <a:buNone/>
            </a:pPr>
            <a:r>
              <a:rPr lang="zh-CN" altLang="en-US" sz="4000" b="1" dirty="0"/>
              <a:t>          </a:t>
            </a:r>
            <a:r>
              <a:rPr lang="en-US" altLang="zh-CN" sz="4000" b="1" dirty="0">
                <a:solidFill>
                  <a:srgbClr val="FF0000"/>
                </a:solidFill>
              </a:rPr>
              <a:t>④</a:t>
            </a:r>
            <a:r>
              <a:rPr lang="zh-CN" altLang="en-US" sz="4000" b="1" dirty="0">
                <a:solidFill>
                  <a:srgbClr val="FF0000"/>
                </a:solidFill>
              </a:rPr>
              <a:t>长相：</a:t>
            </a:r>
            <a:r>
              <a:rPr lang="zh-CN" altLang="en-US" sz="4000" b="1" dirty="0"/>
              <a:t>普通大众的脸。 </a:t>
            </a:r>
            <a:endParaRPr lang="zh-CN" altLang="en-US" sz="4000" b="1" dirty="0"/>
          </a:p>
          <a:p>
            <a:pPr>
              <a:lnSpc>
                <a:spcPct val="90000"/>
              </a:lnSpc>
              <a:buNone/>
            </a:pPr>
            <a:r>
              <a:rPr lang="zh-CN" altLang="en-US" sz="4000" b="1" dirty="0"/>
              <a:t>          </a:t>
            </a:r>
            <a:r>
              <a:rPr lang="en-US" altLang="zh-CN" sz="4000" b="1" dirty="0">
                <a:solidFill>
                  <a:srgbClr val="FF0000"/>
                </a:solidFill>
              </a:rPr>
              <a:t>⑤</a:t>
            </a:r>
            <a:r>
              <a:rPr lang="zh-CN" altLang="en-US" sz="4000" b="1" dirty="0">
                <a:solidFill>
                  <a:srgbClr val="FF0000"/>
                </a:solidFill>
              </a:rPr>
              <a:t>身材：</a:t>
            </a:r>
            <a:r>
              <a:rPr lang="zh-CN" altLang="en-US" sz="4000" b="1" dirty="0"/>
              <a:t>矮小敦实、侏儒。</a:t>
            </a:r>
            <a:endParaRPr lang="zh-CN" altLang="en-US" sz="4000" b="1" dirty="0"/>
          </a:p>
          <a:p>
            <a:pPr>
              <a:lnSpc>
                <a:spcPct val="90000"/>
              </a:lnSpc>
              <a:buNone/>
            </a:pPr>
            <a:r>
              <a:rPr lang="zh-CN" altLang="en-US" sz="4000" b="1" dirty="0"/>
              <a:t>          </a:t>
            </a:r>
            <a:r>
              <a:rPr lang="en-US" altLang="zh-CN" sz="4000" b="1" dirty="0">
                <a:solidFill>
                  <a:srgbClr val="FF0000"/>
                </a:solidFill>
              </a:rPr>
              <a:t>⑥</a:t>
            </a:r>
            <a:r>
              <a:rPr lang="zh-CN" altLang="en-US" sz="4000" b="1" dirty="0">
                <a:solidFill>
                  <a:srgbClr val="FF0000"/>
                </a:solidFill>
              </a:rPr>
              <a:t>眼睛：</a:t>
            </a:r>
            <a:r>
              <a:rPr lang="zh-CN" altLang="en-US" sz="4000" b="1" dirty="0"/>
              <a:t>犀利的目光、丰富的感情。</a:t>
            </a:r>
            <a:endParaRPr lang="zh-CN" altLang="en-US" sz="4000" b="1" dirty="0"/>
          </a:p>
          <a:p>
            <a:pPr>
              <a:lnSpc>
                <a:spcPct val="90000"/>
              </a:lnSpc>
              <a:buNone/>
            </a:pPr>
            <a:endParaRPr lang="zh-CN" altLang="en-US" sz="4000" b="1" dirty="0"/>
          </a:p>
          <a:p>
            <a:pPr>
              <a:lnSpc>
                <a:spcPct val="90000"/>
              </a:lnSpc>
              <a:buNone/>
            </a:pPr>
            <a:endParaRPr lang="zh-CN" altLang="en-US" b="1" dirty="0"/>
          </a:p>
          <a:p>
            <a:pPr>
              <a:lnSpc>
                <a:spcPct val="90000"/>
              </a:lnSpc>
              <a:buNone/>
            </a:pPr>
            <a:endParaRPr lang="zh-CN" altLang="en-US" b="1" dirty="0"/>
          </a:p>
        </p:txBody>
      </p:sp>
      <p:pic>
        <p:nvPicPr>
          <p:cNvPr id="20483" name="图片 15363" descr="t011b764c3db484c6f1"/>
          <p:cNvPicPr>
            <a:picLocks noChangeAspect="1"/>
          </p:cNvPicPr>
          <p:nvPr/>
        </p:nvPicPr>
        <p:blipFill>
          <a:blip r:embed="rId1"/>
          <a:stretch>
            <a:fillRect/>
          </a:stretch>
        </p:blipFill>
        <p:spPr>
          <a:xfrm>
            <a:off x="7740650" y="2708275"/>
            <a:ext cx="1403350" cy="230505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363">
                                            <p:txEl>
                                              <p:charRg st="36" end="64"/>
                                            </p:txEl>
                                          </p:spTgt>
                                        </p:tgtEl>
                                        <p:attrNameLst>
                                          <p:attrName>style.visibility</p:attrName>
                                        </p:attrNameLst>
                                      </p:cBhvr>
                                      <p:to>
                                        <p:strVal val="visible"/>
                                      </p:to>
                                    </p:set>
                                    <p:animEffect transition="in" filter="box(in)">
                                      <p:cBhvr>
                                        <p:cTn id="7" dur="500"/>
                                        <p:tgtEl>
                                          <p:spTgt spid="15363">
                                            <p:txEl>
                                              <p:charRg st="36" end="64"/>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5363">
                                            <p:txEl>
                                              <p:charRg st="64" end="92"/>
                                            </p:txEl>
                                          </p:spTgt>
                                        </p:tgtEl>
                                        <p:attrNameLst>
                                          <p:attrName>style.visibility</p:attrName>
                                        </p:attrNameLst>
                                      </p:cBhvr>
                                      <p:to>
                                        <p:strVal val="visible"/>
                                      </p:to>
                                    </p:set>
                                    <p:animEffect transition="in" filter="diamond(in)">
                                      <p:cBhvr>
                                        <p:cTn id="12" dur="2000"/>
                                        <p:tgtEl>
                                          <p:spTgt spid="15363">
                                            <p:txEl>
                                              <p:charRg st="64" end="9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5363">
                                            <p:txEl>
                                              <p:charRg st="92" end="114"/>
                                            </p:txEl>
                                          </p:spTgt>
                                        </p:tgtEl>
                                        <p:attrNameLst>
                                          <p:attrName>style.visibility</p:attrName>
                                        </p:attrNameLst>
                                      </p:cBhvr>
                                      <p:to>
                                        <p:strVal val="visible"/>
                                      </p:to>
                                    </p:set>
                                    <p:animEffect transition="in" filter="checkerboard(across)">
                                      <p:cBhvr>
                                        <p:cTn id="17" dur="500"/>
                                        <p:tgtEl>
                                          <p:spTgt spid="15363">
                                            <p:txEl>
                                              <p:charRg st="92" end="11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5363">
                                            <p:txEl>
                                              <p:charRg st="114" end="137"/>
                                            </p:txEl>
                                          </p:spTgt>
                                        </p:tgtEl>
                                        <p:attrNameLst>
                                          <p:attrName>style.visibility</p:attrName>
                                        </p:attrNameLst>
                                      </p:cBhvr>
                                      <p:to>
                                        <p:strVal val="visible"/>
                                      </p:to>
                                    </p:set>
                                    <p:animEffect transition="in" filter="checkerboard(across)">
                                      <p:cBhvr>
                                        <p:cTn id="22" dur="500"/>
                                        <p:tgtEl>
                                          <p:spTgt spid="15363">
                                            <p:txEl>
                                              <p:charRg st="114" end="13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5363">
                                            <p:txEl>
                                              <p:charRg st="137" end="160"/>
                                            </p:txEl>
                                          </p:spTgt>
                                        </p:tgtEl>
                                        <p:attrNameLst>
                                          <p:attrName>style.visibility</p:attrName>
                                        </p:attrNameLst>
                                      </p:cBhvr>
                                      <p:to>
                                        <p:strVal val="visible"/>
                                      </p:to>
                                    </p:set>
                                    <p:animEffect transition="in" filter="checkerboard(across)">
                                      <p:cBhvr>
                                        <p:cTn id="27" dur="500"/>
                                        <p:tgtEl>
                                          <p:spTgt spid="15363">
                                            <p:txEl>
                                              <p:charRg st="137" end="16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5363">
                                            <p:txEl>
                                              <p:charRg st="160" end="187"/>
                                            </p:txEl>
                                          </p:spTgt>
                                        </p:tgtEl>
                                        <p:attrNameLst>
                                          <p:attrName>style.visibility</p:attrName>
                                        </p:attrNameLst>
                                      </p:cBhvr>
                                      <p:to>
                                        <p:strVal val="visible"/>
                                      </p:to>
                                    </p:set>
                                    <p:animEffect transition="in" filter="checkerboard(across)">
                                      <p:cBhvr>
                                        <p:cTn id="32" dur="500"/>
                                        <p:tgtEl>
                                          <p:spTgt spid="15363">
                                            <p:txEl>
                                              <p:charRg st="160" end="1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3" name="图片 44033" descr="101"/>
          <p:cNvPicPr>
            <a:picLocks noChangeAspect="1"/>
          </p:cNvPicPr>
          <p:nvPr/>
        </p:nvPicPr>
        <p:blipFill>
          <a:blip r:embed="rId1"/>
          <a:stretch>
            <a:fillRect/>
          </a:stretch>
        </p:blipFill>
        <p:spPr>
          <a:xfrm>
            <a:off x="10795" y="0"/>
            <a:ext cx="6248400" cy="5538788"/>
          </a:xfrm>
          <a:prstGeom prst="rect">
            <a:avLst/>
          </a:prstGeom>
          <a:noFill/>
          <a:ln w="9525">
            <a:noFill/>
          </a:ln>
        </p:spPr>
      </p:pic>
      <p:sp>
        <p:nvSpPr>
          <p:cNvPr id="3074" name="文本框 44034"/>
          <p:cNvSpPr txBox="1"/>
          <p:nvPr/>
        </p:nvSpPr>
        <p:spPr>
          <a:xfrm>
            <a:off x="7908925" y="152400"/>
            <a:ext cx="854075" cy="6553200"/>
          </a:xfrm>
          <a:prstGeom prst="rect">
            <a:avLst/>
          </a:prstGeom>
          <a:noFill/>
          <a:ln w="9525">
            <a:noFill/>
          </a:ln>
        </p:spPr>
        <p:txBody>
          <a:bodyPr vert="eaVert" anchor="t">
            <a:spAutoFit/>
          </a:bodyPr>
          <a:p>
            <a:pPr lvl="0" indent="0">
              <a:spcBef>
                <a:spcPct val="50000"/>
              </a:spcBef>
              <a:buClr>
                <a:srgbClr val="000000"/>
              </a:buClr>
            </a:pPr>
            <a:r>
              <a:rPr lang="zh-CN" altLang="en-US" sz="4400" b="1" dirty="0">
                <a:solidFill>
                  <a:schemeClr val="tx2"/>
                </a:solidFill>
                <a:latin typeface="Times New Roman" panose="02020603050405020304" pitchFamily="18" charset="0"/>
                <a:ea typeface="隶书" pitchFamily="49" charset="-122"/>
              </a:rPr>
              <a:t>列夫</a:t>
            </a:r>
            <a:r>
              <a:rPr lang="en-US" altLang="zh-CN" sz="4400" b="1" dirty="0">
                <a:solidFill>
                  <a:schemeClr val="tx2"/>
                </a:solidFill>
                <a:latin typeface="Times New Roman" panose="02020603050405020304" pitchFamily="18" charset="0"/>
                <a:ea typeface="隶书" pitchFamily="49" charset="-122"/>
              </a:rPr>
              <a:t>·</a:t>
            </a:r>
            <a:r>
              <a:rPr lang="zh-CN" altLang="en-US" sz="4400" b="1" dirty="0">
                <a:solidFill>
                  <a:schemeClr val="tx2"/>
                </a:solidFill>
                <a:latin typeface="Times New Roman" panose="02020603050405020304" pitchFamily="18" charset="0"/>
                <a:ea typeface="隶书" pitchFamily="49" charset="-122"/>
              </a:rPr>
              <a:t>托尔斯泰</a:t>
            </a:r>
            <a:endParaRPr lang="zh-CN" altLang="en-US" sz="4400" b="1" dirty="0">
              <a:solidFill>
                <a:schemeClr val="tx2"/>
              </a:solidFill>
              <a:latin typeface="Times New Roman" panose="02020603050405020304" pitchFamily="18" charset="0"/>
              <a:ea typeface="隶书" pitchFamily="49" charset="-122"/>
            </a:endParaRPr>
          </a:p>
        </p:txBody>
      </p:sp>
      <p:sp>
        <p:nvSpPr>
          <p:cNvPr id="3075" name="文本框 44035"/>
          <p:cNvSpPr txBox="1"/>
          <p:nvPr/>
        </p:nvSpPr>
        <p:spPr>
          <a:xfrm>
            <a:off x="7296150" y="1944688"/>
            <a:ext cx="731838" cy="4227512"/>
          </a:xfrm>
          <a:prstGeom prst="rect">
            <a:avLst/>
          </a:prstGeom>
          <a:noFill/>
          <a:ln w="9525">
            <a:noFill/>
          </a:ln>
        </p:spPr>
        <p:txBody>
          <a:bodyPr vert="eaVert" wrap="square" anchor="t">
            <a:spAutoFit/>
          </a:bodyPr>
          <a:p>
            <a:pPr lvl="0" indent="0">
              <a:spcBef>
                <a:spcPct val="50000"/>
              </a:spcBef>
              <a:buClr>
                <a:srgbClr val="000000"/>
              </a:buClr>
            </a:pPr>
            <a:r>
              <a:rPr lang="zh-CN" altLang="en-US" sz="3600" b="1" dirty="0">
                <a:solidFill>
                  <a:srgbClr val="FF0000"/>
                </a:solidFill>
                <a:latin typeface="Times New Roman" panose="02020603050405020304" pitchFamily="18" charset="0"/>
                <a:ea typeface="宋体" panose="02010600030101010101" pitchFamily="2" charset="-122"/>
              </a:rPr>
              <a:t>茨威格</a:t>
            </a:r>
            <a:endParaRPr lang="zh-CN" altLang="en-US" sz="3600" b="1" dirty="0">
              <a:solidFill>
                <a:srgbClr val="FF0000"/>
              </a:solidFill>
              <a:latin typeface="Times New Roman" panose="02020603050405020304" pitchFamily="18" charset="0"/>
              <a:ea typeface="宋体" panose="02010600030101010101" pitchFamily="2" charset="-122"/>
            </a:endParaRPr>
          </a:p>
        </p:txBody>
      </p:sp>
      <p:sp>
        <p:nvSpPr>
          <p:cNvPr id="3076" name="文本框 44037"/>
          <p:cNvSpPr txBox="1"/>
          <p:nvPr/>
        </p:nvSpPr>
        <p:spPr>
          <a:xfrm>
            <a:off x="7296150" y="4776788"/>
            <a:ext cx="1728788" cy="762000"/>
          </a:xfrm>
          <a:prstGeom prst="rect">
            <a:avLst/>
          </a:prstGeom>
          <a:noFill/>
          <a:ln w="9525">
            <a:noFill/>
          </a:ln>
        </p:spPr>
        <p:txBody>
          <a:bodyPr wrap="square"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传记</a:t>
            </a:r>
            <a:endParaRPr lang="zh-CN" altLang="en-US" sz="4400" b="1" dirty="0">
              <a:latin typeface="Arial" panose="020B0604020202020204" pitchFamily="34" charset="0"/>
              <a:ea typeface="宋体" panose="02010600030101010101" pitchFamily="2" charset="-122"/>
            </a:endParaRPr>
          </a:p>
        </p:txBody>
      </p:sp>
      <p:sp>
        <p:nvSpPr>
          <p:cNvPr id="3077" name="文本框 1"/>
          <p:cNvSpPr txBox="1"/>
          <p:nvPr/>
        </p:nvSpPr>
        <p:spPr>
          <a:xfrm>
            <a:off x="298450" y="5865813"/>
            <a:ext cx="8810625" cy="701675"/>
          </a:xfrm>
          <a:prstGeom prst="rect">
            <a:avLst/>
          </a:prstGeom>
          <a:noFill/>
          <a:ln w="9525">
            <a:noFill/>
          </a:ln>
        </p:spPr>
        <p:txBody>
          <a:bodyPr wrap="square" anchor="t">
            <a:spAutoFit/>
          </a:bodyPr>
          <a:p>
            <a:pPr lvl="0" indent="0"/>
            <a:r>
              <a:rPr lang="zh-CN" altLang="en-US" sz="4000" b="1">
                <a:solidFill>
                  <a:srgbClr val="FF0000"/>
                </a:solidFill>
                <a:latin typeface="Arial" panose="020B0604020202020204" pitchFamily="34" charset="0"/>
                <a:ea typeface="宋体" panose="02010600030101010101" pitchFamily="2" charset="-122"/>
              </a:rPr>
              <a:t>禄丰县彩云中学何春祥</a:t>
            </a:r>
            <a:endParaRPr lang="zh-CN" altLang="en-US" sz="40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wheel spokes="8"/>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16385"/>
          <p:cNvSpPr>
            <a:spLocks noGrp="1"/>
          </p:cNvSpPr>
          <p:nvPr>
            <p:ph type="title"/>
          </p:nvPr>
        </p:nvSpPr>
        <p:spPr>
          <a:ln/>
        </p:spPr>
        <p:txBody>
          <a:bodyPr anchor="ctr"/>
          <a:p>
            <a:br>
              <a:rPr lang="en-US" altLang="zh-CN" sz="4000" dirty="0"/>
            </a:br>
            <a:endParaRPr lang="en-US" altLang="zh-CN" sz="4000" dirty="0"/>
          </a:p>
        </p:txBody>
      </p:sp>
      <p:sp>
        <p:nvSpPr>
          <p:cNvPr id="16387" name="内容占位符 16386"/>
          <p:cNvSpPr>
            <a:spLocks noGrp="1"/>
          </p:cNvSpPr>
          <p:nvPr>
            <p:ph idx="1"/>
          </p:nvPr>
        </p:nvSpPr>
        <p:spPr>
          <a:xfrm>
            <a:off x="0" y="0"/>
            <a:ext cx="9144000" cy="6858000"/>
          </a:xfrm>
          <a:ln/>
        </p:spPr>
        <p:txBody>
          <a:bodyPr anchor="t"/>
          <a:p>
            <a:pPr>
              <a:buNone/>
            </a:pPr>
            <a:r>
              <a:rPr lang="en-US" altLang="zh-CN" b="1" dirty="0"/>
              <a:t>             </a:t>
            </a:r>
            <a:r>
              <a:rPr lang="en-US" altLang="zh-CN" sz="4400" b="1" dirty="0"/>
              <a:t>5</a:t>
            </a:r>
            <a:r>
              <a:rPr lang="zh-CN" altLang="en-US" sz="4400" b="1" dirty="0"/>
              <a:t>、作者在课文前半部分描写托尔斯泰平庸甚至丑陋的外貌，是为什么？</a:t>
            </a:r>
            <a:endParaRPr lang="zh-CN" altLang="en-US" sz="4400" b="1" dirty="0"/>
          </a:p>
          <a:p>
            <a:pPr>
              <a:buNone/>
            </a:pPr>
            <a:r>
              <a:rPr lang="zh-CN" altLang="en-US" sz="4400" b="1" dirty="0"/>
              <a:t>        写   他 平 庸甚至丑陋的外貌是为了</a:t>
            </a:r>
            <a:r>
              <a:rPr lang="zh-CN" altLang="en-US" sz="4400" b="1" dirty="0">
                <a:solidFill>
                  <a:srgbClr val="FF0000"/>
                </a:solidFill>
              </a:rPr>
              <a:t>反衬</a:t>
            </a:r>
            <a:r>
              <a:rPr lang="zh-CN" altLang="en-US" sz="4400" b="1" dirty="0"/>
              <a:t>他灵魂的高贵，反衬他的眼睛精美绝伦。</a:t>
            </a:r>
            <a:endParaRPr lang="zh-CN" altLang="en-US" sz="4400" b="1" dirty="0"/>
          </a:p>
          <a:p>
            <a:pPr>
              <a:buNone/>
            </a:pPr>
            <a:endParaRPr lang="zh-CN" altLang="en-US" sz="4400" b="1" dirty="0"/>
          </a:p>
          <a:p>
            <a:pPr>
              <a:buNone/>
            </a:pPr>
            <a:r>
              <a:rPr lang="zh-CN" altLang="en-US" sz="4400" b="1" dirty="0"/>
              <a:t>         </a:t>
            </a:r>
            <a:endParaRPr lang="zh-CN" altLang="en-US" sz="4400" b="1" dirty="0"/>
          </a:p>
          <a:p>
            <a:pPr>
              <a:buNone/>
            </a:pPr>
            <a:endParaRPr lang="zh-CN" altLang="en-US" sz="4000" dirty="0"/>
          </a:p>
        </p:txBody>
      </p:sp>
      <p:pic>
        <p:nvPicPr>
          <p:cNvPr id="21507" name="图片 16387" descr="t018e7eb05031aa9536"/>
          <p:cNvPicPr>
            <a:picLocks noChangeAspect="1"/>
          </p:cNvPicPr>
          <p:nvPr/>
        </p:nvPicPr>
        <p:blipFill>
          <a:blip r:embed="rId1"/>
          <a:stretch>
            <a:fillRect/>
          </a:stretch>
        </p:blipFill>
        <p:spPr>
          <a:xfrm>
            <a:off x="0" y="4365625"/>
            <a:ext cx="9144000" cy="24923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xEl>
                                              <p:charRg st="46" end="94"/>
                                            </p:txEl>
                                          </p:spTgt>
                                        </p:tgtEl>
                                        <p:attrNameLst>
                                          <p:attrName>style.visibility</p:attrName>
                                        </p:attrNameLst>
                                      </p:cBhvr>
                                      <p:to>
                                        <p:strVal val="visible"/>
                                      </p:to>
                                    </p:set>
                                    <p:animEffect transition="in" filter="blinds(horizontal)">
                                      <p:cBhvr>
                                        <p:cTn id="7" dur="500"/>
                                        <p:tgtEl>
                                          <p:spTgt spid="16387">
                                            <p:txEl>
                                              <p:charRg st="46" end="9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17409"/>
          <p:cNvSpPr>
            <a:spLocks noGrp="1"/>
          </p:cNvSpPr>
          <p:nvPr>
            <p:ph type="title"/>
          </p:nvPr>
        </p:nvSpPr>
        <p:spPr>
          <a:ln/>
        </p:spPr>
        <p:txBody>
          <a:bodyPr anchor="ctr"/>
          <a:p>
            <a:br>
              <a:rPr lang="en-US" altLang="zh-CN" sz="4000" dirty="0"/>
            </a:br>
            <a:endParaRPr lang="en-US" altLang="zh-CN" sz="4000" dirty="0"/>
          </a:p>
        </p:txBody>
      </p:sp>
      <p:sp>
        <p:nvSpPr>
          <p:cNvPr id="17411" name="内容占位符 17410"/>
          <p:cNvSpPr>
            <a:spLocks noGrp="1"/>
          </p:cNvSpPr>
          <p:nvPr>
            <p:ph idx="1"/>
          </p:nvPr>
        </p:nvSpPr>
        <p:spPr>
          <a:xfrm>
            <a:off x="0" y="0"/>
            <a:ext cx="9144000" cy="6858000"/>
          </a:xfrm>
          <a:ln/>
        </p:spPr>
        <p:txBody>
          <a:bodyPr anchor="t"/>
          <a:p>
            <a:pPr>
              <a:buNone/>
            </a:pPr>
            <a:r>
              <a:rPr lang="en-US" altLang="zh-CN" dirty="0"/>
              <a:t>    </a:t>
            </a:r>
            <a:r>
              <a:rPr lang="en-US" altLang="zh-CN" sz="4000" b="1" dirty="0"/>
              <a:t>6</a:t>
            </a:r>
            <a:r>
              <a:rPr lang="zh-CN" altLang="en-US" sz="4000" b="1" dirty="0"/>
              <a:t>、分析作 者肖像描写的技法。</a:t>
            </a:r>
            <a:r>
              <a:rPr lang="zh-CN" altLang="en-US" sz="4400" dirty="0"/>
              <a:t>    </a:t>
            </a:r>
            <a:endParaRPr lang="zh-CN" altLang="en-US" sz="4400" dirty="0"/>
          </a:p>
          <a:p>
            <a:pPr>
              <a:buNone/>
            </a:pPr>
            <a:r>
              <a:rPr lang="zh-CN" altLang="en-US" sz="4400" dirty="0"/>
              <a:t>          </a:t>
            </a:r>
            <a:r>
              <a:rPr lang="en-US" altLang="zh-CN" sz="4400" b="1" dirty="0">
                <a:solidFill>
                  <a:srgbClr val="FF0000"/>
                </a:solidFill>
              </a:rPr>
              <a:t>①</a:t>
            </a:r>
            <a:r>
              <a:rPr lang="zh-CN" altLang="en-US" sz="4400" b="1" dirty="0"/>
              <a:t>运用了大量的</a:t>
            </a:r>
            <a:r>
              <a:rPr lang="zh-CN" altLang="en-US" sz="4400" b="1" dirty="0">
                <a:solidFill>
                  <a:srgbClr val="FF0000"/>
                </a:solidFill>
              </a:rPr>
              <a:t>比喻和夸张</a:t>
            </a:r>
            <a:r>
              <a:rPr lang="zh-CN" altLang="en-US" sz="4400" b="1" dirty="0"/>
              <a:t>的修辞手法； </a:t>
            </a:r>
            <a:endParaRPr lang="zh-CN" altLang="en-US" sz="4400" b="1" dirty="0"/>
          </a:p>
          <a:p>
            <a:pPr>
              <a:buNone/>
            </a:pPr>
            <a:r>
              <a:rPr lang="zh-CN" altLang="en-US" sz="4400" b="1" dirty="0"/>
              <a:t>          </a:t>
            </a:r>
            <a:r>
              <a:rPr lang="en-US" altLang="zh-CN" sz="4400" b="1" dirty="0">
                <a:solidFill>
                  <a:srgbClr val="FF0000"/>
                </a:solidFill>
              </a:rPr>
              <a:t>②</a:t>
            </a:r>
            <a:r>
              <a:rPr lang="zh-CN" altLang="en-US" sz="4400" b="1" dirty="0">
                <a:solidFill>
                  <a:srgbClr val="FF0000"/>
                </a:solidFill>
              </a:rPr>
              <a:t>先抑后扬</a:t>
            </a:r>
            <a:r>
              <a:rPr lang="zh-CN" altLang="en-US" sz="4400" b="1" dirty="0"/>
              <a:t>的手法：用伟人平庸丑陋的外表来反衬其眼睛的神奇。</a:t>
            </a:r>
            <a:endParaRPr lang="zh-CN" altLang="en-US" sz="4400" b="1" dirty="0"/>
          </a:p>
          <a:p>
            <a:pPr>
              <a:spcBef>
                <a:spcPct val="0"/>
              </a:spcBef>
              <a:buNone/>
            </a:pPr>
            <a:endParaRPr lang="zh-CN" altLang="en-US" sz="4400" b="1" dirty="0"/>
          </a:p>
          <a:p>
            <a:pPr>
              <a:buNone/>
            </a:pPr>
            <a:endParaRPr lang="zh-CN" altLang="en-US" dirty="0"/>
          </a:p>
        </p:txBody>
      </p:sp>
      <p:pic>
        <p:nvPicPr>
          <p:cNvPr id="22531" name="图片 17411" descr="t015541dc247caaf7f1"/>
          <p:cNvPicPr>
            <a:picLocks noChangeAspect="1"/>
          </p:cNvPicPr>
          <p:nvPr/>
        </p:nvPicPr>
        <p:blipFill>
          <a:blip r:embed="rId1"/>
          <a:stretch>
            <a:fillRect/>
          </a:stretch>
        </p:blipFill>
        <p:spPr>
          <a:xfrm>
            <a:off x="0" y="4149725"/>
            <a:ext cx="9144000" cy="27082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charRg st="24" end="54"/>
                                            </p:txEl>
                                          </p:spTgt>
                                        </p:tgtEl>
                                        <p:attrNameLst>
                                          <p:attrName>style.visibility</p:attrName>
                                        </p:attrNameLst>
                                      </p:cBhvr>
                                      <p:to>
                                        <p:strVal val="visible"/>
                                      </p:to>
                                    </p:set>
                                    <p:animEffect transition="in" filter="blinds(horizontal)">
                                      <p:cBhvr>
                                        <p:cTn id="7" dur="500"/>
                                        <p:tgtEl>
                                          <p:spTgt spid="17411">
                                            <p:txEl>
                                              <p:charRg st="24"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411">
                                            <p:txEl>
                                              <p:charRg st="54" end="94"/>
                                            </p:txEl>
                                          </p:spTgt>
                                        </p:tgtEl>
                                        <p:attrNameLst>
                                          <p:attrName>style.visibility</p:attrName>
                                        </p:attrNameLst>
                                      </p:cBhvr>
                                      <p:to>
                                        <p:strVal val="visible"/>
                                      </p:to>
                                    </p:set>
                                    <p:animEffect transition="in" filter="blinds(horizontal)">
                                      <p:cBhvr>
                                        <p:cTn id="12" dur="500"/>
                                        <p:tgtEl>
                                          <p:spTgt spid="17411">
                                            <p:txEl>
                                              <p:charRg st="54" end="9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18433"/>
          <p:cNvSpPr>
            <a:spLocks noGrp="1"/>
          </p:cNvSpPr>
          <p:nvPr>
            <p:ph type="title"/>
          </p:nvPr>
        </p:nvSpPr>
        <p:spPr>
          <a:xfrm>
            <a:off x="457200" y="0"/>
            <a:ext cx="8229600" cy="836613"/>
          </a:xfrm>
          <a:ln/>
        </p:spPr>
        <p:txBody>
          <a:bodyPr anchor="ctr"/>
          <a:p>
            <a:r>
              <a:rPr lang="zh-CN" altLang="en-US" sz="4000" b="1" dirty="0">
                <a:solidFill>
                  <a:srgbClr val="FF0000"/>
                </a:solidFill>
              </a:rPr>
              <a:t>自主学习</a:t>
            </a:r>
            <a:r>
              <a:rPr lang="en-US" altLang="zh-CN" sz="4000" b="1" dirty="0">
                <a:solidFill>
                  <a:srgbClr val="FF0000"/>
                </a:solidFill>
              </a:rPr>
              <a:t>2</a:t>
            </a:r>
            <a:endParaRPr lang="en-US" altLang="zh-CN" sz="4000" b="1" dirty="0">
              <a:solidFill>
                <a:srgbClr val="FF0000"/>
              </a:solidFill>
            </a:endParaRPr>
          </a:p>
        </p:txBody>
      </p:sp>
      <p:sp>
        <p:nvSpPr>
          <p:cNvPr id="18435" name="内容占位符 18434"/>
          <p:cNvSpPr>
            <a:spLocks noGrp="1"/>
          </p:cNvSpPr>
          <p:nvPr>
            <p:ph idx="1"/>
          </p:nvPr>
        </p:nvSpPr>
        <p:spPr>
          <a:xfrm>
            <a:off x="0" y="692150"/>
            <a:ext cx="9144000" cy="6165850"/>
          </a:xfrm>
          <a:ln/>
        </p:spPr>
        <p:txBody>
          <a:bodyPr anchor="t"/>
          <a:p>
            <a:pPr>
              <a:buNone/>
            </a:pPr>
            <a:r>
              <a:rPr lang="en-US" altLang="zh-CN" b="1" dirty="0"/>
              <a:t>             </a:t>
            </a:r>
            <a:r>
              <a:rPr lang="en-US" altLang="zh-CN" sz="4400" b="1" dirty="0"/>
              <a:t>1</a:t>
            </a:r>
            <a:r>
              <a:rPr lang="zh-CN" altLang="en-US" sz="4400" b="1" dirty="0"/>
              <a:t>、课文第二部分是从哪几个方面来描写托尔斯泰的眼睛的？</a:t>
            </a:r>
            <a:endParaRPr lang="zh-CN" altLang="en-US" sz="4400" b="1" dirty="0"/>
          </a:p>
          <a:p>
            <a:pPr>
              <a:buNone/>
            </a:pPr>
            <a:r>
              <a:rPr lang="zh-CN" altLang="en-US" sz="4400" b="1" dirty="0"/>
              <a:t>          </a:t>
            </a:r>
            <a:r>
              <a:rPr lang="en-US" altLang="zh-CN" sz="4400" b="1" dirty="0">
                <a:solidFill>
                  <a:srgbClr val="FF0000"/>
                </a:solidFill>
              </a:rPr>
              <a:t>①</a:t>
            </a:r>
            <a:r>
              <a:rPr lang="zh-CN" altLang="en-US" sz="4400" b="1" dirty="0">
                <a:solidFill>
                  <a:srgbClr val="FF0000"/>
                </a:solidFill>
              </a:rPr>
              <a:t>犀利的目光；</a:t>
            </a:r>
            <a:endParaRPr lang="zh-CN" altLang="en-US" sz="4400" b="1" dirty="0">
              <a:solidFill>
                <a:srgbClr val="FF0000"/>
              </a:solidFill>
            </a:endParaRPr>
          </a:p>
          <a:p>
            <a:pPr>
              <a:buNone/>
            </a:pPr>
            <a:r>
              <a:rPr lang="zh-CN" altLang="en-US" sz="4400" b="1" dirty="0">
                <a:solidFill>
                  <a:srgbClr val="FF0000"/>
                </a:solidFill>
              </a:rPr>
              <a:t>          </a:t>
            </a:r>
            <a:r>
              <a:rPr lang="en-US" altLang="zh-CN" sz="4400" b="1" dirty="0">
                <a:solidFill>
                  <a:srgbClr val="FF0000"/>
                </a:solidFill>
              </a:rPr>
              <a:t>②</a:t>
            </a:r>
            <a:r>
              <a:rPr lang="zh-CN" altLang="en-US" sz="4400" b="1" dirty="0">
                <a:solidFill>
                  <a:srgbClr val="FF0000"/>
                </a:solidFill>
              </a:rPr>
              <a:t>眼睛里蕴藏着丰富的感情；</a:t>
            </a:r>
            <a:endParaRPr lang="zh-CN" altLang="en-US" sz="4400" b="1" dirty="0">
              <a:solidFill>
                <a:srgbClr val="FF0000"/>
              </a:solidFill>
            </a:endParaRPr>
          </a:p>
          <a:p>
            <a:pPr>
              <a:buNone/>
            </a:pPr>
            <a:r>
              <a:rPr lang="zh-CN" altLang="en-US" sz="4400" b="1" dirty="0">
                <a:solidFill>
                  <a:srgbClr val="FF0000"/>
                </a:solidFill>
              </a:rPr>
              <a:t>          </a:t>
            </a:r>
            <a:r>
              <a:rPr lang="en-US" altLang="zh-CN" sz="4400" b="1" dirty="0">
                <a:solidFill>
                  <a:srgbClr val="FF0000"/>
                </a:solidFill>
              </a:rPr>
              <a:t>③</a:t>
            </a:r>
            <a:r>
              <a:rPr lang="zh-CN" altLang="en-US" sz="4400" b="1" dirty="0">
                <a:solidFill>
                  <a:srgbClr val="FF0000"/>
                </a:solidFill>
              </a:rPr>
              <a:t>眼睛的威力； </a:t>
            </a:r>
            <a:endParaRPr lang="zh-CN" altLang="en-US" sz="4400" b="1" dirty="0">
              <a:solidFill>
                <a:srgbClr val="FF0000"/>
              </a:solidFill>
            </a:endParaRPr>
          </a:p>
          <a:p>
            <a:pPr>
              <a:buNone/>
            </a:pPr>
            <a:r>
              <a:rPr lang="zh-CN" altLang="en-US" sz="4400" b="1" dirty="0">
                <a:solidFill>
                  <a:srgbClr val="FF0000"/>
                </a:solidFill>
              </a:rPr>
              <a:t>          </a:t>
            </a:r>
            <a:r>
              <a:rPr lang="en-US" altLang="zh-CN" sz="4400" b="1" dirty="0">
                <a:solidFill>
                  <a:srgbClr val="FF0000"/>
                </a:solidFill>
              </a:rPr>
              <a:t>④</a:t>
            </a:r>
            <a:r>
              <a:rPr lang="zh-CN" altLang="en-US" sz="4400" b="1" dirty="0">
                <a:solidFill>
                  <a:srgbClr val="FF0000"/>
                </a:solidFill>
              </a:rPr>
              <a:t>赞美他犀利的目光，同时揭示他人生的不幸。</a:t>
            </a:r>
            <a:endParaRPr lang="zh-CN" altLang="en-US" sz="4400" b="1" dirty="0">
              <a:solidFill>
                <a:srgbClr val="FF0000"/>
              </a:solidFill>
            </a:endParaRPr>
          </a:p>
        </p:txBody>
      </p:sp>
      <p:pic>
        <p:nvPicPr>
          <p:cNvPr id="23555" name="图片 18435" descr="t01871e1119f5d7de1b"/>
          <p:cNvPicPr>
            <a:picLocks noChangeAspect="1"/>
          </p:cNvPicPr>
          <p:nvPr/>
        </p:nvPicPr>
        <p:blipFill>
          <a:blip r:embed="rId1"/>
          <a:stretch>
            <a:fillRect/>
          </a:stretch>
        </p:blipFill>
        <p:spPr>
          <a:xfrm>
            <a:off x="0" y="2205038"/>
            <a:ext cx="1223963" cy="302418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8435">
                                            <p:txEl>
                                              <p:charRg st="41" end="59"/>
                                            </p:txEl>
                                          </p:spTgt>
                                        </p:tgtEl>
                                        <p:attrNameLst>
                                          <p:attrName>style.visibility</p:attrName>
                                        </p:attrNameLst>
                                      </p:cBhvr>
                                      <p:to>
                                        <p:strVal val="visible"/>
                                      </p:to>
                                    </p:set>
                                    <p:animEffect transition="in" filter="checkerboard(across)">
                                      <p:cBhvr>
                                        <p:cTn id="7" dur="500"/>
                                        <p:tgtEl>
                                          <p:spTgt spid="18435">
                                            <p:txEl>
                                              <p:charRg st="41" end="59"/>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8435">
                                            <p:txEl>
                                              <p:charRg st="59" end="83"/>
                                            </p:txEl>
                                          </p:spTgt>
                                        </p:tgtEl>
                                        <p:attrNameLst>
                                          <p:attrName>style.visibility</p:attrName>
                                        </p:attrNameLst>
                                      </p:cBhvr>
                                      <p:to>
                                        <p:strVal val="visible"/>
                                      </p:to>
                                    </p:set>
                                    <p:animEffect transition="in" filter="checkerboard(across)">
                                      <p:cBhvr>
                                        <p:cTn id="12" dur="500"/>
                                        <p:tgtEl>
                                          <p:spTgt spid="18435">
                                            <p:txEl>
                                              <p:charRg st="59" end="8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8435">
                                            <p:txEl>
                                              <p:charRg st="83" end="102"/>
                                            </p:txEl>
                                          </p:spTgt>
                                        </p:tgtEl>
                                        <p:attrNameLst>
                                          <p:attrName>style.visibility</p:attrName>
                                        </p:attrNameLst>
                                      </p:cBhvr>
                                      <p:to>
                                        <p:strVal val="visible"/>
                                      </p:to>
                                    </p:set>
                                    <p:animEffect transition="in" filter="checkerboard(across)">
                                      <p:cBhvr>
                                        <p:cTn id="17" dur="500"/>
                                        <p:tgtEl>
                                          <p:spTgt spid="18435">
                                            <p:txEl>
                                              <p:charRg st="83" end="10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8435">
                                            <p:txEl>
                                              <p:charRg st="102" end="134"/>
                                            </p:txEl>
                                          </p:spTgt>
                                        </p:tgtEl>
                                        <p:attrNameLst>
                                          <p:attrName>style.visibility</p:attrName>
                                        </p:attrNameLst>
                                      </p:cBhvr>
                                      <p:to>
                                        <p:strVal val="visible"/>
                                      </p:to>
                                    </p:set>
                                    <p:animEffect transition="in" filter="checkerboard(across)">
                                      <p:cBhvr>
                                        <p:cTn id="22" dur="500"/>
                                        <p:tgtEl>
                                          <p:spTgt spid="18435">
                                            <p:txEl>
                                              <p:charRg st="102" end="1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19457"/>
          <p:cNvSpPr>
            <a:spLocks noGrp="1"/>
          </p:cNvSpPr>
          <p:nvPr>
            <p:ph type="title"/>
          </p:nvPr>
        </p:nvSpPr>
        <p:spPr>
          <a:xfrm>
            <a:off x="457200" y="0"/>
            <a:ext cx="8229600" cy="620713"/>
          </a:xfrm>
          <a:ln/>
        </p:spPr>
        <p:txBody>
          <a:bodyPr anchor="ctr"/>
          <a:p>
            <a:r>
              <a:rPr lang="zh-CN" altLang="en-US" sz="4000" b="1" dirty="0">
                <a:solidFill>
                  <a:srgbClr val="FF0000"/>
                </a:solidFill>
              </a:rPr>
              <a:t>品析语言</a:t>
            </a:r>
            <a:endParaRPr lang="zh-CN" altLang="en-US" sz="4000" b="1" dirty="0">
              <a:solidFill>
                <a:srgbClr val="FF0000"/>
              </a:solidFill>
            </a:endParaRPr>
          </a:p>
        </p:txBody>
      </p:sp>
      <p:sp>
        <p:nvSpPr>
          <p:cNvPr id="19459" name="内容占位符 19458"/>
          <p:cNvSpPr>
            <a:spLocks noGrp="1"/>
          </p:cNvSpPr>
          <p:nvPr>
            <p:ph idx="1"/>
          </p:nvPr>
        </p:nvSpPr>
        <p:spPr>
          <a:xfrm>
            <a:off x="0" y="549275"/>
            <a:ext cx="9144000" cy="6308725"/>
          </a:xfrm>
          <a:ln/>
        </p:spPr>
        <p:txBody>
          <a:bodyPr anchor="t"/>
          <a:p>
            <a:pPr>
              <a:buNone/>
            </a:pPr>
            <a:r>
              <a:rPr lang="en-US" altLang="zh-CN" dirty="0"/>
              <a:t>             </a:t>
            </a:r>
            <a:r>
              <a:rPr lang="en-US" altLang="zh-CN" sz="4000" b="1" dirty="0"/>
              <a:t>2</a:t>
            </a:r>
            <a:r>
              <a:rPr lang="zh-CN" altLang="en-US" sz="4000" b="1" dirty="0"/>
              <a:t>、这道目光就像一把锃亮的钢刀刺了过来，又稳又准，击中要害。</a:t>
            </a:r>
            <a:endParaRPr lang="zh-CN" altLang="en-US" sz="4000" b="1" dirty="0"/>
          </a:p>
          <a:p>
            <a:pPr>
              <a:buNone/>
            </a:pPr>
            <a:r>
              <a:rPr lang="zh-CN" altLang="en-US" sz="4000" b="1" dirty="0"/>
              <a:t>         </a:t>
            </a:r>
            <a:r>
              <a:rPr lang="zh-CN" altLang="en-US" sz="4000" b="1" dirty="0">
                <a:solidFill>
                  <a:srgbClr val="FF0000"/>
                </a:solidFill>
              </a:rPr>
              <a:t>写出托尔斯泰目光犀利深刻，具有准确的洞察力。</a:t>
            </a:r>
            <a:endParaRPr lang="zh-CN" altLang="en-US" sz="4000" b="1" dirty="0">
              <a:solidFill>
                <a:srgbClr val="FF0000"/>
              </a:solidFill>
            </a:endParaRPr>
          </a:p>
          <a:p>
            <a:pPr>
              <a:buNone/>
            </a:pPr>
            <a:r>
              <a:rPr lang="zh-CN" altLang="en-US" sz="4000" b="1" dirty="0">
                <a:solidFill>
                  <a:srgbClr val="FF0000"/>
                </a:solidFill>
              </a:rPr>
              <a:t>          </a:t>
            </a:r>
            <a:r>
              <a:rPr lang="en-US" altLang="zh-CN" sz="4000" b="1" dirty="0"/>
              <a:t>3</a:t>
            </a:r>
            <a:r>
              <a:rPr lang="zh-CN" altLang="en-US" sz="4000" b="1" dirty="0"/>
              <a:t>、托尔斯泰这对眼睛里有一百只眼珠。</a:t>
            </a:r>
            <a:endParaRPr lang="zh-CN" altLang="en-US" sz="4000" b="1" dirty="0"/>
          </a:p>
          <a:p>
            <a:pPr>
              <a:buNone/>
            </a:pPr>
            <a:r>
              <a:rPr lang="zh-CN" altLang="en-US" sz="4000" b="1" dirty="0"/>
              <a:t>         </a:t>
            </a:r>
            <a:r>
              <a:rPr lang="zh-CN" altLang="en-US" sz="4000" b="1" dirty="0">
                <a:solidFill>
                  <a:srgbClr val="FF0000"/>
                </a:solidFill>
              </a:rPr>
              <a:t>高尔基这句话运用夸张恰当地，很好地道出了托尔斯泰那种能把万事万物尽收眼底的全方位的观察力。</a:t>
            </a:r>
            <a:endParaRPr lang="zh-CN" altLang="en-US" sz="4000" b="1" dirty="0">
              <a:solidFill>
                <a:srgbClr val="FF0000"/>
              </a:solidFill>
            </a:endParaRPr>
          </a:p>
          <a:p>
            <a:pPr>
              <a:spcBef>
                <a:spcPct val="0"/>
              </a:spcBef>
              <a:buNone/>
            </a:pPr>
            <a:endParaRPr lang="zh-CN" altLang="en-US" sz="4800" b="1" dirty="0">
              <a:solidFill>
                <a:srgbClr val="FF0000"/>
              </a:solidFill>
            </a:endParaRPr>
          </a:p>
          <a:p>
            <a:pPr>
              <a:buNone/>
            </a:pPr>
            <a:endParaRPr lang="zh-CN" altLang="en-US" sz="4000" b="1" dirty="0">
              <a:solidFill>
                <a:srgbClr val="FF0000"/>
              </a:solidFill>
            </a:endParaRPr>
          </a:p>
          <a:p>
            <a:pPr>
              <a:buNone/>
            </a:pPr>
            <a:endParaRPr lang="zh-CN" altLang="en-US" sz="4000" dirty="0">
              <a:solidFill>
                <a:srgbClr val="FF0000"/>
              </a:solidFill>
            </a:endParaRPr>
          </a:p>
        </p:txBody>
      </p:sp>
      <p:pic>
        <p:nvPicPr>
          <p:cNvPr id="24579" name="图片 19459" descr="t01f7e49415ee0b5a5d"/>
          <p:cNvPicPr>
            <a:picLocks noChangeAspect="1"/>
          </p:cNvPicPr>
          <p:nvPr/>
        </p:nvPicPr>
        <p:blipFill>
          <a:blip r:embed="rId1"/>
          <a:stretch>
            <a:fillRect/>
          </a:stretch>
        </p:blipFill>
        <p:spPr>
          <a:xfrm>
            <a:off x="0" y="0"/>
            <a:ext cx="1223963" cy="112553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9459">
                                            <p:txEl>
                                              <p:charRg st="44" end="76"/>
                                            </p:txEl>
                                          </p:spTgt>
                                        </p:tgtEl>
                                        <p:attrNameLst>
                                          <p:attrName>style.visibility</p:attrName>
                                        </p:attrNameLst>
                                      </p:cBhvr>
                                      <p:to>
                                        <p:strVal val="visible"/>
                                      </p:to>
                                    </p:set>
                                    <p:animEffect transition="in" filter="diamond(in)">
                                      <p:cBhvr>
                                        <p:cTn id="7" dur="2000"/>
                                        <p:tgtEl>
                                          <p:spTgt spid="19459">
                                            <p:txEl>
                                              <p:charRg st="44" end="76"/>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9459">
                                            <p:txEl>
                                              <p:charRg st="105" end="160"/>
                                            </p:txEl>
                                          </p:spTgt>
                                        </p:tgtEl>
                                        <p:attrNameLst>
                                          <p:attrName>style.visibility</p:attrName>
                                        </p:attrNameLst>
                                      </p:cBhvr>
                                      <p:to>
                                        <p:strVal val="visible"/>
                                      </p:to>
                                    </p:set>
                                    <p:animEffect transition="in" filter="diamond(in)">
                                      <p:cBhvr>
                                        <p:cTn id="12" dur="2000"/>
                                        <p:tgtEl>
                                          <p:spTgt spid="19459">
                                            <p:txEl>
                                              <p:charRg st="105" end="16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20481"/>
          <p:cNvSpPr>
            <a:spLocks noGrp="1"/>
          </p:cNvSpPr>
          <p:nvPr>
            <p:ph type="title"/>
          </p:nvPr>
        </p:nvSpPr>
        <p:spPr>
          <a:ln/>
        </p:spPr>
        <p:txBody>
          <a:bodyPr anchor="ctr"/>
          <a:p>
            <a:br>
              <a:rPr lang="en-US" altLang="zh-CN" sz="4000" dirty="0"/>
            </a:br>
            <a:endParaRPr lang="en-US" altLang="zh-CN" sz="4000" dirty="0"/>
          </a:p>
        </p:txBody>
      </p:sp>
      <p:sp>
        <p:nvSpPr>
          <p:cNvPr id="20483" name="内容占位符 20482"/>
          <p:cNvSpPr>
            <a:spLocks noGrp="1"/>
          </p:cNvSpPr>
          <p:nvPr>
            <p:ph idx="1"/>
          </p:nvPr>
        </p:nvSpPr>
        <p:spPr>
          <a:xfrm>
            <a:off x="0" y="0"/>
            <a:ext cx="9144000" cy="6858000"/>
          </a:xfrm>
          <a:ln/>
        </p:spPr>
        <p:txBody>
          <a:bodyPr anchor="t"/>
          <a:p>
            <a:pPr>
              <a:buNone/>
            </a:pPr>
            <a:r>
              <a:rPr lang="en-US" altLang="zh-CN" sz="4000" b="1" dirty="0"/>
              <a:t>          </a:t>
            </a:r>
            <a:r>
              <a:rPr lang="en-US" altLang="zh-CN" sz="4400" b="1" dirty="0"/>
              <a:t>4</a:t>
            </a:r>
            <a:r>
              <a:rPr lang="zh-CN" altLang="en-US" sz="4400" b="1" dirty="0"/>
              <a:t>、这对珠宝有魔力，有磁性，可以把人世间的物质吸进去，然后向我们这个时代</a:t>
            </a:r>
            <a:r>
              <a:rPr lang="zh-CN" altLang="en-US" sz="4400" b="1" dirty="0">
                <a:solidFill>
                  <a:srgbClr val="FF0000"/>
                </a:solidFill>
              </a:rPr>
              <a:t>放射出精确无误的频波。</a:t>
            </a:r>
            <a:endParaRPr lang="zh-CN" altLang="en-US" sz="4400" b="1" dirty="0">
              <a:solidFill>
                <a:srgbClr val="FF0000"/>
              </a:solidFill>
            </a:endParaRPr>
          </a:p>
          <a:p>
            <a:pPr>
              <a:buNone/>
            </a:pPr>
            <a:r>
              <a:rPr lang="zh-CN" altLang="en-US" sz="4400" b="1" dirty="0"/>
              <a:t>          </a:t>
            </a:r>
            <a:r>
              <a:rPr lang="zh-CN" altLang="en-US" sz="4000" b="1" dirty="0"/>
              <a:t>托尔斯泰的文学创作，既来自于对社会生活，人间世态的观察、研究，同时又用他的艺术巨笔把它们准确地表现出来，展示了时代的本质和要求。</a:t>
            </a:r>
            <a:endParaRPr lang="zh-CN" altLang="en-US" sz="4000" b="1" dirty="0"/>
          </a:p>
          <a:p>
            <a:pPr>
              <a:buNone/>
            </a:pPr>
            <a:endParaRPr lang="zh-CN" altLang="en-US" sz="4000" b="1" dirty="0"/>
          </a:p>
        </p:txBody>
      </p:sp>
      <p:pic>
        <p:nvPicPr>
          <p:cNvPr id="25603" name="图片 20483" descr="t0119afadf099ccbed0"/>
          <p:cNvPicPr>
            <a:picLocks noChangeAspect="1"/>
          </p:cNvPicPr>
          <p:nvPr/>
        </p:nvPicPr>
        <p:blipFill>
          <a:blip r:embed="rId1"/>
          <a:stretch>
            <a:fillRect/>
          </a:stretch>
        </p:blipFill>
        <p:spPr>
          <a:xfrm>
            <a:off x="7308850" y="5589588"/>
            <a:ext cx="1835150" cy="1268412"/>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0483">
                                            <p:txEl>
                                              <p:charRg st="58" end="133"/>
                                            </p:txEl>
                                          </p:spTgt>
                                        </p:tgtEl>
                                        <p:attrNameLst>
                                          <p:attrName>style.visibility</p:attrName>
                                        </p:attrNameLst>
                                      </p:cBhvr>
                                      <p:to>
                                        <p:strVal val="visible"/>
                                      </p:to>
                                    </p:set>
                                    <p:animEffect transition="in" filter="checkerboard(across)">
                                      <p:cBhvr>
                                        <p:cTn id="7" dur="500"/>
                                        <p:tgtEl>
                                          <p:spTgt spid="20483">
                                            <p:txEl>
                                              <p:charRg st="58" end="1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21505"/>
          <p:cNvSpPr>
            <a:spLocks noGrp="1"/>
          </p:cNvSpPr>
          <p:nvPr>
            <p:ph type="title"/>
          </p:nvPr>
        </p:nvSpPr>
        <p:spPr>
          <a:ln/>
        </p:spPr>
        <p:txBody>
          <a:bodyPr anchor="ctr"/>
          <a:p>
            <a:br>
              <a:rPr lang="en-US" altLang="zh-CN" sz="4000" dirty="0"/>
            </a:br>
            <a:endParaRPr lang="en-US" altLang="zh-CN" sz="4000" dirty="0"/>
          </a:p>
        </p:txBody>
      </p:sp>
      <p:sp>
        <p:nvSpPr>
          <p:cNvPr id="21507" name="内容占位符 21506"/>
          <p:cNvSpPr>
            <a:spLocks noGrp="1"/>
          </p:cNvSpPr>
          <p:nvPr>
            <p:ph idx="1"/>
          </p:nvPr>
        </p:nvSpPr>
        <p:spPr>
          <a:xfrm>
            <a:off x="0" y="0"/>
            <a:ext cx="9144000" cy="6858000"/>
          </a:xfrm>
          <a:ln/>
        </p:spPr>
        <p:txBody>
          <a:bodyPr anchor="t"/>
          <a:p>
            <a:pPr>
              <a:lnSpc>
                <a:spcPct val="90000"/>
              </a:lnSpc>
              <a:buNone/>
            </a:pPr>
            <a:r>
              <a:rPr lang="en-US" altLang="zh-CN" b="1" dirty="0"/>
              <a:t>              </a:t>
            </a:r>
            <a:r>
              <a:rPr lang="en-US" altLang="zh-CN" sz="4400" b="1" dirty="0"/>
              <a:t>5</a:t>
            </a:r>
            <a:r>
              <a:rPr lang="zh-CN" altLang="en-US" sz="4400" b="1" dirty="0"/>
              <a:t>、当这一副寒光四射的匕首转而对它们的主人时是十分可怕的，因为锋刃无情，直戳要害，正好刺中了他的心窝。</a:t>
            </a:r>
            <a:endParaRPr lang="zh-CN" altLang="en-US" sz="4400" b="1" dirty="0"/>
          </a:p>
          <a:p>
            <a:pPr>
              <a:lnSpc>
                <a:spcPct val="90000"/>
              </a:lnSpc>
              <a:buNone/>
            </a:pPr>
            <a:r>
              <a:rPr lang="zh-CN" altLang="en-US" sz="4400" b="1" dirty="0"/>
              <a:t>         </a:t>
            </a:r>
            <a:r>
              <a:rPr lang="zh-CN" altLang="en-US" sz="4400" b="1" dirty="0">
                <a:solidFill>
                  <a:srgbClr val="FF0000"/>
                </a:solidFill>
              </a:rPr>
              <a:t>这句话写出了托 尔 斯 泰作为“清醒的现实主义”作家，对现实的批判是极其深刻而准确的。</a:t>
            </a:r>
            <a:endParaRPr lang="zh-CN" altLang="en-US" sz="4400" b="1" dirty="0">
              <a:solidFill>
                <a:srgbClr val="FF0000"/>
              </a:solidFill>
            </a:endParaRPr>
          </a:p>
          <a:p>
            <a:pPr>
              <a:lnSpc>
                <a:spcPct val="90000"/>
              </a:lnSpc>
              <a:buNone/>
            </a:pPr>
            <a:endParaRPr lang="zh-CN" altLang="en-US" sz="4400" b="1" dirty="0">
              <a:solidFill>
                <a:srgbClr val="FF0000"/>
              </a:solidFill>
            </a:endParaRPr>
          </a:p>
          <a:p>
            <a:endParaRPr lang="zh-CN" altLang="en-US" sz="4400" b="1" dirty="0"/>
          </a:p>
        </p:txBody>
      </p:sp>
      <p:pic>
        <p:nvPicPr>
          <p:cNvPr id="26627" name="图片 21507" descr="t013e33c4120da05e66"/>
          <p:cNvPicPr>
            <a:picLocks noChangeAspect="1"/>
          </p:cNvPicPr>
          <p:nvPr/>
        </p:nvPicPr>
        <p:blipFill>
          <a:blip r:embed="rId1"/>
          <a:stretch>
            <a:fillRect/>
          </a:stretch>
        </p:blipFill>
        <p:spPr>
          <a:xfrm>
            <a:off x="0" y="4724400"/>
            <a:ext cx="9144000" cy="2133600"/>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7">
                                            <p:txEl>
                                              <p:charRg st="66" end="119"/>
                                            </p:txEl>
                                          </p:spTgt>
                                        </p:tgtEl>
                                        <p:attrNameLst>
                                          <p:attrName>style.visibility</p:attrName>
                                        </p:attrNameLst>
                                      </p:cBhvr>
                                      <p:to>
                                        <p:strVal val="visible"/>
                                      </p:to>
                                    </p:set>
                                    <p:animEffect transition="in" filter="blinds(horizontal)">
                                      <p:cBhvr>
                                        <p:cTn id="7" dur="500"/>
                                        <p:tgtEl>
                                          <p:spTgt spid="21507">
                                            <p:txEl>
                                              <p:charRg st="66" end="1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22529"/>
          <p:cNvSpPr>
            <a:spLocks noGrp="1"/>
          </p:cNvSpPr>
          <p:nvPr>
            <p:ph type="title"/>
          </p:nvPr>
        </p:nvSpPr>
        <p:spPr>
          <a:xfrm>
            <a:off x="457200" y="0"/>
            <a:ext cx="8229600" cy="620713"/>
          </a:xfrm>
          <a:ln/>
        </p:spPr>
        <p:txBody>
          <a:bodyPr anchor="ctr"/>
          <a:p>
            <a:r>
              <a:rPr lang="zh-CN" altLang="en-US" sz="4000" b="1" dirty="0">
                <a:solidFill>
                  <a:srgbClr val="FF0000"/>
                </a:solidFill>
              </a:rPr>
              <a:t>拓展练习</a:t>
            </a:r>
            <a:endParaRPr lang="zh-CN" altLang="en-US" sz="4000" b="1" dirty="0">
              <a:solidFill>
                <a:srgbClr val="FF0000"/>
              </a:solidFill>
            </a:endParaRPr>
          </a:p>
        </p:txBody>
      </p:sp>
      <p:sp>
        <p:nvSpPr>
          <p:cNvPr id="27650" name="文本占位符 22530"/>
          <p:cNvSpPr>
            <a:spLocks noGrp="1"/>
          </p:cNvSpPr>
          <p:nvPr>
            <p:ph idx="1"/>
          </p:nvPr>
        </p:nvSpPr>
        <p:spPr>
          <a:xfrm>
            <a:off x="0" y="836613"/>
            <a:ext cx="9144000" cy="6021387"/>
          </a:xfrm>
          <a:ln/>
        </p:spPr>
        <p:txBody>
          <a:bodyPr anchor="t"/>
          <a:p>
            <a:pPr>
              <a:spcBef>
                <a:spcPct val="50000"/>
              </a:spcBef>
              <a:buClr>
                <a:srgbClr val="000000"/>
              </a:buClr>
              <a:buNone/>
            </a:pPr>
            <a:r>
              <a:rPr lang="en-US" altLang="zh-CN" b="1" dirty="0"/>
              <a:t>              </a:t>
            </a:r>
            <a:r>
              <a:rPr lang="en-US" altLang="zh-CN" sz="4400" b="1" dirty="0"/>
              <a:t>1</a:t>
            </a:r>
            <a:r>
              <a:rPr lang="zh-CN" altLang="en-US" sz="4400" b="1" dirty="0"/>
              <a:t>、课文一方面说托尔斯泰“可以任意支配整个世界及其知识财富”，可见他是幸福的；但另一方面又说他得不到“属于自己的那一份幸福”，这是否矛盾？你认为托尔斯泰究竟是幸福还是不幸？</a:t>
            </a:r>
            <a:endParaRPr lang="zh-CN" altLang="en-US" sz="4400" b="1" dirty="0"/>
          </a:p>
          <a:p>
            <a:pPr>
              <a:buNone/>
            </a:pPr>
            <a:endParaRPr lang="zh-CN" altLang="en-US" sz="4400" dirty="0"/>
          </a:p>
        </p:txBody>
      </p:sp>
      <p:pic>
        <p:nvPicPr>
          <p:cNvPr id="27651" name="图片 22531" descr="t015d221d98550161cc"/>
          <p:cNvPicPr>
            <a:picLocks noChangeAspect="1"/>
          </p:cNvPicPr>
          <p:nvPr/>
        </p:nvPicPr>
        <p:blipFill>
          <a:blip r:embed="rId1"/>
          <a:stretch>
            <a:fillRect/>
          </a:stretch>
        </p:blipFill>
        <p:spPr>
          <a:xfrm>
            <a:off x="0" y="5273675"/>
            <a:ext cx="9144000" cy="1584325"/>
          </a:xfrm>
          <a:prstGeom prst="rect">
            <a:avLst/>
          </a:prstGeom>
          <a:noFill/>
          <a:ln w="9525">
            <a:noFill/>
          </a:ln>
        </p:spPr>
      </p:pic>
    </p:spTree>
  </p:cSld>
  <p:clrMapOvr>
    <a:masterClrMapping/>
  </p:clrMapOvr>
  <p:transition spd="med">
    <p:wheel spokes="8"/>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23553"/>
          <p:cNvSpPr>
            <a:spLocks noGrp="1"/>
          </p:cNvSpPr>
          <p:nvPr>
            <p:ph type="title"/>
          </p:nvPr>
        </p:nvSpPr>
        <p:spPr>
          <a:ln/>
        </p:spPr>
        <p:txBody>
          <a:bodyPr anchor="ctr"/>
          <a:p>
            <a:br>
              <a:rPr lang="en-US" altLang="zh-CN" sz="4000" dirty="0"/>
            </a:br>
            <a:endParaRPr lang="en-US" altLang="zh-CN" sz="4000" dirty="0"/>
          </a:p>
        </p:txBody>
      </p:sp>
      <p:sp>
        <p:nvSpPr>
          <p:cNvPr id="28674" name="文本占位符 23554"/>
          <p:cNvSpPr>
            <a:spLocks noGrp="1"/>
          </p:cNvSpPr>
          <p:nvPr>
            <p:ph idx="1"/>
          </p:nvPr>
        </p:nvSpPr>
        <p:spPr>
          <a:xfrm>
            <a:off x="0" y="0"/>
            <a:ext cx="9144000" cy="6858000"/>
          </a:xfrm>
          <a:ln/>
        </p:spPr>
        <p:txBody>
          <a:bodyPr anchor="t"/>
          <a:p>
            <a:pPr>
              <a:lnSpc>
                <a:spcPct val="90000"/>
              </a:lnSpc>
              <a:buNone/>
            </a:pPr>
            <a:r>
              <a:rPr lang="en-US" altLang="zh-CN" sz="4400" b="1" dirty="0"/>
              <a:t>         </a:t>
            </a:r>
            <a:r>
              <a:rPr lang="zh-CN" altLang="en-US" sz="4400" b="1" dirty="0">
                <a:solidFill>
                  <a:srgbClr val="FF0000"/>
                </a:solidFill>
              </a:rPr>
              <a:t>不矛盾。 “幸福”与“不幸”，仁者见仁，智者见智。</a:t>
            </a:r>
            <a:endParaRPr lang="zh-CN" altLang="en-US" sz="4400" b="1" dirty="0">
              <a:solidFill>
                <a:srgbClr val="FF0000"/>
              </a:solidFill>
            </a:endParaRPr>
          </a:p>
          <a:p>
            <a:pPr>
              <a:lnSpc>
                <a:spcPct val="90000"/>
              </a:lnSpc>
              <a:buNone/>
            </a:pPr>
            <a:r>
              <a:rPr lang="zh-CN" altLang="en-US" sz="4400" b="1" dirty="0">
                <a:solidFill>
                  <a:srgbClr val="FF0000"/>
                </a:solidFill>
              </a:rPr>
              <a:t>         </a:t>
            </a:r>
            <a:r>
              <a:rPr lang="zh-CN" altLang="en-US" sz="4400" b="1" dirty="0"/>
              <a:t>“具有这种犀利眼光，能够看清真相的人，可以任意支配整个世界及其知识财富”，这是说托尔斯泰这样的人可以掌握世界的运作和知识财富。而“能够看清真相的人”常常是痛苦的，这是智者的痛苦，如果他既是智者又是仁者，那么痛苦将是双倍的。</a:t>
            </a:r>
            <a:endParaRPr lang="zh-CN" altLang="en-US" sz="4400" b="1" dirty="0"/>
          </a:p>
        </p:txBody>
      </p:sp>
      <p:pic>
        <p:nvPicPr>
          <p:cNvPr id="28675" name="图片 23555" descr="t0117e72654f1f476d0"/>
          <p:cNvPicPr>
            <a:picLocks noChangeAspect="1"/>
          </p:cNvPicPr>
          <p:nvPr/>
        </p:nvPicPr>
        <p:blipFill>
          <a:blip r:embed="rId1"/>
          <a:stretch>
            <a:fillRect/>
          </a:stretch>
        </p:blipFill>
        <p:spPr>
          <a:xfrm>
            <a:off x="6372225" y="5805488"/>
            <a:ext cx="2771775" cy="1052512"/>
          </a:xfrm>
          <a:prstGeom prst="rect">
            <a:avLst/>
          </a:prstGeom>
          <a:noFill/>
          <a:ln w="9525">
            <a:noFill/>
          </a:ln>
        </p:spPr>
      </p:pic>
    </p:spTree>
  </p:cSld>
  <p:clrMapOvr>
    <a:masterClrMapping/>
  </p:clrMapOvr>
  <p:transition spd="med">
    <p:wheel spokes="8"/>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24577"/>
          <p:cNvSpPr>
            <a:spLocks noGrp="1"/>
          </p:cNvSpPr>
          <p:nvPr>
            <p:ph type="title"/>
          </p:nvPr>
        </p:nvSpPr>
        <p:spPr>
          <a:ln/>
        </p:spPr>
        <p:txBody>
          <a:bodyPr anchor="ctr"/>
          <a:p>
            <a:br>
              <a:rPr lang="en-US" altLang="zh-CN" sz="4000" dirty="0"/>
            </a:br>
            <a:endParaRPr lang="en-US" altLang="zh-CN" sz="4000" dirty="0"/>
          </a:p>
        </p:txBody>
      </p:sp>
      <p:sp>
        <p:nvSpPr>
          <p:cNvPr id="29698" name="文本占位符 24578"/>
          <p:cNvSpPr>
            <a:spLocks noGrp="1"/>
          </p:cNvSpPr>
          <p:nvPr>
            <p:ph idx="1"/>
          </p:nvPr>
        </p:nvSpPr>
        <p:spPr>
          <a:xfrm>
            <a:off x="0" y="0"/>
            <a:ext cx="9144000" cy="6858000"/>
          </a:xfrm>
          <a:ln/>
        </p:spPr>
        <p:txBody>
          <a:bodyPr anchor="t"/>
          <a:p>
            <a:pPr>
              <a:buNone/>
            </a:pPr>
            <a:r>
              <a:rPr lang="en-US" altLang="zh-CN" sz="4400" b="1" dirty="0"/>
              <a:t>          </a:t>
            </a:r>
            <a:r>
              <a:rPr lang="zh-CN" altLang="en-US" sz="4400" b="1" dirty="0"/>
              <a:t>托尔斯泰正是这样的人，他看透了暴政、丑恶、虚伪和苦难，也看清了造成人间种种罪恶的原因，并尽其毕生努力去改变它，但总是事与愿违，这才是最大的痛苦。晚年的托尔斯泰厌弃贵族生活，决然放弃财产，以致和家人产生矛盾，最后毅然离家出走，而客死于途中。</a:t>
            </a:r>
            <a:endParaRPr lang="zh-CN" altLang="en-US" sz="4400" b="1" dirty="0"/>
          </a:p>
          <a:p>
            <a:endParaRPr lang="zh-CN" altLang="en-US" sz="4400" dirty="0"/>
          </a:p>
        </p:txBody>
      </p:sp>
      <p:pic>
        <p:nvPicPr>
          <p:cNvPr id="29699" name="图片 24579" descr="t01111c265b0c57e2ae"/>
          <p:cNvPicPr>
            <a:picLocks noChangeAspect="1"/>
          </p:cNvPicPr>
          <p:nvPr/>
        </p:nvPicPr>
        <p:blipFill>
          <a:blip r:embed="rId1"/>
          <a:stretch>
            <a:fillRect/>
          </a:stretch>
        </p:blipFill>
        <p:spPr>
          <a:xfrm>
            <a:off x="0" y="5661025"/>
            <a:ext cx="9144000" cy="1196975"/>
          </a:xfrm>
          <a:prstGeom prst="rect">
            <a:avLst/>
          </a:prstGeom>
          <a:noFill/>
          <a:ln w="9525">
            <a:noFill/>
          </a:ln>
        </p:spPr>
      </p:pic>
    </p:spTree>
  </p:cSld>
  <p:clrMapOvr>
    <a:masterClrMapping/>
  </p:clrMapOvr>
  <p:transition spd="med">
    <p:wheel spokes="8"/>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25601"/>
          <p:cNvSpPr>
            <a:spLocks noGrp="1"/>
          </p:cNvSpPr>
          <p:nvPr>
            <p:ph type="title"/>
          </p:nvPr>
        </p:nvSpPr>
        <p:spPr>
          <a:ln/>
        </p:spPr>
        <p:txBody>
          <a:bodyPr anchor="ctr"/>
          <a:p>
            <a:br>
              <a:rPr lang="en-US" altLang="zh-CN" sz="4000" dirty="0"/>
            </a:br>
            <a:endParaRPr lang="en-US" altLang="zh-CN" sz="4000" dirty="0"/>
          </a:p>
        </p:txBody>
      </p:sp>
      <p:sp>
        <p:nvSpPr>
          <p:cNvPr id="30722" name="文本占位符 25602"/>
          <p:cNvSpPr>
            <a:spLocks noGrp="1"/>
          </p:cNvSpPr>
          <p:nvPr>
            <p:ph idx="1"/>
          </p:nvPr>
        </p:nvSpPr>
        <p:spPr>
          <a:xfrm>
            <a:off x="0" y="0"/>
            <a:ext cx="9144000" cy="6858000"/>
          </a:xfrm>
          <a:ln/>
        </p:spPr>
        <p:txBody>
          <a:bodyPr anchor="t"/>
          <a:p>
            <a:pPr>
              <a:spcBef>
                <a:spcPct val="0"/>
              </a:spcBef>
              <a:buNone/>
            </a:pPr>
            <a:r>
              <a:rPr lang="en-US" altLang="zh-CN" b="1" dirty="0"/>
              <a:t>              </a:t>
            </a:r>
            <a:r>
              <a:rPr lang="en-US" altLang="zh-CN" sz="4400" b="1" dirty="0"/>
              <a:t>2</a:t>
            </a:r>
            <a:r>
              <a:rPr lang="zh-CN" altLang="en-US" sz="4400" b="1" dirty="0"/>
              <a:t>、如何理解</a:t>
            </a:r>
            <a:r>
              <a:rPr lang="zh-CN" altLang="en-US" sz="4400" b="1" dirty="0">
                <a:solidFill>
                  <a:srgbClr val="FF0000"/>
                </a:solidFill>
              </a:rPr>
              <a:t>“直到年纪大了以后胡子才变成白色，因而显出几分慈祥可敬。直到生命的最后十年，他脸上笼罩的厚厚一层阴云才消除了；直到人生的晚秋，俊秀之光才使这块悲凉之地解冻”</a:t>
            </a:r>
            <a:r>
              <a:rPr lang="zh-CN" altLang="en-US" sz="4400" b="1" dirty="0"/>
              <a:t>这段话的含义？</a:t>
            </a:r>
            <a:endParaRPr lang="zh-CN" altLang="en-US" sz="4400" b="1" dirty="0"/>
          </a:p>
          <a:p>
            <a:endParaRPr lang="zh-CN" altLang="en-US" sz="4400" dirty="0"/>
          </a:p>
        </p:txBody>
      </p:sp>
      <p:pic>
        <p:nvPicPr>
          <p:cNvPr id="30723" name="图片 25603" descr="t01bdb661798be37add"/>
          <p:cNvPicPr>
            <a:picLocks noChangeAspect="1"/>
          </p:cNvPicPr>
          <p:nvPr/>
        </p:nvPicPr>
        <p:blipFill>
          <a:blip r:embed="rId1"/>
          <a:stretch>
            <a:fillRect/>
          </a:stretch>
        </p:blipFill>
        <p:spPr>
          <a:xfrm>
            <a:off x="5580063" y="4149725"/>
            <a:ext cx="3563937" cy="2708275"/>
          </a:xfrm>
          <a:prstGeom prst="rect">
            <a:avLst/>
          </a:prstGeom>
          <a:noFill/>
          <a:ln w="9525">
            <a:noFill/>
          </a:ln>
        </p:spPr>
      </p:pic>
    </p:spTree>
  </p:cSld>
  <p:clrMapOvr>
    <a:masterClrMapping/>
  </p:clrMapOvr>
  <p:transition spd="med">
    <p:wheel spokes="8"/>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48129"/>
          <p:cNvSpPr>
            <a:spLocks noGrp="1"/>
          </p:cNvSpPr>
          <p:nvPr>
            <p:ph type="title"/>
          </p:nvPr>
        </p:nvSpPr>
        <p:spPr>
          <a:xfrm>
            <a:off x="457200" y="0"/>
            <a:ext cx="8229600" cy="549275"/>
          </a:xfrm>
          <a:ln/>
        </p:spPr>
        <p:txBody>
          <a:bodyPr anchor="ctr"/>
          <a:p>
            <a:r>
              <a:rPr lang="zh-CN" altLang="en-US" sz="4000" b="1" dirty="0">
                <a:solidFill>
                  <a:srgbClr val="FF0000"/>
                </a:solidFill>
              </a:rPr>
              <a:t>学习目标</a:t>
            </a:r>
            <a:endParaRPr lang="zh-CN" altLang="en-US" sz="4000" b="1" dirty="0">
              <a:solidFill>
                <a:srgbClr val="FF0000"/>
              </a:solidFill>
            </a:endParaRPr>
          </a:p>
        </p:txBody>
      </p:sp>
      <p:sp>
        <p:nvSpPr>
          <p:cNvPr id="4098" name="文本占位符 48130"/>
          <p:cNvSpPr>
            <a:spLocks noGrp="1"/>
          </p:cNvSpPr>
          <p:nvPr>
            <p:ph idx="1"/>
          </p:nvPr>
        </p:nvSpPr>
        <p:spPr>
          <a:xfrm>
            <a:off x="0" y="692150"/>
            <a:ext cx="9144000" cy="6165850"/>
          </a:xfrm>
          <a:ln/>
        </p:spPr>
        <p:txBody>
          <a:bodyPr anchor="t"/>
          <a:p>
            <a:pPr>
              <a:buNone/>
            </a:pPr>
            <a:r>
              <a:rPr lang="en-US" altLang="zh-CN" sz="4000" b="1" dirty="0"/>
              <a:t>          1</a:t>
            </a:r>
            <a:r>
              <a:rPr lang="zh-CN" altLang="en-US" sz="4000" b="1" dirty="0"/>
              <a:t>、积累生字、生词和与作者及列夫托尔斯泰相关的文学常识；</a:t>
            </a:r>
            <a:endParaRPr lang="zh-CN" altLang="en-US" sz="4000" b="1" dirty="0"/>
          </a:p>
          <a:p>
            <a:pPr>
              <a:buNone/>
            </a:pPr>
            <a:r>
              <a:rPr lang="zh-CN" altLang="en-US" sz="4000" b="1" dirty="0"/>
              <a:t>          </a:t>
            </a:r>
            <a:r>
              <a:rPr lang="en-US" altLang="zh-CN" sz="4000" b="1" dirty="0"/>
              <a:t>2</a:t>
            </a:r>
            <a:r>
              <a:rPr lang="zh-CN" altLang="en-US" sz="4000" b="1" dirty="0"/>
              <a:t>、领会外貌描写对刻画人物思想性格的作用和夸张、比喻等修辞手法的运用；</a:t>
            </a:r>
            <a:endParaRPr lang="zh-CN" altLang="en-US" sz="4000" b="1" dirty="0"/>
          </a:p>
          <a:p>
            <a:pPr>
              <a:buNone/>
            </a:pPr>
            <a:r>
              <a:rPr lang="zh-CN" altLang="en-US" sz="4000" b="1" dirty="0"/>
              <a:t>          </a:t>
            </a:r>
            <a:r>
              <a:rPr lang="en-US" altLang="zh-CN" sz="4000" b="1" dirty="0"/>
              <a:t>3</a:t>
            </a:r>
            <a:r>
              <a:rPr lang="zh-CN" altLang="en-US" sz="4000" b="1" dirty="0"/>
              <a:t>、明确本文中反衬手法的巧妙运用；</a:t>
            </a:r>
            <a:endParaRPr lang="zh-CN" altLang="en-US" sz="4000" b="1" dirty="0"/>
          </a:p>
          <a:p>
            <a:pPr>
              <a:buNone/>
            </a:pPr>
            <a:r>
              <a:rPr lang="zh-CN" altLang="en-US" sz="4000" b="1" dirty="0"/>
              <a:t>          </a:t>
            </a:r>
            <a:r>
              <a:rPr lang="en-US" altLang="zh-CN" sz="4000" b="1" dirty="0"/>
              <a:t>4</a:t>
            </a:r>
            <a:r>
              <a:rPr lang="zh-CN" altLang="en-US" sz="4000" b="1" dirty="0"/>
              <a:t>、感悟列夫托尔斯泰深邃而卓越的精神世界。</a:t>
            </a:r>
            <a:endParaRPr lang="zh-CN" altLang="en-US" sz="4000" b="1" dirty="0"/>
          </a:p>
        </p:txBody>
      </p:sp>
      <p:pic>
        <p:nvPicPr>
          <p:cNvPr id="4099" name="图片 48131" descr="t0151c150d037a7e957"/>
          <p:cNvPicPr>
            <a:picLocks noChangeAspect="1"/>
          </p:cNvPicPr>
          <p:nvPr/>
        </p:nvPicPr>
        <p:blipFill>
          <a:blip r:embed="rId1"/>
          <a:stretch>
            <a:fillRect/>
          </a:stretch>
        </p:blipFill>
        <p:spPr>
          <a:xfrm>
            <a:off x="0" y="0"/>
            <a:ext cx="1403350" cy="1412875"/>
          </a:xfrm>
          <a:prstGeom prst="rect">
            <a:avLst/>
          </a:prstGeom>
          <a:noFill/>
          <a:ln w="9525">
            <a:noFill/>
          </a:ln>
        </p:spPr>
      </p:pic>
      <p:pic>
        <p:nvPicPr>
          <p:cNvPr id="4100" name="图片 48132" descr="t0151c150d037a7e957"/>
          <p:cNvPicPr>
            <a:picLocks noChangeAspect="1"/>
          </p:cNvPicPr>
          <p:nvPr/>
        </p:nvPicPr>
        <p:blipFill>
          <a:blip r:embed="rId1"/>
          <a:stretch>
            <a:fillRect/>
          </a:stretch>
        </p:blipFill>
        <p:spPr>
          <a:xfrm>
            <a:off x="7451725" y="0"/>
            <a:ext cx="1403350" cy="808038"/>
          </a:xfrm>
          <a:prstGeom prst="rect">
            <a:avLst/>
          </a:prstGeom>
          <a:noFill/>
          <a:ln w="9525">
            <a:noFill/>
          </a:ln>
        </p:spPr>
      </p:pic>
    </p:spTree>
  </p:cSld>
  <p:clrMapOvr>
    <a:masterClrMapping/>
  </p:clrMapOvr>
  <p:transition spd="med">
    <p:wheel spokes="8"/>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26625"/>
          <p:cNvSpPr>
            <a:spLocks noGrp="1"/>
          </p:cNvSpPr>
          <p:nvPr>
            <p:ph type="title"/>
          </p:nvPr>
        </p:nvSpPr>
        <p:spPr>
          <a:ln/>
        </p:spPr>
        <p:txBody>
          <a:bodyPr anchor="ctr"/>
          <a:p>
            <a:br>
              <a:rPr lang="en-US" altLang="zh-CN" sz="4000" dirty="0"/>
            </a:br>
            <a:endParaRPr lang="en-US" altLang="zh-CN" sz="4000" dirty="0"/>
          </a:p>
        </p:txBody>
      </p:sp>
      <p:sp>
        <p:nvSpPr>
          <p:cNvPr id="31746" name="文本占位符 26626"/>
          <p:cNvSpPr>
            <a:spLocks noGrp="1"/>
          </p:cNvSpPr>
          <p:nvPr>
            <p:ph idx="1"/>
          </p:nvPr>
        </p:nvSpPr>
        <p:spPr>
          <a:xfrm>
            <a:off x="0" y="0"/>
            <a:ext cx="9144000" cy="6858000"/>
          </a:xfrm>
          <a:ln/>
        </p:spPr>
        <p:txBody>
          <a:bodyPr anchor="t"/>
          <a:p>
            <a:pPr>
              <a:spcBef>
                <a:spcPct val="0"/>
              </a:spcBef>
              <a:buNone/>
            </a:pPr>
            <a:r>
              <a:rPr lang="en-US" altLang="zh-CN" sz="4400" b="1" dirty="0"/>
              <a:t>          </a:t>
            </a:r>
            <a:r>
              <a:rPr lang="zh-CN" altLang="en-US" sz="4400" b="1" dirty="0"/>
              <a:t>托尔斯泰到晚年实现了他世界观的转变，坚决站到农民的立场上来，对富裕而有教养的阶级的生活及其基础</a:t>
            </a:r>
            <a:r>
              <a:rPr lang="en-US" altLang="zh-CN" sz="4400" b="1" dirty="0"/>
              <a:t>──</a:t>
            </a:r>
            <a:r>
              <a:rPr lang="zh-CN" altLang="en-US" sz="4400" b="1" dirty="0"/>
              <a:t>土地私有制表示强烈的否定，对国家和教会进行猛烈的抨击。然而，他反对暴力革命，宣扬基督教的博爱和自我修身，要从宗教、伦理中寻求解决社会矛盾的道路。</a:t>
            </a:r>
            <a:endParaRPr lang="zh-CN" altLang="en-US" sz="4400" b="1" dirty="0"/>
          </a:p>
          <a:p>
            <a:pPr>
              <a:buNone/>
            </a:pPr>
            <a:endParaRPr lang="zh-CN" altLang="en-US" sz="4400" dirty="0"/>
          </a:p>
        </p:txBody>
      </p:sp>
      <p:pic>
        <p:nvPicPr>
          <p:cNvPr id="31747" name="图片 26627" descr="t0196b79ad5f8dc727b"/>
          <p:cNvPicPr>
            <a:picLocks noChangeAspect="1"/>
          </p:cNvPicPr>
          <p:nvPr/>
        </p:nvPicPr>
        <p:blipFill>
          <a:blip r:embed="rId1"/>
          <a:stretch>
            <a:fillRect/>
          </a:stretch>
        </p:blipFill>
        <p:spPr>
          <a:xfrm>
            <a:off x="7092950" y="5516563"/>
            <a:ext cx="2051050" cy="1341437"/>
          </a:xfrm>
          <a:prstGeom prst="rect">
            <a:avLst/>
          </a:prstGeom>
          <a:noFill/>
          <a:ln w="9525">
            <a:noFill/>
          </a:ln>
        </p:spPr>
      </p:pic>
    </p:spTree>
  </p:cSld>
  <p:clrMapOvr>
    <a:masterClrMapping/>
  </p:clrMapOvr>
  <p:transition spd="med">
    <p:wheel spokes="8"/>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27649"/>
          <p:cNvSpPr>
            <a:spLocks noGrp="1"/>
          </p:cNvSpPr>
          <p:nvPr>
            <p:ph type="title"/>
          </p:nvPr>
        </p:nvSpPr>
        <p:spPr>
          <a:ln/>
        </p:spPr>
        <p:txBody>
          <a:bodyPr anchor="ctr"/>
          <a:p>
            <a:br>
              <a:rPr lang="en-US" altLang="zh-CN" sz="4000" dirty="0"/>
            </a:br>
            <a:endParaRPr lang="en-US" altLang="zh-CN" sz="4000" dirty="0"/>
          </a:p>
        </p:txBody>
      </p:sp>
      <p:sp>
        <p:nvSpPr>
          <p:cNvPr id="32770" name="文本占位符 27650"/>
          <p:cNvSpPr>
            <a:spLocks noGrp="1"/>
          </p:cNvSpPr>
          <p:nvPr>
            <p:ph idx="1"/>
          </p:nvPr>
        </p:nvSpPr>
        <p:spPr>
          <a:xfrm>
            <a:off x="0" y="0"/>
            <a:ext cx="9144000" cy="6858000"/>
          </a:xfrm>
          <a:ln/>
        </p:spPr>
        <p:txBody>
          <a:bodyPr anchor="t"/>
          <a:p>
            <a:pPr>
              <a:spcBef>
                <a:spcPct val="0"/>
              </a:spcBef>
              <a:buNone/>
            </a:pPr>
            <a:r>
              <a:rPr lang="en-US" altLang="zh-CN" sz="4400" b="1" dirty="0"/>
              <a:t>          </a:t>
            </a:r>
            <a:r>
              <a:rPr lang="zh-CN" altLang="en-US" sz="4000" b="1" dirty="0"/>
              <a:t>关于晚年的托尔斯泰肖像，他的同时代作家列</a:t>
            </a:r>
            <a:r>
              <a:rPr lang="en-US" altLang="zh-CN" sz="4000" b="1" dirty="0"/>
              <a:t>·</a:t>
            </a:r>
            <a:r>
              <a:rPr lang="zh-CN" altLang="en-US" sz="4000" b="1" dirty="0"/>
              <a:t>尼</a:t>
            </a:r>
            <a:r>
              <a:rPr lang="en-US" altLang="zh-CN" sz="4000" b="1" dirty="0"/>
              <a:t>·</a:t>
            </a:r>
            <a:r>
              <a:rPr lang="zh-CN" altLang="en-US" sz="4000" b="1" dirty="0"/>
              <a:t>安德烈耶夫</a:t>
            </a:r>
            <a:r>
              <a:rPr lang="en-US" altLang="zh-CN" sz="4000" b="1" dirty="0"/>
              <a:t>《</a:t>
            </a:r>
            <a:r>
              <a:rPr lang="zh-CN" altLang="en-US" sz="4000" b="1" dirty="0"/>
              <a:t>逝世前的半年</a:t>
            </a:r>
            <a:r>
              <a:rPr lang="en-US" altLang="zh-CN" sz="4000" b="1" dirty="0"/>
              <a:t>》</a:t>
            </a:r>
            <a:r>
              <a:rPr lang="zh-CN" altLang="en-US" sz="4000" b="1" dirty="0"/>
              <a:t>一文有过描述：“他以接近数学般的正确性在走完生命的历程时，性格变得非常柔和，感情变得十分纯洁，剩下像孩子一般的善良。”“这种柔和的性格是不同寻常的，不仅可望，而且“可即”。他那似乎并非由物质构成的，富有光华的白发是柔和的，老人的嗓子是柔和的，笑容和目光是柔和的。”</a:t>
            </a:r>
            <a:endParaRPr lang="zh-CN" altLang="en-US" sz="4000" b="1" dirty="0"/>
          </a:p>
          <a:p>
            <a:endParaRPr lang="zh-CN" altLang="en-US" sz="4000" b="1" dirty="0"/>
          </a:p>
        </p:txBody>
      </p:sp>
    </p:spTree>
  </p:cSld>
  <p:clrMapOvr>
    <a:masterClrMapping/>
  </p:clrMapOvr>
  <p:transition spd="med">
    <p:wheel spokes="8"/>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28673"/>
          <p:cNvSpPr>
            <a:spLocks noGrp="1"/>
          </p:cNvSpPr>
          <p:nvPr>
            <p:ph type="title"/>
          </p:nvPr>
        </p:nvSpPr>
        <p:spPr>
          <a:ln/>
        </p:spPr>
        <p:txBody>
          <a:bodyPr anchor="ctr"/>
          <a:p>
            <a:br>
              <a:rPr lang="en-US" altLang="zh-CN" sz="4000" dirty="0"/>
            </a:br>
            <a:endParaRPr lang="en-US" altLang="zh-CN" sz="4000" dirty="0"/>
          </a:p>
        </p:txBody>
      </p:sp>
      <p:sp>
        <p:nvSpPr>
          <p:cNvPr id="28675" name="内容占位符 28674"/>
          <p:cNvSpPr>
            <a:spLocks noGrp="1"/>
          </p:cNvSpPr>
          <p:nvPr>
            <p:ph idx="1"/>
          </p:nvPr>
        </p:nvSpPr>
        <p:spPr>
          <a:xfrm>
            <a:off x="0" y="0"/>
            <a:ext cx="9144000" cy="6858000"/>
          </a:xfrm>
          <a:ln/>
        </p:spPr>
        <p:txBody>
          <a:bodyPr anchor="t"/>
          <a:p>
            <a:pPr>
              <a:buNone/>
            </a:pPr>
            <a:r>
              <a:rPr lang="en-US" altLang="zh-CN" b="1" dirty="0"/>
              <a:t>             </a:t>
            </a:r>
            <a:r>
              <a:rPr lang="en-US" altLang="zh-CN" sz="4400" b="1" dirty="0"/>
              <a:t>3</a:t>
            </a:r>
            <a:r>
              <a:rPr lang="zh-CN" altLang="en-US" sz="4400" b="1" dirty="0"/>
              <a:t>、如何进行肖像描写</a:t>
            </a:r>
            <a:r>
              <a:rPr lang="en-US" altLang="zh-CN" sz="4400" b="1" dirty="0"/>
              <a:t>?</a:t>
            </a:r>
            <a:endParaRPr lang="en-US" altLang="zh-CN" sz="4400" b="1" dirty="0"/>
          </a:p>
          <a:p>
            <a:pPr>
              <a:buNone/>
            </a:pPr>
            <a:r>
              <a:rPr lang="en-US" altLang="zh-CN" sz="4400" b="1" dirty="0"/>
              <a:t>         </a:t>
            </a:r>
            <a:r>
              <a:rPr lang="zh-CN" altLang="en-US" sz="4400" b="1" dirty="0"/>
              <a:t>肖像描写是刻划人物的重要方法。最主要的是要</a:t>
            </a:r>
            <a:r>
              <a:rPr lang="zh-CN" altLang="en-US" sz="4400" b="1" dirty="0">
                <a:solidFill>
                  <a:srgbClr val="FF0000"/>
                </a:solidFill>
              </a:rPr>
              <a:t>形、神</a:t>
            </a:r>
            <a:r>
              <a:rPr lang="zh-CN" altLang="en-US" sz="4400" b="1" dirty="0"/>
              <a:t>兼备。</a:t>
            </a:r>
            <a:endParaRPr lang="zh-CN" altLang="en-US" sz="4400" b="1" dirty="0"/>
          </a:p>
          <a:p>
            <a:pPr>
              <a:buNone/>
            </a:pPr>
            <a:r>
              <a:rPr lang="zh-CN" altLang="en-US" sz="4400" b="1" dirty="0"/>
              <a:t>         本文用“平庸丑陋”</a:t>
            </a:r>
            <a:r>
              <a:rPr lang="zh-CN" altLang="en-US" sz="4400" b="1" dirty="0">
                <a:solidFill>
                  <a:srgbClr val="FF0000"/>
                </a:solidFill>
              </a:rPr>
              <a:t>反衬他</a:t>
            </a:r>
            <a:r>
              <a:rPr lang="zh-CN" altLang="en-US" sz="4400" b="1" dirty="0"/>
              <a:t>灵魂的高贵，眼睛的犀利。用“大众化”</a:t>
            </a:r>
            <a:r>
              <a:rPr lang="zh-CN" altLang="en-US" sz="4400" b="1" dirty="0">
                <a:solidFill>
                  <a:srgbClr val="FF0000"/>
                </a:solidFill>
              </a:rPr>
              <a:t>说明他</a:t>
            </a:r>
            <a:r>
              <a:rPr lang="zh-CN" altLang="en-US" sz="4400" b="1" dirty="0"/>
              <a:t>是人民大众中的普通一员，与俄国人民同呼吸共命运。（</a:t>
            </a:r>
            <a:r>
              <a:rPr lang="zh-CN" altLang="en-US" sz="4400" b="1" dirty="0">
                <a:solidFill>
                  <a:srgbClr val="FF0000"/>
                </a:solidFill>
              </a:rPr>
              <a:t>欲扬先抑</a:t>
            </a:r>
            <a:r>
              <a:rPr lang="zh-CN" altLang="en-US" sz="4400" b="1" dirty="0"/>
              <a:t>）</a:t>
            </a:r>
            <a:endParaRPr lang="zh-CN" altLang="en-US" sz="4400" b="1" dirty="0"/>
          </a:p>
          <a:p>
            <a:pPr>
              <a:buNone/>
            </a:pPr>
            <a:endParaRPr lang="zh-CN" altLang="en-US" sz="4400" b="1" dirty="0"/>
          </a:p>
          <a:p>
            <a:pPr>
              <a:spcBef>
                <a:spcPct val="50000"/>
              </a:spcBef>
              <a:buClr>
                <a:srgbClr val="000000"/>
              </a:buClr>
              <a:buNone/>
            </a:pPr>
            <a:endParaRPr lang="zh-CN" altLang="en-US" b="1" dirty="0">
              <a:solidFill>
                <a:srgbClr val="FF0000"/>
              </a:solidFill>
            </a:endParaRPr>
          </a:p>
        </p:txBody>
      </p:sp>
      <p:pic>
        <p:nvPicPr>
          <p:cNvPr id="33795" name="图片 28675" descr="t0191c5e02f6fa71357"/>
          <p:cNvPicPr>
            <a:picLocks noChangeAspect="1"/>
          </p:cNvPicPr>
          <p:nvPr/>
        </p:nvPicPr>
        <p:blipFill>
          <a:blip r:embed="rId1"/>
          <a:stretch>
            <a:fillRect/>
          </a:stretch>
        </p:blipFill>
        <p:spPr>
          <a:xfrm>
            <a:off x="5795963" y="5084763"/>
            <a:ext cx="3348037" cy="17732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charRg st="25" end="62"/>
                                            </p:txEl>
                                          </p:spTgt>
                                        </p:tgtEl>
                                        <p:attrNameLst>
                                          <p:attrName>style.visibility</p:attrName>
                                        </p:attrNameLst>
                                      </p:cBhvr>
                                      <p:to>
                                        <p:strVal val="visible"/>
                                      </p:to>
                                    </p:set>
                                    <p:animEffect transition="in" filter="blinds(horizontal)">
                                      <p:cBhvr>
                                        <p:cTn id="7" dur="500"/>
                                        <p:tgtEl>
                                          <p:spTgt spid="28675">
                                            <p:txEl>
                                              <p:charRg st="25" end="6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5">
                                            <p:txEl>
                                              <p:charRg st="62" end="135"/>
                                            </p:txEl>
                                          </p:spTgt>
                                        </p:tgtEl>
                                        <p:attrNameLst>
                                          <p:attrName>style.visibility</p:attrName>
                                        </p:attrNameLst>
                                      </p:cBhvr>
                                      <p:to>
                                        <p:strVal val="visible"/>
                                      </p:to>
                                    </p:set>
                                    <p:animEffect transition="in" filter="blinds(horizontal)">
                                      <p:cBhvr>
                                        <p:cTn id="12" dur="500"/>
                                        <p:tgtEl>
                                          <p:spTgt spid="28675">
                                            <p:txEl>
                                              <p:charRg st="62" end="1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框 50177"/>
          <p:cNvSpPr txBox="1"/>
          <p:nvPr/>
        </p:nvSpPr>
        <p:spPr>
          <a:xfrm>
            <a:off x="2063750" y="0"/>
            <a:ext cx="5029200" cy="641350"/>
          </a:xfrm>
          <a:prstGeom prst="rect">
            <a:avLst/>
          </a:prstGeom>
          <a:noFill/>
          <a:ln w="12700">
            <a:noFill/>
          </a:ln>
        </p:spPr>
        <p:txBody>
          <a:bodyPr anchor="t">
            <a:spAutoFit/>
          </a:bodyPr>
          <a:p>
            <a:pPr lvl="0" indent="0">
              <a:spcBef>
                <a:spcPct val="50000"/>
              </a:spcBef>
              <a:buClr>
                <a:srgbClr val="000000"/>
              </a:buClr>
            </a:pPr>
            <a:r>
              <a:rPr lang="zh-CN" altLang="en-US" sz="3600" b="1" dirty="0">
                <a:solidFill>
                  <a:srgbClr val="FF0000"/>
                </a:solidFill>
                <a:latin typeface="黑体" panose="02010609060101010101" pitchFamily="49" charset="-122"/>
                <a:ea typeface="黑体" panose="02010609060101010101" pitchFamily="49" charset="-122"/>
              </a:rPr>
              <a:t>列夫</a:t>
            </a:r>
            <a:r>
              <a:rPr lang="en-US" altLang="zh-CN" sz="3600" b="1" dirty="0">
                <a:solidFill>
                  <a:srgbClr val="FF0000"/>
                </a:solidFill>
                <a:latin typeface="黑体" panose="02010609060101010101" pitchFamily="49" charset="-122"/>
                <a:ea typeface="黑体" panose="02010609060101010101" pitchFamily="49" charset="-122"/>
              </a:rPr>
              <a:t>·</a:t>
            </a:r>
            <a:r>
              <a:rPr lang="zh-CN" altLang="en-US" sz="3600" b="1" dirty="0">
                <a:solidFill>
                  <a:srgbClr val="FF0000"/>
                </a:solidFill>
                <a:latin typeface="黑体" panose="02010609060101010101" pitchFamily="49" charset="-122"/>
                <a:ea typeface="黑体" panose="02010609060101010101" pitchFamily="49" charset="-122"/>
              </a:rPr>
              <a:t>托尔斯泰名言</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50179" name="文本框 50178"/>
          <p:cNvSpPr txBox="1"/>
          <p:nvPr/>
        </p:nvSpPr>
        <p:spPr>
          <a:xfrm>
            <a:off x="0" y="549275"/>
            <a:ext cx="9144000" cy="6188075"/>
          </a:xfrm>
          <a:prstGeom prst="rect">
            <a:avLst/>
          </a:prstGeom>
          <a:noFill/>
          <a:ln w="12700">
            <a:noFill/>
          </a:ln>
        </p:spPr>
        <p:txBody>
          <a:bodyPr anchor="t">
            <a:spAutoFit/>
          </a:bodyPr>
          <a:p>
            <a:pPr lvl="0" indent="0"/>
            <a:r>
              <a:rPr lang="en-US" altLang="zh-CN" sz="4000" b="1" dirty="0">
                <a:latin typeface="Arial" panose="020B0604020202020204" pitchFamily="34" charset="0"/>
                <a:ea typeface="宋体" panose="02010600030101010101" pitchFamily="2" charset="-122"/>
              </a:rPr>
              <a:t>        1</a:t>
            </a:r>
            <a:r>
              <a:rPr lang="zh-CN" altLang="en-US" sz="4000" b="1" dirty="0">
                <a:latin typeface="Arial" panose="020B0604020202020204" pitchFamily="34" charset="0"/>
                <a:ea typeface="宋体" panose="02010600030101010101" pitchFamily="2" charset="-122"/>
              </a:rPr>
              <a:t>、人生不是一种享乐，而是一桩十分沉重的工作。 </a:t>
            </a:r>
            <a:endParaRPr lang="zh-CN" altLang="en-US" sz="4000" b="1" dirty="0">
              <a:latin typeface="Arial" panose="020B0604020202020204" pitchFamily="34" charset="0"/>
              <a:ea typeface="宋体" panose="02010600030101010101" pitchFamily="2" charset="-122"/>
            </a:endParaRPr>
          </a:p>
          <a:p>
            <a:pPr lvl="0" indent="0"/>
            <a:r>
              <a:rPr lang="zh-CN" altLang="en-US" sz="4000" b="1" dirty="0">
                <a:latin typeface="Arial" panose="020B0604020202020204" pitchFamily="34" charset="0"/>
                <a:ea typeface="宋体" panose="02010600030101010101" pitchFamily="2" charset="-122"/>
              </a:rPr>
              <a:t>        </a:t>
            </a:r>
            <a:r>
              <a:rPr lang="en-US" altLang="zh-CN" sz="4000" b="1" dirty="0">
                <a:latin typeface="Arial" panose="020B0604020202020204" pitchFamily="34" charset="0"/>
                <a:ea typeface="宋体" panose="02010600030101010101" pitchFamily="2" charset="-122"/>
              </a:rPr>
              <a:t>2</a:t>
            </a:r>
            <a:r>
              <a:rPr lang="zh-CN" altLang="en-US" sz="4000" b="1" dirty="0">
                <a:latin typeface="Arial" panose="020B0604020202020204" pitchFamily="34" charset="0"/>
                <a:ea typeface="宋体" panose="02010600030101010101" pitchFamily="2" charset="-122"/>
              </a:rPr>
              <a:t>、人生的价值，并不是用时间，而是用深度去衡量的。 </a:t>
            </a:r>
            <a:endParaRPr lang="zh-CN" altLang="en-US" sz="4000" b="1" dirty="0">
              <a:latin typeface="Arial" panose="020B0604020202020204" pitchFamily="34" charset="0"/>
              <a:ea typeface="宋体" panose="02010600030101010101" pitchFamily="2" charset="-122"/>
            </a:endParaRPr>
          </a:p>
          <a:p>
            <a:pPr lvl="0" indent="0"/>
            <a:r>
              <a:rPr lang="zh-CN" altLang="en-US" sz="4000" b="1" dirty="0">
                <a:latin typeface="Arial" panose="020B0604020202020204" pitchFamily="34" charset="0"/>
                <a:ea typeface="宋体" panose="02010600030101010101" pitchFamily="2" charset="-122"/>
              </a:rPr>
              <a:t>        </a:t>
            </a:r>
            <a:r>
              <a:rPr lang="en-US" altLang="zh-CN" sz="4000" b="1" dirty="0">
                <a:latin typeface="Arial" panose="020B0604020202020204" pitchFamily="34" charset="0"/>
                <a:ea typeface="宋体" panose="02010600030101010101" pitchFamily="2" charset="-122"/>
              </a:rPr>
              <a:t>3</a:t>
            </a:r>
            <a:r>
              <a:rPr lang="zh-CN" altLang="en-US" sz="4000" b="1" dirty="0">
                <a:latin typeface="Arial" panose="020B0604020202020204" pitchFamily="34" charset="0"/>
                <a:ea typeface="宋体" panose="02010600030101010101" pitchFamily="2" charset="-122"/>
              </a:rPr>
              <a:t>、一切利己的生活，都是非理性的动物的生活。</a:t>
            </a:r>
            <a:endParaRPr lang="zh-CN" altLang="en-US" sz="4000" b="1" dirty="0">
              <a:latin typeface="Arial" panose="020B0604020202020204" pitchFamily="34" charset="0"/>
              <a:ea typeface="宋体" panose="02010600030101010101" pitchFamily="2" charset="-122"/>
            </a:endParaRPr>
          </a:p>
          <a:p>
            <a:pPr lvl="0" indent="0"/>
            <a:r>
              <a:rPr lang="zh-CN" altLang="en-US" sz="4000" b="1" dirty="0">
                <a:latin typeface="Arial" panose="020B0604020202020204" pitchFamily="34" charset="0"/>
                <a:ea typeface="宋体" panose="02010600030101010101" pitchFamily="2" charset="-122"/>
              </a:rPr>
              <a:t>        </a:t>
            </a:r>
            <a:r>
              <a:rPr lang="en-US" altLang="zh-CN" sz="4000" b="1" dirty="0">
                <a:latin typeface="Arial" panose="020B0604020202020204" pitchFamily="34" charset="0"/>
                <a:ea typeface="宋体" panose="02010600030101010101" pitchFamily="2" charset="-122"/>
              </a:rPr>
              <a:t>4</a:t>
            </a:r>
            <a:r>
              <a:rPr lang="zh-CN" altLang="en-US" sz="4000" b="1" dirty="0">
                <a:latin typeface="Arial" panose="020B0604020202020204" pitchFamily="34" charset="0"/>
                <a:ea typeface="宋体" panose="02010600030101010101" pitchFamily="2" charset="-122"/>
              </a:rPr>
              <a:t>、心灵纯洁的人， 生活充满甜蜜和喜悦。              </a:t>
            </a:r>
            <a:endParaRPr lang="zh-CN" altLang="en-US" sz="4000" b="1" dirty="0">
              <a:latin typeface="Arial" panose="020B0604020202020204" pitchFamily="34" charset="0"/>
              <a:ea typeface="宋体" panose="02010600030101010101" pitchFamily="2" charset="-122"/>
            </a:endParaRPr>
          </a:p>
          <a:p>
            <a:pPr lvl="0" indent="0"/>
            <a:r>
              <a:rPr lang="zh-CN" altLang="en-US" sz="4000" b="1" dirty="0">
                <a:latin typeface="Arial" panose="020B0604020202020204" pitchFamily="34" charset="0"/>
                <a:ea typeface="宋体" panose="02010600030101010101" pitchFamily="2" charset="-122"/>
              </a:rPr>
              <a:t>        </a:t>
            </a:r>
            <a:r>
              <a:rPr lang="en-US" altLang="zh-CN" sz="4000" b="1" dirty="0">
                <a:latin typeface="Arial" panose="020B0604020202020204" pitchFamily="34" charset="0"/>
                <a:ea typeface="宋体" panose="02010600030101010101" pitchFamily="2" charset="-122"/>
              </a:rPr>
              <a:t>5</a:t>
            </a:r>
            <a:r>
              <a:rPr lang="zh-CN" altLang="en-US" sz="4000" b="1" dirty="0">
                <a:latin typeface="Arial" panose="020B0604020202020204" pitchFamily="34" charset="0"/>
                <a:ea typeface="宋体" panose="02010600030101010101" pitchFamily="2" charset="-122"/>
              </a:rPr>
              <a:t>、人不是因为美丽才可爱</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而是因为可爱才美丽。</a:t>
            </a:r>
            <a:endParaRPr lang="zh-CN" altLang="en-US" sz="4000" b="1">
              <a:latin typeface="Arial" panose="020B0604020202020204" pitchFamily="34" charset="0"/>
              <a:ea typeface="宋体" panose="02010600030101010101" pitchFamily="2" charset="-122"/>
            </a:endParaRP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slide(fromLeft)">
                                      <p:cBhvr>
                                        <p:cTn id="7" dur="5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29697"/>
          <p:cNvSpPr>
            <a:spLocks noGrp="1"/>
          </p:cNvSpPr>
          <p:nvPr>
            <p:ph type="title"/>
          </p:nvPr>
        </p:nvSpPr>
        <p:spPr>
          <a:xfrm>
            <a:off x="457200" y="0"/>
            <a:ext cx="8229600" cy="765175"/>
          </a:xfrm>
          <a:ln/>
        </p:spPr>
        <p:txBody>
          <a:bodyPr anchor="ctr"/>
          <a:p>
            <a:r>
              <a:rPr lang="zh-CN" altLang="en-US" sz="4000" b="1" dirty="0">
                <a:solidFill>
                  <a:srgbClr val="FF0000"/>
                </a:solidFill>
              </a:rPr>
              <a:t>反衬</a:t>
            </a:r>
            <a:endParaRPr lang="zh-CN" altLang="en-US" sz="4000" b="1" dirty="0">
              <a:solidFill>
                <a:srgbClr val="FF0000"/>
              </a:solidFill>
            </a:endParaRPr>
          </a:p>
        </p:txBody>
      </p:sp>
      <p:sp>
        <p:nvSpPr>
          <p:cNvPr id="35842" name="文本占位符 29698"/>
          <p:cNvSpPr>
            <a:spLocks noGrp="1"/>
          </p:cNvSpPr>
          <p:nvPr>
            <p:ph idx="1"/>
          </p:nvPr>
        </p:nvSpPr>
        <p:spPr>
          <a:xfrm>
            <a:off x="0" y="836613"/>
            <a:ext cx="9144000" cy="6021387"/>
          </a:xfrm>
          <a:ln/>
        </p:spPr>
        <p:txBody>
          <a:bodyPr anchor="t"/>
          <a:p>
            <a:pPr>
              <a:buNone/>
            </a:pPr>
            <a:r>
              <a:rPr lang="zh-CN" altLang="en-US" sz="4000" b="1" dirty="0">
                <a:latin typeface="楷体_GB2312" pitchFamily="49" charset="-122"/>
                <a:ea typeface="楷体_GB2312" pitchFamily="49" charset="-122"/>
              </a:rPr>
              <a:t>用相反或相异的事物衬托所描绘的事物。</a:t>
            </a:r>
            <a:endParaRPr lang="zh-CN" altLang="en-US" sz="4000" b="1" dirty="0">
              <a:latin typeface="楷体_GB2312" pitchFamily="49" charset="-122"/>
              <a:ea typeface="楷体_GB2312" pitchFamily="49" charset="-122"/>
            </a:endParaRPr>
          </a:p>
          <a:p>
            <a:pPr>
              <a:buNone/>
            </a:pPr>
            <a:r>
              <a:rPr lang="zh-CN" altLang="en-US" sz="4000" b="1" dirty="0">
                <a:latin typeface="楷体_GB2312" pitchFamily="49" charset="-122"/>
                <a:ea typeface="楷体_GB2312" pitchFamily="49" charset="-122"/>
              </a:rPr>
              <a:t>     </a:t>
            </a:r>
            <a:r>
              <a:rPr lang="zh-CN" altLang="en-US" sz="4000" b="1" dirty="0">
                <a:solidFill>
                  <a:srgbClr val="FF0000"/>
                </a:solidFill>
                <a:latin typeface="楷体_GB2312" pitchFamily="49" charset="-122"/>
                <a:ea typeface="楷体_GB2312" pitchFamily="49" charset="-122"/>
              </a:rPr>
              <a:t>例子：</a:t>
            </a:r>
            <a:r>
              <a:rPr lang="zh-CN" altLang="en-US" sz="4000" b="1" dirty="0">
                <a:latin typeface="楷体_GB2312" pitchFamily="49" charset="-122"/>
                <a:ea typeface="楷体_GB2312" pitchFamily="49" charset="-122"/>
              </a:rPr>
              <a:t>海鸥在大海上飞窜，轰隆隆的雷声把海鸭吓坏了，企鹅胆怯地把肥胖的身躯躲藏在悬崖底下</a:t>
            </a:r>
            <a:r>
              <a:rPr lang="en-US" altLang="zh-CN" sz="4000" b="1" dirty="0">
                <a:latin typeface="楷体_GB2312" pitchFamily="49" charset="-122"/>
                <a:ea typeface="楷体_GB2312" pitchFamily="49" charset="-122"/>
              </a:rPr>
              <a:t>......</a:t>
            </a:r>
            <a:r>
              <a:rPr lang="zh-CN" altLang="en-US" sz="4000" b="1" dirty="0">
                <a:latin typeface="楷体_GB2312" pitchFamily="49" charset="-122"/>
                <a:ea typeface="楷体_GB2312" pitchFamily="49" charset="-122"/>
              </a:rPr>
              <a:t>只有那高傲的海燕，勇敢地、自由自在地在没起白沫的大海上飞翔。 </a:t>
            </a:r>
            <a:endParaRPr lang="zh-CN" altLang="en-US" sz="4000" b="1" dirty="0">
              <a:latin typeface="楷体_GB2312" pitchFamily="49" charset="-122"/>
              <a:ea typeface="楷体_GB2312" pitchFamily="49" charset="-122"/>
            </a:endParaRPr>
          </a:p>
          <a:p>
            <a:pPr>
              <a:buNone/>
            </a:pPr>
            <a:r>
              <a:rPr lang="zh-CN" altLang="en-US" sz="4000" b="1" dirty="0">
                <a:latin typeface="楷体_GB2312" pitchFamily="49" charset="-122"/>
                <a:ea typeface="楷体_GB2312" pitchFamily="49" charset="-122"/>
              </a:rPr>
              <a:t>          </a:t>
            </a:r>
            <a:r>
              <a:rPr lang="en-US" altLang="zh-CN" sz="4000" b="1" dirty="0">
                <a:latin typeface="楷体_GB2312" pitchFamily="49" charset="-122"/>
                <a:ea typeface="楷体_GB2312" pitchFamily="49" charset="-122"/>
              </a:rPr>
              <a:t>——《</a:t>
            </a:r>
            <a:r>
              <a:rPr lang="zh-CN" altLang="en-US" sz="4000" b="1" dirty="0">
                <a:latin typeface="楷体_GB2312" pitchFamily="49" charset="-122"/>
                <a:ea typeface="楷体_GB2312" pitchFamily="49" charset="-122"/>
              </a:rPr>
              <a:t>海燕</a:t>
            </a:r>
            <a:r>
              <a:rPr lang="en-US" altLang="zh-CN" sz="4000" b="1" dirty="0">
                <a:latin typeface="楷体_GB2312" pitchFamily="49" charset="-122"/>
                <a:ea typeface="楷体_GB2312" pitchFamily="49" charset="-122"/>
              </a:rPr>
              <a:t>》</a:t>
            </a:r>
            <a:r>
              <a:rPr lang="zh-CN" altLang="en-US" sz="4000" b="1" dirty="0">
                <a:latin typeface="楷体_GB2312" pitchFamily="49" charset="-122"/>
                <a:ea typeface="楷体_GB2312" pitchFamily="49" charset="-122"/>
              </a:rPr>
              <a:t>高尔基</a:t>
            </a:r>
            <a:endParaRPr lang="zh-CN" altLang="en-US" sz="4000" b="1" dirty="0">
              <a:latin typeface="楷体_GB2312" pitchFamily="49" charset="-122"/>
              <a:ea typeface="楷体_GB2312" pitchFamily="49" charset="-122"/>
            </a:endParaRPr>
          </a:p>
          <a:p>
            <a:pPr>
              <a:buNone/>
            </a:pPr>
            <a:r>
              <a:rPr lang="zh-CN" altLang="en-US" sz="4000" b="1" dirty="0">
                <a:latin typeface="楷体_GB2312" pitchFamily="49" charset="-122"/>
                <a:ea typeface="楷体_GB2312" pitchFamily="49" charset="-122"/>
              </a:rPr>
              <a:t>     </a:t>
            </a:r>
            <a:r>
              <a:rPr lang="en-US" altLang="zh-CN" sz="4000" b="1" dirty="0">
                <a:latin typeface="楷体_GB2312" pitchFamily="49" charset="-122"/>
                <a:ea typeface="楷体_GB2312" pitchFamily="49" charset="-122"/>
              </a:rPr>
              <a:t>(</a:t>
            </a:r>
            <a:r>
              <a:rPr lang="zh-CN" altLang="en-US" sz="4000" b="1" dirty="0">
                <a:latin typeface="楷体_GB2312" pitchFamily="49" charset="-122"/>
                <a:ea typeface="楷体_GB2312" pitchFamily="49" charset="-122"/>
              </a:rPr>
              <a:t>以海鸭及企鹅的懦弱衬托出海燕的勇敢。</a:t>
            </a:r>
            <a:r>
              <a:rPr lang="en-US" altLang="zh-CN" sz="4000" b="1" dirty="0">
                <a:latin typeface="楷体_GB2312" pitchFamily="49" charset="-122"/>
                <a:ea typeface="楷体_GB2312" pitchFamily="49" charset="-122"/>
              </a:rPr>
              <a:t>)</a:t>
            </a:r>
            <a:endParaRPr lang="en-US" altLang="zh-CN" sz="4000" b="1" dirty="0">
              <a:latin typeface="楷体_GB2312" pitchFamily="49" charset="-122"/>
              <a:ea typeface="楷体_GB2312" pitchFamily="49" charset="-122"/>
            </a:endParaRPr>
          </a:p>
          <a:p>
            <a:pPr>
              <a:buNone/>
            </a:pPr>
            <a:endParaRPr lang="en-US" altLang="zh-CN" sz="4000" b="1" dirty="0"/>
          </a:p>
        </p:txBody>
      </p:sp>
      <p:pic>
        <p:nvPicPr>
          <p:cNvPr id="35843" name="图片 29699" descr="t0196b79ad5f8dc727b"/>
          <p:cNvPicPr>
            <a:picLocks noChangeAspect="1"/>
          </p:cNvPicPr>
          <p:nvPr/>
        </p:nvPicPr>
        <p:blipFill>
          <a:blip r:embed="rId1"/>
          <a:stretch>
            <a:fillRect/>
          </a:stretch>
        </p:blipFill>
        <p:spPr>
          <a:xfrm>
            <a:off x="7667625" y="4292600"/>
            <a:ext cx="1476375" cy="1152525"/>
          </a:xfrm>
          <a:prstGeom prst="rect">
            <a:avLst/>
          </a:prstGeom>
          <a:noFill/>
          <a:ln w="9525">
            <a:noFill/>
          </a:ln>
        </p:spPr>
      </p:pic>
    </p:spTree>
  </p:cSld>
  <p:clrMapOvr>
    <a:masterClrMapping/>
  </p:clrMapOvr>
  <p:transition spd="med">
    <p:wheel spokes="8"/>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30721"/>
          <p:cNvSpPr>
            <a:spLocks noGrp="1"/>
          </p:cNvSpPr>
          <p:nvPr>
            <p:ph type="title"/>
          </p:nvPr>
        </p:nvSpPr>
        <p:spPr>
          <a:xfrm>
            <a:off x="457200" y="0"/>
            <a:ext cx="8229600" cy="765175"/>
          </a:xfrm>
          <a:ln/>
        </p:spPr>
        <p:txBody>
          <a:bodyPr anchor="ctr"/>
          <a:p>
            <a:r>
              <a:rPr lang="zh-CN" altLang="en-US" sz="4000" b="1" dirty="0">
                <a:solidFill>
                  <a:srgbClr val="FF0000"/>
                </a:solidFill>
              </a:rPr>
              <a:t>欲扬先抑的手法</a:t>
            </a:r>
            <a:endParaRPr lang="zh-CN" altLang="en-US" sz="4000" b="1" dirty="0">
              <a:solidFill>
                <a:srgbClr val="FF0000"/>
              </a:solidFill>
            </a:endParaRPr>
          </a:p>
        </p:txBody>
      </p:sp>
      <p:sp>
        <p:nvSpPr>
          <p:cNvPr id="36866" name="文本占位符 30722"/>
          <p:cNvSpPr>
            <a:spLocks noGrp="1"/>
          </p:cNvSpPr>
          <p:nvPr>
            <p:ph idx="1"/>
          </p:nvPr>
        </p:nvSpPr>
        <p:spPr>
          <a:xfrm>
            <a:off x="0" y="765175"/>
            <a:ext cx="9144000" cy="6092825"/>
          </a:xfrm>
          <a:ln/>
        </p:spPr>
        <p:txBody>
          <a:bodyPr anchor="t"/>
          <a:p>
            <a:pPr>
              <a:buNone/>
            </a:pPr>
            <a:r>
              <a:rPr lang="en-US" altLang="zh-CN" sz="4400" b="1" dirty="0">
                <a:solidFill>
                  <a:srgbClr val="FF0000"/>
                </a:solidFill>
              </a:rPr>
              <a:t>          </a:t>
            </a:r>
            <a:r>
              <a:rPr lang="zh-CN" altLang="en-US" sz="4400" b="1" dirty="0">
                <a:solidFill>
                  <a:srgbClr val="FF0000"/>
                </a:solidFill>
              </a:rPr>
              <a:t>概念： </a:t>
            </a:r>
            <a:r>
              <a:rPr lang="zh-CN" altLang="en-US" sz="4400" b="1" dirty="0"/>
              <a:t>欲扬先抑也叫先抑后扬，指为肯定某人、事、景、物，先用曲解或嘲讽的态度尽力去贬低或否定它的一种构思方法。</a:t>
            </a:r>
            <a:endParaRPr lang="zh-CN" altLang="en-US" sz="4400" b="1" dirty="0"/>
          </a:p>
          <a:p>
            <a:pPr>
              <a:buNone/>
            </a:pPr>
            <a:r>
              <a:rPr lang="zh-CN" altLang="en-US" sz="4400" b="1" dirty="0"/>
              <a:t>         </a:t>
            </a:r>
            <a:r>
              <a:rPr lang="zh-CN" altLang="en-US" sz="4400" b="1" dirty="0">
                <a:solidFill>
                  <a:srgbClr val="FF0000"/>
                </a:solidFill>
              </a:rPr>
              <a:t>作用：</a:t>
            </a:r>
            <a:r>
              <a:rPr lang="zh-CN" altLang="en-US" sz="4400" b="1" dirty="0"/>
              <a:t>造成鲜明对比， 留下深刻印象。</a:t>
            </a:r>
            <a:endParaRPr lang="zh-CN" altLang="en-US" sz="4400" b="1" dirty="0"/>
          </a:p>
          <a:p>
            <a:pPr>
              <a:buNone/>
            </a:pPr>
            <a:endParaRPr lang="zh-CN" altLang="en-US" sz="4400" dirty="0"/>
          </a:p>
        </p:txBody>
      </p:sp>
      <p:pic>
        <p:nvPicPr>
          <p:cNvPr id="36867" name="图片 30723" descr="t011b387393ee93c788"/>
          <p:cNvPicPr>
            <a:picLocks noChangeAspect="1"/>
          </p:cNvPicPr>
          <p:nvPr/>
        </p:nvPicPr>
        <p:blipFill>
          <a:blip r:embed="rId1"/>
          <a:stretch>
            <a:fillRect/>
          </a:stretch>
        </p:blipFill>
        <p:spPr>
          <a:xfrm>
            <a:off x="3203575" y="4581525"/>
            <a:ext cx="5940425" cy="2276475"/>
          </a:xfrm>
          <a:prstGeom prst="rect">
            <a:avLst/>
          </a:prstGeom>
          <a:noFill/>
          <a:ln w="9525">
            <a:noFill/>
          </a:ln>
        </p:spPr>
      </p:pic>
    </p:spTree>
  </p:cSld>
  <p:clrMapOvr>
    <a:masterClrMapping/>
  </p:clrMapOvr>
  <p:transition spd="med">
    <p:wheel spokes="8"/>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31745"/>
          <p:cNvSpPr>
            <a:spLocks noGrp="1"/>
          </p:cNvSpPr>
          <p:nvPr>
            <p:ph type="title"/>
          </p:nvPr>
        </p:nvSpPr>
        <p:spPr>
          <a:xfrm>
            <a:off x="457200" y="0"/>
            <a:ext cx="8229600" cy="765175"/>
          </a:xfrm>
          <a:ln/>
        </p:spPr>
        <p:txBody>
          <a:bodyPr anchor="ctr"/>
          <a:p>
            <a:r>
              <a:rPr lang="en-US" altLang="zh-CN" sz="4000" b="1" dirty="0">
                <a:solidFill>
                  <a:srgbClr val="FF0000"/>
                </a:solidFill>
                <a:ea typeface="黑体" panose="02010609060101010101" pitchFamily="49" charset="-122"/>
              </a:rPr>
              <a:t>“</a:t>
            </a:r>
            <a:r>
              <a:rPr lang="zh-CN" altLang="en-US" sz="4000" b="1" dirty="0">
                <a:solidFill>
                  <a:srgbClr val="FF0000"/>
                </a:solidFill>
                <a:ea typeface="黑体" panose="02010609060101010101" pitchFamily="49" charset="-122"/>
              </a:rPr>
              <a:t>夸张”的几种方式</a:t>
            </a:r>
            <a:endParaRPr lang="zh-CN" altLang="en-US" sz="4000" b="1" dirty="0">
              <a:solidFill>
                <a:srgbClr val="FF0000"/>
              </a:solidFill>
              <a:ea typeface="黑体" panose="02010609060101010101" pitchFamily="49" charset="-122"/>
            </a:endParaRPr>
          </a:p>
        </p:txBody>
      </p:sp>
      <p:sp>
        <p:nvSpPr>
          <p:cNvPr id="37890" name="文本占位符 31746"/>
          <p:cNvSpPr>
            <a:spLocks noGrp="1"/>
          </p:cNvSpPr>
          <p:nvPr>
            <p:ph idx="1"/>
          </p:nvPr>
        </p:nvSpPr>
        <p:spPr>
          <a:xfrm>
            <a:off x="0" y="765175"/>
            <a:ext cx="9144000" cy="6092825"/>
          </a:xfrm>
          <a:ln/>
        </p:spPr>
        <p:txBody>
          <a:bodyPr anchor="t"/>
          <a:p>
            <a:pPr>
              <a:buNone/>
            </a:pPr>
            <a:r>
              <a:rPr lang="en-US" altLang="zh-CN" sz="4000" b="1" dirty="0"/>
              <a:t>         </a:t>
            </a:r>
            <a:r>
              <a:rPr lang="zh-CN" altLang="en-US" sz="4000" b="1" dirty="0"/>
              <a:t>夸张的方式包括扩大、缩小和超前三种。</a:t>
            </a:r>
            <a:endParaRPr lang="zh-CN" altLang="en-US" sz="4000" b="1" dirty="0"/>
          </a:p>
          <a:p>
            <a:pPr>
              <a:buNone/>
            </a:pPr>
            <a:r>
              <a:rPr lang="en-US" altLang="zh-CN" sz="4000" b="1" dirty="0"/>
              <a:t>1</a:t>
            </a:r>
            <a:r>
              <a:rPr lang="zh-CN" altLang="en-US" sz="4000" b="1" dirty="0"/>
              <a:t>、扩大夸张。这类夸张是故意把一般的事物住上</a:t>
            </a:r>
            <a:r>
              <a:rPr lang="en-US" altLang="zh-CN" sz="4000" b="1" dirty="0"/>
              <a:t>(</a:t>
            </a:r>
            <a:r>
              <a:rPr lang="zh-CN" altLang="en-US" sz="4000" b="1" dirty="0"/>
              <a:t>高、强、快、多等</a:t>
            </a:r>
            <a:r>
              <a:rPr lang="en-US" altLang="zh-CN" sz="4000" b="1" dirty="0"/>
              <a:t>)</a:t>
            </a:r>
            <a:r>
              <a:rPr lang="zh-CN" altLang="en-US" sz="4000" b="1" dirty="0"/>
              <a:t>处说。</a:t>
            </a:r>
            <a:endParaRPr lang="zh-CN" altLang="en-US" sz="4000" dirty="0"/>
          </a:p>
          <a:p>
            <a:pPr>
              <a:buNone/>
            </a:pPr>
            <a:r>
              <a:rPr lang="zh-CN" altLang="en-US" sz="4000" b="1" dirty="0">
                <a:solidFill>
                  <a:srgbClr val="FF0000"/>
                </a:solidFill>
              </a:rPr>
              <a:t>      托尔斯泰这双眼睛里有一百只眼珠。</a:t>
            </a:r>
            <a:endParaRPr lang="zh-CN" altLang="en-US" sz="4000" b="1" dirty="0">
              <a:solidFill>
                <a:srgbClr val="FF0000"/>
              </a:solidFill>
            </a:endParaRPr>
          </a:p>
          <a:p>
            <a:pPr>
              <a:buNone/>
            </a:pPr>
            <a:r>
              <a:rPr lang="zh-CN" altLang="en-US" sz="4000" b="1" dirty="0"/>
              <a:t>           </a:t>
            </a:r>
            <a:r>
              <a:rPr lang="en-US" altLang="zh-CN" sz="4000" b="1" dirty="0"/>
              <a:t>2</a:t>
            </a:r>
            <a:r>
              <a:rPr lang="zh-CN" altLang="en-US" sz="4000" b="1" dirty="0"/>
              <a:t>、缩小夸张。与扩大夸张相反，这类夸张是故意把一般事物往小</a:t>
            </a:r>
            <a:r>
              <a:rPr lang="en-US" altLang="zh-CN" sz="4000" b="1" dirty="0"/>
              <a:t>(</a:t>
            </a:r>
            <a:r>
              <a:rPr lang="zh-CN" altLang="en-US" sz="4000" b="1" dirty="0"/>
              <a:t>低、弱、慢、少等</a:t>
            </a:r>
            <a:r>
              <a:rPr lang="en-US" altLang="zh-CN" sz="4000" b="1" dirty="0"/>
              <a:t>)</a:t>
            </a:r>
            <a:r>
              <a:rPr lang="zh-CN" altLang="en-US" sz="4000" b="1" dirty="0"/>
              <a:t>处说。 </a:t>
            </a:r>
            <a:endParaRPr lang="zh-CN" altLang="en-US" sz="4000" b="1" dirty="0"/>
          </a:p>
          <a:p>
            <a:pPr>
              <a:buNone/>
            </a:pPr>
            <a:r>
              <a:rPr lang="zh-CN" altLang="en-US" sz="4000" b="1" dirty="0">
                <a:solidFill>
                  <a:srgbClr val="CC3300"/>
                </a:solidFill>
              </a:rPr>
              <a:t>            </a:t>
            </a:r>
            <a:r>
              <a:rPr lang="zh-CN" altLang="en-US" sz="4000" b="1" dirty="0">
                <a:solidFill>
                  <a:srgbClr val="FF0000"/>
                </a:solidFill>
              </a:rPr>
              <a:t>就这么个侏儒！</a:t>
            </a:r>
            <a:endParaRPr lang="zh-CN" altLang="en-US" sz="4000" b="1" dirty="0">
              <a:solidFill>
                <a:srgbClr val="FF0000"/>
              </a:solidFill>
            </a:endParaRPr>
          </a:p>
          <a:p>
            <a:pPr>
              <a:buNone/>
            </a:pPr>
            <a:endParaRPr lang="zh-CN" altLang="en-US" sz="4000" dirty="0">
              <a:solidFill>
                <a:srgbClr val="FF0000"/>
              </a:solidFill>
            </a:endParaRPr>
          </a:p>
        </p:txBody>
      </p:sp>
      <p:pic>
        <p:nvPicPr>
          <p:cNvPr id="37891" name="图片 31747" descr="t01e990f56903985822"/>
          <p:cNvPicPr>
            <a:picLocks noChangeAspect="1"/>
          </p:cNvPicPr>
          <p:nvPr/>
        </p:nvPicPr>
        <p:blipFill>
          <a:blip r:embed="rId1"/>
          <a:stretch>
            <a:fillRect/>
          </a:stretch>
        </p:blipFill>
        <p:spPr>
          <a:xfrm>
            <a:off x="6948488" y="5734050"/>
            <a:ext cx="2195512" cy="1123950"/>
          </a:xfrm>
          <a:prstGeom prst="rect">
            <a:avLst/>
          </a:prstGeom>
          <a:noFill/>
          <a:ln w="9525">
            <a:noFill/>
          </a:ln>
        </p:spPr>
      </p:pic>
    </p:spTree>
  </p:cSld>
  <p:clrMapOvr>
    <a:masterClrMapping/>
  </p:clrMapOvr>
  <p:transition spd="med">
    <p:wheel spokes="8"/>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32769"/>
          <p:cNvSpPr>
            <a:spLocks noGrp="1"/>
          </p:cNvSpPr>
          <p:nvPr>
            <p:ph type="title"/>
          </p:nvPr>
        </p:nvSpPr>
        <p:spPr>
          <a:ln/>
        </p:spPr>
        <p:txBody>
          <a:bodyPr anchor="ctr"/>
          <a:p>
            <a:br>
              <a:rPr lang="en-US" altLang="zh-CN" sz="4000" dirty="0"/>
            </a:br>
            <a:endParaRPr lang="en-US" altLang="zh-CN" sz="4000" dirty="0"/>
          </a:p>
        </p:txBody>
      </p:sp>
      <p:sp>
        <p:nvSpPr>
          <p:cNvPr id="38914" name="文本占位符 32770"/>
          <p:cNvSpPr>
            <a:spLocks noGrp="1"/>
          </p:cNvSpPr>
          <p:nvPr>
            <p:ph idx="1"/>
          </p:nvPr>
        </p:nvSpPr>
        <p:spPr>
          <a:xfrm>
            <a:off x="0" y="0"/>
            <a:ext cx="9144000" cy="6858000"/>
          </a:xfrm>
          <a:ln/>
        </p:spPr>
        <p:txBody>
          <a:bodyPr anchor="t"/>
          <a:p>
            <a:pPr>
              <a:lnSpc>
                <a:spcPct val="90000"/>
              </a:lnSpc>
              <a:buNone/>
            </a:pPr>
            <a:r>
              <a:rPr lang="en-US" altLang="zh-CN" sz="4000" dirty="0"/>
              <a:t>          3</a:t>
            </a:r>
            <a:r>
              <a:rPr lang="zh-CN" altLang="en-US" sz="4000" dirty="0"/>
              <a:t>、</a:t>
            </a:r>
            <a:r>
              <a:rPr lang="zh-CN" altLang="en-US" sz="4000" b="1" dirty="0"/>
              <a:t>超前夸张。在两件事中，把后出现的事当成事先出现的，或是同时出现</a:t>
            </a:r>
            <a:r>
              <a:rPr lang="zh-CN" altLang="en-US" sz="4000" dirty="0"/>
              <a:t>。</a:t>
            </a:r>
            <a:endParaRPr lang="zh-CN" altLang="en-US" sz="4000" dirty="0"/>
          </a:p>
          <a:p>
            <a:pPr>
              <a:lnSpc>
                <a:spcPct val="90000"/>
              </a:lnSpc>
              <a:buNone/>
            </a:pPr>
            <a:r>
              <a:rPr lang="zh-CN" altLang="en-US" sz="4000" b="1" dirty="0">
                <a:solidFill>
                  <a:srgbClr val="CC3300"/>
                </a:solidFill>
              </a:rPr>
              <a:t>         </a:t>
            </a:r>
            <a:r>
              <a:rPr lang="zh-CN" altLang="en-US" sz="4000" b="1" dirty="0">
                <a:solidFill>
                  <a:srgbClr val="FF0000"/>
                </a:solidFill>
              </a:rPr>
              <a:t>如：他酒没进口，人早就醉了。</a:t>
            </a:r>
            <a:endParaRPr lang="zh-CN" altLang="en-US" sz="4000" b="1" dirty="0">
              <a:solidFill>
                <a:srgbClr val="FF0000"/>
              </a:solidFill>
            </a:endParaRPr>
          </a:p>
          <a:p>
            <a:pPr>
              <a:lnSpc>
                <a:spcPct val="90000"/>
              </a:lnSpc>
              <a:buNone/>
            </a:pPr>
            <a:r>
              <a:rPr lang="zh-CN" altLang="en-US" sz="4000" b="1" dirty="0"/>
              <a:t>                  注意事项：</a:t>
            </a:r>
            <a:endParaRPr lang="zh-CN" altLang="en-US" sz="4000" b="1" dirty="0"/>
          </a:p>
          <a:p>
            <a:pPr>
              <a:lnSpc>
                <a:spcPct val="90000"/>
              </a:lnSpc>
              <a:buNone/>
            </a:pPr>
            <a:r>
              <a:rPr lang="zh-CN" altLang="en-US" sz="4000" b="1" dirty="0"/>
              <a:t>         </a:t>
            </a:r>
            <a:r>
              <a:rPr lang="en-US" altLang="zh-CN" sz="4000" b="1" dirty="0">
                <a:solidFill>
                  <a:srgbClr val="FF0000"/>
                </a:solidFill>
              </a:rPr>
              <a:t>1</a:t>
            </a:r>
            <a:r>
              <a:rPr lang="zh-CN" altLang="en-US" sz="4000" b="1" dirty="0">
                <a:solidFill>
                  <a:srgbClr val="FF0000"/>
                </a:solidFill>
              </a:rPr>
              <a:t>、要以一定的客观事实为基础。</a:t>
            </a:r>
            <a:endParaRPr lang="zh-CN" altLang="en-US" sz="4000" b="1" dirty="0">
              <a:solidFill>
                <a:srgbClr val="FF0000"/>
              </a:solidFill>
            </a:endParaRPr>
          </a:p>
          <a:p>
            <a:pPr>
              <a:lnSpc>
                <a:spcPct val="90000"/>
              </a:lnSpc>
              <a:buNone/>
            </a:pPr>
            <a:r>
              <a:rPr lang="zh-CN" altLang="en-US" sz="4000" b="1" dirty="0">
                <a:ea typeface="楷体_GB2312" pitchFamily="49" charset="-122"/>
              </a:rPr>
              <a:t>如：他跑起来速度像宇宙飞船，肯定能拿冠军。这句夸张因脱离实际，难免给人以矫揉造作之感。</a:t>
            </a:r>
            <a:r>
              <a:rPr lang="zh-CN" altLang="en-US" sz="4000" b="1" dirty="0"/>
              <a:t> </a:t>
            </a:r>
            <a:br>
              <a:rPr lang="zh-CN" altLang="en-US" sz="4000" b="1" dirty="0"/>
            </a:br>
            <a:r>
              <a:rPr lang="zh-CN" altLang="en-US" sz="4000" b="1" dirty="0"/>
              <a:t>       </a:t>
            </a:r>
            <a:r>
              <a:rPr lang="en-US" altLang="zh-CN" sz="4000" b="1" dirty="0">
                <a:solidFill>
                  <a:srgbClr val="FF0000"/>
                </a:solidFill>
              </a:rPr>
              <a:t>2</a:t>
            </a:r>
            <a:r>
              <a:rPr lang="zh-CN" altLang="en-US" sz="4000" b="1" dirty="0">
                <a:solidFill>
                  <a:srgbClr val="FF0000"/>
                </a:solidFill>
              </a:rPr>
              <a:t>、要表述明确。</a:t>
            </a:r>
            <a:endParaRPr lang="zh-CN" altLang="en-US" sz="4000" b="1" dirty="0">
              <a:solidFill>
                <a:srgbClr val="FF0000"/>
              </a:solidFill>
            </a:endParaRPr>
          </a:p>
          <a:p>
            <a:pPr>
              <a:lnSpc>
                <a:spcPct val="90000"/>
              </a:lnSpc>
              <a:buNone/>
            </a:pPr>
            <a:r>
              <a:rPr lang="zh-CN" altLang="en-US" sz="4000" b="1" dirty="0">
                <a:ea typeface="楷体_GB2312" pitchFamily="49" charset="-122"/>
              </a:rPr>
              <a:t>如：苦干一个月，胜过两个月。</a:t>
            </a:r>
            <a:r>
              <a:rPr lang="zh-CN" altLang="en-US" sz="4000" dirty="0"/>
              <a:t>  </a:t>
            </a:r>
            <a:endParaRPr lang="zh-CN" altLang="en-US" sz="4000" dirty="0"/>
          </a:p>
          <a:p>
            <a:pPr>
              <a:lnSpc>
                <a:spcPct val="90000"/>
              </a:lnSpc>
              <a:buNone/>
            </a:pPr>
            <a:endParaRPr lang="zh-CN" altLang="en-US" sz="4000" dirty="0"/>
          </a:p>
        </p:txBody>
      </p:sp>
      <p:pic>
        <p:nvPicPr>
          <p:cNvPr id="38915" name="图片 32771" descr="t01a18ba43a5faea4d5"/>
          <p:cNvPicPr>
            <a:picLocks noChangeAspect="1"/>
          </p:cNvPicPr>
          <p:nvPr/>
        </p:nvPicPr>
        <p:blipFill>
          <a:blip r:embed="rId1"/>
          <a:stretch>
            <a:fillRect/>
          </a:stretch>
        </p:blipFill>
        <p:spPr>
          <a:xfrm>
            <a:off x="7380288" y="5157788"/>
            <a:ext cx="1763712" cy="1700212"/>
          </a:xfrm>
          <a:prstGeom prst="rect">
            <a:avLst/>
          </a:prstGeom>
          <a:noFill/>
          <a:ln w="9525">
            <a:noFill/>
          </a:ln>
        </p:spPr>
      </p:pic>
    </p:spTree>
  </p:cSld>
  <p:clrMapOvr>
    <a:masterClrMapping/>
  </p:clrMapOvr>
  <p:transition spd="med">
    <p:wheel spokes="8"/>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33793"/>
          <p:cNvSpPr>
            <a:spLocks noGrp="1"/>
          </p:cNvSpPr>
          <p:nvPr>
            <p:ph type="title"/>
          </p:nvPr>
        </p:nvSpPr>
        <p:spPr>
          <a:xfrm>
            <a:off x="457200" y="0"/>
            <a:ext cx="8229600" cy="765175"/>
          </a:xfrm>
          <a:ln/>
        </p:spPr>
        <p:txBody>
          <a:bodyPr anchor="ctr"/>
          <a:p>
            <a:r>
              <a:rPr lang="zh-CN" altLang="en-US" sz="4000" b="1" dirty="0">
                <a:solidFill>
                  <a:srgbClr val="FF0000"/>
                </a:solidFill>
              </a:rPr>
              <a:t>小结</a:t>
            </a:r>
            <a:endParaRPr lang="zh-CN" altLang="en-US" sz="4000" b="1" dirty="0">
              <a:solidFill>
                <a:srgbClr val="FF0000"/>
              </a:solidFill>
            </a:endParaRPr>
          </a:p>
        </p:txBody>
      </p:sp>
      <p:sp>
        <p:nvSpPr>
          <p:cNvPr id="39938" name="文本占位符 33794"/>
          <p:cNvSpPr>
            <a:spLocks noGrp="1"/>
          </p:cNvSpPr>
          <p:nvPr>
            <p:ph idx="1"/>
          </p:nvPr>
        </p:nvSpPr>
        <p:spPr>
          <a:xfrm>
            <a:off x="0" y="836613"/>
            <a:ext cx="9144000" cy="6021387"/>
          </a:xfrm>
          <a:ln/>
        </p:spPr>
        <p:txBody>
          <a:bodyPr anchor="t"/>
          <a:p>
            <a:pPr>
              <a:spcBef>
                <a:spcPct val="0"/>
              </a:spcBef>
              <a:buNone/>
            </a:pPr>
            <a:r>
              <a:rPr lang="en-US" altLang="zh-CN" dirty="0"/>
              <a:t>             </a:t>
            </a:r>
            <a:r>
              <a:rPr lang="zh-CN" altLang="en-US" sz="4400" b="1" dirty="0"/>
              <a:t>本文作者了运用</a:t>
            </a:r>
            <a:r>
              <a:rPr lang="zh-CN" altLang="en-US" sz="4400" b="1" dirty="0">
                <a:solidFill>
                  <a:srgbClr val="FF0000"/>
                </a:solidFill>
              </a:rPr>
              <a:t>“先抑后扬”</a:t>
            </a:r>
            <a:r>
              <a:rPr lang="zh-CN" altLang="en-US" sz="4400" b="1" dirty="0"/>
              <a:t>的手法，在课文前半部描写托尔斯泰平庸甚至丑陋的外貌，以此来反衬后半部其深邃的目光和高贵的灵魂。</a:t>
            </a:r>
            <a:endParaRPr lang="zh-CN" altLang="en-US" sz="4400" b="1" dirty="0"/>
          </a:p>
          <a:p>
            <a:endParaRPr lang="zh-CN" altLang="en-US" sz="4400" b="1" dirty="0"/>
          </a:p>
        </p:txBody>
      </p:sp>
      <p:pic>
        <p:nvPicPr>
          <p:cNvPr id="39939" name="图片 33795" descr="t0193d63e65beb3b672"/>
          <p:cNvPicPr>
            <a:picLocks noChangeAspect="1"/>
          </p:cNvPicPr>
          <p:nvPr/>
        </p:nvPicPr>
        <p:blipFill>
          <a:blip r:embed="rId1"/>
          <a:stretch>
            <a:fillRect/>
          </a:stretch>
        </p:blipFill>
        <p:spPr>
          <a:xfrm>
            <a:off x="0" y="4076700"/>
            <a:ext cx="9144000" cy="2781300"/>
          </a:xfrm>
          <a:prstGeom prst="rect">
            <a:avLst/>
          </a:prstGeom>
          <a:noFill/>
          <a:ln w="9525">
            <a:noFill/>
          </a:ln>
        </p:spPr>
      </p:pic>
    </p:spTree>
  </p:cSld>
  <p:clrMapOvr>
    <a:masterClrMapping/>
  </p:clrMapOvr>
  <p:transition spd="med">
    <p:wheel spokes="8"/>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34817"/>
          <p:cNvSpPr>
            <a:spLocks noGrp="1"/>
          </p:cNvSpPr>
          <p:nvPr>
            <p:ph type="title"/>
          </p:nvPr>
        </p:nvSpPr>
        <p:spPr>
          <a:xfrm>
            <a:off x="457200" y="0"/>
            <a:ext cx="8229600" cy="765175"/>
          </a:xfrm>
          <a:ln/>
        </p:spPr>
        <p:txBody>
          <a:bodyPr anchor="ctr"/>
          <a:p>
            <a:r>
              <a:rPr lang="zh-CN" altLang="en-US" b="1" dirty="0">
                <a:solidFill>
                  <a:srgbClr val="FF0000"/>
                </a:solidFill>
              </a:rPr>
              <a:t>主题</a:t>
            </a:r>
            <a:endParaRPr lang="zh-CN" altLang="en-US" b="1" dirty="0">
              <a:solidFill>
                <a:srgbClr val="FF0000"/>
              </a:solidFill>
            </a:endParaRPr>
          </a:p>
        </p:txBody>
      </p:sp>
      <p:sp>
        <p:nvSpPr>
          <p:cNvPr id="40962" name="文本占位符 34818"/>
          <p:cNvSpPr>
            <a:spLocks noGrp="1"/>
          </p:cNvSpPr>
          <p:nvPr>
            <p:ph idx="1"/>
          </p:nvPr>
        </p:nvSpPr>
        <p:spPr>
          <a:xfrm>
            <a:off x="0" y="836613"/>
            <a:ext cx="9144000" cy="6021387"/>
          </a:xfrm>
          <a:ln/>
        </p:spPr>
        <p:txBody>
          <a:bodyPr anchor="t"/>
          <a:p>
            <a:pPr>
              <a:buNone/>
            </a:pPr>
            <a:r>
              <a:rPr lang="en-US" altLang="zh-CN" sz="4400" b="1" dirty="0"/>
              <a:t>         </a:t>
            </a:r>
            <a:r>
              <a:rPr lang="zh-CN" altLang="en-US" sz="4400" b="1" dirty="0"/>
              <a:t>本文是俄国大文豪列夫</a:t>
            </a:r>
            <a:r>
              <a:rPr lang="en-US" altLang="zh-CN" sz="4400" b="1" dirty="0"/>
              <a:t>.</a:t>
            </a:r>
            <a:r>
              <a:rPr lang="zh-CN" altLang="en-US" sz="4400" b="1" dirty="0"/>
              <a:t>托尔斯泰的一幅“肖像画”，作者不仅为我们展示了列夫</a:t>
            </a:r>
            <a:r>
              <a:rPr lang="en-US" altLang="zh-CN" sz="4400" b="1" dirty="0"/>
              <a:t>.</a:t>
            </a:r>
            <a:r>
              <a:rPr lang="zh-CN" altLang="en-US" sz="4400" b="1" dirty="0"/>
              <a:t>托尔斯泰独特的外貌特征，更为我们揭示了列夫</a:t>
            </a:r>
            <a:r>
              <a:rPr lang="en-US" altLang="zh-CN" sz="4400" b="1" dirty="0"/>
              <a:t>.</a:t>
            </a:r>
            <a:r>
              <a:rPr lang="zh-CN" altLang="en-US" sz="4400" b="1" dirty="0"/>
              <a:t>托尔斯泰深邃的精神世界。</a:t>
            </a:r>
            <a:endParaRPr lang="zh-CN" altLang="en-US" sz="4400" b="1" dirty="0"/>
          </a:p>
        </p:txBody>
      </p:sp>
      <p:pic>
        <p:nvPicPr>
          <p:cNvPr id="40963" name="图片 34819" descr="t0140cbbe56eca706df"/>
          <p:cNvPicPr>
            <a:picLocks noChangeAspect="1"/>
          </p:cNvPicPr>
          <p:nvPr/>
        </p:nvPicPr>
        <p:blipFill>
          <a:blip r:embed="rId1"/>
          <a:stretch>
            <a:fillRect/>
          </a:stretch>
        </p:blipFill>
        <p:spPr>
          <a:xfrm>
            <a:off x="0" y="4652963"/>
            <a:ext cx="9144000" cy="2205037"/>
          </a:xfrm>
          <a:prstGeom prst="rect">
            <a:avLst/>
          </a:prstGeom>
          <a:noFill/>
          <a:ln w="9525">
            <a:noFill/>
          </a:ln>
        </p:spPr>
      </p:pic>
    </p:spTree>
  </p:cSld>
  <p:clrMapOvr>
    <a:masterClrMapping/>
  </p:clrMapOvr>
  <p:transition spd="med">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46081" descr="托尔斯泰"/>
          <p:cNvPicPr>
            <a:picLocks noChangeAspect="1"/>
          </p:cNvPicPr>
          <p:nvPr/>
        </p:nvPicPr>
        <p:blipFill>
          <a:blip r:embed="rId1"/>
          <a:srcRect/>
          <a:stretch>
            <a:fillRect/>
          </a:stretch>
        </p:blipFill>
        <p:spPr>
          <a:xfrm>
            <a:off x="0" y="0"/>
            <a:ext cx="2771775" cy="6858000"/>
          </a:xfrm>
          <a:prstGeom prst="rect">
            <a:avLst/>
          </a:prstGeom>
          <a:noFill/>
          <a:ln w="9525">
            <a:noFill/>
          </a:ln>
        </p:spPr>
      </p:pic>
      <p:sp>
        <p:nvSpPr>
          <p:cNvPr id="46083" name="文本框 46082"/>
          <p:cNvSpPr txBox="1"/>
          <p:nvPr/>
        </p:nvSpPr>
        <p:spPr>
          <a:xfrm>
            <a:off x="2771775" y="0"/>
            <a:ext cx="6372225" cy="8620125"/>
          </a:xfrm>
          <a:prstGeom prst="rect">
            <a:avLst/>
          </a:prstGeom>
          <a:noFill/>
          <a:ln w="9525">
            <a:noFill/>
          </a:ln>
        </p:spPr>
        <p:txBody>
          <a:bodyPr anchor="t">
            <a:spAutoFit/>
          </a:bodyPr>
          <a:p>
            <a:pPr lvl="0" indent="0"/>
            <a:r>
              <a:rPr lang="en-US" altLang="zh-CN" sz="4000" b="1" dirty="0">
                <a:solidFill>
                  <a:schemeClr val="tx2"/>
                </a:solidFill>
                <a:latin typeface="Arial" panose="020B0604020202020204" pitchFamily="34" charset="0"/>
                <a:ea typeface="宋体" panose="02010600030101010101" pitchFamily="2" charset="-122"/>
              </a:rPr>
              <a:t>        </a:t>
            </a:r>
            <a:r>
              <a:rPr lang="zh-CN" altLang="en-US" sz="4400" b="1" dirty="0">
                <a:solidFill>
                  <a:srgbClr val="FF0000"/>
                </a:solidFill>
                <a:latin typeface="Arial" panose="020B0604020202020204" pitchFamily="34" charset="0"/>
                <a:ea typeface="宋体" panose="02010600030101010101" pitchFamily="2" charset="-122"/>
              </a:rPr>
              <a:t>列夫</a:t>
            </a:r>
            <a:r>
              <a:rPr lang="en-US" altLang="zh-CN" sz="4400" b="1" dirty="0">
                <a:solidFill>
                  <a:srgbClr val="FF0000"/>
                </a:solidFill>
                <a:latin typeface="Arial" panose="020B0604020202020204" pitchFamily="34" charset="0"/>
                <a:ea typeface="宋体" panose="02010600030101010101" pitchFamily="2" charset="-122"/>
              </a:rPr>
              <a:t>.</a:t>
            </a:r>
            <a:r>
              <a:rPr lang="zh-CN" altLang="en-US" sz="4400" b="1" dirty="0">
                <a:solidFill>
                  <a:srgbClr val="FF0000"/>
                </a:solidFill>
                <a:latin typeface="Arial" panose="020B0604020202020204" pitchFamily="34" charset="0"/>
                <a:ea typeface="宋体" panose="02010600030101010101" pitchFamily="2" charset="-122"/>
              </a:rPr>
              <a:t>托尔斯泰</a:t>
            </a:r>
            <a:endParaRPr lang="zh-CN" altLang="en-US" sz="4400" b="1" dirty="0">
              <a:solidFill>
                <a:srgbClr val="FF0000"/>
              </a:solidFill>
              <a:latin typeface="Arial" panose="020B0604020202020204" pitchFamily="34" charset="0"/>
              <a:ea typeface="宋体" panose="02010600030101010101" pitchFamily="2" charset="-122"/>
            </a:endParaRPr>
          </a:p>
          <a:p>
            <a:pPr lvl="0" indent="0"/>
            <a:r>
              <a:rPr lang="zh-CN" altLang="en-US" sz="4400" b="1" dirty="0">
                <a:solidFill>
                  <a:schemeClr val="tx2"/>
                </a:solidFill>
                <a:latin typeface="仿宋_GB2312" pitchFamily="49" charset="-122"/>
                <a:ea typeface="仿宋_GB2312" pitchFamily="49" charset="-122"/>
              </a:rPr>
              <a:t>（</a:t>
            </a:r>
            <a:r>
              <a:rPr lang="en-US" altLang="zh-CN" sz="4400" b="1" dirty="0">
                <a:latin typeface="仿宋_GB2312" pitchFamily="49" charset="-122"/>
                <a:ea typeface="仿宋_GB2312" pitchFamily="49" charset="-122"/>
              </a:rPr>
              <a:t>1828-1910</a:t>
            </a:r>
            <a:r>
              <a:rPr lang="zh-CN" altLang="en-US" sz="4400" b="1" dirty="0">
                <a:latin typeface="仿宋_GB2312" pitchFamily="49" charset="-122"/>
                <a:ea typeface="仿宋_GB2312" pitchFamily="49" charset="-122"/>
              </a:rPr>
              <a:t>）俄国伟大的文学家、思想家，举世公认的大文豪，被称为 “天才艺术家”、“俄罗斯文学的灵魂”。</a:t>
            </a:r>
            <a:endParaRPr lang="zh-CN" altLang="en-US" sz="4400" b="1" dirty="0">
              <a:latin typeface="仿宋_GB2312" pitchFamily="49" charset="-122"/>
              <a:ea typeface="仿宋_GB2312" pitchFamily="49" charset="-122"/>
            </a:endParaRPr>
          </a:p>
          <a:p>
            <a:pPr lvl="0" indent="0"/>
            <a:r>
              <a:rPr lang="zh-CN" altLang="en-US" sz="4400" b="1" dirty="0">
                <a:latin typeface="仿宋_GB2312" pitchFamily="49" charset="-122"/>
                <a:ea typeface="仿宋_GB2312" pitchFamily="49" charset="-122"/>
              </a:rPr>
              <a:t>    代表作有</a:t>
            </a:r>
            <a:r>
              <a:rPr lang="zh-CN" altLang="en-US" sz="4400" b="1" dirty="0">
                <a:solidFill>
                  <a:srgbClr val="FF0000"/>
                </a:solidFill>
                <a:latin typeface="Arial" panose="020B0604020202020204" pitchFamily="34" charset="0"/>
                <a:ea typeface="宋体" panose="02010600030101010101" pitchFamily="2" charset="-122"/>
              </a:rPr>
              <a:t>长篇小说：</a:t>
            </a:r>
            <a:r>
              <a:rPr lang="en-US" altLang="zh-CN" sz="4400" b="1" dirty="0">
                <a:solidFill>
                  <a:srgbClr val="FF0000"/>
                </a:solidFill>
                <a:latin typeface="Arial" panose="020B0604020202020204" pitchFamily="34" charset="0"/>
                <a:ea typeface="宋体" panose="02010600030101010101" pitchFamily="2" charset="-122"/>
              </a:rPr>
              <a:t>《</a:t>
            </a:r>
            <a:r>
              <a:rPr lang="zh-CN" altLang="en-US" sz="4400" b="1" dirty="0">
                <a:solidFill>
                  <a:srgbClr val="FF0000"/>
                </a:solidFill>
                <a:latin typeface="Arial" panose="020B0604020202020204" pitchFamily="34" charset="0"/>
                <a:ea typeface="宋体" panose="02010600030101010101" pitchFamily="2" charset="-122"/>
              </a:rPr>
              <a:t>战争与和平</a:t>
            </a:r>
            <a:r>
              <a:rPr lang="en-US" altLang="zh-CN" sz="4400" b="1" dirty="0">
                <a:solidFill>
                  <a:srgbClr val="FF0000"/>
                </a:solidFill>
                <a:latin typeface="Arial" panose="020B0604020202020204" pitchFamily="34" charset="0"/>
                <a:ea typeface="宋体" panose="02010600030101010101" pitchFamily="2" charset="-122"/>
              </a:rPr>
              <a:t>》《</a:t>
            </a:r>
            <a:r>
              <a:rPr lang="zh-CN" altLang="en-US" sz="4400" b="1" dirty="0">
                <a:solidFill>
                  <a:srgbClr val="FF0000"/>
                </a:solidFill>
                <a:latin typeface="Arial" panose="020B0604020202020204" pitchFamily="34" charset="0"/>
                <a:ea typeface="宋体" panose="02010600030101010101" pitchFamily="2" charset="-122"/>
              </a:rPr>
              <a:t>安娜</a:t>
            </a:r>
            <a:r>
              <a:rPr lang="en-US" altLang="zh-CN" sz="4400" b="1" dirty="0">
                <a:solidFill>
                  <a:srgbClr val="FF0000"/>
                </a:solidFill>
                <a:latin typeface="Arial" panose="020B0604020202020204" pitchFamily="34" charset="0"/>
                <a:ea typeface="宋体" panose="02010600030101010101" pitchFamily="2" charset="-122"/>
              </a:rPr>
              <a:t>·</a:t>
            </a:r>
            <a:r>
              <a:rPr lang="zh-CN" altLang="en-US" sz="4400" b="1" dirty="0">
                <a:solidFill>
                  <a:srgbClr val="FF0000"/>
                </a:solidFill>
                <a:latin typeface="Arial" panose="020B0604020202020204" pitchFamily="34" charset="0"/>
                <a:ea typeface="宋体" panose="02010600030101010101" pitchFamily="2" charset="-122"/>
              </a:rPr>
              <a:t>卡列尼娜</a:t>
            </a:r>
            <a:r>
              <a:rPr lang="en-US" altLang="zh-CN" sz="4400" b="1" dirty="0">
                <a:solidFill>
                  <a:srgbClr val="FF0000"/>
                </a:solidFill>
                <a:latin typeface="Arial" panose="020B0604020202020204" pitchFamily="34" charset="0"/>
                <a:ea typeface="宋体" panose="02010600030101010101" pitchFamily="2" charset="-122"/>
              </a:rPr>
              <a:t>》《</a:t>
            </a:r>
            <a:r>
              <a:rPr lang="zh-CN" altLang="en-US" sz="4400" b="1" dirty="0">
                <a:solidFill>
                  <a:srgbClr val="FF0000"/>
                </a:solidFill>
                <a:latin typeface="Arial" panose="020B0604020202020204" pitchFamily="34" charset="0"/>
                <a:ea typeface="宋体" panose="02010600030101010101" pitchFamily="2" charset="-122"/>
              </a:rPr>
              <a:t>复活</a:t>
            </a:r>
            <a:r>
              <a:rPr lang="en-US" altLang="zh-CN" sz="4400" b="1" dirty="0">
                <a:solidFill>
                  <a:srgbClr val="FF0000"/>
                </a:solidFill>
                <a:latin typeface="Arial" panose="020B0604020202020204" pitchFamily="34" charset="0"/>
                <a:ea typeface="宋体" panose="02010600030101010101" pitchFamily="2" charset="-122"/>
              </a:rPr>
              <a:t>》</a:t>
            </a:r>
            <a:r>
              <a:rPr lang="zh-CN" altLang="en-US" sz="4400" b="1" dirty="0">
                <a:latin typeface="Arial" panose="020B0604020202020204" pitchFamily="34" charset="0"/>
                <a:ea typeface="宋体" panose="02010600030101010101" pitchFamily="2" charset="-122"/>
              </a:rPr>
              <a:t>等。</a:t>
            </a:r>
            <a:endParaRPr lang="zh-CN" altLang="en-US" sz="4400" b="1" dirty="0">
              <a:latin typeface="Arial" panose="020B0604020202020204" pitchFamily="34" charset="0"/>
              <a:ea typeface="宋体" panose="02010600030101010101" pitchFamily="2" charset="-122"/>
            </a:endParaRPr>
          </a:p>
          <a:p>
            <a:pPr lvl="0" indent="0"/>
            <a:r>
              <a:rPr lang="zh-CN" altLang="en-US" sz="4000" b="1" dirty="0">
                <a:latin typeface="仿宋_GB2312" pitchFamily="49" charset="-122"/>
                <a:ea typeface="仿宋_GB2312" pitchFamily="49" charset="-122"/>
              </a:rPr>
              <a:t>        </a:t>
            </a:r>
            <a:endParaRPr lang="zh-CN" altLang="en-US" sz="4000" b="1" dirty="0">
              <a:latin typeface="仿宋_GB2312" pitchFamily="49" charset="-122"/>
              <a:ea typeface="仿宋_GB2312" pitchFamily="49" charset="-122"/>
            </a:endParaRPr>
          </a:p>
          <a:p>
            <a:pPr lvl="0" indent="0"/>
            <a:r>
              <a:rPr lang="zh-CN" altLang="en-US" sz="4000" b="1" dirty="0">
                <a:latin typeface="仿宋_GB2312" pitchFamily="49" charset="-122"/>
                <a:ea typeface="仿宋_GB2312" pitchFamily="49" charset="-122"/>
              </a:rPr>
              <a:t>   </a:t>
            </a:r>
            <a:endParaRPr lang="zh-CN" altLang="en-US" sz="4000" dirty="0">
              <a:latin typeface="仿宋_GB2312" pitchFamily="49" charset="-122"/>
              <a:ea typeface="仿宋_GB2312" pitchFamily="49" charset="-122"/>
            </a:endParaRPr>
          </a:p>
          <a:p>
            <a:pPr lvl="0" indent="0"/>
            <a:endParaRPr lang="zh-CN" altLang="en-US" sz="4000">
              <a:solidFill>
                <a:schemeClr val="tx2"/>
              </a:solidFill>
              <a:latin typeface="仿宋_GB2312" pitchFamily="49" charset="-122"/>
              <a:ea typeface="仿宋_GB2312" pitchFamily="49" charset="-122"/>
            </a:endParaRPr>
          </a:p>
        </p:txBody>
      </p:sp>
      <p:sp>
        <p:nvSpPr>
          <p:cNvPr id="5123" name="文本框 46083"/>
          <p:cNvSpPr txBox="1"/>
          <p:nvPr/>
        </p:nvSpPr>
        <p:spPr>
          <a:xfrm>
            <a:off x="2987675" y="3789363"/>
            <a:ext cx="5976938" cy="366712"/>
          </a:xfrm>
          <a:prstGeom prst="rect">
            <a:avLst/>
          </a:prstGeom>
          <a:noFill/>
          <a:ln w="9525">
            <a:noFill/>
          </a:ln>
        </p:spPr>
        <p:txBody>
          <a:bodyPr anchor="t">
            <a:spAutoFit/>
          </a:bodyPr>
          <a:p>
            <a:pPr lvl="0" indent="0">
              <a:spcBef>
                <a:spcPct val="50000"/>
              </a:spcBef>
            </a:pPr>
            <a:endParaRPr lang="zh-CN" altLang="en-US" b="1" dirty="0">
              <a:latin typeface="Arial" panose="020B0604020202020204" pitchFamily="34" charset="0"/>
              <a:ea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46083">
                                            <p:txEl>
                                              <p:charRg st="16" end="73"/>
                                            </p:txEl>
                                          </p:spTgt>
                                        </p:tgtEl>
                                        <p:attrNameLst>
                                          <p:attrName>style.visibility</p:attrName>
                                        </p:attrNameLst>
                                      </p:cBhvr>
                                      <p:to>
                                        <p:strVal val="visible"/>
                                      </p:to>
                                    </p:set>
                                    <p:anim calcmode="lin" valueType="num">
                                      <p:cBhvr>
                                        <p:cTn id="7" dur="500" fill="hold"/>
                                        <p:tgtEl>
                                          <p:spTgt spid="46083">
                                            <p:txEl>
                                              <p:charRg st="16" end="7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6083">
                                            <p:txEl>
                                              <p:charRg st="16" end="7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6083">
                                            <p:txEl>
                                              <p:charRg st="16" end="7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6083">
                                            <p:txEl>
                                              <p:charRg st="16" end="73"/>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6083">
                                            <p:txEl>
                                              <p:charRg st="73" end="109"/>
                                            </p:txEl>
                                          </p:spTgt>
                                        </p:tgtEl>
                                        <p:attrNameLst>
                                          <p:attrName>style.visibility</p:attrName>
                                        </p:attrNameLst>
                                      </p:cBhvr>
                                      <p:to>
                                        <p:strVal val="visible"/>
                                      </p:to>
                                    </p:set>
                                    <p:animEffect transition="in" filter="blinds(horizontal)">
                                      <p:cBhvr>
                                        <p:cTn id="15" dur="500"/>
                                        <p:tgtEl>
                                          <p:spTgt spid="46083">
                                            <p:txEl>
                                              <p:charRg st="73" end="109"/>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6083">
                                            <p:txEl>
                                              <p:charRg st="109" end="118"/>
                                            </p:txEl>
                                          </p:spTgt>
                                        </p:tgtEl>
                                        <p:attrNameLst>
                                          <p:attrName>style.visibility</p:attrName>
                                        </p:attrNameLst>
                                      </p:cBhvr>
                                      <p:to>
                                        <p:strVal val="visible"/>
                                      </p:to>
                                    </p:set>
                                    <p:animEffect transition="in" filter="blinds(horizontal)">
                                      <p:cBhvr>
                                        <p:cTn id="20" dur="500"/>
                                        <p:tgtEl>
                                          <p:spTgt spid="46083">
                                            <p:txEl>
                                              <p:charRg st="109" end="118"/>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46083">
                                            <p:txEl>
                                              <p:charRg st="118" end="122"/>
                                            </p:txEl>
                                          </p:spTgt>
                                        </p:tgtEl>
                                        <p:attrNameLst>
                                          <p:attrName>style.visibility</p:attrName>
                                        </p:attrNameLst>
                                      </p:cBhvr>
                                      <p:to>
                                        <p:strVal val="visible"/>
                                      </p:to>
                                    </p:set>
                                    <p:animEffect transition="in" filter="blinds(horizontal)">
                                      <p:cBhvr>
                                        <p:cTn id="23" dur="500"/>
                                        <p:tgtEl>
                                          <p:spTgt spid="46083">
                                            <p:txEl>
                                              <p:charRg st="118" end="1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图片 45057" descr="茨威格1"/>
          <p:cNvPicPr>
            <a:picLocks noChangeAspect="1"/>
          </p:cNvPicPr>
          <p:nvPr/>
        </p:nvPicPr>
        <p:blipFill>
          <a:blip r:embed="rId1"/>
          <a:stretch>
            <a:fillRect/>
          </a:stretch>
        </p:blipFill>
        <p:spPr>
          <a:xfrm>
            <a:off x="0" y="1096963"/>
            <a:ext cx="2657475" cy="5761037"/>
          </a:xfrm>
          <a:prstGeom prst="rect">
            <a:avLst/>
          </a:prstGeom>
          <a:noFill/>
          <a:ln w="9525">
            <a:noFill/>
          </a:ln>
        </p:spPr>
      </p:pic>
      <p:sp>
        <p:nvSpPr>
          <p:cNvPr id="45060" name="文本框 45059"/>
          <p:cNvSpPr txBox="1"/>
          <p:nvPr/>
        </p:nvSpPr>
        <p:spPr>
          <a:xfrm>
            <a:off x="2627313" y="0"/>
            <a:ext cx="6770687" cy="8016875"/>
          </a:xfrm>
          <a:prstGeom prst="rect">
            <a:avLst/>
          </a:prstGeom>
          <a:noFill/>
          <a:ln w="9525">
            <a:noFill/>
          </a:ln>
        </p:spPr>
        <p:txBody>
          <a:bodyPr anchor="t">
            <a:spAutoFit/>
          </a:bodyPr>
          <a:p>
            <a:pPr lvl="0" indent="0">
              <a:spcBef>
                <a:spcPct val="50000"/>
              </a:spcBef>
            </a:pPr>
            <a:r>
              <a:rPr lang="en-US" altLang="zh-CN" sz="3200" dirty="0">
                <a:latin typeface="黑体" panose="02010609060101010101" pitchFamily="49" charset="-122"/>
                <a:ea typeface="黑体" panose="02010609060101010101" pitchFamily="49" charset="-122"/>
              </a:rPr>
              <a:t>    </a:t>
            </a:r>
            <a:r>
              <a:rPr lang="zh-CN" altLang="en-US" sz="4000" dirty="0">
                <a:solidFill>
                  <a:srgbClr val="FF0000"/>
                </a:solidFill>
                <a:latin typeface="黑体" panose="02010609060101010101" pitchFamily="49" charset="-122"/>
                <a:ea typeface="黑体" panose="02010609060101010101" pitchFamily="49" charset="-122"/>
              </a:rPr>
              <a:t>斯蒂芬</a:t>
            </a:r>
            <a:r>
              <a:rPr lang="en-US" altLang="zh-CN" sz="4000" dirty="0">
                <a:solidFill>
                  <a:srgbClr val="FF0000"/>
                </a:solidFill>
                <a:latin typeface="黑体" panose="02010609060101010101" pitchFamily="49" charset="-122"/>
                <a:ea typeface="黑体" panose="02010609060101010101" pitchFamily="49" charset="-122"/>
              </a:rPr>
              <a:t>·</a:t>
            </a:r>
            <a:r>
              <a:rPr lang="zh-CN" altLang="en-US" sz="4000" dirty="0">
                <a:solidFill>
                  <a:srgbClr val="FF0000"/>
                </a:solidFill>
                <a:latin typeface="黑体" panose="02010609060101010101" pitchFamily="49" charset="-122"/>
                <a:ea typeface="黑体" panose="02010609060101010101" pitchFamily="49" charset="-122"/>
              </a:rPr>
              <a:t>茨威格</a:t>
            </a:r>
            <a:r>
              <a:rPr lang="zh-CN" altLang="en-US" sz="4000" b="1" dirty="0">
                <a:latin typeface="宋体" panose="02010600030101010101" pitchFamily="2" charset="-122"/>
                <a:ea typeface="宋体" panose="02010600030101010101" pitchFamily="2" charset="-122"/>
              </a:rPr>
              <a:t>（</a:t>
            </a:r>
            <a:r>
              <a:rPr lang="en-US" altLang="zh-CN" sz="4000" b="1" dirty="0">
                <a:latin typeface="宋体" panose="02010600030101010101" pitchFamily="2" charset="-122"/>
                <a:ea typeface="宋体" panose="02010600030101010101" pitchFamily="2" charset="-122"/>
              </a:rPr>
              <a:t>1881—1942</a:t>
            </a:r>
            <a:r>
              <a:rPr lang="zh-CN" altLang="en-US" sz="4000" b="1" dirty="0">
                <a:latin typeface="宋体" panose="02010600030101010101" pitchFamily="2" charset="-122"/>
                <a:ea typeface="宋体" panose="02010600030101010101" pitchFamily="2" charset="-122"/>
              </a:rPr>
              <a:t>），奥地利著名小说家、传记作家。</a:t>
            </a:r>
            <a:r>
              <a:rPr lang="zh-CN" altLang="en-US" sz="4000" b="1" dirty="0">
                <a:latin typeface="Arial" panose="020B0604020202020204" pitchFamily="34" charset="0"/>
                <a:ea typeface="宋体" panose="02010600030101010101" pitchFamily="2" charset="-122"/>
              </a:rPr>
              <a:t>代表作有小说</a:t>
            </a:r>
            <a:r>
              <a:rPr lang="en-US" altLang="zh-CN" sz="4000" b="1" dirty="0">
                <a:solidFill>
                  <a:srgbClr val="FF0000"/>
                </a:solidFill>
                <a:latin typeface="Arial" panose="020B0604020202020204" pitchFamily="34" charset="0"/>
                <a:ea typeface="宋体" panose="02010600030101010101" pitchFamily="2" charset="-122"/>
              </a:rPr>
              <a:t>《</a:t>
            </a:r>
            <a:r>
              <a:rPr lang="zh-CN" altLang="en-US" sz="4000" b="1" dirty="0">
                <a:solidFill>
                  <a:srgbClr val="FF0000"/>
                </a:solidFill>
                <a:latin typeface="Arial" panose="020B0604020202020204" pitchFamily="34" charset="0"/>
                <a:ea typeface="宋体" panose="02010600030101010101" pitchFamily="2" charset="-122"/>
              </a:rPr>
              <a:t>最初的经历</a:t>
            </a:r>
            <a:r>
              <a:rPr lang="en-US" altLang="zh-CN" sz="4000" b="1" dirty="0">
                <a:solidFill>
                  <a:srgbClr val="FF0000"/>
                </a:solidFill>
                <a:latin typeface="Arial" panose="020B0604020202020204" pitchFamily="34" charset="0"/>
                <a:ea typeface="宋体" panose="02010600030101010101" pitchFamily="2" charset="-122"/>
              </a:rPr>
              <a:t>》</a:t>
            </a:r>
            <a:r>
              <a:rPr lang="zh-CN" altLang="en-US" sz="4000" b="1" dirty="0">
                <a:solidFill>
                  <a:srgbClr val="FF0000"/>
                </a:solidFill>
                <a:latin typeface="Arial" panose="020B0604020202020204" pitchFamily="34" charset="0"/>
                <a:ea typeface="宋体" panose="02010600030101010101" pitchFamily="2" charset="-122"/>
              </a:rPr>
              <a:t>、</a:t>
            </a:r>
            <a:r>
              <a:rPr lang="en-US" altLang="zh-CN" sz="4000" b="1" dirty="0">
                <a:solidFill>
                  <a:srgbClr val="FF0000"/>
                </a:solidFill>
                <a:latin typeface="Arial" panose="020B0604020202020204" pitchFamily="34" charset="0"/>
                <a:ea typeface="宋体" panose="02010600030101010101" pitchFamily="2" charset="-122"/>
              </a:rPr>
              <a:t>《</a:t>
            </a:r>
            <a:r>
              <a:rPr lang="zh-CN" altLang="en-US" sz="4000" b="1" dirty="0">
                <a:solidFill>
                  <a:srgbClr val="FF0000"/>
                </a:solidFill>
                <a:latin typeface="Arial" panose="020B0604020202020204" pitchFamily="34" charset="0"/>
                <a:ea typeface="宋体" panose="02010600030101010101" pitchFamily="2" charset="-122"/>
              </a:rPr>
              <a:t>一个陌生女人的来信</a:t>
            </a:r>
            <a:r>
              <a:rPr lang="en-US" altLang="zh-CN" sz="4000" b="1" dirty="0">
                <a:solidFill>
                  <a:srgbClr val="FF0000"/>
                </a:solidFill>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等；他写作传记受弗洛伊德的思想影响，偏重对人物人物的性格塑造及心理刻画见长。代表作有</a:t>
            </a:r>
            <a:r>
              <a:rPr lang="en-US" altLang="zh-CN" sz="4000" b="1" dirty="0">
                <a:solidFill>
                  <a:srgbClr val="FF0000"/>
                </a:solidFill>
                <a:latin typeface="Arial" panose="020B0604020202020204" pitchFamily="34" charset="0"/>
                <a:ea typeface="宋体" panose="02010600030101010101" pitchFamily="2" charset="-122"/>
              </a:rPr>
              <a:t>《</a:t>
            </a:r>
            <a:r>
              <a:rPr lang="zh-CN" altLang="en-US" sz="4000" b="1" dirty="0">
                <a:solidFill>
                  <a:srgbClr val="FF0000"/>
                </a:solidFill>
                <a:latin typeface="Arial" panose="020B0604020202020204" pitchFamily="34" charset="0"/>
                <a:ea typeface="宋体" panose="02010600030101010101" pitchFamily="2" charset="-122"/>
              </a:rPr>
              <a:t>三作家</a:t>
            </a:r>
            <a:r>
              <a:rPr lang="en-US" altLang="zh-CN" sz="4000" b="1" dirty="0">
                <a:solidFill>
                  <a:srgbClr val="FF0000"/>
                </a:solidFill>
                <a:latin typeface="Arial" panose="020B0604020202020204" pitchFamily="34" charset="0"/>
                <a:ea typeface="宋体" panose="02010600030101010101" pitchFamily="2" charset="-122"/>
              </a:rPr>
              <a:t>》《</a:t>
            </a:r>
            <a:r>
              <a:rPr lang="zh-CN" altLang="en-US" sz="4000" b="1" dirty="0">
                <a:solidFill>
                  <a:srgbClr val="FF0000"/>
                </a:solidFill>
                <a:latin typeface="Arial" panose="020B0604020202020204" pitchFamily="34" charset="0"/>
                <a:ea typeface="宋体" panose="02010600030101010101" pitchFamily="2" charset="-122"/>
              </a:rPr>
              <a:t>罗曼</a:t>
            </a:r>
            <a:r>
              <a:rPr lang="en-US" altLang="zh-CN" sz="4000" b="1" dirty="0">
                <a:solidFill>
                  <a:srgbClr val="FF0000"/>
                </a:solidFill>
                <a:latin typeface="Arial" panose="020B0604020202020204" pitchFamily="34" charset="0"/>
                <a:ea typeface="宋体" panose="02010600030101010101" pitchFamily="2" charset="-122"/>
              </a:rPr>
              <a:t>·</a:t>
            </a:r>
            <a:r>
              <a:rPr lang="zh-CN" altLang="en-US" sz="4000" b="1" dirty="0">
                <a:solidFill>
                  <a:srgbClr val="FF0000"/>
                </a:solidFill>
                <a:latin typeface="Arial" panose="020B0604020202020204" pitchFamily="34" charset="0"/>
                <a:ea typeface="宋体" panose="02010600030101010101" pitchFamily="2" charset="-122"/>
              </a:rPr>
              <a:t>罗兰</a:t>
            </a:r>
            <a:r>
              <a:rPr lang="en-US" altLang="zh-CN" sz="4000" b="1" dirty="0">
                <a:solidFill>
                  <a:srgbClr val="FF0000"/>
                </a:solidFill>
                <a:latin typeface="Arial" panose="020B0604020202020204" pitchFamily="34" charset="0"/>
                <a:ea typeface="宋体" panose="02010600030101010101" pitchFamily="2" charset="-122"/>
              </a:rPr>
              <a:t>》《</a:t>
            </a:r>
            <a:r>
              <a:rPr lang="zh-CN" altLang="en-US" sz="4000" b="1" dirty="0">
                <a:solidFill>
                  <a:srgbClr val="FF0000"/>
                </a:solidFill>
                <a:latin typeface="Arial" panose="020B0604020202020204" pitchFamily="34" charset="0"/>
                <a:ea typeface="宋体" panose="02010600030101010101" pitchFamily="2" charset="-122"/>
              </a:rPr>
              <a:t>巴尔扎克</a:t>
            </a:r>
            <a:r>
              <a:rPr lang="en-US" altLang="zh-CN" sz="4000" b="1" dirty="0">
                <a:solidFill>
                  <a:srgbClr val="FF0000"/>
                </a:solidFill>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等。</a:t>
            </a:r>
            <a:endParaRPr lang="zh-CN" altLang="en-US" sz="4000" b="1" dirty="0">
              <a:latin typeface="Arial" panose="020B0604020202020204" pitchFamily="34" charset="0"/>
              <a:ea typeface="宋体" panose="02010600030101010101" pitchFamily="2" charset="-122"/>
            </a:endParaRPr>
          </a:p>
          <a:p>
            <a:pPr lvl="0" indent="0">
              <a:spcBef>
                <a:spcPct val="50000"/>
              </a:spcBef>
            </a:pPr>
            <a:endParaRPr lang="zh-CN" altLang="en-US" sz="4000" b="1" dirty="0">
              <a:latin typeface="Arial" panose="020B0604020202020204" pitchFamily="34" charset="0"/>
              <a:ea typeface="宋体" panose="02010600030101010101" pitchFamily="2" charset="-122"/>
            </a:endParaRPr>
          </a:p>
          <a:p>
            <a:pPr lvl="0" indent="0">
              <a:spcBef>
                <a:spcPct val="50000"/>
              </a:spcBef>
            </a:pPr>
            <a:endParaRPr lang="zh-CN" altLang="en-US" sz="4000" b="1" dirty="0">
              <a:latin typeface="宋体" panose="02010600030101010101" pitchFamily="2" charset="-122"/>
              <a:ea typeface="宋体" panose="02010600030101010101" pitchFamily="2" charset="-122"/>
            </a:endParaRPr>
          </a:p>
        </p:txBody>
      </p:sp>
      <p:sp>
        <p:nvSpPr>
          <p:cNvPr id="6147" name="文本框 45060"/>
          <p:cNvSpPr txBox="1"/>
          <p:nvPr/>
        </p:nvSpPr>
        <p:spPr>
          <a:xfrm>
            <a:off x="107950" y="115888"/>
            <a:ext cx="2303463" cy="701675"/>
          </a:xfrm>
          <a:prstGeom prst="rect">
            <a:avLst/>
          </a:prstGeom>
          <a:noFill/>
          <a:ln w="9525">
            <a:noFill/>
          </a:ln>
        </p:spPr>
        <p:txBody>
          <a:bodyPr anchor="t">
            <a:spAutoFit/>
          </a:bodyPr>
          <a:p>
            <a:pPr lvl="0" indent="0">
              <a:spcBef>
                <a:spcPct val="50000"/>
              </a:spcBef>
            </a:pPr>
            <a:r>
              <a:rPr lang="zh-CN" altLang="en-US" sz="4000" b="1" dirty="0">
                <a:solidFill>
                  <a:srgbClr val="FF0000"/>
                </a:solidFill>
                <a:latin typeface="Arial" panose="020B0604020202020204" pitchFamily="34" charset="0"/>
                <a:ea typeface="宋体" panose="02010600030101010101" pitchFamily="2" charset="-122"/>
              </a:rPr>
              <a:t>作者简介</a:t>
            </a:r>
            <a:endParaRPr lang="zh-CN" altLang="en-US" sz="40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5060">
                                            <p:txEl>
                                              <p:charRg st="0" end="125"/>
                                            </p:txEl>
                                          </p:spTgt>
                                        </p:tgtEl>
                                        <p:attrNameLst>
                                          <p:attrName>style.visibility</p:attrName>
                                        </p:attrNameLst>
                                      </p:cBhvr>
                                      <p:to>
                                        <p:strVal val="visible"/>
                                      </p:to>
                                    </p:set>
                                    <p:animEffect transition="in" filter="blinds(horizontal)">
                                      <p:cBhvr>
                                        <p:cTn id="7" dur="500"/>
                                        <p:tgtEl>
                                          <p:spTgt spid="45060">
                                            <p:txEl>
                                              <p:charRg st="0" end="1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3073"/>
          <p:cNvSpPr>
            <a:spLocks noGrp="1"/>
          </p:cNvSpPr>
          <p:nvPr>
            <p:ph type="title"/>
          </p:nvPr>
        </p:nvSpPr>
        <p:spPr>
          <a:xfrm>
            <a:off x="457200" y="0"/>
            <a:ext cx="8229600" cy="765175"/>
          </a:xfrm>
          <a:ln/>
        </p:spPr>
        <p:txBody>
          <a:bodyPr anchor="ctr"/>
          <a:p>
            <a:r>
              <a:rPr lang="zh-CN" altLang="en-US" sz="4000" b="1" dirty="0">
                <a:solidFill>
                  <a:srgbClr val="FF0000"/>
                </a:solidFill>
              </a:rPr>
              <a:t>读准字音</a:t>
            </a:r>
            <a:endParaRPr lang="zh-CN" altLang="en-US" sz="4000" b="1" dirty="0">
              <a:solidFill>
                <a:srgbClr val="FF0000"/>
              </a:solidFill>
            </a:endParaRPr>
          </a:p>
        </p:txBody>
      </p:sp>
      <p:sp>
        <p:nvSpPr>
          <p:cNvPr id="7170" name="文本占位符 3074"/>
          <p:cNvSpPr>
            <a:spLocks noGrp="1"/>
          </p:cNvSpPr>
          <p:nvPr>
            <p:ph idx="1"/>
          </p:nvPr>
        </p:nvSpPr>
        <p:spPr>
          <a:xfrm>
            <a:off x="0" y="692150"/>
            <a:ext cx="9144000" cy="6165850"/>
          </a:xfrm>
          <a:ln/>
        </p:spPr>
        <p:txBody>
          <a:bodyPr anchor="t"/>
          <a:p>
            <a:pPr>
              <a:lnSpc>
                <a:spcPct val="90000"/>
              </a:lnSpc>
              <a:buNone/>
            </a:pPr>
            <a:r>
              <a:rPr lang="en-US" altLang="zh-CN" sz="4000" b="1" dirty="0"/>
              <a:t>       </a:t>
            </a:r>
            <a:r>
              <a:rPr lang="zh-CN" altLang="en-US" sz="4000" b="1" dirty="0"/>
              <a:t>胡髭</a:t>
            </a:r>
            <a:r>
              <a:rPr lang="en-US" altLang="zh-CN" sz="4000" b="1" dirty="0">
                <a:solidFill>
                  <a:srgbClr val="FF0000"/>
                </a:solidFill>
              </a:rPr>
              <a:t>z</a:t>
            </a:r>
            <a:r>
              <a:rPr lang="en-US" altLang="zh-CN" sz="4400" b="1" dirty="0">
                <a:solidFill>
                  <a:srgbClr val="FF0000"/>
                </a:solidFill>
              </a:rPr>
              <a:t>ī</a:t>
            </a:r>
            <a:r>
              <a:rPr lang="en-US" altLang="zh-CN" sz="4000" b="1" dirty="0"/>
              <a:t>               </a:t>
            </a:r>
            <a:r>
              <a:rPr lang="zh-CN" altLang="en-US" sz="4000" b="1" dirty="0"/>
              <a:t>长髯</a:t>
            </a:r>
            <a:r>
              <a:rPr lang="en-US" altLang="zh-CN" sz="4000" b="1" dirty="0">
                <a:solidFill>
                  <a:srgbClr val="FF0000"/>
                </a:solidFill>
              </a:rPr>
              <a:t>r</a:t>
            </a:r>
            <a:r>
              <a:rPr lang="en-US" altLang="zh-CN" sz="4400" b="1" dirty="0">
                <a:solidFill>
                  <a:srgbClr val="FF0000"/>
                </a:solidFill>
              </a:rPr>
              <a:t>án</a:t>
            </a:r>
            <a:r>
              <a:rPr lang="en-US" altLang="zh-CN" sz="4000" b="1" dirty="0">
                <a:solidFill>
                  <a:srgbClr val="FF0000"/>
                </a:solidFill>
              </a:rPr>
              <a:t> </a:t>
            </a:r>
            <a:endParaRPr lang="en-US" altLang="zh-CN" sz="4000" b="1" dirty="0">
              <a:solidFill>
                <a:srgbClr val="FF0000"/>
              </a:solidFill>
            </a:endParaRPr>
          </a:p>
          <a:p>
            <a:pPr>
              <a:lnSpc>
                <a:spcPct val="90000"/>
              </a:lnSpc>
              <a:buNone/>
            </a:pPr>
            <a:r>
              <a:rPr lang="en-US" altLang="zh-CN" sz="4000" b="1" dirty="0"/>
              <a:t>       </a:t>
            </a:r>
            <a:r>
              <a:rPr lang="zh-CN" altLang="en-US" sz="4000" b="1" dirty="0"/>
              <a:t>黝</a:t>
            </a:r>
            <a:r>
              <a:rPr lang="en-US" altLang="zh-CN" b="1" dirty="0">
                <a:solidFill>
                  <a:srgbClr val="FF0000"/>
                </a:solidFill>
              </a:rPr>
              <a:t>yǒu</a:t>
            </a:r>
            <a:r>
              <a:rPr lang="zh-CN" altLang="en-US" sz="4000" b="1" dirty="0"/>
              <a:t>黑              一绺</a:t>
            </a:r>
            <a:r>
              <a:rPr lang="en-US" altLang="en-US" sz="4000" b="1" dirty="0">
                <a:solidFill>
                  <a:srgbClr val="FF0000"/>
                </a:solidFill>
              </a:rPr>
              <a:t>liǔ</a:t>
            </a:r>
            <a:r>
              <a:rPr lang="zh-CN" altLang="en-US" sz="4000" b="1" dirty="0"/>
              <a:t> </a:t>
            </a:r>
            <a:endParaRPr lang="zh-CN" altLang="en-US" sz="4000" b="1" dirty="0"/>
          </a:p>
          <a:p>
            <a:pPr>
              <a:lnSpc>
                <a:spcPct val="90000"/>
              </a:lnSpc>
              <a:buNone/>
            </a:pPr>
            <a:r>
              <a:rPr lang="zh-CN" altLang="en-US" sz="4000" b="1" dirty="0"/>
              <a:t>       穹</a:t>
            </a:r>
            <a:r>
              <a:rPr lang="en-US" altLang="zh-CN" sz="4000" b="1" dirty="0">
                <a:solidFill>
                  <a:srgbClr val="FF0000"/>
                </a:solidFill>
              </a:rPr>
              <a:t>qi</a:t>
            </a:r>
            <a:r>
              <a:rPr lang="en-US" altLang="en-US" sz="4400" b="1" dirty="0">
                <a:solidFill>
                  <a:srgbClr val="FF0000"/>
                </a:solidFill>
              </a:rPr>
              <a:t>ó</a:t>
            </a:r>
            <a:r>
              <a:rPr lang="en-US" altLang="zh-CN" sz="4400" b="1" dirty="0">
                <a:solidFill>
                  <a:srgbClr val="FF0000"/>
                </a:solidFill>
              </a:rPr>
              <a:t>ng</a:t>
            </a:r>
            <a:r>
              <a:rPr lang="zh-CN" altLang="en-US" sz="4000" b="1" dirty="0"/>
              <a:t>顶        鬈</a:t>
            </a:r>
            <a:r>
              <a:rPr lang="en-US" altLang="zh-CN" sz="4000" b="1" dirty="0">
                <a:solidFill>
                  <a:srgbClr val="FF0000"/>
                </a:solidFill>
              </a:rPr>
              <a:t>qu</a:t>
            </a:r>
            <a:r>
              <a:rPr lang="en-US" altLang="zh-CN" sz="4400" b="1" dirty="0">
                <a:solidFill>
                  <a:srgbClr val="FF0000"/>
                </a:solidFill>
              </a:rPr>
              <a:t>án</a:t>
            </a:r>
            <a:r>
              <a:rPr lang="zh-CN" altLang="en-US" sz="4000" b="1" dirty="0"/>
              <a:t>发</a:t>
            </a:r>
            <a:endParaRPr lang="zh-CN" altLang="en-US" sz="4000" b="1" dirty="0"/>
          </a:p>
          <a:p>
            <a:pPr>
              <a:lnSpc>
                <a:spcPct val="90000"/>
              </a:lnSpc>
              <a:buNone/>
            </a:pPr>
            <a:r>
              <a:rPr lang="zh-CN" altLang="en-US" sz="4000" b="1" dirty="0"/>
              <a:t>       </a:t>
            </a:r>
            <a:r>
              <a:rPr lang="zh-CN" altLang="en-US" sz="4400" b="1" dirty="0"/>
              <a:t>禁锢</a:t>
            </a:r>
            <a:r>
              <a:rPr lang="en-US" altLang="en-US" sz="4400" b="1" dirty="0">
                <a:solidFill>
                  <a:srgbClr val="FF0000"/>
                </a:solidFill>
              </a:rPr>
              <a:t>gù</a:t>
            </a:r>
            <a:r>
              <a:rPr lang="zh-CN" altLang="en-US" sz="4400" b="1" dirty="0">
                <a:solidFill>
                  <a:srgbClr val="FF0000"/>
                </a:solidFill>
              </a:rPr>
              <a:t>            </a:t>
            </a:r>
            <a:r>
              <a:rPr lang="zh-CN" altLang="en-US" sz="4000" b="1" dirty="0"/>
              <a:t>颔</a:t>
            </a:r>
            <a:r>
              <a:rPr lang="en-US" altLang="zh-CN" sz="4000" b="1" dirty="0">
                <a:solidFill>
                  <a:srgbClr val="FF0000"/>
                </a:solidFill>
              </a:rPr>
              <a:t>h</a:t>
            </a:r>
            <a:r>
              <a:rPr lang="en-US" altLang="zh-CN" sz="4000" dirty="0">
                <a:solidFill>
                  <a:srgbClr val="FF0000"/>
                </a:solidFill>
              </a:rPr>
              <a:t>àn</a:t>
            </a:r>
            <a:r>
              <a:rPr lang="zh-CN" altLang="en-US" sz="4000" b="1" dirty="0"/>
              <a:t>首低眉     </a:t>
            </a:r>
            <a:endParaRPr lang="zh-CN" altLang="en-US" sz="4000" b="1" dirty="0"/>
          </a:p>
          <a:p>
            <a:pPr>
              <a:lnSpc>
                <a:spcPct val="90000"/>
              </a:lnSpc>
              <a:buNone/>
            </a:pPr>
            <a:r>
              <a:rPr lang="zh-CN" altLang="en-US" sz="4000" b="1" dirty="0"/>
              <a:t>       锃</a:t>
            </a:r>
            <a:r>
              <a:rPr lang="en-US" altLang="en-US" sz="4000" b="1" dirty="0">
                <a:solidFill>
                  <a:srgbClr val="FF0000"/>
                </a:solidFill>
              </a:rPr>
              <a:t>zèng</a:t>
            </a:r>
            <a:r>
              <a:rPr lang="zh-CN" altLang="en-US" sz="4000" b="1" dirty="0"/>
              <a:t>亮          广袤</a:t>
            </a:r>
            <a:r>
              <a:rPr lang="en-US" altLang="en-US" sz="4000" b="1" dirty="0">
                <a:solidFill>
                  <a:srgbClr val="FF0000"/>
                </a:solidFill>
              </a:rPr>
              <a:t>mào</a:t>
            </a:r>
            <a:r>
              <a:rPr lang="zh-CN" altLang="en-US" sz="4000" b="1" dirty="0"/>
              <a:t>无垠</a:t>
            </a:r>
            <a:r>
              <a:rPr lang="en-US" altLang="en-US" sz="4000" b="1" dirty="0">
                <a:solidFill>
                  <a:srgbClr val="FF0000"/>
                </a:solidFill>
              </a:rPr>
              <a:t>yín</a:t>
            </a:r>
            <a:endParaRPr lang="zh-CN" altLang="en-US" sz="4800" b="1" dirty="0"/>
          </a:p>
          <a:p>
            <a:pPr>
              <a:lnSpc>
                <a:spcPct val="90000"/>
              </a:lnSpc>
              <a:buNone/>
            </a:pPr>
            <a:r>
              <a:rPr lang="zh-CN" altLang="en-US" sz="4000" b="1" dirty="0"/>
              <a:t>       藏污纳垢</a:t>
            </a:r>
            <a:r>
              <a:rPr lang="en-US" altLang="zh-CN" sz="4000" b="1" dirty="0">
                <a:solidFill>
                  <a:srgbClr val="FF0000"/>
                </a:solidFill>
              </a:rPr>
              <a:t>g</a:t>
            </a:r>
            <a:r>
              <a:rPr lang="en-US" altLang="zh-CN" sz="4400" b="1" dirty="0">
                <a:solidFill>
                  <a:srgbClr val="FF0000"/>
                </a:solidFill>
              </a:rPr>
              <a:t>òu</a:t>
            </a:r>
            <a:r>
              <a:rPr lang="en-US" altLang="zh-CN" sz="4000" b="1" dirty="0"/>
              <a:t>    </a:t>
            </a:r>
            <a:r>
              <a:rPr lang="zh-CN" altLang="en-US" sz="4000" b="1" dirty="0"/>
              <a:t>尴尬</a:t>
            </a:r>
            <a:r>
              <a:rPr lang="en-US" altLang="en-US" sz="4000" b="1" dirty="0">
                <a:solidFill>
                  <a:srgbClr val="FF0000"/>
                </a:solidFill>
              </a:rPr>
              <a:t>gān gà</a:t>
            </a:r>
            <a:r>
              <a:rPr lang="zh-CN" altLang="en-US" sz="4000" b="1" dirty="0"/>
              <a:t> </a:t>
            </a:r>
            <a:endParaRPr lang="zh-CN" altLang="en-US" sz="4000" b="1" dirty="0"/>
          </a:p>
          <a:p>
            <a:pPr>
              <a:lnSpc>
                <a:spcPct val="90000"/>
              </a:lnSpc>
              <a:buNone/>
            </a:pPr>
            <a:r>
              <a:rPr lang="zh-CN" altLang="en-US" sz="4000" b="1" dirty="0"/>
              <a:t>       犀</a:t>
            </a:r>
            <a:r>
              <a:rPr lang="en-US" altLang="zh-CN" sz="4000" b="1" dirty="0">
                <a:solidFill>
                  <a:srgbClr val="FF0000"/>
                </a:solidFill>
              </a:rPr>
              <a:t>xī</a:t>
            </a:r>
            <a:r>
              <a:rPr lang="zh-CN" altLang="en-US" sz="4000" b="1" dirty="0"/>
              <a:t>利              甲胄</a:t>
            </a:r>
            <a:r>
              <a:rPr lang="en-US" altLang="zh-CN" sz="4000" b="1" dirty="0">
                <a:solidFill>
                  <a:srgbClr val="FF0000"/>
                </a:solidFill>
              </a:rPr>
              <a:t>zh</a:t>
            </a:r>
            <a:r>
              <a:rPr lang="en-US" altLang="zh-CN" sz="4400" b="1" dirty="0">
                <a:solidFill>
                  <a:srgbClr val="FF0000"/>
                </a:solidFill>
              </a:rPr>
              <a:t>òu</a:t>
            </a:r>
            <a:r>
              <a:rPr lang="en-US" altLang="zh-CN" sz="4000" b="1" dirty="0">
                <a:solidFill>
                  <a:srgbClr val="FF0000"/>
                </a:solidFill>
              </a:rPr>
              <a:t> </a:t>
            </a:r>
            <a:r>
              <a:rPr lang="en-US" altLang="zh-CN" sz="4000" b="1" dirty="0"/>
              <a:t>     </a:t>
            </a:r>
            <a:endParaRPr lang="en-US" altLang="zh-CN" sz="4000" b="1" dirty="0"/>
          </a:p>
          <a:p>
            <a:pPr>
              <a:lnSpc>
                <a:spcPct val="90000"/>
              </a:lnSpc>
              <a:buNone/>
            </a:pPr>
            <a:r>
              <a:rPr lang="en-US" altLang="zh-CN" sz="4000" b="1" dirty="0"/>
              <a:t>       </a:t>
            </a:r>
            <a:r>
              <a:rPr lang="zh-CN" altLang="en-US" sz="4000" b="1" dirty="0"/>
              <a:t>黯</a:t>
            </a:r>
            <a:r>
              <a:rPr lang="en-US" altLang="en-US" sz="4000" b="1" dirty="0">
                <a:solidFill>
                  <a:srgbClr val="FF0000"/>
                </a:solidFill>
              </a:rPr>
              <a:t>à</a:t>
            </a:r>
            <a:r>
              <a:rPr lang="en-US" altLang="zh-CN" sz="4000" b="1" dirty="0">
                <a:solidFill>
                  <a:srgbClr val="FF0000"/>
                </a:solidFill>
              </a:rPr>
              <a:t>n</a:t>
            </a:r>
            <a:r>
              <a:rPr lang="zh-CN" altLang="en-US" sz="4000" b="1" dirty="0"/>
              <a:t>然             粲</a:t>
            </a:r>
            <a:r>
              <a:rPr lang="en-US" altLang="zh-CN" sz="4000" b="1" dirty="0"/>
              <a:t>c</a:t>
            </a:r>
            <a:r>
              <a:rPr lang="en-US" altLang="en-US" sz="4000" b="1" dirty="0">
                <a:solidFill>
                  <a:srgbClr val="FF0000"/>
                </a:solidFill>
              </a:rPr>
              <a:t>à</a:t>
            </a:r>
            <a:r>
              <a:rPr lang="en-US" altLang="zh-CN" sz="4000" b="1" dirty="0">
                <a:solidFill>
                  <a:srgbClr val="FF0000"/>
                </a:solidFill>
              </a:rPr>
              <a:t>n</a:t>
            </a:r>
            <a:r>
              <a:rPr lang="zh-CN" altLang="en-US" sz="4000" b="1" dirty="0"/>
              <a:t>然</a:t>
            </a:r>
            <a:endParaRPr lang="zh-CN" altLang="en-US" sz="4000" b="1" dirty="0"/>
          </a:p>
        </p:txBody>
      </p:sp>
      <p:pic>
        <p:nvPicPr>
          <p:cNvPr id="7171" name="图片 3075" descr="t01fbea8874d3961f6c"/>
          <p:cNvPicPr>
            <a:picLocks noChangeAspect="1"/>
          </p:cNvPicPr>
          <p:nvPr/>
        </p:nvPicPr>
        <p:blipFill>
          <a:blip r:embed="rId1"/>
          <a:stretch>
            <a:fillRect/>
          </a:stretch>
        </p:blipFill>
        <p:spPr>
          <a:xfrm>
            <a:off x="7380288" y="0"/>
            <a:ext cx="1763712" cy="2924175"/>
          </a:xfrm>
          <a:prstGeom prst="rect">
            <a:avLst/>
          </a:prstGeom>
          <a:noFill/>
          <a:ln w="9525">
            <a:noFill/>
          </a:ln>
        </p:spPr>
      </p:pic>
    </p:spTree>
  </p:cSld>
  <p:clrMapOvr>
    <a:masterClrMapping/>
  </p:clrMapOvr>
  <p:transition spd="med">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4097"/>
          <p:cNvSpPr>
            <a:spLocks noGrp="1"/>
          </p:cNvSpPr>
          <p:nvPr>
            <p:ph type="title"/>
          </p:nvPr>
        </p:nvSpPr>
        <p:spPr>
          <a:ln/>
        </p:spPr>
        <p:txBody>
          <a:bodyPr anchor="ctr"/>
          <a:p>
            <a:br>
              <a:rPr lang="en-US" altLang="zh-CN" sz="4000" dirty="0"/>
            </a:br>
            <a:endParaRPr lang="en-US" altLang="zh-CN" sz="4000" dirty="0"/>
          </a:p>
        </p:txBody>
      </p:sp>
      <p:sp>
        <p:nvSpPr>
          <p:cNvPr id="8194" name="文本占位符 4098"/>
          <p:cNvSpPr>
            <a:spLocks noGrp="1"/>
          </p:cNvSpPr>
          <p:nvPr>
            <p:ph idx="1"/>
          </p:nvPr>
        </p:nvSpPr>
        <p:spPr>
          <a:xfrm>
            <a:off x="0" y="0"/>
            <a:ext cx="9144000" cy="6858000"/>
          </a:xfrm>
          <a:ln/>
        </p:spPr>
        <p:txBody>
          <a:bodyPr anchor="t"/>
          <a:p>
            <a:pPr>
              <a:buNone/>
            </a:pPr>
            <a:r>
              <a:rPr lang="en-US" altLang="zh-CN" b="1" dirty="0">
                <a:solidFill>
                  <a:srgbClr val="0000CC"/>
                </a:solidFill>
              </a:rPr>
              <a:t>             </a:t>
            </a:r>
            <a:r>
              <a:rPr lang="en-US" altLang="zh-CN" b="1" dirty="0"/>
              <a:t> </a:t>
            </a:r>
            <a:r>
              <a:rPr lang="zh-CN" altLang="en-US" sz="4000" b="1" dirty="0"/>
              <a:t>滞</a:t>
            </a:r>
            <a:r>
              <a:rPr lang="en-US" altLang="en-US" sz="4000" b="1" dirty="0">
                <a:solidFill>
                  <a:srgbClr val="FF0000"/>
                </a:solidFill>
              </a:rPr>
              <a:t>zhì</a:t>
            </a:r>
            <a:r>
              <a:rPr lang="zh-CN" altLang="en-US" sz="4000" b="1" dirty="0"/>
              <a:t>留               轩</a:t>
            </a:r>
            <a:r>
              <a:rPr lang="en-US" altLang="en-US" sz="4000" b="1" dirty="0">
                <a:solidFill>
                  <a:srgbClr val="FF0000"/>
                </a:solidFill>
              </a:rPr>
              <a:t>xuān</a:t>
            </a:r>
            <a:r>
              <a:rPr lang="zh-CN" altLang="en-US" sz="4000" b="1" dirty="0"/>
              <a:t>昂 </a:t>
            </a:r>
            <a:endParaRPr lang="zh-CN" altLang="en-US" sz="4000" b="1" dirty="0"/>
          </a:p>
          <a:p>
            <a:pPr>
              <a:buNone/>
            </a:pPr>
            <a:r>
              <a:rPr lang="zh-CN" altLang="en-US" sz="4000" b="1" dirty="0">
                <a:solidFill>
                  <a:srgbClr val="0000CC"/>
                </a:solidFill>
              </a:rPr>
              <a:t>           </a:t>
            </a:r>
            <a:r>
              <a:rPr lang="zh-CN" altLang="en-US" sz="4000" b="1" dirty="0"/>
              <a:t>侏儒</a:t>
            </a:r>
            <a:r>
              <a:rPr lang="en-US" altLang="zh-CN" sz="4000" b="1" dirty="0">
                <a:solidFill>
                  <a:srgbClr val="FF0000"/>
                </a:solidFill>
              </a:rPr>
              <a:t>zhū </a:t>
            </a:r>
            <a:r>
              <a:rPr lang="en-US" altLang="en-US" sz="4000" b="1" dirty="0">
                <a:solidFill>
                  <a:srgbClr val="FF0000"/>
                </a:solidFill>
              </a:rPr>
              <a:t>rú</a:t>
            </a:r>
            <a:r>
              <a:rPr lang="en-US" altLang="zh-CN" sz="4000" b="1" dirty="0">
                <a:solidFill>
                  <a:srgbClr val="FF0000"/>
                </a:solidFill>
              </a:rPr>
              <a:t>         </a:t>
            </a:r>
            <a:r>
              <a:rPr lang="zh-CN" altLang="en-US" sz="4000" b="1" dirty="0"/>
              <a:t>酒肆</a:t>
            </a:r>
            <a:r>
              <a:rPr lang="en-US" altLang="en-US" sz="4000" b="1" dirty="0">
                <a:solidFill>
                  <a:srgbClr val="FF0000"/>
                </a:solidFill>
              </a:rPr>
              <a:t>sì</a:t>
            </a:r>
            <a:endParaRPr lang="zh-CN" altLang="en-US" sz="4000" b="1" dirty="0">
              <a:solidFill>
                <a:srgbClr val="FF0000"/>
              </a:solidFill>
            </a:endParaRPr>
          </a:p>
          <a:p>
            <a:pPr>
              <a:buNone/>
            </a:pPr>
            <a:r>
              <a:rPr lang="zh-CN" altLang="en-US" sz="4000" b="1" dirty="0">
                <a:solidFill>
                  <a:srgbClr val="0000CC"/>
                </a:solidFill>
              </a:rPr>
              <a:t>           </a:t>
            </a:r>
            <a:r>
              <a:rPr lang="zh-CN" altLang="en-US" sz="4000" b="1" dirty="0"/>
              <a:t>炽</a:t>
            </a:r>
            <a:r>
              <a:rPr lang="en-US" altLang="en-US" sz="4000" b="1" dirty="0">
                <a:solidFill>
                  <a:srgbClr val="FF0000"/>
                </a:solidFill>
              </a:rPr>
              <a:t>chì</a:t>
            </a:r>
            <a:r>
              <a:rPr lang="zh-CN" altLang="en-US" sz="4000" b="1" dirty="0"/>
              <a:t>热              失调 </a:t>
            </a:r>
            <a:r>
              <a:rPr lang="en-US" altLang="en-US" sz="4000" b="1" dirty="0">
                <a:solidFill>
                  <a:srgbClr val="FF0000"/>
                </a:solidFill>
              </a:rPr>
              <a:t>tiáo</a:t>
            </a:r>
            <a:endParaRPr lang="zh-CN" altLang="en-US" sz="4000" b="1" dirty="0">
              <a:solidFill>
                <a:srgbClr val="FF0000"/>
              </a:solidFill>
            </a:endParaRPr>
          </a:p>
          <a:p>
            <a:pPr>
              <a:buNone/>
            </a:pPr>
            <a:r>
              <a:rPr lang="zh-CN" altLang="en-US" sz="4000" b="1" dirty="0">
                <a:solidFill>
                  <a:srgbClr val="0000CC"/>
                </a:solidFill>
              </a:rPr>
              <a:t>           </a:t>
            </a:r>
            <a:r>
              <a:rPr lang="zh-CN" altLang="en-US" sz="4000" b="1" dirty="0"/>
              <a:t>盎</a:t>
            </a:r>
            <a:r>
              <a:rPr lang="en-US" altLang="en-US" sz="4000" b="1" dirty="0">
                <a:solidFill>
                  <a:srgbClr val="FF0000"/>
                </a:solidFill>
              </a:rPr>
              <a:t>àng</a:t>
            </a:r>
            <a:r>
              <a:rPr lang="zh-CN" altLang="en-US" sz="4000" b="1" dirty="0"/>
              <a:t>然             正襟</a:t>
            </a:r>
            <a:r>
              <a:rPr lang="en-US" altLang="en-US" sz="4000" b="1" dirty="0">
                <a:solidFill>
                  <a:srgbClr val="FF0000"/>
                </a:solidFill>
              </a:rPr>
              <a:t>jīn</a:t>
            </a:r>
            <a:r>
              <a:rPr lang="zh-CN" altLang="en-US" sz="4000" b="1" dirty="0"/>
              <a:t>危坐</a:t>
            </a:r>
            <a:endParaRPr lang="zh-CN" altLang="en-US" sz="4000" b="1" dirty="0"/>
          </a:p>
          <a:p>
            <a:pPr>
              <a:buNone/>
            </a:pPr>
            <a:r>
              <a:rPr lang="zh-CN" altLang="en-US" sz="4000" b="1" dirty="0"/>
              <a:t>           鹤</a:t>
            </a:r>
            <a:r>
              <a:rPr lang="en-US" altLang="zh-CN" sz="4000" b="1" dirty="0">
                <a:solidFill>
                  <a:srgbClr val="FF0000"/>
                </a:solidFill>
              </a:rPr>
              <a:t>hè</a:t>
            </a:r>
            <a:r>
              <a:rPr lang="zh-CN" altLang="en-US" sz="4000" b="1" dirty="0"/>
              <a:t>立鸡群        诚</a:t>
            </a:r>
            <a:r>
              <a:rPr lang="en-US" altLang="zh-CN" sz="4000" b="1" dirty="0">
                <a:solidFill>
                  <a:srgbClr val="FF0000"/>
                </a:solidFill>
              </a:rPr>
              <a:t>chéng</a:t>
            </a:r>
            <a:r>
              <a:rPr lang="zh-CN" altLang="en-US" sz="4000" b="1" dirty="0"/>
              <a:t>惶诚恐</a:t>
            </a:r>
            <a:endParaRPr lang="zh-CN" altLang="en-US" sz="4000" b="1" dirty="0"/>
          </a:p>
          <a:p>
            <a:pPr>
              <a:buNone/>
            </a:pPr>
            <a:r>
              <a:rPr lang="zh-CN" altLang="en-US" sz="4000" b="1" dirty="0">
                <a:solidFill>
                  <a:srgbClr val="336600"/>
                </a:solidFill>
              </a:rPr>
              <a:t>           </a:t>
            </a:r>
            <a:r>
              <a:rPr lang="zh-CN" altLang="en-US" sz="4000" b="1" dirty="0"/>
              <a:t>粗制滥</a:t>
            </a:r>
            <a:r>
              <a:rPr lang="en-US" altLang="zh-CN" sz="4000" b="1" dirty="0">
                <a:solidFill>
                  <a:srgbClr val="FF0000"/>
                </a:solidFill>
              </a:rPr>
              <a:t>làn</a:t>
            </a:r>
            <a:r>
              <a:rPr lang="zh-CN" altLang="en-US" sz="4000" b="1" dirty="0"/>
              <a:t>造       粗糙</a:t>
            </a:r>
            <a:r>
              <a:rPr lang="en-US" altLang="zh-CN" sz="4000" b="1" dirty="0">
                <a:solidFill>
                  <a:srgbClr val="FF0000"/>
                </a:solidFill>
              </a:rPr>
              <a:t>cāo</a:t>
            </a:r>
            <a:r>
              <a:rPr lang="en-US" altLang="zh-CN" sz="4000" b="1" dirty="0"/>
              <a:t> </a:t>
            </a:r>
            <a:endParaRPr lang="en-US" altLang="zh-CN" sz="4000" b="1" dirty="0"/>
          </a:p>
          <a:p>
            <a:pPr>
              <a:buNone/>
            </a:pPr>
            <a:r>
              <a:rPr lang="en-US" altLang="zh-CN" sz="4000" b="1" dirty="0">
                <a:solidFill>
                  <a:srgbClr val="CC0000"/>
                </a:solidFill>
              </a:rPr>
              <a:t>           </a:t>
            </a:r>
            <a:r>
              <a:rPr lang="zh-CN" altLang="en-US" sz="4000" b="1" dirty="0"/>
              <a:t>愚</a:t>
            </a:r>
            <a:r>
              <a:rPr lang="en-US" altLang="zh-CN" sz="4000" b="1" dirty="0">
                <a:solidFill>
                  <a:srgbClr val="FF0000"/>
                </a:solidFill>
              </a:rPr>
              <a:t>yú</a:t>
            </a:r>
            <a:r>
              <a:rPr lang="zh-CN" altLang="en-US" sz="4000" b="1" dirty="0"/>
              <a:t>钝</a:t>
            </a:r>
            <a:r>
              <a:rPr lang="en-US" altLang="zh-CN" sz="4000" b="1" dirty="0">
                <a:solidFill>
                  <a:srgbClr val="FF0000"/>
                </a:solidFill>
              </a:rPr>
              <a:t>dùn         </a:t>
            </a:r>
            <a:r>
              <a:rPr lang="zh-CN" altLang="en-US" sz="4000" b="1" dirty="0"/>
              <a:t>器宇</a:t>
            </a:r>
            <a:r>
              <a:rPr lang="en-US" altLang="zh-CN" sz="4000" b="1" dirty="0">
                <a:solidFill>
                  <a:srgbClr val="CC0000"/>
                </a:solidFill>
              </a:rPr>
              <a:t>yǔ</a:t>
            </a:r>
            <a:r>
              <a:rPr lang="en-US" altLang="zh-CN" sz="4000" b="1" dirty="0"/>
              <a:t> </a:t>
            </a:r>
            <a:endParaRPr lang="en-US" altLang="zh-CN" sz="4000" b="1" dirty="0"/>
          </a:p>
          <a:p>
            <a:pPr>
              <a:buNone/>
            </a:pPr>
            <a:r>
              <a:rPr lang="en-US" altLang="zh-CN" sz="4000" b="1" dirty="0">
                <a:solidFill>
                  <a:srgbClr val="0000CC"/>
                </a:solidFill>
              </a:rPr>
              <a:t>           </a:t>
            </a:r>
            <a:r>
              <a:rPr lang="zh-CN" altLang="en-US" sz="4000" b="1" dirty="0"/>
              <a:t>郁郁寡</a:t>
            </a:r>
            <a:r>
              <a:rPr lang="en-US" altLang="zh-CN" sz="4000" b="1" dirty="0">
                <a:solidFill>
                  <a:srgbClr val="CC0000"/>
                </a:solidFill>
              </a:rPr>
              <a:t>guǎ</a:t>
            </a:r>
            <a:r>
              <a:rPr lang="zh-CN" altLang="en-US" sz="4000" b="1" dirty="0"/>
              <a:t>欢       轩</a:t>
            </a:r>
            <a:r>
              <a:rPr lang="en-US" altLang="zh-CN" sz="4000" b="1" dirty="0">
                <a:solidFill>
                  <a:srgbClr val="CC0000"/>
                </a:solidFill>
              </a:rPr>
              <a:t>xuān</a:t>
            </a:r>
            <a:r>
              <a:rPr lang="zh-CN" altLang="en-US" sz="4000" b="1" dirty="0"/>
              <a:t>昂</a:t>
            </a:r>
            <a:r>
              <a:rPr lang="en-US" altLang="zh-CN" sz="4000" b="1" dirty="0">
                <a:solidFill>
                  <a:srgbClr val="CC0000"/>
                </a:solidFill>
              </a:rPr>
              <a:t>áng</a:t>
            </a:r>
            <a:endParaRPr lang="en-US" altLang="zh-CN" sz="4000" b="1" dirty="0">
              <a:solidFill>
                <a:srgbClr val="CC0000"/>
              </a:solidFill>
            </a:endParaRPr>
          </a:p>
        </p:txBody>
      </p:sp>
      <p:pic>
        <p:nvPicPr>
          <p:cNvPr id="8195" name="图片 4099" descr="t01e2c85fab625c4972"/>
          <p:cNvPicPr>
            <a:picLocks noChangeAspect="1"/>
          </p:cNvPicPr>
          <p:nvPr/>
        </p:nvPicPr>
        <p:blipFill>
          <a:blip r:embed="rId1"/>
          <a:stretch>
            <a:fillRect/>
          </a:stretch>
        </p:blipFill>
        <p:spPr>
          <a:xfrm>
            <a:off x="0" y="0"/>
            <a:ext cx="1619250" cy="6524625"/>
          </a:xfrm>
          <a:prstGeom prst="rect">
            <a:avLst/>
          </a:prstGeom>
          <a:noFill/>
          <a:ln w="9525">
            <a:noFill/>
          </a:ln>
        </p:spPr>
      </p:pic>
    </p:spTree>
  </p:cSld>
  <p:clrMapOvr>
    <a:masterClrMapping/>
  </p:clrMapOvr>
  <p:transition spd="med">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5121"/>
          <p:cNvSpPr>
            <a:spLocks noGrp="1"/>
          </p:cNvSpPr>
          <p:nvPr>
            <p:ph type="title"/>
          </p:nvPr>
        </p:nvSpPr>
        <p:spPr>
          <a:xfrm>
            <a:off x="457200" y="0"/>
            <a:ext cx="8229600" cy="765175"/>
          </a:xfrm>
          <a:ln/>
        </p:spPr>
        <p:txBody>
          <a:bodyPr anchor="ctr"/>
          <a:p>
            <a:r>
              <a:rPr lang="zh-CN" altLang="en-US" sz="4000" b="1" dirty="0">
                <a:solidFill>
                  <a:srgbClr val="FF0000"/>
                </a:solidFill>
              </a:rPr>
              <a:t>多音字</a:t>
            </a:r>
            <a:endParaRPr lang="zh-CN" altLang="en-US" sz="4000" b="1" dirty="0">
              <a:solidFill>
                <a:srgbClr val="FF0000"/>
              </a:solidFill>
            </a:endParaRPr>
          </a:p>
        </p:txBody>
      </p:sp>
      <p:sp>
        <p:nvSpPr>
          <p:cNvPr id="9218" name="文本占位符 5122"/>
          <p:cNvSpPr>
            <a:spLocks noGrp="1"/>
          </p:cNvSpPr>
          <p:nvPr>
            <p:ph idx="1"/>
          </p:nvPr>
        </p:nvSpPr>
        <p:spPr>
          <a:xfrm>
            <a:off x="0" y="765175"/>
            <a:ext cx="9144000" cy="6092825"/>
          </a:xfrm>
          <a:ln/>
        </p:spPr>
        <p:txBody>
          <a:bodyPr anchor="t"/>
          <a:p>
            <a:pPr>
              <a:buNone/>
            </a:pPr>
            <a:endParaRPr lang="en-US" altLang="zh-CN" dirty="0"/>
          </a:p>
          <a:p>
            <a:pPr>
              <a:buNone/>
            </a:pPr>
            <a:endParaRPr lang="en-US" altLang="zh-CN" dirty="0"/>
          </a:p>
        </p:txBody>
      </p:sp>
      <p:sp>
        <p:nvSpPr>
          <p:cNvPr id="9219" name="文本框 5123"/>
          <p:cNvSpPr txBox="1"/>
          <p:nvPr/>
        </p:nvSpPr>
        <p:spPr>
          <a:xfrm>
            <a:off x="539750" y="3213100"/>
            <a:ext cx="1296988"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宿</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9220" name="左大括号 5124"/>
          <p:cNvSpPr/>
          <p:nvPr/>
        </p:nvSpPr>
        <p:spPr>
          <a:xfrm>
            <a:off x="1187450" y="981075"/>
            <a:ext cx="1873250" cy="5257800"/>
          </a:xfrm>
          <a:prstGeom prst="leftBrace">
            <a:avLst>
              <a:gd name="adj1" fmla="val 23376"/>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9221" name="文本框 5125"/>
          <p:cNvSpPr txBox="1"/>
          <p:nvPr/>
        </p:nvSpPr>
        <p:spPr>
          <a:xfrm>
            <a:off x="3059113" y="765175"/>
            <a:ext cx="1584325"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sù</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9222" name="文本框 5126"/>
          <p:cNvSpPr txBox="1"/>
          <p:nvPr/>
        </p:nvSpPr>
        <p:spPr>
          <a:xfrm>
            <a:off x="3924300" y="765175"/>
            <a:ext cx="2519363"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归宿</a:t>
            </a:r>
            <a:endParaRPr lang="zh-CN" altLang="en-US" sz="4400" b="1" dirty="0">
              <a:latin typeface="Arial" panose="020B0604020202020204" pitchFamily="34" charset="0"/>
              <a:ea typeface="宋体" panose="02010600030101010101" pitchFamily="2" charset="-122"/>
            </a:endParaRPr>
          </a:p>
        </p:txBody>
      </p:sp>
      <p:sp>
        <p:nvSpPr>
          <p:cNvPr id="9223" name="文本框 5127"/>
          <p:cNvSpPr txBox="1"/>
          <p:nvPr/>
        </p:nvSpPr>
        <p:spPr>
          <a:xfrm>
            <a:off x="3059113" y="3357563"/>
            <a:ext cx="1657350"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xiǔ</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9224" name="文本框 5128"/>
          <p:cNvSpPr txBox="1"/>
          <p:nvPr/>
        </p:nvSpPr>
        <p:spPr>
          <a:xfrm>
            <a:off x="3924300" y="3284538"/>
            <a:ext cx="2808288"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住一宿</a:t>
            </a:r>
            <a:endParaRPr lang="zh-CN" altLang="en-US" sz="4400" b="1" dirty="0">
              <a:latin typeface="Arial" panose="020B0604020202020204" pitchFamily="34" charset="0"/>
              <a:ea typeface="宋体" panose="02010600030101010101" pitchFamily="2" charset="-122"/>
            </a:endParaRPr>
          </a:p>
        </p:txBody>
      </p:sp>
      <p:sp>
        <p:nvSpPr>
          <p:cNvPr id="9225" name="文本框 5129"/>
          <p:cNvSpPr txBox="1"/>
          <p:nvPr/>
        </p:nvSpPr>
        <p:spPr>
          <a:xfrm>
            <a:off x="3059113" y="5805488"/>
            <a:ext cx="1657350" cy="641350"/>
          </a:xfrm>
          <a:prstGeom prst="rect">
            <a:avLst/>
          </a:prstGeom>
          <a:noFill/>
          <a:ln w="9525">
            <a:noFill/>
          </a:ln>
        </p:spPr>
        <p:txBody>
          <a:bodyPr anchor="t">
            <a:spAutoFit/>
          </a:bodyPr>
          <a:p>
            <a:pPr lvl="0" indent="0">
              <a:spcBef>
                <a:spcPct val="50000"/>
              </a:spcBef>
            </a:pPr>
            <a:r>
              <a:rPr lang="en-US" altLang="zh-CN" sz="3600" b="1" dirty="0">
                <a:solidFill>
                  <a:srgbClr val="FF0000"/>
                </a:solidFill>
                <a:latin typeface="Arial" panose="020B0604020202020204" pitchFamily="34" charset="0"/>
                <a:ea typeface="宋体" panose="02010600030101010101" pitchFamily="2" charset="-122"/>
              </a:rPr>
              <a:t>xiù</a:t>
            </a:r>
            <a:endParaRPr lang="en-US" altLang="zh-CN" sz="3600" b="1" dirty="0">
              <a:solidFill>
                <a:srgbClr val="FF0000"/>
              </a:solidFill>
              <a:latin typeface="Arial" panose="020B0604020202020204" pitchFamily="34" charset="0"/>
              <a:ea typeface="宋体" panose="02010600030101010101" pitchFamily="2" charset="-122"/>
            </a:endParaRPr>
          </a:p>
        </p:txBody>
      </p:sp>
      <p:sp>
        <p:nvSpPr>
          <p:cNvPr id="9226" name="文本框 5130"/>
          <p:cNvSpPr txBox="1"/>
          <p:nvPr/>
        </p:nvSpPr>
        <p:spPr>
          <a:xfrm>
            <a:off x="3924300" y="5661025"/>
            <a:ext cx="2087563"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星宿</a:t>
            </a:r>
            <a:endParaRPr lang="zh-CN" altLang="en-US" sz="4400" b="1" dirty="0">
              <a:latin typeface="Arial" panose="020B0604020202020204" pitchFamily="34" charset="0"/>
              <a:ea typeface="宋体" panose="02010600030101010101" pitchFamily="2" charset="-122"/>
            </a:endParaRPr>
          </a:p>
        </p:txBody>
      </p:sp>
      <p:pic>
        <p:nvPicPr>
          <p:cNvPr id="9227" name="图片 5131" descr="t012c60000f4f145267"/>
          <p:cNvPicPr>
            <a:picLocks noChangeAspect="1"/>
          </p:cNvPicPr>
          <p:nvPr/>
        </p:nvPicPr>
        <p:blipFill>
          <a:blip r:embed="rId1"/>
          <a:stretch>
            <a:fillRect/>
          </a:stretch>
        </p:blipFill>
        <p:spPr>
          <a:xfrm>
            <a:off x="6227763" y="260350"/>
            <a:ext cx="2916237" cy="6597650"/>
          </a:xfrm>
          <a:prstGeom prst="rect">
            <a:avLst/>
          </a:prstGeom>
          <a:noFill/>
          <a:ln w="9525">
            <a:noFill/>
          </a:ln>
        </p:spPr>
      </p:pic>
    </p:spTree>
  </p:cSld>
  <p:clrMapOvr>
    <a:masterClrMapping/>
  </p:clrMapOvr>
  <p:transition spd="med">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6145"/>
          <p:cNvSpPr>
            <a:spLocks noGrp="1"/>
          </p:cNvSpPr>
          <p:nvPr>
            <p:ph type="title"/>
          </p:nvPr>
        </p:nvSpPr>
        <p:spPr>
          <a:ln/>
        </p:spPr>
        <p:txBody>
          <a:bodyPr anchor="ctr"/>
          <a:p>
            <a:br>
              <a:rPr lang="en-US" altLang="zh-CN" sz="4000" dirty="0"/>
            </a:br>
            <a:endParaRPr lang="en-US" altLang="zh-CN" sz="4000" dirty="0"/>
          </a:p>
        </p:txBody>
      </p:sp>
      <p:sp>
        <p:nvSpPr>
          <p:cNvPr id="10242" name="文本占位符 6146"/>
          <p:cNvSpPr>
            <a:spLocks noGrp="1"/>
          </p:cNvSpPr>
          <p:nvPr>
            <p:ph idx="1"/>
          </p:nvPr>
        </p:nvSpPr>
        <p:spPr>
          <a:xfrm>
            <a:off x="0" y="0"/>
            <a:ext cx="9144000" cy="6858000"/>
          </a:xfrm>
          <a:ln/>
        </p:spPr>
        <p:txBody>
          <a:bodyPr anchor="t"/>
          <a:p>
            <a:pPr>
              <a:buNone/>
            </a:pPr>
            <a:endParaRPr lang="en-US" altLang="zh-CN" dirty="0"/>
          </a:p>
          <a:p>
            <a:pPr>
              <a:buNone/>
            </a:pPr>
            <a:endParaRPr lang="en-US" altLang="zh-CN" dirty="0"/>
          </a:p>
        </p:txBody>
      </p:sp>
      <p:sp>
        <p:nvSpPr>
          <p:cNvPr id="10243" name="文本框 6147"/>
          <p:cNvSpPr txBox="1"/>
          <p:nvPr/>
        </p:nvSpPr>
        <p:spPr>
          <a:xfrm>
            <a:off x="0" y="3068638"/>
            <a:ext cx="900113"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禁</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0244" name="左大括号 6148"/>
          <p:cNvSpPr/>
          <p:nvPr/>
        </p:nvSpPr>
        <p:spPr>
          <a:xfrm>
            <a:off x="539750" y="908050"/>
            <a:ext cx="1223963" cy="5257800"/>
          </a:xfrm>
          <a:prstGeom prst="leftBrace">
            <a:avLst>
              <a:gd name="adj1" fmla="val 35777"/>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10245" name="文本框 6149"/>
          <p:cNvSpPr txBox="1"/>
          <p:nvPr/>
        </p:nvSpPr>
        <p:spPr>
          <a:xfrm>
            <a:off x="1835150" y="476250"/>
            <a:ext cx="865188"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jìn</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0246" name="文本框 6150"/>
          <p:cNvSpPr txBox="1"/>
          <p:nvPr/>
        </p:nvSpPr>
        <p:spPr>
          <a:xfrm>
            <a:off x="1692275" y="5589588"/>
            <a:ext cx="1295400"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jīn</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0247" name="文本框 6151"/>
          <p:cNvSpPr txBox="1"/>
          <p:nvPr/>
        </p:nvSpPr>
        <p:spPr>
          <a:xfrm>
            <a:off x="2555875" y="476250"/>
            <a:ext cx="1584325"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禁锢</a:t>
            </a:r>
            <a:endParaRPr lang="zh-CN" altLang="en-US" sz="4400" b="1" dirty="0">
              <a:latin typeface="Arial" panose="020B0604020202020204" pitchFamily="34" charset="0"/>
              <a:ea typeface="宋体" panose="02010600030101010101" pitchFamily="2" charset="-122"/>
            </a:endParaRPr>
          </a:p>
        </p:txBody>
      </p:sp>
      <p:sp>
        <p:nvSpPr>
          <p:cNvPr id="10248" name="文本框 6152"/>
          <p:cNvSpPr txBox="1"/>
          <p:nvPr/>
        </p:nvSpPr>
        <p:spPr>
          <a:xfrm>
            <a:off x="2484438" y="5589588"/>
            <a:ext cx="2735262"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情不自禁</a:t>
            </a:r>
            <a:endParaRPr lang="zh-CN" altLang="en-US" sz="4400" b="1" dirty="0">
              <a:latin typeface="Arial" panose="020B0604020202020204" pitchFamily="34" charset="0"/>
              <a:ea typeface="宋体" panose="02010600030101010101" pitchFamily="2" charset="-122"/>
            </a:endParaRPr>
          </a:p>
        </p:txBody>
      </p:sp>
      <p:sp>
        <p:nvSpPr>
          <p:cNvPr id="10249" name="文本框 6153"/>
          <p:cNvSpPr txBox="1"/>
          <p:nvPr/>
        </p:nvSpPr>
        <p:spPr>
          <a:xfrm>
            <a:off x="3492500" y="2997200"/>
            <a:ext cx="1943100" cy="762000"/>
          </a:xfrm>
          <a:prstGeom prst="rect">
            <a:avLst/>
          </a:prstGeom>
          <a:noFill/>
          <a:ln w="9525">
            <a:noFill/>
          </a:ln>
        </p:spPr>
        <p:txBody>
          <a:bodyPr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分</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10250" name="左大括号 6154"/>
          <p:cNvSpPr/>
          <p:nvPr/>
        </p:nvSpPr>
        <p:spPr>
          <a:xfrm>
            <a:off x="4067175" y="692150"/>
            <a:ext cx="1511300" cy="5327650"/>
          </a:xfrm>
          <a:prstGeom prst="leftBrace">
            <a:avLst>
              <a:gd name="adj1" fmla="val 29360"/>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10251" name="文本框 6155"/>
          <p:cNvSpPr txBox="1"/>
          <p:nvPr/>
        </p:nvSpPr>
        <p:spPr>
          <a:xfrm>
            <a:off x="5508625" y="260350"/>
            <a:ext cx="1871663"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fèn</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0252" name="文本框 6156"/>
          <p:cNvSpPr txBox="1"/>
          <p:nvPr/>
        </p:nvSpPr>
        <p:spPr>
          <a:xfrm>
            <a:off x="5651500" y="5516563"/>
            <a:ext cx="1081088"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fēn</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0253" name="文本框 6157"/>
          <p:cNvSpPr txBox="1"/>
          <p:nvPr/>
        </p:nvSpPr>
        <p:spPr>
          <a:xfrm>
            <a:off x="6443663" y="188913"/>
            <a:ext cx="2700337"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恰如其分</a:t>
            </a:r>
            <a:endParaRPr lang="zh-CN" altLang="en-US" sz="4400" b="1" dirty="0">
              <a:latin typeface="Arial" panose="020B0604020202020204" pitchFamily="34" charset="0"/>
              <a:ea typeface="宋体" panose="02010600030101010101" pitchFamily="2" charset="-122"/>
            </a:endParaRPr>
          </a:p>
        </p:txBody>
      </p:sp>
      <p:sp>
        <p:nvSpPr>
          <p:cNvPr id="10254" name="文本框 6158"/>
          <p:cNvSpPr txBox="1"/>
          <p:nvPr/>
        </p:nvSpPr>
        <p:spPr>
          <a:xfrm>
            <a:off x="6588125" y="5516563"/>
            <a:ext cx="2087563"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分寸</a:t>
            </a:r>
            <a:endParaRPr lang="zh-CN" altLang="en-US" sz="4400" b="1" dirty="0">
              <a:latin typeface="Arial" panose="020B0604020202020204" pitchFamily="34" charset="0"/>
              <a:ea typeface="宋体" panose="02010600030101010101" pitchFamily="2" charset="-122"/>
            </a:endParaRPr>
          </a:p>
        </p:txBody>
      </p:sp>
      <p:pic>
        <p:nvPicPr>
          <p:cNvPr id="10255" name="图片 6159" descr="t01da53a76f0dbebe33"/>
          <p:cNvPicPr>
            <a:picLocks noChangeAspect="1"/>
          </p:cNvPicPr>
          <p:nvPr/>
        </p:nvPicPr>
        <p:blipFill>
          <a:blip r:embed="rId1"/>
          <a:stretch>
            <a:fillRect/>
          </a:stretch>
        </p:blipFill>
        <p:spPr>
          <a:xfrm>
            <a:off x="1835150" y="1844675"/>
            <a:ext cx="1584325" cy="3600450"/>
          </a:xfrm>
          <a:prstGeom prst="rect">
            <a:avLst/>
          </a:prstGeom>
          <a:noFill/>
          <a:ln w="9525">
            <a:noFill/>
          </a:ln>
        </p:spPr>
      </p:pic>
      <p:pic>
        <p:nvPicPr>
          <p:cNvPr id="10256" name="图片 6160" descr="t01da53a76f0dbebe33"/>
          <p:cNvPicPr>
            <a:picLocks noChangeAspect="1"/>
          </p:cNvPicPr>
          <p:nvPr/>
        </p:nvPicPr>
        <p:blipFill>
          <a:blip r:embed="rId1"/>
          <a:stretch>
            <a:fillRect/>
          </a:stretch>
        </p:blipFill>
        <p:spPr>
          <a:xfrm>
            <a:off x="5940425" y="1268413"/>
            <a:ext cx="2232025" cy="4176712"/>
          </a:xfrm>
          <a:prstGeom prst="rect">
            <a:avLst/>
          </a:prstGeom>
          <a:noFill/>
          <a:ln w="9525">
            <a:noFill/>
          </a:ln>
        </p:spPr>
      </p:pic>
    </p:spTree>
  </p:cSld>
  <p:clrMapOvr>
    <a:masterClrMapping/>
  </p:clrMapOvr>
  <p:transition spd="med">
    <p:wheel spokes="8"/>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5337</Words>
  <Application>WPS 演示</Application>
  <PresentationFormat>在屏幕上显示</PresentationFormat>
  <Paragraphs>343</Paragraphs>
  <Slides>39</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39</vt:i4>
      </vt:variant>
    </vt:vector>
  </HeadingPairs>
  <TitlesOfParts>
    <vt:vector size="53" baseType="lpstr">
      <vt:lpstr>Arial</vt:lpstr>
      <vt:lpstr>宋体</vt:lpstr>
      <vt:lpstr>Wingdings</vt:lpstr>
      <vt:lpstr>Times New Roman</vt:lpstr>
      <vt:lpstr>隶书</vt:lpstr>
      <vt:lpstr>仿宋_GB2312</vt:lpstr>
      <vt:lpstr>黑体</vt:lpstr>
      <vt:lpstr>楷体_GB2312</vt:lpstr>
      <vt:lpstr>微软雅黑</vt:lpstr>
      <vt:lpstr>Arial Unicode MS</vt:lpstr>
      <vt:lpstr>Calibri</vt:lpstr>
      <vt:lpstr>仿宋</vt:lpstr>
      <vt:lpstr>新宋体</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16</cp:revision>
  <dcterms:created xsi:type="dcterms:W3CDTF">2015-03-14T15:14:59Z</dcterms:created>
  <dcterms:modified xsi:type="dcterms:W3CDTF">2018-10-11T04:35:25Z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