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9" r:id="rId2"/>
    <p:sldId id="257" r:id="rId3"/>
    <p:sldId id="258" r:id="rId4"/>
    <p:sldId id="260" r:id="rId5"/>
    <p:sldId id="263" r:id="rId6"/>
    <p:sldId id="269" r:id="rId7"/>
    <p:sldId id="270" r:id="rId8"/>
    <p:sldId id="264" r:id="rId9"/>
    <p:sldId id="265" r:id="rId10"/>
    <p:sldId id="266" r:id="rId11"/>
    <p:sldId id="267" r:id="rId12"/>
    <p:sldId id="268" r:id="rId13"/>
    <p:sldId id="271" r:id="rId14"/>
    <p:sldId id="284" r:id="rId15"/>
    <p:sldId id="272" r:id="rId16"/>
    <p:sldId id="273" r:id="rId17"/>
    <p:sldId id="274" r:id="rId18"/>
    <p:sldId id="275" r:id="rId19"/>
    <p:sldId id="283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2018/9/28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美丽的颜色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艾芙</a:t>
            </a:r>
            <a:r>
              <a:rPr lang="en-US" altLang="zh-CN" dirty="0" smtClean="0"/>
              <a:t>.</a:t>
            </a:r>
            <a:r>
              <a:rPr lang="zh-CN" altLang="en-US" dirty="0" smtClean="0"/>
              <a:t>居里</a:t>
            </a:r>
            <a:endParaRPr lang="zh-CN" altLang="en-US" dirty="0"/>
          </a:p>
        </p:txBody>
      </p:sp>
      <p:pic>
        <p:nvPicPr>
          <p:cNvPr id="5" name="图片 4" descr="56b3af5c64ba51a61f15e6ee5e1a5d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529469" cy="52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迅速理清全文脉络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2000240"/>
            <a:ext cx="7143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第一部分（</a:t>
            </a:r>
            <a:r>
              <a:rPr lang="en-US" altLang="zh-CN" sz="3200" dirty="0" smtClean="0"/>
              <a:t>1-6</a:t>
            </a:r>
            <a:r>
              <a:rPr lang="zh-CN" altLang="en-US" sz="3200" dirty="0" smtClean="0"/>
              <a:t>）：集中描写娄蒙路的棚屋。</a:t>
            </a:r>
            <a:endParaRPr lang="en-US" altLang="zh-CN" sz="3200" dirty="0" smtClean="0"/>
          </a:p>
          <a:p>
            <a:r>
              <a:rPr lang="zh-CN" altLang="en-US" sz="3200" dirty="0" smtClean="0"/>
              <a:t>第二部分（</a:t>
            </a:r>
            <a:r>
              <a:rPr lang="en-US" altLang="zh-CN" sz="3200" dirty="0" smtClean="0"/>
              <a:t>7-19</a:t>
            </a:r>
            <a:r>
              <a:rPr lang="zh-CN" altLang="en-US" sz="3200" dirty="0" smtClean="0"/>
              <a:t>）：紧承上文，记述居里夫妇在棚屋中的生活。</a:t>
            </a:r>
            <a:endParaRPr lang="en-US" altLang="zh-CN" sz="3200" dirty="0" smtClean="0"/>
          </a:p>
          <a:p>
            <a:r>
              <a:rPr lang="zh-CN" altLang="en-US" sz="3200" dirty="0" smtClean="0"/>
              <a:t>第三部分（</a:t>
            </a:r>
            <a:r>
              <a:rPr lang="en-US" altLang="zh-CN" sz="3200" dirty="0" smtClean="0"/>
              <a:t>20-26</a:t>
            </a:r>
            <a:r>
              <a:rPr lang="zh-CN" altLang="en-US" sz="3200" dirty="0" smtClean="0"/>
              <a:t>）：描写居里夫妇发现镭的场景。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4.</a:t>
            </a:r>
            <a:r>
              <a:rPr lang="zh-CN" altLang="en-US" dirty="0" smtClean="0"/>
              <a:t>作者是着重抓住了工作场景的哪些特点进行叙述的？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2428868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“极端的艰苦”和“极大的快乐”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0" y="1071546"/>
            <a:ext cx="8786842" cy="4954591"/>
          </a:xfrm>
        </p:spPr>
        <p:txBody>
          <a:bodyPr/>
          <a:lstStyle/>
          <a:p>
            <a:r>
              <a:rPr lang="zh-CN" altLang="en-US" dirty="0" smtClean="0"/>
              <a:t>⑴“极端的艰苦”指哪些方面？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57620" y="1857364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实验室棚屋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857620" y="2285992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冬冷夏热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857620" y="2714620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漏雨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857620" y="3143248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取暖的只是一个炉子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3714744" y="2000240"/>
            <a:ext cx="142876" cy="1500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928662" y="2571744"/>
            <a:ext cx="2928958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①工作条件艰苦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714744" y="3714752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“烟刺激眼睛和咽喉”</a:t>
            </a:r>
            <a:endParaRPr lang="zh-CN" alt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714744" y="4143380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“搬运蒸馏器</a:t>
            </a:r>
            <a:r>
              <a:rPr lang="en-US" altLang="zh-CN" sz="2800" dirty="0" smtClean="0"/>
              <a:t>”</a:t>
            </a:r>
            <a:r>
              <a:rPr lang="zh-CN" altLang="en-US" sz="2800" dirty="0" smtClean="0"/>
              <a:t>“倒出液体”</a:t>
            </a:r>
            <a:endParaRPr lang="zh-CN" alt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643306" y="4572008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“连续几个小时搅动”</a:t>
            </a:r>
            <a:endParaRPr lang="zh-CN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643306" y="5000636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“镭”要保持它的神秘性</a:t>
            </a:r>
            <a:endParaRPr lang="zh-CN" alt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643306" y="5357826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“一个人就是一个工厂”</a:t>
            </a:r>
            <a:endParaRPr lang="zh-CN" altLang="en-US" sz="2800" dirty="0"/>
          </a:p>
        </p:txBody>
      </p:sp>
      <p:sp>
        <p:nvSpPr>
          <p:cNvPr id="19" name="左大括号 18"/>
          <p:cNvSpPr/>
          <p:nvPr/>
        </p:nvSpPr>
        <p:spPr>
          <a:xfrm>
            <a:off x="3643306" y="3714752"/>
            <a:ext cx="214314" cy="17859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000100" y="4357695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②试验工作艰苦</a:t>
            </a:r>
            <a:endParaRPr lang="zh-CN" altLang="en-US" sz="2800" dirty="0"/>
          </a:p>
        </p:txBody>
      </p:sp>
      <p:sp>
        <p:nvSpPr>
          <p:cNvPr id="24" name="右大括号 23"/>
          <p:cNvSpPr/>
          <p:nvPr/>
        </p:nvSpPr>
        <p:spPr>
          <a:xfrm>
            <a:off x="7929586" y="1785926"/>
            <a:ext cx="298324" cy="400052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8171289" y="2857496"/>
            <a:ext cx="615553" cy="2214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/>
              <a:t>极端的艰苦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  <p:bldP spid="6" grpId="0"/>
      <p:bldP spid="7" grpId="0"/>
      <p:bldP spid="9" grpId="0" animBg="1"/>
      <p:bldP spid="11" grpId="0"/>
      <p:bldP spid="12" grpId="0"/>
      <p:bldP spid="14" grpId="0"/>
      <p:bldP spid="15" grpId="0"/>
      <p:bldP spid="16" grpId="0"/>
      <p:bldP spid="17" grpId="0"/>
      <p:bldP spid="19" grpId="0" animBg="1"/>
      <p:bldP spid="20" grpId="0"/>
      <p:bldP spid="24" grpId="0" animBg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90944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“极大的快乐”体现在哪些方面？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8001024" y="3000372"/>
            <a:ext cx="615553" cy="22860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/>
              <a:t>极大的快乐</a:t>
            </a:r>
            <a:endParaRPr lang="zh-CN" altLang="en-US" sz="2800" dirty="0"/>
          </a:p>
        </p:txBody>
      </p:sp>
      <p:sp>
        <p:nvSpPr>
          <p:cNvPr id="8" name="右大括号 7"/>
          <p:cNvSpPr/>
          <p:nvPr/>
        </p:nvSpPr>
        <p:spPr>
          <a:xfrm>
            <a:off x="9066276" y="1500174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643174" y="1928803"/>
            <a:ext cx="52149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工作日变成了工作月，工作月变成了工作年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200024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毫不妥协</a:t>
            </a:r>
            <a:r>
              <a:rPr lang="en-US" altLang="zh-CN" sz="2800" dirty="0" smtClean="0"/>
              <a:t>-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571736" y="2928934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若觉得冷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就又舒服了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785786" y="2928934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顽强乐观</a:t>
            </a:r>
            <a:r>
              <a:rPr lang="en-US" altLang="zh-CN" sz="2800" dirty="0" smtClean="0"/>
              <a:t>-</a:t>
            </a:r>
            <a:endParaRPr lang="zh-CN" alt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571736" y="3500439"/>
            <a:ext cx="5500726" cy="954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被新领域吸引住了；总是谈论他们的镭</a:t>
            </a:r>
            <a:endParaRPr lang="zh-CN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785786" y="3571876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热爱科学</a:t>
            </a:r>
            <a:r>
              <a:rPr lang="en-US" altLang="zh-CN" sz="2800" dirty="0" smtClean="0"/>
              <a:t>-</a:t>
            </a:r>
            <a:endParaRPr lang="zh-CN" alt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2643174" y="4500571"/>
            <a:ext cx="5429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走进他们的领域，走进他们的梦想</a:t>
            </a:r>
            <a:endParaRPr lang="zh-CN" alt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785786" y="457200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执着追求</a:t>
            </a:r>
            <a:r>
              <a:rPr lang="en-US" altLang="zh-CN" sz="2800" dirty="0" smtClean="0"/>
              <a:t>-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2928926" y="5429265"/>
            <a:ext cx="4857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只见很少几个人；在黑板前谈话</a:t>
            </a:r>
            <a:endParaRPr lang="zh-CN" alt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785786" y="5572140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全身心投入</a:t>
            </a:r>
            <a:r>
              <a:rPr lang="en-US" altLang="zh-CN" sz="2800" dirty="0" smtClean="0"/>
              <a:t>-</a:t>
            </a:r>
            <a:endParaRPr lang="zh-CN" altLang="en-US" sz="2800" dirty="0"/>
          </a:p>
        </p:txBody>
      </p:sp>
      <p:sp>
        <p:nvSpPr>
          <p:cNvPr id="23" name="右大括号 22"/>
          <p:cNvSpPr/>
          <p:nvPr/>
        </p:nvSpPr>
        <p:spPr>
          <a:xfrm>
            <a:off x="7929586" y="2071678"/>
            <a:ext cx="142876" cy="407196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  <p:bldP spid="11" grpId="0"/>
      <p:bldP spid="12" grpId="0"/>
      <p:bldP spid="15" grpId="0"/>
      <p:bldP spid="16" grpId="0"/>
      <p:bldP spid="18" grpId="0"/>
      <p:bldP spid="19" grpId="0"/>
      <p:bldP spid="20" grpId="0"/>
      <p:bldP spid="21" grpId="0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b8e5aa483b14b9ad521893feadfd78e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居里夫妇的工作极端艰苦的，但他们在工作中却感受到了“极大的快乐”，“极端的艰苦”如何带来“极大的快乐”呢？</a:t>
            </a:r>
            <a:endParaRPr lang="zh-CN" altLang="en-US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文本研讨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2786059"/>
            <a:ext cx="75724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“极端的艰苦”是指居里夫妇的工作条件艰苦、试验工作艰难，文中摘引了居里夫人的笔录回答了为何会带来“极大的快乐”的问题：现在这个时期是我丈夫和我的共同生活中的英勇时期；然而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我们完全被那展开在我们面前的领域吸引住了</a:t>
            </a:r>
            <a:r>
              <a:rPr lang="en-US" altLang="zh-CN" sz="2800" dirty="0" smtClean="0"/>
              <a:t>……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uild="p"/>
      <p:bldP spid="5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本文在叙事的同时，还多次引用了居里夫人自己的话，这样安排有什么作用</a:t>
            </a:r>
            <a:r>
              <a:rPr lang="en-US" altLang="zh-CN" sz="2800" dirty="0" smtClean="0"/>
              <a:t>?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2571744"/>
            <a:ext cx="7358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⑴补充了历史细节，展示出传主的心理感受，增强了文章的可信性；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3500439"/>
            <a:ext cx="714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⑵同时，变换了文章的叙述节奏，使行文更加生动。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uild="p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3.</a:t>
            </a:r>
            <a:r>
              <a:rPr lang="zh-CN" altLang="en-US" sz="2800" dirty="0" smtClean="0"/>
              <a:t>文中第</a:t>
            </a:r>
            <a:r>
              <a:rPr lang="en-US" altLang="zh-CN" sz="2800" dirty="0" smtClean="0"/>
              <a:t>16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17</a:t>
            </a:r>
            <a:r>
              <a:rPr lang="zh-CN" altLang="en-US" sz="2800" dirty="0" smtClean="0"/>
              <a:t>段通过描写居里夫妇二人对镭的想象表现了他们怎样的内心世界？文章结尾写居里夫妇观察镭用了细节描写，有什么作用？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3000372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表现了居里夫妇对自己工作的热爱，对科学研究的极大热情。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3857628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细节描写的作用：真切感人，形象而又细致地表现了两位科学家对自己实验成果的喜爱程度。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4.</a:t>
            </a:r>
            <a:r>
              <a:rPr lang="zh-CN" altLang="en-US" sz="2800" dirty="0" smtClean="0"/>
              <a:t>通过阅读，你从中感受到了居里夫妇这两位伟大的科学家哪些可贵的品质？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2786058"/>
            <a:ext cx="61436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乐观坚强               不畏艰难 </a:t>
            </a:r>
            <a:endParaRPr lang="en-US" altLang="zh-CN" sz="2800" dirty="0" smtClean="0"/>
          </a:p>
          <a:p>
            <a:r>
              <a:rPr lang="zh-CN" altLang="en-US" sz="2800" dirty="0" smtClean="0"/>
              <a:t>百折不挠               忘我工作                对科学充满热爱     对工作充满热情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5.</a:t>
            </a:r>
            <a:r>
              <a:rPr lang="zh-CN" altLang="en-US" sz="2800" dirty="0" smtClean="0"/>
              <a:t>如何理解课文题目“美丽的颜色”的含义？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2285992"/>
            <a:ext cx="6715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⑴ 指文中居里夫人提炼的镭的略带蓝色的荧光的美丽。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3214686"/>
            <a:ext cx="6143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⑵指居里夫人热爱科学、不懈追求、淡泊名利的态度和精神。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了解居里夫人的故事，了解有关镭的知识。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学习居里夫人刻苦钻研、坚守乐观、献身科学的精神和伟大的人格魅力。</a:t>
            </a:r>
            <a:endParaRPr lang="en-US" altLang="zh-CN" dirty="0" smtClean="0"/>
          </a:p>
          <a:p>
            <a:r>
              <a:rPr lang="zh-CN" altLang="en-US" dirty="0" smtClean="0"/>
              <a:t>引导学生初步掌握快速阅读课文的技巧和方法，能抓住关键词，准确理解和把握课文的主要内容。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教学目标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玛丽</a:t>
            </a:r>
            <a:r>
              <a:rPr lang="en-US" altLang="zh-CN" sz="2800" dirty="0" smtClean="0"/>
              <a:t>.</a:t>
            </a:r>
            <a:r>
              <a:rPr lang="zh-CN" altLang="en-US" sz="2800" dirty="0" smtClean="0"/>
              <a:t>居里现在又要在一个残破的小屋里，尝到新的</a:t>
            </a:r>
            <a:r>
              <a:rPr lang="zh-CN" altLang="en-US" sz="2800" u="sng" dirty="0" smtClean="0"/>
              <a:t>极大</a:t>
            </a:r>
            <a:r>
              <a:rPr lang="zh-CN" altLang="en-US" sz="2800" dirty="0" smtClean="0"/>
              <a:t>的快乐了。（理解加点词的含义）</a:t>
            </a:r>
            <a:endParaRPr lang="zh-CN" altLang="en-US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品析语言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2571744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突出这种快乐是达到顶点的快乐。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这是一种奇异的再开始，这种艰苦而微妙的快乐，两次都挑选了最简陋的布景。（揭示“微妙”的含义）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3071810"/>
            <a:ext cx="75724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“微妙”是深奥玄妙的意思，在这里修饰“快乐”，说明这种快乐的非凡、深远，其意义是不可言尽的。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3.</a:t>
            </a:r>
            <a:r>
              <a:rPr lang="zh-CN" altLang="en-US" sz="2800" dirty="0" smtClean="0"/>
              <a:t>穿过院子，比埃尔吧钥匙插进锁孔，那扇门嘎嘎的响着，他们走进他们的领域，走进他们的梦境。（理解“领域”和“梦境”的意思）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3071811"/>
            <a:ext cx="73581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“领域”指他们的学术范围，“梦境”又将其形象化，将其比喻为美妙的境界，这就将居里夫妇热爱科学的情怀又一次的显现出来。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4.</a:t>
            </a:r>
            <a:r>
              <a:rPr lang="zh-CN" altLang="en-US" sz="2800" dirty="0" smtClean="0"/>
              <a:t>玛丽的身体前倾，热切地望着，她此时的姿势，就像一小时前在她睡着了孩子床头看着孩子一样。（反应出人物怎样的内心世界？）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3000372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体现出人物痴迷于科学，面对研究的成果内心无比的快乐和幸福。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说说这篇传记在写法上有哪些特点？对我们的写作有哪些启示？</a:t>
            </a:r>
            <a:endParaRPr lang="zh-CN" altLang="en-US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手法借鉴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2714620"/>
            <a:ext cx="757242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成功地运用人物描写的方法刻画人物的内心世界。</a:t>
            </a:r>
            <a:endParaRPr lang="en-US" altLang="zh-CN" sz="2800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3643314"/>
            <a:ext cx="7358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叙述中多处引用居里夫人的笔录，增强真实性，直接揭示人物的内心世界。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本文记述了居里夫妇在棚屋里用四年时间提取镭的过程。全文以“极端的艰苦”和“极大的快乐”贯穿始终，形象地表现出居里夫妇对于“镭”的爱恋，以及由这种爱恋所带来的“毫不妥协”“极端顽强”的工作热忱和乐观精神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内容主旨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板书设计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2214554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提取镭的过程</a:t>
            </a:r>
            <a:endParaRPr lang="zh-CN" altLang="en-US" sz="2800" dirty="0"/>
          </a:p>
        </p:txBody>
      </p:sp>
      <p:sp>
        <p:nvSpPr>
          <p:cNvPr id="6" name="左大括号 5"/>
          <p:cNvSpPr/>
          <p:nvPr/>
        </p:nvSpPr>
        <p:spPr>
          <a:xfrm>
            <a:off x="3357554" y="1857364"/>
            <a:ext cx="142876" cy="11430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5072066" y="1571612"/>
            <a:ext cx="142876" cy="78581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214942" y="128586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环境恶劣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214942" y="2071678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设备简陋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428992" y="2786058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工作强度、难度巨大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1071538" y="4143380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提取成功后的愉快与幸福</a:t>
            </a:r>
            <a:endParaRPr lang="zh-CN" alt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7000892" y="1857364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艰苦而美微的快乐</a:t>
            </a:r>
            <a:endParaRPr lang="zh-CN" altLang="en-US" sz="2800" dirty="0"/>
          </a:p>
        </p:txBody>
      </p:sp>
      <p:sp>
        <p:nvSpPr>
          <p:cNvPr id="16" name="右大括号 15"/>
          <p:cNvSpPr/>
          <p:nvPr/>
        </p:nvSpPr>
        <p:spPr>
          <a:xfrm>
            <a:off x="6786578" y="1500174"/>
            <a:ext cx="214314" cy="16430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>
            <a:off x="928662" y="2428868"/>
            <a:ext cx="226886" cy="207170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85720" y="2500306"/>
            <a:ext cx="615553" cy="2000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/>
              <a:t>美丽的颜色</a:t>
            </a:r>
            <a:endParaRPr lang="zh-CN" alt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3500430" y="1714488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工作条件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9" grpId="0" animBg="1"/>
      <p:bldP spid="10" grpId="0"/>
      <p:bldP spid="11" grpId="0"/>
      <p:bldP spid="12" grpId="0"/>
      <p:bldP spid="13" grpId="0"/>
      <p:bldP spid="14" grpId="0"/>
      <p:bldP spid="16" grpId="0" animBg="1"/>
      <p:bldP spid="18" grpId="0" animBg="1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71472" y="1428736"/>
            <a:ext cx="4071966" cy="5150059"/>
          </a:xfrm>
        </p:spPr>
        <p:txBody>
          <a:bodyPr/>
          <a:lstStyle/>
          <a:p>
            <a:r>
              <a:rPr lang="zh-CN" altLang="en-US" dirty="0" smtClean="0"/>
              <a:t>艾芙</a:t>
            </a:r>
            <a:r>
              <a:rPr lang="en-US" altLang="zh-CN" dirty="0" smtClean="0"/>
              <a:t>.</a:t>
            </a:r>
            <a:r>
              <a:rPr lang="zh-CN" altLang="en-US" dirty="0" smtClean="0"/>
              <a:t>居里（</a:t>
            </a:r>
            <a:r>
              <a:rPr lang="en-US" altLang="zh-CN" dirty="0" smtClean="0"/>
              <a:t>1904--2007</a:t>
            </a:r>
            <a:r>
              <a:rPr lang="zh-CN" altLang="en-US" dirty="0" smtClean="0"/>
              <a:t>），法国作家，居里夫人和皮埃尔</a:t>
            </a:r>
            <a:r>
              <a:rPr lang="en-US" altLang="zh-CN" dirty="0" smtClean="0"/>
              <a:t>.</a:t>
            </a:r>
            <a:r>
              <a:rPr lang="zh-CN" altLang="en-US" dirty="0" smtClean="0"/>
              <a:t>居里的小女儿，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居里夫人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的作者，优秀的音乐教育家和人物传记作家。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走近作者</a:t>
            </a:r>
            <a:endParaRPr lang="zh-CN" altLang="en-US" dirty="0"/>
          </a:p>
        </p:txBody>
      </p:sp>
      <p:pic>
        <p:nvPicPr>
          <p:cNvPr id="4" name="图片 3" descr="4afbfbedab64034fc6a0db74a4c379310a551d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509" y="0"/>
            <a:ext cx="4366491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786182" y="0"/>
            <a:ext cx="5357818" cy="6858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本文节选自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居里夫人传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一书的第</a:t>
            </a:r>
            <a:r>
              <a:rPr lang="en-US" altLang="zh-CN" dirty="0" smtClean="0"/>
              <a:t>13</a:t>
            </a:r>
            <a:r>
              <a:rPr lang="zh-CN" altLang="en-US" dirty="0" smtClean="0"/>
              <a:t>章，内容是居里夫妇在恶劣的工作环境中，通过艰辛的工作发现新放射元素的过程。这本书是居里夫人的小女儿艾芙</a:t>
            </a:r>
            <a:r>
              <a:rPr lang="en-US" altLang="zh-CN" dirty="0" smtClean="0"/>
              <a:t>.</a:t>
            </a:r>
            <a:r>
              <a:rPr lang="zh-CN" altLang="en-US" dirty="0" smtClean="0"/>
              <a:t>居里在母亲去世</a:t>
            </a:r>
            <a:r>
              <a:rPr lang="en-US" altLang="zh-CN" dirty="0" smtClean="0"/>
              <a:t>3</a:t>
            </a:r>
            <a:r>
              <a:rPr lang="zh-CN" altLang="en-US" dirty="0" smtClean="0"/>
              <a:t>年后写成。该传记详细叙述了居里夫人的一生，也介绍了其丈夫皮埃尔</a:t>
            </a:r>
            <a:r>
              <a:rPr lang="en-US" altLang="zh-CN" dirty="0" smtClean="0"/>
              <a:t>.</a:t>
            </a:r>
            <a:r>
              <a:rPr lang="zh-CN" altLang="en-US" dirty="0" smtClean="0"/>
              <a:t>居里的事迹，并着重描写了居里夫妇的工作精神和处事态度。书中引用了居里夫妇的许多信札和日记，书的最后还附录了居里夫人一生所得奖金、奖章的情况以及她所得的名誉、居里夫人年表，是一本很详实的个人记录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作品简介</a:t>
            </a:r>
            <a:endParaRPr lang="zh-CN" altLang="en-US" dirty="0"/>
          </a:p>
        </p:txBody>
      </p:sp>
      <p:pic>
        <p:nvPicPr>
          <p:cNvPr id="4" name="图片 3" descr="ee197691517b918c82e098340a0357b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4422"/>
            <a:ext cx="3225534" cy="464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20" y="1370330"/>
            <a:ext cx="591629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居里夫人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(1867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—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1934)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，法国物理学家、化学家，原籍波兰。开创了放射性理论，发明了分离放射性同位素技术，以及发现两种新元素钋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(Po)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(Ra)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。先后获得诺贝尔物理学奖和化学奖。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比埃尔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·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(1859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—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1906)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，法国物理学家、化学家，曾经由于发现放射性元素镭，与妻子玛丽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·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居里获得诺贝尔物理学奖。</a:t>
            </a:r>
            <a:endParaRPr lang="zh-CN" altLang="en-US" sz="3200" dirty="0"/>
          </a:p>
        </p:txBody>
      </p:sp>
      <p:pic>
        <p:nvPicPr>
          <p:cNvPr id="7172" name="图片 1" descr="6c224f4a20a44623e0aadc059e22720e0cf3d7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6625" y="1370330"/>
            <a:ext cx="3144520" cy="3976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928662" y="357166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人物介绍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读准字音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435679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燥</a:t>
            </a:r>
            <a:r>
              <a:rPr lang="zh-CN" altLang="en-US" sz="3600" dirty="0" smtClean="0"/>
              <a:t>热</a:t>
            </a:r>
            <a:r>
              <a:rPr lang="en-US" altLang="zh-CN" sz="3600" dirty="0" smtClean="0"/>
              <a:t>(</a:t>
            </a:r>
            <a:r>
              <a:rPr lang="en-US" altLang="zh-CN" sz="3600" dirty="0" err="1" smtClean="0"/>
              <a:t>zhào</a:t>
            </a:r>
            <a:r>
              <a:rPr lang="en-US" altLang="zh-CN" sz="3600" dirty="0" smtClean="0"/>
              <a:t>)</a:t>
            </a:r>
            <a:r>
              <a:rPr lang="zh-CN" altLang="en-US" sz="3600" dirty="0" smtClean="0"/>
              <a:t>    </a:t>
            </a:r>
            <a:r>
              <a:rPr lang="zh-CN" altLang="en-US" sz="3600" dirty="0" smtClean="0">
                <a:solidFill>
                  <a:srgbClr val="C00000"/>
                </a:solidFill>
              </a:rPr>
              <a:t>炽</a:t>
            </a:r>
            <a:r>
              <a:rPr lang="zh-CN" altLang="en-US" sz="3600" dirty="0" smtClean="0"/>
              <a:t>热</a:t>
            </a:r>
            <a:r>
              <a:rPr lang="en-US" altLang="zh-CN" sz="3600" dirty="0" smtClean="0"/>
              <a:t>(</a:t>
            </a:r>
            <a:r>
              <a:rPr lang="en-US" altLang="zh-CN" sz="3600" dirty="0" err="1" smtClean="0"/>
              <a:t>chì</a:t>
            </a:r>
            <a:r>
              <a:rPr lang="en-US" altLang="zh-CN" sz="3600" dirty="0" smtClean="0"/>
              <a:t>)      </a:t>
            </a:r>
            <a:r>
              <a:rPr lang="zh-CN" altLang="en-US" sz="3600" dirty="0" smtClean="0">
                <a:solidFill>
                  <a:srgbClr val="C00000"/>
                </a:solidFill>
              </a:rPr>
              <a:t>猝</a:t>
            </a:r>
            <a:r>
              <a:rPr lang="zh-CN" altLang="en-US" sz="3600" dirty="0" smtClean="0"/>
              <a:t>然</a:t>
            </a:r>
            <a:r>
              <a:rPr lang="en-US" altLang="zh-CN" sz="3600" dirty="0" smtClean="0"/>
              <a:t>(</a:t>
            </a:r>
            <a:r>
              <a:rPr lang="en-US" altLang="zh-CN" sz="3600" dirty="0" err="1" smtClean="0"/>
              <a:t>cù</a:t>
            </a:r>
            <a:r>
              <a:rPr lang="en-US" altLang="zh-CN" sz="3600" dirty="0" smtClean="0"/>
              <a:t>)     </a:t>
            </a:r>
            <a:r>
              <a:rPr lang="zh-CN" altLang="en-US" sz="3600" dirty="0" smtClean="0">
                <a:solidFill>
                  <a:srgbClr val="C00000"/>
                </a:solidFill>
              </a:rPr>
              <a:t>窒</a:t>
            </a:r>
            <a:r>
              <a:rPr lang="zh-CN" altLang="en-US" sz="3600" dirty="0" smtClean="0"/>
              <a:t>息</a:t>
            </a:r>
            <a:r>
              <a:rPr lang="en-US" altLang="zh-CN" sz="3600" dirty="0" smtClean="0"/>
              <a:t>(</a:t>
            </a:r>
            <a:r>
              <a:rPr lang="en-US" altLang="zh-CN" sz="3600" dirty="0" err="1" smtClean="0"/>
              <a:t>zhì</a:t>
            </a:r>
            <a:r>
              <a:rPr lang="en-US" altLang="zh-CN" sz="3600" dirty="0" smtClean="0"/>
              <a:t>)       </a:t>
            </a:r>
            <a:r>
              <a:rPr lang="zh-CN" altLang="en-US" sz="3600" dirty="0" smtClean="0">
                <a:solidFill>
                  <a:srgbClr val="C00000"/>
                </a:solidFill>
              </a:rPr>
              <a:t>大</a:t>
            </a:r>
            <a:r>
              <a:rPr lang="zh-CN" altLang="en-US" sz="3600" dirty="0" smtClean="0"/>
              <a:t>夫</a:t>
            </a:r>
            <a:r>
              <a:rPr lang="en-US" altLang="zh-CN" sz="3600" dirty="0" smtClean="0"/>
              <a:t>(</a:t>
            </a:r>
            <a:r>
              <a:rPr lang="en-US" altLang="zh-CN" sz="3600" dirty="0" err="1" smtClean="0"/>
              <a:t>dài</a:t>
            </a:r>
            <a:r>
              <a:rPr lang="en-US" altLang="zh-CN" sz="3600" dirty="0" smtClean="0"/>
              <a:t>)     </a:t>
            </a:r>
            <a:r>
              <a:rPr lang="zh-CN" altLang="en-US" sz="3600" dirty="0" smtClean="0"/>
              <a:t>吹</a:t>
            </a:r>
            <a:r>
              <a:rPr lang="zh-CN" altLang="en-US" sz="3600" dirty="0" smtClean="0">
                <a:solidFill>
                  <a:srgbClr val="C00000"/>
                </a:solidFill>
              </a:rPr>
              <a:t>嘘</a:t>
            </a:r>
            <a:r>
              <a:rPr lang="en-US" altLang="zh-CN" sz="3600" dirty="0" smtClean="0"/>
              <a:t>(</a:t>
            </a:r>
            <a:r>
              <a:rPr lang="en-US" altLang="zh-CN" sz="3600" dirty="0" err="1" smtClean="0"/>
              <a:t>xū</a:t>
            </a:r>
            <a:r>
              <a:rPr lang="en-US" altLang="zh-CN" sz="3600" dirty="0" smtClean="0"/>
              <a:t>) </a:t>
            </a:r>
            <a:r>
              <a:rPr lang="zh-CN" altLang="en-US" sz="3600" dirty="0" smtClean="0">
                <a:solidFill>
                  <a:srgbClr val="C00000"/>
                </a:solidFill>
              </a:rPr>
              <a:t>铀</a:t>
            </a:r>
            <a:r>
              <a:rPr lang="zh-CN" altLang="en-US" sz="3600" dirty="0" smtClean="0"/>
              <a:t>矿</a:t>
            </a:r>
            <a:r>
              <a:rPr lang="en-US" altLang="zh-CN" sz="3600" dirty="0" smtClean="0"/>
              <a:t>(</a:t>
            </a:r>
            <a:r>
              <a:rPr lang="en-US" altLang="zh-CN" sz="3600" dirty="0" err="1" smtClean="0"/>
              <a:t>yóu</a:t>
            </a:r>
            <a:r>
              <a:rPr lang="en-US" altLang="zh-CN" sz="3600" dirty="0" smtClean="0"/>
              <a:t>)      </a:t>
            </a:r>
            <a:r>
              <a:rPr lang="zh-CN" altLang="en-US" sz="3600" dirty="0" smtClean="0">
                <a:solidFill>
                  <a:srgbClr val="C00000"/>
                </a:solidFill>
              </a:rPr>
              <a:t>镭</a:t>
            </a:r>
            <a:r>
              <a:rPr lang="en-US" altLang="zh-CN" sz="3600" dirty="0" smtClean="0"/>
              <a:t>(</a:t>
            </a:r>
            <a:r>
              <a:rPr lang="en-US" altLang="zh-CN" sz="3600" dirty="0" err="1" smtClean="0"/>
              <a:t>léi</a:t>
            </a:r>
            <a:r>
              <a:rPr lang="en-US" altLang="zh-CN" sz="3600" dirty="0" smtClean="0"/>
              <a:t>)         </a:t>
            </a:r>
            <a:r>
              <a:rPr lang="zh-CN" altLang="en-US" sz="3600" dirty="0" smtClean="0">
                <a:solidFill>
                  <a:srgbClr val="C00000"/>
                </a:solidFill>
              </a:rPr>
              <a:t>钋</a:t>
            </a:r>
            <a:r>
              <a:rPr lang="en-US" altLang="zh-CN" sz="3600" dirty="0" smtClean="0"/>
              <a:t>(</a:t>
            </a:r>
            <a:r>
              <a:rPr lang="en-US" altLang="zh-CN" sz="3600" dirty="0" err="1" smtClean="0"/>
              <a:t>pō</a:t>
            </a:r>
            <a:r>
              <a:rPr lang="en-US" altLang="zh-CN" sz="3600" dirty="0" smtClean="0"/>
              <a:t>)          </a:t>
            </a:r>
            <a:r>
              <a:rPr lang="zh-CN" altLang="en-US" sz="3600" dirty="0" smtClean="0">
                <a:solidFill>
                  <a:srgbClr val="C00000"/>
                </a:solidFill>
              </a:rPr>
              <a:t>踱</a:t>
            </a:r>
            <a:r>
              <a:rPr lang="en-US" altLang="zh-CN" sz="3600" dirty="0" smtClean="0"/>
              <a:t>(</a:t>
            </a:r>
            <a:r>
              <a:rPr lang="en-US" altLang="zh-CN" sz="3600" dirty="0" err="1" smtClean="0"/>
              <a:t>duó</a:t>
            </a:r>
            <a:r>
              <a:rPr lang="en-US" altLang="zh-CN" sz="3600" dirty="0" smtClean="0"/>
              <a:t>)         </a:t>
            </a:r>
            <a:r>
              <a:rPr lang="zh-CN" altLang="en-US" sz="3600" dirty="0" smtClean="0">
                <a:solidFill>
                  <a:srgbClr val="C00000"/>
                </a:solidFill>
              </a:rPr>
              <a:t>嘎</a:t>
            </a:r>
            <a:r>
              <a:rPr lang="en-US" altLang="zh-CN" sz="3600" dirty="0" smtClean="0"/>
              <a:t>(</a:t>
            </a:r>
            <a:r>
              <a:rPr lang="en-US" altLang="zh-CN" sz="3600" dirty="0" err="1" smtClean="0"/>
              <a:t>gā</a:t>
            </a:r>
            <a:r>
              <a:rPr lang="en-US" altLang="zh-CN" sz="3600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炽热：温度高，极热。炽，（火）旺。</a:t>
            </a:r>
            <a:endParaRPr lang="en-US" altLang="zh-CN" sz="3200" dirty="0" smtClean="0"/>
          </a:p>
          <a:p>
            <a:r>
              <a:rPr lang="zh-CN" altLang="en-US" sz="3200" dirty="0" smtClean="0"/>
              <a:t>猝：突然。</a:t>
            </a:r>
            <a:endParaRPr lang="en-US" altLang="zh-CN" sz="3200" dirty="0" smtClean="0"/>
          </a:p>
          <a:p>
            <a:r>
              <a:rPr lang="zh-CN" altLang="en-US" sz="3200" dirty="0" smtClean="0"/>
              <a:t>窒息：因缺氧或呼吸系统障碍，导致呼吸困难，甚至停止呼吸。</a:t>
            </a:r>
            <a:endParaRPr lang="en-US" altLang="zh-CN" sz="3200" dirty="0" smtClean="0"/>
          </a:p>
          <a:p>
            <a:r>
              <a:rPr lang="zh-CN" altLang="en-US" sz="3200" dirty="0" smtClean="0"/>
              <a:t>吹嘘：夸张地宣扬。</a:t>
            </a:r>
            <a:endParaRPr lang="en-US" altLang="zh-CN" sz="3200" dirty="0" smtClean="0"/>
          </a:p>
          <a:p>
            <a:r>
              <a:rPr lang="zh-CN" altLang="en-US" sz="3200" dirty="0" smtClean="0"/>
              <a:t>景况：情况。</a:t>
            </a:r>
            <a:endParaRPr lang="en-US" altLang="zh-CN" sz="3200" dirty="0" smtClean="0"/>
          </a:p>
          <a:p>
            <a:r>
              <a:rPr lang="zh-CN" altLang="en-US" sz="3200" dirty="0" smtClean="0"/>
              <a:t>筋疲力尽：形容非常疲乏，一点力气也没有了。</a:t>
            </a:r>
            <a:endParaRPr lang="en-US" altLang="zh-CN" sz="3200" dirty="0" smtClean="0"/>
          </a:p>
          <a:p>
            <a:r>
              <a:rPr lang="zh-CN" altLang="en-US" sz="3200" dirty="0" smtClean="0"/>
              <a:t>和颜悦色：脸色和蔼喜悦。形容和善可亲。</a:t>
            </a:r>
            <a:endParaRPr lang="zh-CN" altLang="en-US" sz="3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理解词义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默读课文，概述课文内容。</a:t>
            </a:r>
            <a:endParaRPr lang="en-US" altLang="zh-CN" sz="2800" dirty="0" smtClean="0"/>
          </a:p>
          <a:p>
            <a:r>
              <a:rPr lang="zh-CN" altLang="en-US" sz="2800" dirty="0" smtClean="0"/>
              <a:t>要求：叙述出故事发生的时间、地点、主要事件简要的经过和结果。</a:t>
            </a:r>
            <a:endParaRPr lang="zh-CN" altLang="en-US" sz="2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整体感知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在概述的基础上用一句话概括课文的内容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2143116"/>
            <a:ext cx="628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居里</a:t>
            </a:r>
            <a:r>
              <a:rPr lang="zh-CN" altLang="en-US" sz="3200" dirty="0" smtClean="0"/>
              <a:t>夫妇</a:t>
            </a:r>
            <a:r>
              <a:rPr lang="zh-CN" altLang="en-US" sz="2800" dirty="0" smtClean="0"/>
              <a:t>在极端艰苦的条件下提取了镭。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319</TotalTime>
  <Words>1418</Words>
  <PresentationFormat>全屏显示(4:3)</PresentationFormat>
  <Paragraphs>98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聚合</vt:lpstr>
      <vt:lpstr>美丽的颜色</vt:lpstr>
      <vt:lpstr>教学目标</vt:lpstr>
      <vt:lpstr>走近作者</vt:lpstr>
      <vt:lpstr>作品简介</vt:lpstr>
      <vt:lpstr>幻灯片 5</vt:lpstr>
      <vt:lpstr>读准字音</vt:lpstr>
      <vt:lpstr>理解词义</vt:lpstr>
      <vt:lpstr>整体感知</vt:lpstr>
      <vt:lpstr>幻灯片 9</vt:lpstr>
      <vt:lpstr>幻灯片 10</vt:lpstr>
      <vt:lpstr>幻灯片 11</vt:lpstr>
      <vt:lpstr>幻灯片 12</vt:lpstr>
      <vt:lpstr>“极大的快乐”体现在哪些方面？</vt:lpstr>
      <vt:lpstr>幻灯片 14</vt:lpstr>
      <vt:lpstr>文本研讨</vt:lpstr>
      <vt:lpstr>幻灯片 16</vt:lpstr>
      <vt:lpstr>幻灯片 17</vt:lpstr>
      <vt:lpstr>幻灯片 18</vt:lpstr>
      <vt:lpstr>幻灯片 19</vt:lpstr>
      <vt:lpstr>品析语言</vt:lpstr>
      <vt:lpstr>幻灯片 21</vt:lpstr>
      <vt:lpstr>幻灯片 22</vt:lpstr>
      <vt:lpstr>幻灯片 23</vt:lpstr>
      <vt:lpstr>手法借鉴</vt:lpstr>
      <vt:lpstr>内容主旨</vt:lpstr>
      <vt:lpstr>板书设计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美丽的颜色</dc:title>
  <dc:creator>abc</dc:creator>
  <cp:lastModifiedBy>abc</cp:lastModifiedBy>
  <cp:revision>43</cp:revision>
  <dcterms:created xsi:type="dcterms:W3CDTF">2018-09-27T02:12:34Z</dcterms:created>
  <dcterms:modified xsi:type="dcterms:W3CDTF">2018-09-28T03:18:55Z</dcterms:modified>
</cp:coreProperties>
</file>