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0" r:id="rId3"/>
    <p:sldId id="257" r:id="rId4"/>
    <p:sldId id="258" r:id="rId5"/>
    <p:sldId id="259" r:id="rId6"/>
    <p:sldId id="261" r:id="rId7"/>
    <p:sldId id="264" r:id="rId9"/>
    <p:sldId id="265" r:id="rId10"/>
    <p:sldId id="288" r:id="rId11"/>
    <p:sldId id="289" r:id="rId12"/>
    <p:sldId id="291" r:id="rId13"/>
    <p:sldId id="266" r:id="rId14"/>
    <p:sldId id="267" r:id="rId15"/>
    <p:sldId id="274" r:id="rId16"/>
    <p:sldId id="276" r:id="rId17"/>
    <p:sldId id="277" r:id="rId18"/>
    <p:sldId id="278" r:id="rId19"/>
    <p:sldId id="290" r:id="rId20"/>
    <p:sldId id="281" r:id="rId21"/>
    <p:sldId id="306" r:id="rId22"/>
    <p:sldId id="282" r:id="rId23"/>
    <p:sldId id="283" r:id="rId24"/>
    <p:sldId id="284" r:id="rId25"/>
    <p:sldId id="285" r:id="rId26"/>
    <p:sldId id="286" r:id="rId27"/>
    <p:sldId id="287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4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E29EC-6DB1-4500-A9CD-D299580C79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BE8DFF-A92B-499C-BEE8-7EFD5EB9D8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BE8DFF-A92B-499C-BEE8-7EFD5EB9D8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01254-0D4C-4C90-A76D-CBC748F10D9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95281-1EAD-412B-ACB5-2A1A7DE6935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6AA2D-113B-4733-A1F7-2DEE4C8B721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C635A-689E-4D19-9C18-9698B38882F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1B7F6-C90E-4DB4-8802-A991E536A93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CDC6E-2D08-4A87-91D3-9AC73ECF2A6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AA015-445F-403F-B214-A7141557125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DD7A2-A838-4D52-A13A-F7893AB3041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605B2-47FC-4615-93E8-1CE9C5BB838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32152-0610-4FB6-9522-A0A3F42985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27AE7-6F0E-4192-939D-D79BB27BF1C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 smtClean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 smtClean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 smtClean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defRPr>
            </a:lvl1pPr>
          </a:lstStyle>
          <a:p>
            <a:pPr>
              <a:defRPr/>
            </a:pPr>
            <a:fld id="{ED946AE9-ED54-4CA4-A3FC-EE3B21F5A67E}" type="slidenum">
              <a:rPr lang="en-US" altLang="zh-CN"/>
            </a:fld>
            <a:endParaRPr lang="en-US" altLang="zh-CN"/>
          </a:p>
        </p:txBody>
      </p:sp>
      <p:pic>
        <p:nvPicPr>
          <p:cNvPr id="2055" name="Picture 7" descr="图片1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0.xml"/><Relationship Id="rId2" Type="http://schemas.openxmlformats.org/officeDocument/2006/relationships/hyperlink" Target="&#35760;&#25215;&#22825;&#23546;&#22812;&#28216;&#27604;&#36187;&#35838;&#20214;hyh.ppt" TargetMode="External"/><Relationship Id="rId1" Type="http://schemas.openxmlformats.org/officeDocument/2006/relationships/hyperlink" Target="../../../hsacnu/&#26700;&#38754;/&#24072;&#36798;&#20013;&#23398;&#31532;&#22235;&#21333;&#20803;/&#35760;&#25215;&#22825;&#23546;&#22812;&#28216;/&#22307;&#27597;&#39042;&#65288;&#21476;&#35834;&#65289;.mp3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../../../hsacnu/&#26700;&#38754;/&#24072;&#36798;&#20013;&#23398;&#31532;&#22235;&#21333;&#20803;/&#35760;&#25215;&#22825;&#23546;&#22812;&#28216;/&#22307;&#27597;&#39042;&#65288;&#21476;&#35834;&#65289;.mp3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../../../hsacnu/&#26700;&#38754;/&#24072;&#36798;&#20013;&#23398;&#31532;&#22235;&#21333;&#20803;/&#35760;&#25215;&#22825;&#23546;&#22812;&#28216;/&#22307;&#27597;&#39042;&#65288;&#21476;&#35834;&#65289;.mp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0.xml"/><Relationship Id="rId1" Type="http://schemas.openxmlformats.org/officeDocument/2006/relationships/hyperlink" Target="../../../hsacnu/&#26700;&#38754;/&#24072;&#36798;&#20013;&#23398;&#31532;&#22235;&#21333;&#20803;/&#35760;&#25215;&#22825;&#23546;&#22812;&#28216;/&#22307;&#27597;&#39042;&#65288;&#21476;&#35834;&#65289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7010400" y="4648200"/>
            <a:ext cx="79375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ea typeface="华文新魏" pitchFamily="2" charset="-122"/>
              </a:rPr>
              <a:t>苏轼</a:t>
            </a:r>
            <a:endParaRPr lang="zh-CN" altLang="en-US" sz="4000" b="1">
              <a:solidFill>
                <a:schemeClr val="bg1"/>
              </a:solidFill>
              <a:ea typeface="华文新魏" pitchFamily="2" charset="-122"/>
            </a:endParaRPr>
          </a:p>
        </p:txBody>
      </p:sp>
      <p:pic>
        <p:nvPicPr>
          <p:cNvPr id="7172" name="Picture 4" descr="5704934827972003317_副本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67082" y="152400"/>
            <a:ext cx="4368800" cy="6453187"/>
          </a:xfrm>
          <a:prstGeom prst="rect">
            <a:avLst/>
          </a:prstGeom>
          <a:noFill/>
          <a:ln w="9525">
            <a:solidFill>
              <a:srgbClr val="FFCC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61666" y="3767235"/>
            <a:ext cx="861774" cy="1785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苏轼</a:t>
            </a:r>
            <a:endParaRPr lang="zh-CN" altLang="en-US" sz="44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 rot="5400000">
            <a:off x="-295275" y="2486025"/>
            <a:ext cx="5162550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 dirty="0">
                <a:ln w="9525">
                  <a:solidFill>
                    <a:schemeClr val="tx1"/>
                  </a:solidFill>
                  <a:round/>
                </a:ln>
                <a:solidFill>
                  <a:srgbClr val="808080"/>
                </a:solidFill>
                <a:latin typeface="汉仪大宋简" pitchFamily="49" charset="-122"/>
                <a:ea typeface="汉仪大宋简" pitchFamily="49" charset="-122"/>
              </a:rPr>
              <a:t>记承天寺夜游</a:t>
            </a:r>
            <a:endParaRPr lang="zh-CN" altLang="en-US" sz="3600" b="1" kern="10" dirty="0">
              <a:ln w="9525">
                <a:solidFill>
                  <a:schemeClr val="tx1"/>
                </a:solidFill>
                <a:round/>
              </a:ln>
              <a:solidFill>
                <a:srgbClr val="808080"/>
              </a:solidFill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66595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一读课文，知内容：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381000" y="1143000"/>
            <a:ext cx="7543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/>
              <a:t>学生齐读，要求字正腔圆地读。</a:t>
            </a:r>
            <a:endParaRPr lang="zh-CN" altLang="en-US" sz="4000" b="1" dirty="0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457200" y="2057400"/>
            <a:ext cx="845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/>
              <a:t>谈所得：文章讲了一件什么事？</a:t>
            </a:r>
            <a:endParaRPr lang="zh-CN" altLang="en-US" sz="4000" b="1" dirty="0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2514600" y="2895600"/>
            <a:ext cx="510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</a:rPr>
              <a:t>承天寺夜游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914400" y="4114800"/>
            <a:ext cx="7620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152400" y="3962399"/>
            <a:ext cx="8915400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dirty="0"/>
              <a:t>      </a:t>
            </a:r>
            <a:r>
              <a:rPr lang="zh-CN" altLang="en-US" sz="4000" b="1" dirty="0" smtClean="0">
                <a:solidFill>
                  <a:srgbClr val="FF3300"/>
                </a:solidFill>
              </a:rPr>
              <a:t>元</a:t>
            </a:r>
            <a:r>
              <a:rPr lang="zh-CN" altLang="en-US" sz="4000" b="1" dirty="0">
                <a:solidFill>
                  <a:srgbClr val="FF3300"/>
                </a:solidFill>
              </a:rPr>
              <a:t>丰六年十月十二日夜，“我”和张怀民一起在承天寺的庭院中赏月。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28600" y="1752600"/>
            <a:ext cx="8763000" cy="1920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342900" indent="-342900"/>
            <a:r>
              <a:rPr lang="en-US" altLang="zh-CN" sz="4000" b="1" dirty="0"/>
              <a:t>         </a:t>
            </a:r>
            <a:r>
              <a:rPr lang="zh-CN" altLang="en-US" sz="4000" b="1" dirty="0"/>
              <a:t>叙事简洁</a:t>
            </a:r>
            <a:r>
              <a:rPr lang="zh-CN" altLang="zh-CN" sz="4000" b="1" dirty="0"/>
              <a:t>，记游所必须交代的人、事，仅用最简略、经济的语言加以表述，其余的却不再添枝加叶。</a:t>
            </a:r>
            <a:endParaRPr lang="zh-CN" altLang="en-US" sz="4000" b="1" dirty="0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85800" y="228600"/>
            <a:ext cx="7620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华文新魏" pitchFamily="2" charset="-122"/>
              </a:rPr>
              <a:t>小结：</a:t>
            </a:r>
            <a:endParaRPr lang="zh-CN" altLang="en-US" sz="48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1219200" y="4191000"/>
            <a:ext cx="5029200" cy="1752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精品</a:t>
            </a:r>
            <a:endParaRPr lang="zh-CN" altLang="en-US" sz="36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6781800" y="3733800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3300"/>
                </a:solidFill>
              </a:rPr>
              <a:t>？</a:t>
            </a:r>
            <a:endParaRPr lang="zh-CN" altLang="en-US" sz="9600">
              <a:solidFill>
                <a:srgbClr val="FF3300"/>
              </a:solidFill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7467600" y="3352800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3300"/>
                </a:solidFill>
              </a:rPr>
              <a:t>！</a:t>
            </a:r>
            <a:endParaRPr lang="zh-CN" altLang="en-US" sz="96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6" grpId="0" animBg="1"/>
      <p:bldP spid="18437" grpId="0"/>
      <p:bldP spid="18437" grpId="1"/>
      <p:bldP spid="184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7391400" y="0"/>
            <a:ext cx="1420813" cy="638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/>
              <a:t>二读课文，析妙句：</a:t>
            </a:r>
            <a:endParaRPr lang="zh-CN" altLang="en-US" sz="3600" b="1" dirty="0"/>
          </a:p>
          <a:p>
            <a:pPr eaLnBrk="1" hangingPunct="1"/>
            <a:endParaRPr lang="zh-CN" altLang="en-US" b="1" dirty="0"/>
          </a:p>
          <a:p>
            <a:pPr eaLnBrk="1" hangingPunct="1">
              <a:spcBef>
                <a:spcPct val="50000"/>
              </a:spcBef>
            </a:pPr>
            <a:endParaRPr lang="en-US" altLang="zh-CN" dirty="0"/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7667625" y="4437063"/>
            <a:ext cx="458788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7543800" y="228600"/>
            <a:ext cx="671513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读课文，要求节奏分明地读：</a:t>
            </a:r>
            <a:endParaRPr lang="zh-CN" altLang="en-US" sz="3200" b="1" dirty="0"/>
          </a:p>
        </p:txBody>
      </p:sp>
      <p:pic>
        <p:nvPicPr>
          <p:cNvPr id="13317" name="Picture 7" descr="图片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64516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7010400" y="457200"/>
            <a:ext cx="671513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找出描写夜游景色的句子。</a:t>
            </a:r>
            <a:endParaRPr lang="zh-CN" altLang="en-US" sz="3200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215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6521450" y="665163"/>
            <a:ext cx="2622550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ea typeface="楷体_GB2312" pitchFamily="49" charset="-122"/>
              </a:rPr>
              <a:t>庭下如积水空明，</a:t>
            </a:r>
            <a:endParaRPr lang="zh-CN" altLang="en-US" sz="4000" b="1" dirty="0"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ea typeface="楷体_GB2312" pitchFamily="49" charset="-122"/>
              </a:rPr>
              <a:t>水中藻、荇交横，</a:t>
            </a:r>
            <a:endParaRPr lang="zh-CN" altLang="en-US" sz="4000" b="1" dirty="0"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ea typeface="楷体_GB2312" pitchFamily="49" charset="-122"/>
              </a:rPr>
              <a:t>盖竹柏影也。</a:t>
            </a:r>
            <a:endParaRPr lang="zh-CN" altLang="en-US" sz="4000" b="1" dirty="0">
              <a:ea typeface="楷体_GB2312" pitchFamily="49" charset="-122"/>
            </a:endParaRPr>
          </a:p>
        </p:txBody>
      </p:sp>
      <p:pic>
        <p:nvPicPr>
          <p:cNvPr id="14339" name="Picture 3" descr="图片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64516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86" name="AutoShape 8"/>
          <p:cNvCxnSpPr>
            <a:cxnSpLocks noChangeShapeType="1"/>
          </p:cNvCxnSpPr>
          <p:nvPr/>
        </p:nvCxnSpPr>
        <p:spPr bwMode="auto">
          <a:xfrm>
            <a:off x="468313" y="52959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381000" y="0"/>
            <a:ext cx="66595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二读课文，析妙句：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0" y="1066800"/>
            <a:ext cx="87630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谈所得：作者是怎样写景的？有什么奇妙之处？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6389" name="Text Box 9"/>
          <p:cNvSpPr txBox="1">
            <a:spLocks noChangeArrowheads="1"/>
          </p:cNvSpPr>
          <p:nvPr/>
        </p:nvSpPr>
        <p:spPr bwMode="auto">
          <a:xfrm>
            <a:off x="762000" y="2895600"/>
            <a:ext cx="5410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152400" y="2209800"/>
            <a:ext cx="8686800" cy="2256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①</a:t>
            </a:r>
            <a:r>
              <a:rPr kumimoji="1"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比喻，把月光比作积水，把竹柏的影子比作水中藻、荇。</a:t>
            </a:r>
            <a:endParaRPr kumimoji="1" lang="zh-CN" altLang="en-US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kumimoji="1"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②动静结合，正面描写与侧面描写结合。</a:t>
            </a:r>
            <a:endParaRPr kumimoji="1" lang="zh-CN" altLang="en-US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kumimoji="1"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③点染出一个空明澄澈、疏影摇曳、似真似幻的美妙境界</a:t>
            </a:r>
            <a:r>
              <a:rPr kumimoji="1" lang="zh-CN" alt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。</a:t>
            </a:r>
            <a:endParaRPr kumimoji="1" lang="zh-CN" altLang="en-US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2780" name="AutoShape 12"/>
          <p:cNvSpPr>
            <a:spLocks noChangeArrowheads="1"/>
          </p:cNvSpPr>
          <p:nvPr/>
        </p:nvSpPr>
        <p:spPr bwMode="auto">
          <a:xfrm>
            <a:off x="381000" y="5181600"/>
            <a:ext cx="8077200" cy="1143000"/>
          </a:xfrm>
          <a:prstGeom prst="wedgeRectCallout">
            <a:avLst>
              <a:gd name="adj1" fmla="val 36065"/>
              <a:gd name="adj2" fmla="val -109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FF3300"/>
                </a:solidFill>
              </a:rPr>
              <a:t>全句无一字写月，却又无一字不在写月。</a:t>
            </a:r>
            <a:r>
              <a:rPr lang="zh-CN" altLang="en-US" b="1" dirty="0">
                <a:solidFill>
                  <a:srgbClr val="FF3300"/>
                </a:solidFill>
              </a:rPr>
              <a:t> 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9" grpId="0" bldLvl="0" animBg="1"/>
      <p:bldP spid="3278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685800" y="228600"/>
            <a:ext cx="7620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a typeface="华文新魏" pitchFamily="2" charset="-122"/>
              </a:rPr>
              <a:t>小结：</a:t>
            </a:r>
            <a:endParaRPr lang="zh-CN" altLang="en-US" sz="4800" b="1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36868" name="WordArt 4"/>
          <p:cNvSpPr>
            <a:spLocks noChangeArrowheads="1" noChangeShapeType="1" noTextEdit="1"/>
          </p:cNvSpPr>
          <p:nvPr/>
        </p:nvSpPr>
        <p:spPr bwMode="auto">
          <a:xfrm>
            <a:off x="1219200" y="4191000"/>
            <a:ext cx="5029200" cy="1752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精品</a:t>
            </a:r>
            <a:endParaRPr lang="zh-CN" altLang="en-US" sz="36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6781800" y="3733800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3300"/>
                </a:solidFill>
              </a:rPr>
              <a:t>？</a:t>
            </a:r>
            <a:endParaRPr lang="zh-CN" altLang="en-US" sz="9600">
              <a:solidFill>
                <a:srgbClr val="FF3300"/>
              </a:solidFill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7467600" y="3352800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3300"/>
                </a:solidFill>
              </a:rPr>
              <a:t>！</a:t>
            </a:r>
            <a:endParaRPr lang="zh-CN" altLang="en-US" sz="9600">
              <a:solidFill>
                <a:srgbClr val="FF3300"/>
              </a:solidFill>
            </a:endParaRP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381000" y="1676400"/>
            <a:ext cx="81534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/>
              <a:t>“</a:t>
            </a:r>
            <a:r>
              <a:rPr lang="zh-CN" altLang="en-US" sz="3600" b="1"/>
              <a:t>月色如水”这比喻并非自苏轼开始，但是苏轼化明写为暗写，别具匠心地从竹柏影入手，使之推见到月色清朗。 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/>
      <p:bldP spid="36869" grpId="1"/>
      <p:bldP spid="368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66595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三读课文，品感情：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609600" y="1371600"/>
            <a:ext cx="6934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/>
              <a:t>齐读课文，有感情地读。</a:t>
            </a:r>
            <a:endParaRPr lang="zh-CN" altLang="en-US" sz="4000" b="1"/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609600" y="2438400"/>
            <a:ext cx="7772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/>
              <a:t>谈所得：你觉得文中最能体现作者情感的是哪些句子？</a:t>
            </a:r>
            <a:endParaRPr lang="zh-CN" altLang="en-US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8" grpId="0"/>
      <p:bldP spid="389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hlinkClick r:id="rId1" action="ppaction://hlinkfile"/>
          </p:cNvPr>
          <p:cNvSpPr>
            <a:spLocks noChangeArrowheads="1"/>
          </p:cNvSpPr>
          <p:nvPr/>
        </p:nvSpPr>
        <p:spPr bwMode="auto">
          <a:xfrm>
            <a:off x="118110" y="899795"/>
            <a:ext cx="888365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何夜无月？何处无竹柏</a:t>
            </a:r>
            <a:r>
              <a:rPr kumimoji="1" lang="zh-CN" altLang="en-US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？</a:t>
            </a:r>
            <a:r>
              <a:rPr kumimoji="1"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但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少闲人如吾两人者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耳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endParaRPr kumimoji="1" lang="zh-CN" alt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9461" name="AutoShape 8"/>
          <p:cNvCxnSpPr>
            <a:cxnSpLocks noChangeShapeType="1"/>
          </p:cNvCxnSpPr>
          <p:nvPr/>
        </p:nvCxnSpPr>
        <p:spPr bwMode="auto">
          <a:xfrm>
            <a:off x="468313" y="52959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81000" y="304800"/>
            <a:ext cx="66595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三读课文，品感情：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1610360" y="2005965"/>
            <a:ext cx="7391400" cy="1599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哪一夜没有月光？哪里没有竹子和柏树？只是缺少像我们俩这样的闲人罢了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rgbClr val="CC0000"/>
              </a:solidFill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表达作者怎样的心境？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0973" name="AutoShape 13"/>
          <p:cNvSpPr>
            <a:spLocks noChangeArrowheads="1"/>
          </p:cNvSpPr>
          <p:nvPr/>
        </p:nvSpPr>
        <p:spPr bwMode="auto">
          <a:xfrm>
            <a:off x="467360" y="3519805"/>
            <a:ext cx="8534400" cy="2571115"/>
          </a:xfrm>
          <a:prstGeom prst="wedgeEllipseCallout">
            <a:avLst>
              <a:gd name="adj1" fmla="val 29968"/>
              <a:gd name="adj2" fmla="val -7011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寥寥数语，意味隽永：贬谪的悲凉，人生的感慨，赏月的欣喜，漫步的悠闲──种种难言的感情尽在其中。</a:t>
            </a:r>
            <a:endParaRPr lang="zh-CN" altLang="en-US" sz="3200" b="1" dirty="0"/>
          </a:p>
          <a:p>
            <a:pPr algn="ctr"/>
            <a:endParaRPr lang="zh-CN" altLang="en-US" sz="3200" b="1" dirty="0"/>
          </a:p>
        </p:txBody>
      </p:sp>
      <p:sp>
        <p:nvSpPr>
          <p:cNvPr id="19466" name="AutoShape 14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5867400" y="4343400"/>
            <a:ext cx="228600" cy="1524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75" name="AutoShape 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610600" y="6324600"/>
            <a:ext cx="304800" cy="3048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2" grpId="0" bldLvl="0" animBg="1"/>
      <p:bldP spid="4097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8458200" cy="5715000"/>
          </a:xfrm>
        </p:spPr>
        <p:txBody>
          <a:bodyPr/>
          <a:lstStyle/>
          <a:p>
            <a:pPr eaLnBrk="1" hangingPunct="1">
              <a:buClr>
                <a:schemeClr val="tx2"/>
              </a:buClr>
              <a:buFont typeface="Wingdings" panose="05000000000000000000" pitchFamily="2" charset="2"/>
              <a:buChar char="w"/>
            </a:pPr>
            <a:endParaRPr kumimoji="1" lang="en-US" altLang="zh-CN" sz="2400" b="1" dirty="0" smtClean="0"/>
          </a:p>
          <a:p>
            <a:pPr eaLnBrk="1" hangingPunct="1">
              <a:buClr>
                <a:schemeClr val="tx2"/>
              </a:buClr>
              <a:buFont typeface="Wingdings" panose="05000000000000000000" pitchFamily="2" charset="2"/>
              <a:buChar char="w"/>
            </a:pPr>
            <a:r>
              <a:rPr kumimoji="1" lang="zh-CN" altLang="en-US" sz="4400" b="1" dirty="0" smtClean="0">
                <a:solidFill>
                  <a:srgbClr val="FF0000"/>
                </a:solidFill>
              </a:rPr>
              <a:t>写作背景</a:t>
            </a:r>
            <a:endParaRPr kumimoji="1" lang="zh-CN" altLang="en-US" sz="4400" b="1" dirty="0" smtClean="0">
              <a:solidFill>
                <a:srgbClr val="FF0000"/>
              </a:solidFill>
            </a:endParaRPr>
          </a:p>
          <a:p>
            <a:pPr eaLnBrk="1" hangingPunct="1">
              <a:buClr>
                <a:schemeClr val="tx2"/>
              </a:buClr>
              <a:buFont typeface="Wingdings" panose="05000000000000000000" pitchFamily="2" charset="2"/>
              <a:buChar char="w"/>
            </a:pPr>
            <a:r>
              <a:rPr kumimoji="1" lang="zh-CN" altLang="en-US" b="1" dirty="0" smtClean="0">
                <a:solidFill>
                  <a:srgbClr val="000000"/>
                </a:solidFill>
              </a:rPr>
              <a:t>    元丰二年七月，御史李定等摘出苏轼有关新法的诗句，说他以诗讪谤，八月，将他逮捕入狱，这就是有名的</a:t>
            </a:r>
            <a:r>
              <a:rPr kumimoji="1" lang="en-US" altLang="zh-CN" b="1" dirty="0" smtClean="0">
                <a:solidFill>
                  <a:srgbClr val="000000"/>
                </a:solidFill>
              </a:rPr>
              <a:t>『</a:t>
            </a:r>
            <a:r>
              <a:rPr kumimoji="1" lang="zh-CN" altLang="en-US" b="1" dirty="0" smtClean="0">
                <a:solidFill>
                  <a:srgbClr val="000000"/>
                </a:solidFill>
              </a:rPr>
              <a:t>乌台诗案</a:t>
            </a:r>
            <a:r>
              <a:rPr kumimoji="1" lang="en-US" altLang="zh-CN" b="1" dirty="0" smtClean="0">
                <a:solidFill>
                  <a:srgbClr val="000000"/>
                </a:solidFill>
              </a:rPr>
              <a:t>』</a:t>
            </a:r>
            <a:r>
              <a:rPr kumimoji="1" lang="zh-CN" altLang="en-US" b="1" dirty="0" smtClean="0">
                <a:solidFill>
                  <a:srgbClr val="000000"/>
                </a:solidFill>
              </a:rPr>
              <a:t>。        </a:t>
            </a:r>
            <a:endParaRPr kumimoji="1" lang="zh-CN" altLang="en-US" b="1" dirty="0" smtClean="0">
              <a:solidFill>
                <a:srgbClr val="000000"/>
              </a:solidFill>
            </a:endParaRPr>
          </a:p>
          <a:p>
            <a:pPr eaLnBrk="1" hangingPunct="1"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kumimoji="1" lang="zh-CN" altLang="en-US" b="1" dirty="0" smtClean="0">
                <a:solidFill>
                  <a:srgbClr val="000000"/>
                </a:solidFill>
              </a:rPr>
              <a:t>         经过长时间的审问折磨，差一点掉了脑袋。由于范镇、张方平等的营救，案件惊动两宫，十二月作者获释出狱，被贬谪到黄州任团练副使，但不得</a:t>
            </a:r>
            <a:r>
              <a:rPr kumimoji="1" lang="en-US" altLang="zh-CN" b="1" dirty="0" smtClean="0">
                <a:solidFill>
                  <a:srgbClr val="000000"/>
                </a:solidFill>
              </a:rPr>
              <a:t>『</a:t>
            </a:r>
            <a:r>
              <a:rPr kumimoji="1" lang="zh-CN" altLang="en-US" b="1" dirty="0" smtClean="0">
                <a:solidFill>
                  <a:srgbClr val="000000"/>
                </a:solidFill>
              </a:rPr>
              <a:t>签书公事</a:t>
            </a:r>
            <a:r>
              <a:rPr kumimoji="1" lang="en-US" altLang="zh-CN" b="1" dirty="0" smtClean="0">
                <a:solidFill>
                  <a:srgbClr val="000000"/>
                </a:solidFill>
              </a:rPr>
              <a:t>』</a:t>
            </a:r>
            <a:r>
              <a:rPr kumimoji="1" lang="zh-CN" altLang="en-US" b="1" dirty="0" smtClean="0">
                <a:solidFill>
                  <a:srgbClr val="000000"/>
                </a:solidFill>
              </a:rPr>
              <a:t>，也就是说做着有职无权的闲官。</a:t>
            </a:r>
            <a:endParaRPr kumimoji="1" lang="zh-CN" altLang="en-US" b="1" dirty="0" smtClean="0">
              <a:solidFill>
                <a:srgbClr val="000000"/>
              </a:solidFill>
            </a:endParaRPr>
          </a:p>
        </p:txBody>
      </p:sp>
      <p:sp>
        <p:nvSpPr>
          <p:cNvPr id="20484" name="AutoShape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629400" y="5486400"/>
            <a:ext cx="304800" cy="3048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7163"/>
            <a:ext cx="8229600" cy="1143000"/>
          </a:xfrm>
        </p:spPr>
        <p:txBody>
          <a:bodyPr/>
          <a:p>
            <a:r>
              <a:rPr lang="en-US" altLang="zh-CN" b="1"/>
              <a:t>“</a:t>
            </a:r>
            <a:r>
              <a:rPr lang="zh-CN" altLang="en-US" b="1"/>
              <a:t>闲人</a:t>
            </a:r>
            <a:r>
              <a:rPr lang="en-US" altLang="zh-CN" b="1"/>
              <a:t>”</a:t>
            </a:r>
            <a:r>
              <a:rPr lang="zh-CN" altLang="en-US" b="1"/>
              <a:t>理解？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65860"/>
            <a:ext cx="8229600" cy="4525963"/>
          </a:xfrm>
        </p:spPr>
        <p:txBody>
          <a:bodyPr/>
          <a:p>
            <a:r>
              <a:rPr lang="en-US" altLang="zh-CN" b="1">
                <a:latin typeface="Arial Black" panose="020B0A04020102020204" charset="0"/>
              </a:rPr>
              <a:t>1</a:t>
            </a:r>
            <a:r>
              <a:rPr lang="zh-CN" altLang="en-US" b="1">
                <a:latin typeface="Arial Black" panose="020B0A04020102020204" charset="0"/>
              </a:rPr>
              <a:t>、二人的政治处境，贬谪之人无职无权，内心悲凉。</a:t>
            </a:r>
            <a:endParaRPr lang="zh-CN" altLang="en-US" b="1">
              <a:latin typeface="Arial Black" panose="020B0A04020102020204" charset="0"/>
            </a:endParaRPr>
          </a:p>
          <a:p>
            <a:r>
              <a:rPr lang="en-US" altLang="zh-CN" b="1">
                <a:latin typeface="Arial Black" panose="020B0A04020102020204" charset="0"/>
              </a:rPr>
              <a:t>2</a:t>
            </a:r>
            <a:r>
              <a:rPr lang="zh-CN" altLang="en-US" b="1">
                <a:latin typeface="Arial Black" panose="020B0A04020102020204" charset="0"/>
              </a:rPr>
              <a:t>、夜游时的心境，悠游自如。</a:t>
            </a:r>
            <a:endParaRPr lang="zh-CN" altLang="en-US" b="1">
              <a:latin typeface="Arial Black" panose="020B0A04020102020204" charset="0"/>
            </a:endParaRPr>
          </a:p>
          <a:p>
            <a:pPr marL="0" indent="0">
              <a:buNone/>
            </a:pPr>
            <a:r>
              <a:rPr lang="zh-CN" altLang="en-US" b="1">
                <a:latin typeface="Arial Black" panose="020B0A04020102020204" charset="0"/>
              </a:rPr>
              <a:t>         </a:t>
            </a:r>
            <a:r>
              <a:rPr lang="en-US" altLang="zh-CN" b="1">
                <a:latin typeface="Arial Black" panose="020B0A04020102020204" charset="0"/>
              </a:rPr>
              <a:t>a.</a:t>
            </a:r>
            <a:r>
              <a:rPr lang="zh-CN" altLang="en-US" b="1">
                <a:latin typeface="Arial Black" panose="020B0A04020102020204" charset="0"/>
              </a:rPr>
              <a:t>不能修齐治平只能闲游赏月的自嘲自慰；</a:t>
            </a:r>
            <a:endParaRPr lang="zh-CN" altLang="en-US" b="1">
              <a:latin typeface="Arial Black" panose="020B0A04020102020204" charset="0"/>
            </a:endParaRPr>
          </a:p>
          <a:p>
            <a:pPr marL="0" indent="0">
              <a:buNone/>
            </a:pPr>
            <a:r>
              <a:rPr lang="zh-CN" altLang="en-US" b="1">
                <a:latin typeface="Arial Black" panose="020B0A04020102020204" charset="0"/>
              </a:rPr>
              <a:t>         </a:t>
            </a:r>
            <a:r>
              <a:rPr lang="en-US" altLang="zh-CN" b="1">
                <a:latin typeface="Arial Black" panose="020B0A04020102020204" charset="0"/>
              </a:rPr>
              <a:t>b.</a:t>
            </a:r>
            <a:r>
              <a:rPr lang="zh-CN" altLang="en-US" b="1">
                <a:latin typeface="Arial Black" panose="020B0A04020102020204" charset="0"/>
              </a:rPr>
              <a:t>只有富有雅趣之人才能欣赏到的自许意味。</a:t>
            </a:r>
            <a:endParaRPr lang="zh-CN" altLang="en-US" b="1">
              <a:latin typeface="Arial Black" panose="020B0A04020102020204" charset="0"/>
            </a:endParaRPr>
          </a:p>
          <a:p>
            <a:pPr marL="0" indent="0">
              <a:buNone/>
            </a:pPr>
            <a:r>
              <a:rPr lang="zh-CN" altLang="en-US" b="1">
                <a:latin typeface="Arial Black" panose="020B0A04020102020204" charset="0"/>
              </a:rPr>
              <a:t>         这是一种达观的生活态度。</a:t>
            </a:r>
            <a:endParaRPr lang="zh-CN" altLang="en-US" b="1">
              <a:latin typeface="Arial Black" panose="020B0A0402010202020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52400" y="2514600"/>
            <a:ext cx="8905875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kumimoji="1" lang="zh-CN" altLang="en-US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苏轼</a:t>
            </a:r>
            <a:r>
              <a:rPr kumimoji="1" lang="en-US" alt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(1037</a:t>
            </a:r>
            <a:r>
              <a:rPr kumimoji="1"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kumimoji="1" lang="en-US" alt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1101)</a:t>
            </a:r>
            <a:r>
              <a:rPr kumimoji="1"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，字子瞻，号东坡，我国</a:t>
            </a:r>
            <a:r>
              <a:rPr kumimoji="1" lang="zh-CN" altLang="en-US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北宋</a:t>
            </a:r>
            <a:r>
              <a:rPr kumimoji="1"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著名的文学家，出生于四川眉山，与</a:t>
            </a:r>
            <a:r>
              <a:rPr kumimoji="1" lang="zh-CN" altLang="en-US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父苏洵、弟苏辙</a:t>
            </a:r>
            <a:r>
              <a:rPr kumimoji="1"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合称为</a:t>
            </a:r>
            <a:r>
              <a:rPr kumimoji="1"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2" charset="-122"/>
              </a:rPr>
              <a:t>“</a:t>
            </a:r>
            <a:r>
              <a:rPr kumimoji="1"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三苏</a:t>
            </a:r>
            <a:r>
              <a:rPr kumimoji="1"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2" charset="-122"/>
              </a:rPr>
              <a:t>”</a:t>
            </a:r>
            <a:r>
              <a:rPr kumimoji="1"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。</a:t>
            </a:r>
            <a:endParaRPr kumimoji="1" lang="zh-CN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85750" y="457200"/>
            <a:ext cx="3295650" cy="16764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6000" b="1" kern="10" dirty="0">
                <a:ln w="12700">
                  <a:solidFill>
                    <a:srgbClr val="B2B2B2"/>
                  </a:solidFill>
                  <a:rou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走近苏轼</a:t>
            </a:r>
            <a:endParaRPr lang="zh-CN" altLang="en-US" sz="6000" b="1" kern="10" dirty="0">
              <a:ln w="12700">
                <a:solidFill>
                  <a:srgbClr val="B2B2B2"/>
                </a:solidFill>
                <a:rou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807876" y="236084"/>
            <a:ext cx="7620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华文新魏" pitchFamily="2" charset="-122"/>
              </a:rPr>
              <a:t>小结：</a:t>
            </a:r>
            <a:endParaRPr lang="zh-CN" altLang="en-US" sz="48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48131" name="WordArt 3"/>
          <p:cNvSpPr>
            <a:spLocks noChangeArrowheads="1" noChangeShapeType="1" noTextEdit="1"/>
          </p:cNvSpPr>
          <p:nvPr/>
        </p:nvSpPr>
        <p:spPr bwMode="auto">
          <a:xfrm>
            <a:off x="1524000" y="4724400"/>
            <a:ext cx="3581400" cy="1752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精品</a:t>
            </a:r>
            <a:endParaRPr lang="zh-CN" altLang="en-US" sz="3600" kern="10" dirty="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6400800" y="4419600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3300"/>
                </a:solidFill>
              </a:rPr>
              <a:t>？</a:t>
            </a:r>
            <a:endParaRPr lang="zh-CN" altLang="en-US" sz="9600">
              <a:solidFill>
                <a:srgbClr val="FF3300"/>
              </a:solidFill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7086600" y="4038600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FF3300"/>
                </a:solidFill>
              </a:rPr>
              <a:t>！</a:t>
            </a:r>
            <a:endParaRPr lang="zh-CN" altLang="en-US" sz="9600" dirty="0">
              <a:solidFill>
                <a:srgbClr val="FF3300"/>
              </a:solidFill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41176" y="1853682"/>
            <a:ext cx="8153400" cy="255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罹（</a:t>
            </a:r>
            <a:r>
              <a:rPr lang="en-US" altLang="zh-CN" sz="3200" b="1" dirty="0" err="1"/>
              <a:t>lí</a:t>
            </a:r>
            <a:r>
              <a:rPr lang="zh-CN" altLang="en-US" sz="3200" b="1" dirty="0"/>
              <a:t>）文字狱，被贬为黄州团练副使，心情本是抑郁，但是作者在抑郁之中却能与“同是天涯沦落人”的张怀民一起有赏月的欣喜，又表现了作者一向旷达的胸襟。末尾处两个反问，一句含蓄的议论却是意味深长。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  <p:bldP spid="48132" grpId="0"/>
      <p:bldP spid="48132" grpId="1"/>
      <p:bldP spid="481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66595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四读课文，知作者：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609600" y="1371600"/>
            <a:ext cx="6934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/>
              <a:t>齐读课文，身临其境地读。</a:t>
            </a:r>
            <a:endParaRPr lang="zh-CN" altLang="en-US" sz="4000" b="1" dirty="0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609600" y="2438400"/>
            <a:ext cx="77724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/>
              <a:t>拓展延伸：叙事、写景、抒情议论其实始终都是在写人，从文中我们读到了一个怎样的苏轼？</a:t>
            </a:r>
            <a:endParaRPr lang="zh-CN" altLang="en-US" sz="4000" b="1" dirty="0"/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685800" y="4648200"/>
            <a:ext cx="7467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/>
              <a:t>阅读以下诗句，让我们更加理解苏轼吧！</a:t>
            </a:r>
            <a:endParaRPr lang="zh-CN" altLang="en-US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5704934827972003317_副本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288" y="260350"/>
            <a:ext cx="3255962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684213" y="1125538"/>
            <a:ext cx="29860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ea typeface="黑体" panose="02010609060101010101" pitchFamily="2" charset="-122"/>
              </a:rPr>
              <a:t>贬官杭州：</a:t>
            </a:r>
            <a:endParaRPr lang="zh-CN" altLang="en-US" sz="4400" b="1" dirty="0">
              <a:ea typeface="黑体" panose="02010609060101010101" pitchFamily="2" charset="-122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3924300" y="981075"/>
            <a:ext cx="5003800" cy="1460500"/>
          </a:xfrm>
          <a:prstGeom prst="rect">
            <a:avLst/>
          </a:prstGeom>
          <a:noFill/>
          <a:ln w="28575">
            <a:solidFill>
              <a:srgbClr val="FFCC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ea typeface="楷体_GB2312" pitchFamily="49" charset="-122"/>
              </a:rPr>
              <a:t>我本无家更安住，</a:t>
            </a:r>
            <a:endParaRPr lang="zh-CN" altLang="en-US" sz="4400" b="1" dirty="0">
              <a:ea typeface="楷体_GB2312" pitchFamily="49" charset="-122"/>
            </a:endParaRPr>
          </a:p>
          <a:p>
            <a:r>
              <a:rPr lang="zh-CN" altLang="en-US" sz="4400" b="1" dirty="0">
                <a:ea typeface="楷体_GB2312" pitchFamily="49" charset="-122"/>
              </a:rPr>
              <a:t>故乡无比好湖山。</a:t>
            </a:r>
            <a:endParaRPr lang="zh-CN" altLang="en-US" sz="4400" b="1" dirty="0">
              <a:ea typeface="楷体_GB2312" pitchFamily="49" charset="-122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3924300" y="2852738"/>
            <a:ext cx="5003800" cy="1460500"/>
          </a:xfrm>
          <a:prstGeom prst="rect">
            <a:avLst/>
          </a:prstGeom>
          <a:noFill/>
          <a:ln w="28575">
            <a:solidFill>
              <a:srgbClr val="FFCC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ea typeface="楷体_GB2312" pitchFamily="49" charset="-122"/>
              </a:rPr>
              <a:t>长江绕郭知鱼美，</a:t>
            </a:r>
            <a:endParaRPr lang="zh-CN" altLang="en-US" sz="4400" b="1">
              <a:ea typeface="楷体_GB2312" pitchFamily="49" charset="-122"/>
            </a:endParaRPr>
          </a:p>
          <a:p>
            <a:r>
              <a:rPr lang="zh-CN" altLang="en-US" sz="4400" b="1">
                <a:ea typeface="楷体_GB2312" pitchFamily="49" charset="-122"/>
              </a:rPr>
              <a:t>好竹连山觉笋香。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684213" y="2781300"/>
            <a:ext cx="32019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ea typeface="黑体" panose="02010609060101010101" pitchFamily="2" charset="-122"/>
              </a:rPr>
              <a:t>贬官黄州：</a:t>
            </a:r>
            <a:endParaRPr lang="zh-CN" altLang="en-US" sz="4400" b="1">
              <a:ea typeface="黑体" panose="02010609060101010101" pitchFamily="2" charset="-122"/>
            </a:endParaRP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611188" y="4508500"/>
            <a:ext cx="31130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 </a:t>
            </a:r>
            <a:r>
              <a:rPr lang="zh-CN" altLang="en-US" sz="4400" b="1">
                <a:ea typeface="黑体" panose="02010609060101010101" pitchFamily="2" charset="-122"/>
              </a:rPr>
              <a:t>贬官惠州：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3924300" y="4724400"/>
            <a:ext cx="5003800" cy="1460500"/>
          </a:xfrm>
          <a:prstGeom prst="rect">
            <a:avLst/>
          </a:prstGeom>
          <a:noFill/>
          <a:ln w="28575">
            <a:solidFill>
              <a:srgbClr val="FFCC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ea typeface="楷体_GB2312" pitchFamily="49" charset="-122"/>
              </a:rPr>
              <a:t>日啖荔枝三百颗，</a:t>
            </a:r>
            <a:endParaRPr lang="zh-CN" altLang="en-US" sz="4400" b="1">
              <a:ea typeface="楷体_GB2312" pitchFamily="49" charset="-122"/>
            </a:endParaRPr>
          </a:p>
          <a:p>
            <a:r>
              <a:rPr lang="zh-CN" altLang="en-US" sz="4400" b="1">
                <a:ea typeface="楷体_GB2312" pitchFamily="49" charset="-122"/>
              </a:rPr>
              <a:t>不辞长作岭南人。</a:t>
            </a:r>
            <a:endParaRPr lang="zh-CN" altLang="en-US" sz="44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 animBg="1"/>
      <p:bldP spid="50181" grpId="0" animBg="1"/>
      <p:bldP spid="50182" grpId="0"/>
      <p:bldP spid="50183" grpId="0"/>
      <p:bldP spid="5018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692150"/>
            <a:ext cx="6913563" cy="4525963"/>
          </a:xfrm>
          <a:solidFill>
            <a:srgbClr val="FFFFFF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i="1" smtClean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大江东去，浪淘尽，千古风流人物 。</a:t>
            </a:r>
            <a:endParaRPr lang="zh-CN" altLang="en-US" b="1" i="1" smtClean="0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endParaRPr lang="zh-CN" altLang="en-US" b="1" i="1" smtClean="0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b="1" i="1" smtClean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谁道人生无再少？门前流水尚能西！</a:t>
            </a:r>
            <a:endParaRPr lang="zh-CN" altLang="en-US" b="1" i="1" smtClean="0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b="1" i="1" smtClean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休将白发唱黄鸡。</a:t>
            </a:r>
            <a:endParaRPr lang="zh-CN" altLang="en-US" b="1" i="1" smtClean="0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endParaRPr lang="zh-CN" altLang="en-US" b="1" i="1" smtClean="0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b="1" i="1" smtClean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竹杖芒鞋轻胜马，谁怕？</a:t>
            </a:r>
            <a:endParaRPr lang="zh-CN" altLang="en-US" b="1" i="1" smtClean="0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b="1" i="1" smtClean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一蓑烟雨任平生 。</a:t>
            </a:r>
            <a:endParaRPr lang="zh-CN" altLang="en-US" b="1" i="1" smtClean="0">
              <a:solidFill>
                <a:srgbClr val="33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228600" y="5410200"/>
            <a:ext cx="485933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en-US" altLang="zh-CN" sz="3600" b="1">
                <a:solidFill>
                  <a:srgbClr val="B8007F"/>
                </a:solidFill>
                <a:ea typeface="华文新魏" pitchFamily="2" charset="-122"/>
              </a:rPr>
              <a:t>       </a:t>
            </a:r>
            <a:r>
              <a:rPr lang="zh-CN" altLang="en-US" sz="3600" b="1">
                <a:solidFill>
                  <a:srgbClr val="B8007F"/>
                </a:solidFill>
                <a:ea typeface="华文新魏" pitchFamily="2" charset="-122"/>
              </a:rPr>
              <a:t>逆境中善于发现生活之美的</a:t>
            </a:r>
            <a:r>
              <a:rPr lang="zh-CN" altLang="en-US" sz="3600" b="1">
                <a:solidFill>
                  <a:srgbClr val="FF0000"/>
                </a:solidFill>
                <a:ea typeface="华文新魏" pitchFamily="2" charset="-122"/>
              </a:rPr>
              <a:t>豪放乐观</a:t>
            </a:r>
            <a:r>
              <a:rPr lang="zh-CN" altLang="en-US" sz="3600" b="1">
                <a:solidFill>
                  <a:srgbClr val="B8007F"/>
                </a:solidFill>
                <a:ea typeface="华文新魏" pitchFamily="2" charset="-122"/>
              </a:rPr>
              <a:t>！</a:t>
            </a:r>
            <a:endParaRPr lang="zh-CN" altLang="en-US" sz="3600">
              <a:solidFill>
                <a:srgbClr val="B8007F"/>
              </a:solidFill>
              <a:ea typeface="华文新魏" pitchFamily="2" charset="-122"/>
            </a:endParaRPr>
          </a:p>
        </p:txBody>
      </p:sp>
      <p:pic>
        <p:nvPicPr>
          <p:cNvPr id="51204" name="Picture 4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18113" y="3303588"/>
            <a:ext cx="3925887" cy="355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1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build="p"/>
      <p:bldP spid="1310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评价：</a:t>
            </a:r>
            <a:endParaRPr lang="zh-CN" altLang="en-US" dirty="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05000"/>
            <a:ext cx="8839200" cy="4525963"/>
          </a:xfrm>
        </p:spPr>
        <p:txBody>
          <a:bodyPr/>
          <a:lstStyle/>
          <a:p>
            <a:pPr eaLnBrk="1" hangingPunct="1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/>
              <a:t>   </a:t>
            </a:r>
            <a:r>
              <a:rPr lang="zh-CN" altLang="en-US" sz="2800" b="1" dirty="0" smtClean="0"/>
              <a:t>在为人上，他在几乎丧命的逆境中保持坚贞气节和独立人格，决不随波逐流；在为官上，他坚持为官一地，造福一方；在人生态度上，他即使身处绝境，也保持乐观豁达的心态和积极向上的追求</a:t>
            </a:r>
            <a:r>
              <a:rPr lang="en-US" altLang="zh-CN" sz="2800" b="1" dirty="0" smtClean="0"/>
              <a:t>……</a:t>
            </a:r>
            <a:endParaRPr lang="en-US" altLang="zh-CN" sz="2800" b="1" dirty="0" smtClean="0"/>
          </a:p>
          <a:p>
            <a:pPr eaLnBrk="1" hangingPunct="1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/>
              <a:t>    </a:t>
            </a:r>
            <a:r>
              <a:rPr lang="zh-CN" altLang="en-US" sz="2800" b="1" dirty="0" smtClean="0"/>
              <a:t>在中华文化的历史长河中，他的名字就是一座丰碑！</a:t>
            </a:r>
            <a:endParaRPr lang="zh-CN" altLang="en-US" sz="2800" b="1" dirty="0" smtClean="0"/>
          </a:p>
          <a:p>
            <a:pPr eaLnBrk="1" hangingPunct="1"/>
            <a:endParaRPr lang="en-US" altLang="zh-CN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作业：</a:t>
            </a:r>
            <a:endParaRPr lang="zh-CN" altLang="en-US" dirty="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0"/>
            <a:ext cx="8229600" cy="2514600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背诵默写这篇短文，完成练习册中的相关作业。</a:t>
            </a:r>
            <a:endParaRPr lang="zh-CN" altLang="en-US" b="1" dirty="0" smtClean="0"/>
          </a:p>
          <a:p>
            <a:pPr eaLnBrk="1" hangingPunct="1"/>
            <a:r>
              <a:rPr lang="zh-CN" altLang="en-US" b="1" dirty="0" smtClean="0"/>
              <a:t>推荐课后阅读：林语堂的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苏东坡传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和余秋雨的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苏东坡突围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。 </a:t>
            </a:r>
            <a:endParaRPr lang="zh-CN" altLang="en-US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312170" y="1828800"/>
            <a:ext cx="8497888" cy="44243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342900" indent="-342900"/>
            <a:r>
              <a:rPr lang="zh-CN" altLang="en-US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文</a:t>
            </a:r>
            <a:r>
              <a:rPr lang="en-US" altLang="zh-CN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----</a:t>
            </a:r>
            <a:r>
              <a:rPr lang="zh-CN" altLang="en-US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唐宋八大家： </a:t>
            </a:r>
            <a:r>
              <a:rPr lang="zh-CN" altLang="en-US" sz="3200" b="1" dirty="0">
                <a:solidFill>
                  <a:srgbClr val="00000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韩愈   柳宗元   </a:t>
            </a:r>
            <a:endParaRPr lang="zh-CN" altLang="en-US" sz="3200" b="1" dirty="0">
              <a:solidFill>
                <a:srgbClr val="00000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r>
              <a:rPr lang="zh-CN" altLang="en-US" sz="3200" b="1" dirty="0">
                <a:solidFill>
                  <a:srgbClr val="00000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欧阳修  苏洵  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 </a:t>
            </a:r>
            <a:r>
              <a:rPr lang="zh-CN" altLang="en-US" sz="3200" b="1" dirty="0">
                <a:solidFill>
                  <a:srgbClr val="00000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苏辙  曾巩  王安石</a:t>
            </a:r>
            <a:r>
              <a:rPr kumimoji="1" lang="zh-CN" altLang="en-US" sz="32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32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endParaRPr lang="zh-CN" altLang="en-US" sz="3600" b="1" dirty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/>
            <a:r>
              <a:rPr lang="zh-CN" altLang="en-US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词</a:t>
            </a:r>
            <a:r>
              <a:rPr lang="en-US" altLang="zh-CN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---- </a:t>
            </a:r>
            <a:r>
              <a:rPr lang="zh-CN" altLang="en-US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苏辛：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r>
              <a:rPr lang="zh-CN" altLang="en-US" sz="3200" b="1" dirty="0">
                <a:solidFill>
                  <a:srgbClr val="00000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辛弃疾</a:t>
            </a:r>
            <a:endParaRPr lang="zh-CN" altLang="en-US" sz="3200" b="1" dirty="0">
              <a:solidFill>
                <a:srgbClr val="00000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endParaRPr lang="zh-CN" altLang="en-US" sz="3600" b="1" dirty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/>
            <a:r>
              <a:rPr lang="zh-CN" altLang="en-US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诗</a:t>
            </a:r>
            <a:r>
              <a:rPr lang="en-US" altLang="zh-CN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----</a:t>
            </a:r>
            <a:r>
              <a:rPr lang="zh-CN" altLang="en-US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苏黄：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 </a:t>
            </a:r>
            <a:r>
              <a:rPr lang="zh-CN" altLang="en-US" sz="3200" b="1" dirty="0">
                <a:solidFill>
                  <a:srgbClr val="00000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黄庭坚</a:t>
            </a:r>
            <a:endParaRPr lang="zh-CN" altLang="en-US" sz="3200" b="1" dirty="0">
              <a:solidFill>
                <a:srgbClr val="00000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/>
            <a:endParaRPr lang="zh-CN" altLang="en-US" sz="3600" b="1" dirty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/>
            <a:r>
              <a:rPr lang="zh-CN" altLang="en-US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书法</a:t>
            </a:r>
            <a:r>
              <a:rPr lang="en-US" altLang="zh-CN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---</a:t>
            </a:r>
            <a:r>
              <a:rPr lang="zh-CN" altLang="en-US" sz="3600" b="1" dirty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宋四家：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r>
              <a:rPr lang="zh-CN" altLang="en-US" sz="3200" b="1" dirty="0">
                <a:solidFill>
                  <a:srgbClr val="00000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蔡襄 黄庭坚 米芾</a:t>
            </a:r>
            <a:endParaRPr lang="zh-CN" altLang="en-US" sz="3200" b="1" dirty="0">
              <a:solidFill>
                <a:srgbClr val="00000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195513" y="381000"/>
            <a:ext cx="47529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华文新魏" pitchFamily="2" charset="-122"/>
              </a:rPr>
              <a:t>才华横溢的苏轼</a:t>
            </a:r>
            <a:endParaRPr lang="zh-CN" altLang="en-US" sz="48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28600" y="1752600"/>
            <a:ext cx="8763000" cy="2041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marL="342900" indent="-342900"/>
            <a:r>
              <a:rPr lang="en-US" altLang="zh-CN" sz="3200" b="1" dirty="0"/>
              <a:t>        </a:t>
            </a:r>
            <a:r>
              <a:rPr lang="zh-CN" altLang="en-US" sz="3200" b="1" dirty="0"/>
              <a:t>他给天下写出了四篇他笔下最精的作品。</a:t>
            </a:r>
            <a:endParaRPr lang="zh-CN" altLang="en-US" sz="3200" b="1" dirty="0"/>
          </a:p>
          <a:p>
            <a:pPr marL="342900" indent="-342900"/>
            <a:r>
              <a:rPr lang="zh-CN" altLang="en-US" sz="3200" b="1" dirty="0"/>
              <a:t>一首词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赤壁怀古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，两篇月夜泛舟的前、后</a:t>
            </a:r>
            <a:endParaRPr lang="zh-CN" altLang="en-US" sz="3200" b="1" dirty="0"/>
          </a:p>
          <a:p>
            <a:pPr marL="342900" indent="-342900"/>
            <a:r>
              <a:rPr lang="en-US" altLang="zh-CN" sz="3200" b="1" dirty="0"/>
              <a:t>《</a:t>
            </a:r>
            <a:r>
              <a:rPr lang="zh-CN" altLang="en-US" sz="3200" b="1" dirty="0"/>
              <a:t>赤壁赋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，一篇</a:t>
            </a:r>
            <a:r>
              <a:rPr lang="en-US" altLang="zh-CN" sz="3200" b="1" dirty="0">
                <a:solidFill>
                  <a:srgbClr val="FF3300"/>
                </a:solidFill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</a:rPr>
              <a:t>记承天寺夜游</a:t>
            </a:r>
            <a:r>
              <a:rPr lang="en-US" altLang="zh-CN" sz="3200" b="1" dirty="0">
                <a:solidFill>
                  <a:srgbClr val="FF3300"/>
                </a:solidFill>
              </a:rPr>
              <a:t>》</a:t>
            </a:r>
            <a:r>
              <a:rPr lang="zh-CN" altLang="en-US" sz="3200" b="1" dirty="0"/>
              <a:t>。</a:t>
            </a:r>
            <a:endParaRPr lang="zh-CN" altLang="en-US" sz="3200" b="1" dirty="0"/>
          </a:p>
          <a:p>
            <a:pPr marL="342900" indent="-342900" algn="r"/>
            <a:r>
              <a:rPr lang="zh-CN" altLang="en-US" sz="3200" b="1" dirty="0"/>
              <a:t>          </a:t>
            </a:r>
            <a:r>
              <a:rPr lang="en-US" altLang="zh-CN" sz="3200" b="1" dirty="0"/>
              <a:t>—— </a:t>
            </a:r>
            <a:r>
              <a:rPr lang="zh-CN" altLang="en-US" sz="3200" b="1" dirty="0"/>
              <a:t>林语堂  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苏东坡传</a:t>
            </a:r>
            <a:r>
              <a:rPr lang="en-US" altLang="zh-CN" sz="3200" b="1" dirty="0"/>
              <a:t>》</a:t>
            </a:r>
            <a:r>
              <a:rPr lang="en-US" altLang="zh-CN" sz="3200" dirty="0"/>
              <a:t> </a:t>
            </a:r>
            <a:endParaRPr lang="en-US" altLang="zh-CN" sz="3200" dirty="0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85800" y="228600"/>
            <a:ext cx="7620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华文新魏" pitchFamily="2" charset="-122"/>
              </a:rPr>
              <a:t>关于</a:t>
            </a:r>
            <a:r>
              <a:rPr lang="en-US" altLang="zh-CN" sz="4800" b="1" dirty="0">
                <a:solidFill>
                  <a:srgbClr val="FF0000"/>
                </a:solidFill>
                <a:ea typeface="华文新魏" pitchFamily="2" charset="-122"/>
              </a:rPr>
              <a:t>《</a:t>
            </a:r>
            <a:r>
              <a:rPr lang="zh-CN" altLang="en-US" sz="4800" b="1" dirty="0">
                <a:solidFill>
                  <a:srgbClr val="FF0000"/>
                </a:solidFill>
                <a:ea typeface="华文新魏" pitchFamily="2" charset="-122"/>
              </a:rPr>
              <a:t>记承天寺夜游</a:t>
            </a:r>
            <a:r>
              <a:rPr lang="en-US" altLang="zh-CN" sz="4800" b="1" dirty="0">
                <a:solidFill>
                  <a:srgbClr val="FF0000"/>
                </a:solidFill>
                <a:ea typeface="华文新魏" pitchFamily="2" charset="-122"/>
              </a:rPr>
              <a:t>》</a:t>
            </a:r>
            <a:r>
              <a:rPr lang="zh-CN" altLang="en-US" sz="4800" b="1" dirty="0">
                <a:solidFill>
                  <a:srgbClr val="FF0000"/>
                </a:solidFill>
                <a:ea typeface="华文新魏" pitchFamily="2" charset="-122"/>
              </a:rPr>
              <a:t>：</a:t>
            </a:r>
            <a:endParaRPr lang="zh-CN" altLang="en-US" sz="48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1752600" y="4511675"/>
            <a:ext cx="3505200" cy="1752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精品</a:t>
            </a:r>
            <a:endParaRPr lang="zh-CN" altLang="en-US" sz="3600" kern="10" dirty="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6781800" y="3733800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3300"/>
                </a:solidFill>
              </a:rPr>
              <a:t>？</a:t>
            </a:r>
            <a:endParaRPr lang="zh-CN" altLang="en-US" sz="96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8" grpId="0" animBg="1"/>
      <p:bldP spid="112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3278" y="32004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755650" y="2133600"/>
            <a:ext cx="8064500" cy="397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0000F1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zh-CN" altLang="en-US" sz="3200" b="1" dirty="0">
                <a:solidFill>
                  <a:srgbClr val="0000F1"/>
                </a:solidFill>
                <a:latin typeface="宋体" panose="02010600030101010101" pitchFamily="2" charset="-122"/>
              </a:rPr>
              <a:t>元丰六年十月十二日夜，解衣欲睡，月色入户，欣然起行。念无与为乐者，遂至承天寺寻张怀民。怀民亦未寝，相与步于中庭。 庭下如积水空明，水中藻、荇交横，盖竹柏影也。何夜无月？何处无竹柏？但少闲人如吾两人者耳。</a:t>
            </a:r>
            <a:r>
              <a:rPr kumimoji="1" lang="zh-CN" altLang="en-US" sz="3600" b="1" dirty="0">
                <a:solidFill>
                  <a:srgbClr val="0000F1"/>
                </a:solidFill>
                <a:latin typeface="宋体" panose="02010600030101010101" pitchFamily="2" charset="-122"/>
              </a:rPr>
              <a:t> </a:t>
            </a:r>
            <a:endParaRPr kumimoji="1" lang="zh-CN" altLang="en-US" sz="3600" b="1" dirty="0">
              <a:solidFill>
                <a:srgbClr val="0000F1"/>
              </a:solidFill>
              <a:latin typeface="宋体" panose="02010600030101010101" pitchFamily="2" charset="-122"/>
            </a:endParaRP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2771775" y="1412875"/>
            <a:ext cx="38163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记承天寺夜游</a:t>
            </a:r>
            <a:endParaRPr kumimoji="1" lang="zh-CN" altLang="en-US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66595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一读课文，知内容：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7239000" y="228600"/>
            <a:ext cx="1524000" cy="1714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60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听读</a:t>
            </a:r>
            <a:endParaRPr lang="zh-CN" altLang="en-US" sz="60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13316" grpId="0"/>
      <p:bldP spid="133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>
            <a:hlinkClick r:id="rId1" action="ppaction://hlinkfile"/>
          </p:cNvPr>
          <p:cNvSpPr>
            <a:spLocks noChangeArrowheads="1"/>
          </p:cNvSpPr>
          <p:nvPr/>
        </p:nvSpPr>
        <p:spPr bwMode="auto">
          <a:xfrm>
            <a:off x="250825" y="1341438"/>
            <a:ext cx="7993063" cy="382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  <a:defRPr/>
            </a:pPr>
            <a:r>
              <a:rPr kumimoji="1" lang="en-US" altLang="zh-CN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元丰六年十月十二日夜，解衣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欲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睡，月色入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户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欣然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起行。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念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无与乐者，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遂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至承天寺，寻张怀民。怀民亦未寝，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相与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步于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中庭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r>
              <a:rPr kumimoji="1"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</a:t>
            </a:r>
            <a:endParaRPr kumimoji="1" lang="zh-CN" altLang="en-US" sz="3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8547" name="AutoShape 3"/>
          <p:cNvSpPr/>
          <p:nvPr/>
        </p:nvSpPr>
        <p:spPr bwMode="auto">
          <a:xfrm>
            <a:off x="684213" y="2133600"/>
            <a:ext cx="1223962" cy="503238"/>
          </a:xfrm>
          <a:prstGeom prst="borderCallout1">
            <a:avLst>
              <a:gd name="adj1" fmla="val 22713"/>
              <a:gd name="adj2" fmla="val -6227"/>
              <a:gd name="adj3" fmla="val 139431"/>
              <a:gd name="adj4" fmla="val -10245"/>
            </a:avLst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想要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8548" name="AutoShape 4"/>
          <p:cNvSpPr/>
          <p:nvPr/>
        </p:nvSpPr>
        <p:spPr bwMode="auto">
          <a:xfrm>
            <a:off x="2411413" y="2205038"/>
            <a:ext cx="639762" cy="503237"/>
          </a:xfrm>
          <a:prstGeom prst="borderCallout1">
            <a:avLst>
              <a:gd name="adj1" fmla="val 22713"/>
              <a:gd name="adj2" fmla="val 111912"/>
              <a:gd name="adj3" fmla="val 122713"/>
              <a:gd name="adj4" fmla="val 157074"/>
            </a:avLst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门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8549" name="AutoShape 5"/>
          <p:cNvSpPr/>
          <p:nvPr/>
        </p:nvSpPr>
        <p:spPr bwMode="auto">
          <a:xfrm>
            <a:off x="5219700" y="4221163"/>
            <a:ext cx="2611438" cy="503237"/>
          </a:xfrm>
          <a:prstGeom prst="borderCallout1">
            <a:avLst>
              <a:gd name="adj1" fmla="val 22713"/>
              <a:gd name="adj2" fmla="val -2917"/>
              <a:gd name="adj3" fmla="val -215773"/>
              <a:gd name="adj4" fmla="val -25773"/>
            </a:avLst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高兴的样子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8551" name="AutoShape 7"/>
          <p:cNvSpPr/>
          <p:nvPr/>
        </p:nvSpPr>
        <p:spPr bwMode="auto">
          <a:xfrm>
            <a:off x="6659563" y="2205038"/>
            <a:ext cx="2484437" cy="503237"/>
          </a:xfrm>
          <a:prstGeom prst="borderCallout1">
            <a:avLst>
              <a:gd name="adj1" fmla="val 22713"/>
              <a:gd name="adj2" fmla="val -3065"/>
              <a:gd name="adj3" fmla="val 110412"/>
              <a:gd name="adj4" fmla="val -6708"/>
            </a:avLst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思考、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想到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8553" name="AutoShape 9"/>
          <p:cNvSpPr/>
          <p:nvPr/>
        </p:nvSpPr>
        <p:spPr bwMode="auto">
          <a:xfrm>
            <a:off x="4419600" y="5334000"/>
            <a:ext cx="1838325" cy="498475"/>
          </a:xfrm>
          <a:prstGeom prst="borderCallout1">
            <a:avLst>
              <a:gd name="adj1" fmla="val 21301"/>
              <a:gd name="adj2" fmla="val -3917"/>
              <a:gd name="adj3" fmla="val -74626"/>
              <a:gd name="adj4" fmla="val -45401"/>
            </a:avLst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院子里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8554" name="AutoShape 10"/>
          <p:cNvSpPr/>
          <p:nvPr/>
        </p:nvSpPr>
        <p:spPr bwMode="auto">
          <a:xfrm>
            <a:off x="381000" y="5486400"/>
            <a:ext cx="1296988" cy="465137"/>
          </a:xfrm>
          <a:prstGeom prst="borderCallout1">
            <a:avLst>
              <a:gd name="adj1" fmla="val 24574"/>
              <a:gd name="adj2" fmla="val 105875"/>
              <a:gd name="adj3" fmla="val -95565"/>
              <a:gd name="adj4" fmla="val 110157"/>
            </a:avLst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共同一起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9" name="Text Box 6"/>
          <p:cNvSpPr txBox="1">
            <a:spLocks noChangeArrowheads="1"/>
          </p:cNvSpPr>
          <p:nvPr/>
        </p:nvSpPr>
        <p:spPr bwMode="auto">
          <a:xfrm>
            <a:off x="304800" y="152400"/>
            <a:ext cx="66595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一读课文，知内容：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50" name="Text Box 12"/>
          <p:cNvSpPr txBox="1">
            <a:spLocks noChangeArrowheads="1"/>
          </p:cNvSpPr>
          <p:nvPr/>
        </p:nvSpPr>
        <p:spPr bwMode="auto">
          <a:xfrm>
            <a:off x="381000" y="990600"/>
            <a:ext cx="876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结合课下注释，疏通文意（注意词语积累）：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1" name="AutoShape 9"/>
          <p:cNvSpPr/>
          <p:nvPr/>
        </p:nvSpPr>
        <p:spPr bwMode="auto">
          <a:xfrm>
            <a:off x="2438400" y="4114800"/>
            <a:ext cx="1914525" cy="498475"/>
          </a:xfrm>
          <a:prstGeom prst="borderCallout1">
            <a:avLst>
              <a:gd name="adj1" fmla="val 21301"/>
              <a:gd name="adj2" fmla="val -3917"/>
              <a:gd name="adj3" fmla="val -14199"/>
              <a:gd name="adj4" fmla="val -51838"/>
            </a:avLst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于是，就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animBg="1"/>
      <p:bldP spid="108548" grpId="0" animBg="1"/>
      <p:bldP spid="108549" grpId="0" animBg="1"/>
      <p:bldP spid="108551" grpId="0" animBg="1"/>
      <p:bldP spid="108553" grpId="0" animBg="1"/>
      <p:bldP spid="108554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译文：</a:t>
            </a:r>
            <a:endParaRPr lang="zh-CN" altLang="en-US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1"/>
            <a:ext cx="8229600" cy="3124200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元丰六年十月十二日夜晚，（我）解开衣服正打算睡觉，这时月光照进门里，（十分美好，动人游兴）（于是）我高兴地起来走到户外。想到没有人与我共同游乐，于是来到承天寺找张怀民。张怀民也没有睡觉，（于是）我们一起在庭院中散步。 </a:t>
            </a:r>
            <a:endParaRPr lang="zh-CN" altLang="en-US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hlinkClick r:id="rId1" action="ppaction://hlinkfile"/>
          </p:cNvPr>
          <p:cNvSpPr>
            <a:spLocks noChangeArrowheads="1"/>
          </p:cNvSpPr>
          <p:nvPr/>
        </p:nvSpPr>
        <p:spPr bwMode="auto">
          <a:xfrm>
            <a:off x="228600" y="1524000"/>
            <a:ext cx="8532813" cy="22891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1" lang="en-US" altLang="zh-CN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庭下如积水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空明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，水中藻、荇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交横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盖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竹柏影也。</a:t>
            </a:r>
            <a:endParaRPr kumimoji="1" lang="zh-CN" alt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1" name="AutoShape 3"/>
          <p:cNvSpPr/>
          <p:nvPr/>
        </p:nvSpPr>
        <p:spPr bwMode="auto">
          <a:xfrm>
            <a:off x="4876800" y="1447800"/>
            <a:ext cx="2736850" cy="503238"/>
          </a:xfrm>
          <a:prstGeom prst="borderCallout1">
            <a:avLst>
              <a:gd name="adj1" fmla="val 22713"/>
              <a:gd name="adj2" fmla="val 102782"/>
              <a:gd name="adj3" fmla="val 116403"/>
              <a:gd name="adj4" fmla="val 110440"/>
            </a:avLst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交错纵横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2" name="AutoShape 4"/>
          <p:cNvSpPr/>
          <p:nvPr/>
        </p:nvSpPr>
        <p:spPr bwMode="auto">
          <a:xfrm>
            <a:off x="990600" y="2667000"/>
            <a:ext cx="1873250" cy="465138"/>
          </a:xfrm>
          <a:prstGeom prst="borderCallout1">
            <a:avLst>
              <a:gd name="adj1" fmla="val 24574"/>
              <a:gd name="adj2" fmla="val -4069"/>
              <a:gd name="adj3" fmla="val 117407"/>
              <a:gd name="adj4" fmla="val -21866"/>
            </a:avLst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原来是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5365" name="AutoShape 8"/>
          <p:cNvCxnSpPr>
            <a:cxnSpLocks noChangeShapeType="1"/>
          </p:cNvCxnSpPr>
          <p:nvPr/>
        </p:nvCxnSpPr>
        <p:spPr bwMode="auto">
          <a:xfrm>
            <a:off x="468313" y="52959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304800" y="4038600"/>
            <a:ext cx="8458200" cy="149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zh-CN" altLang="en-US" sz="3200" b="1" dirty="0" smtClean="0"/>
              <a:t>庭院中的月光如积水般清明</a:t>
            </a:r>
            <a:r>
              <a:rPr lang="zh-CN" altLang="en-US" sz="3200" b="1" dirty="0"/>
              <a:t>澄澈</a:t>
            </a:r>
            <a:r>
              <a:rPr lang="zh-CN" altLang="en-US" sz="3200" b="1" dirty="0" smtClean="0"/>
              <a:t>，仿佛有藻</a:t>
            </a:r>
            <a:r>
              <a:rPr lang="zh-CN" altLang="en-US" sz="3200" b="1" dirty="0"/>
              <a:t>、荇</a:t>
            </a:r>
            <a:r>
              <a:rPr lang="zh-CN" altLang="en-US" sz="3200" b="1" dirty="0" smtClean="0"/>
              <a:t>交错其中，大概是</a:t>
            </a:r>
            <a:r>
              <a:rPr lang="zh-CN" altLang="en-US" sz="3200" b="1" dirty="0"/>
              <a:t>竹子、柏树的</a:t>
            </a:r>
            <a:r>
              <a:rPr lang="zh-CN" altLang="en-US" sz="3200" b="1" dirty="0" smtClean="0"/>
              <a:t>影子吧。</a:t>
            </a:r>
            <a:endParaRPr lang="zh-CN" altLang="en-US" sz="3200" b="1" dirty="0"/>
          </a:p>
          <a:p>
            <a:pPr eaLnBrk="1" hangingPunct="1">
              <a:spcBef>
                <a:spcPct val="50000"/>
              </a:spcBef>
            </a:pPr>
            <a:endParaRPr lang="en-US" altLang="zh-CN" dirty="0"/>
          </a:p>
        </p:txBody>
      </p:sp>
      <p:sp>
        <p:nvSpPr>
          <p:cNvPr id="15368" name="Text Box 11"/>
          <p:cNvSpPr txBox="1">
            <a:spLocks noChangeArrowheads="1"/>
          </p:cNvSpPr>
          <p:nvPr/>
        </p:nvSpPr>
        <p:spPr bwMode="auto">
          <a:xfrm>
            <a:off x="381000" y="762000"/>
            <a:ext cx="876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结合课下注释，疏通文意（注意词语积累）：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4724400" y="2743200"/>
            <a:ext cx="2286000" cy="612648"/>
          </a:xfrm>
          <a:prstGeom prst="borderCallout1">
            <a:avLst>
              <a:gd name="adj1" fmla="val 18750"/>
              <a:gd name="adj2" fmla="val -8333"/>
              <a:gd name="adj3" fmla="val -26218"/>
              <a:gd name="adj4" fmla="val -42098"/>
            </a:avLst>
          </a:prstGeom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38100">
                  <a:solidFill>
                    <a:schemeClr val="accent2"/>
                  </a:solidFill>
                </a:ln>
              </a:rPr>
              <a:t>形容水的澄澈</a:t>
            </a:r>
            <a:endParaRPr lang="zh-CN" altLang="en-US" sz="2400" dirty="0">
              <a:ln w="38100">
                <a:solidFill>
                  <a:schemeClr val="accent2"/>
                </a:solidFill>
              </a:ln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nimBg="1"/>
      <p:bldP spid="78852" grpId="0" animBg="1"/>
      <p:bldP spid="31753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hlinkClick r:id="rId1" action="ppaction://hlinkfile"/>
          </p:cNvPr>
          <p:cNvSpPr>
            <a:spLocks noChangeArrowheads="1"/>
          </p:cNvSpPr>
          <p:nvPr/>
        </p:nvSpPr>
        <p:spPr bwMode="auto">
          <a:xfrm>
            <a:off x="457200" y="1371600"/>
            <a:ext cx="8532813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何夜无月？何处无竹柏？</a:t>
            </a:r>
            <a:endParaRPr kumimoji="1" lang="zh-CN" alt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200000"/>
              </a:lnSpc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但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少闲人如吾两人者</a:t>
            </a: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耳</a:t>
            </a: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endParaRPr kumimoji="1" lang="zh-CN" alt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53" name="AutoShape 5"/>
          <p:cNvSpPr/>
          <p:nvPr/>
        </p:nvSpPr>
        <p:spPr bwMode="auto">
          <a:xfrm>
            <a:off x="1219200" y="2362200"/>
            <a:ext cx="2665413" cy="538163"/>
          </a:xfrm>
          <a:prstGeom prst="borderCallout1">
            <a:avLst>
              <a:gd name="adj1" fmla="val 21241"/>
              <a:gd name="adj2" fmla="val -2861"/>
              <a:gd name="adj3" fmla="val 109440"/>
              <a:gd name="adj4" fmla="val -15190"/>
            </a:avLst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只是，不过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4" name="AutoShape 6"/>
          <p:cNvSpPr/>
          <p:nvPr/>
        </p:nvSpPr>
        <p:spPr bwMode="auto">
          <a:xfrm>
            <a:off x="5410200" y="2286000"/>
            <a:ext cx="1296988" cy="465138"/>
          </a:xfrm>
          <a:prstGeom prst="borderCallout1">
            <a:avLst>
              <a:gd name="adj1" fmla="val 24574"/>
              <a:gd name="adj2" fmla="val -5875"/>
              <a:gd name="adj3" fmla="val 104097"/>
              <a:gd name="adj4" fmla="val -31579"/>
            </a:avLst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罢了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9461" name="AutoShape 8"/>
          <p:cNvCxnSpPr>
            <a:cxnSpLocks noChangeShapeType="1"/>
          </p:cNvCxnSpPr>
          <p:nvPr/>
        </p:nvCxnSpPr>
        <p:spPr bwMode="auto">
          <a:xfrm>
            <a:off x="468313" y="52959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463" name="Text Box 11"/>
          <p:cNvSpPr txBox="1">
            <a:spLocks noChangeArrowheads="1"/>
          </p:cNvSpPr>
          <p:nvPr/>
        </p:nvSpPr>
        <p:spPr bwMode="auto">
          <a:xfrm>
            <a:off x="381000" y="1066800"/>
            <a:ext cx="876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结合课下注释，疏通文意（注意词语积累）：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685800" y="3657600"/>
            <a:ext cx="73914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哪一夜没有月光？哪里没有竹子和柏树？只是缺少像我们俩这样的闲人罢了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40975" name="AutoShape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610600" y="6324600"/>
            <a:ext cx="304800" cy="304800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 animBg="1"/>
      <p:bldP spid="78854" grpId="0" animBg="1"/>
      <p:bldP spid="40972" grpId="0"/>
    </p:bldLst>
  </p:timing>
</p:sld>
</file>

<file path=ppt/theme/theme1.xml><?xml version="1.0" encoding="utf-8"?>
<a:theme xmlns:a="http://schemas.openxmlformats.org/drawingml/2006/main" name="第一PPT模板网-WWW.1PPT.COM  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2996</Words>
  <Application>WPS 演示</Application>
  <PresentationFormat>全屏显示(4:3)</PresentationFormat>
  <Paragraphs>234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华文新魏</vt:lpstr>
      <vt:lpstr>华文中宋</vt:lpstr>
      <vt:lpstr>汉仪大宋简</vt:lpstr>
      <vt:lpstr>微软雅黑</vt:lpstr>
      <vt:lpstr>黑体</vt:lpstr>
      <vt:lpstr>Times New Roman</vt:lpstr>
      <vt:lpstr>楷体</vt:lpstr>
      <vt:lpstr>Calibri</vt:lpstr>
      <vt:lpstr>隶书</vt:lpstr>
      <vt:lpstr>Times New Roman</vt:lpstr>
      <vt:lpstr>楷体_GB2312</vt:lpstr>
      <vt:lpstr>Arial Black</vt:lpstr>
      <vt:lpstr>Calibri</vt:lpstr>
      <vt:lpstr>新宋体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译文：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“闲人”理解？</vt:lpstr>
      <vt:lpstr>PowerPoint 演示文稿</vt:lpstr>
      <vt:lpstr>PowerPoint 演示文稿</vt:lpstr>
      <vt:lpstr>PowerPoint 演示文稿</vt:lpstr>
      <vt:lpstr>PowerPoint 演示文稿</vt:lpstr>
      <vt:lpstr>评价：</vt:lpstr>
      <vt:lpstr>作业：</vt:lpstr>
    </vt:vector>
  </TitlesOfParts>
  <Company>第一PPT模板网-WWW.1PPT.COM</Company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Administrator</cp:lastModifiedBy>
  <cp:revision>34</cp:revision>
  <cp:lastPrinted>2113-01-01T00:00:00Z</cp:lastPrinted>
  <dcterms:created xsi:type="dcterms:W3CDTF">2113-01-01T00:00:00Z</dcterms:created>
  <dcterms:modified xsi:type="dcterms:W3CDTF">2017-11-21T07:42:19Z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2052-10.1.0.6065</vt:lpwstr>
  </property>
</Properties>
</file>