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75" r:id="rId9"/>
    <p:sldId id="276" r:id="rId10"/>
    <p:sldId id="277" r:id="rId11"/>
    <p:sldId id="272" r:id="rId12"/>
    <p:sldId id="27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icture 2" descr="D:\My Documents\课件\muq.jpg"/>
          <p:cNvSpPr>
            <a:spLocks noChangeAspect="1" noChangeArrowheads="1"/>
          </p:cNvSpPr>
          <p:nvPr/>
        </p:nvSpPr>
        <p:spPr bwMode="auto">
          <a:xfrm>
            <a:off x="581891" y="342900"/>
            <a:ext cx="4724400" cy="609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1059" tIns="50530" rIns="101059" bIns="50530"/>
          <a:lstStyle/>
          <a:p>
            <a:endParaRPr lang="zh-CN" alt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8209024" y="762597"/>
            <a:ext cx="553976" cy="540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056624" y="457200"/>
            <a:ext cx="553976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4101" name="WordArt 6"/>
          <p:cNvSpPr>
            <a:spLocks noChangeArrowheads="1" noChangeShapeType="1" noTextEdit="1"/>
          </p:cNvSpPr>
          <p:nvPr/>
        </p:nvSpPr>
        <p:spPr bwMode="auto">
          <a:xfrm rot="5400000">
            <a:off x="3059528" y="2986089"/>
            <a:ext cx="4496991" cy="685800"/>
          </a:xfrm>
          <a:prstGeom prst="rect">
            <a:avLst/>
          </a:prstGeom>
        </p:spPr>
        <p:txBody>
          <a:bodyPr vert="eaVert" wrap="none" lIns="101059" tIns="50530" rIns="101059" bIns="5053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回忆我的母亲</a:t>
            </a:r>
          </a:p>
        </p:txBody>
      </p:sp>
      <p:sp>
        <p:nvSpPr>
          <p:cNvPr id="4102" name="WordArt 7"/>
          <p:cNvSpPr>
            <a:spLocks noChangeArrowheads="1" noChangeShapeType="1" noTextEdit="1"/>
          </p:cNvSpPr>
          <p:nvPr/>
        </p:nvSpPr>
        <p:spPr bwMode="auto">
          <a:xfrm rot="5400000">
            <a:off x="3286991" y="4825603"/>
            <a:ext cx="1143000" cy="457200"/>
          </a:xfrm>
          <a:prstGeom prst="rect">
            <a:avLst/>
          </a:prstGeom>
        </p:spPr>
        <p:txBody>
          <a:bodyPr vert="eaVert" wrap="none" lIns="101059" tIns="50530" rIns="101059" bIns="5053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朱德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文章主题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       课文通过回忆母亲勤劳的一生，歌颂了母亲的优秀品质，表达了作者对母亲的感激、崇敬和怀念之情以及痛悼之情。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23528" y="1268760"/>
            <a:ext cx="6324600" cy="58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3200" b="1" dirty="0" smtClean="0">
                <a:ea typeface="隶书" pitchFamily="49" charset="-122"/>
              </a:rPr>
              <a:t>快速回答下面的问题</a:t>
            </a:r>
            <a:r>
              <a:rPr lang="zh-CN" altLang="en-US" sz="3200" b="1" dirty="0">
                <a:ea typeface="隶书" pitchFamily="49" charset="-122"/>
              </a:rPr>
              <a:t>。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04800" y="2286001"/>
            <a:ext cx="8534400" cy="267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1</a:t>
            </a:r>
            <a:r>
              <a:rPr lang="zh-CN" altLang="en-US" sz="2400" b="1" dirty="0">
                <a:latin typeface="宋体" pitchFamily="2" charset="-122"/>
              </a:rPr>
              <a:t>、母亲最突出的特点是：</a:t>
            </a:r>
          </a:p>
          <a:p>
            <a:pPr defTabSz="914098"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2</a:t>
            </a:r>
            <a:r>
              <a:rPr lang="zh-CN" altLang="en-US" sz="2400" b="1" dirty="0">
                <a:latin typeface="宋体" pitchFamily="2" charset="-122"/>
              </a:rPr>
              <a:t>、母亲去世时，</a:t>
            </a:r>
            <a:r>
              <a:rPr lang="zh-CN" altLang="en-US" sz="2400" b="1" dirty="0">
                <a:latin typeface="Times New Roman" pitchFamily="18" charset="0"/>
              </a:rPr>
              <a:t>“</a:t>
            </a:r>
            <a:r>
              <a:rPr lang="zh-CN" altLang="en-US" sz="2400" b="1" dirty="0">
                <a:latin typeface="宋体" pitchFamily="2" charset="-122"/>
              </a:rPr>
              <a:t>我</a:t>
            </a:r>
            <a:r>
              <a:rPr lang="zh-CN" altLang="en-US" sz="2400" b="1" dirty="0">
                <a:latin typeface="Times New Roman" pitchFamily="18" charset="0"/>
              </a:rPr>
              <a:t>”</a:t>
            </a:r>
            <a:r>
              <a:rPr lang="zh-CN" altLang="en-US" sz="2400" b="1" dirty="0">
                <a:latin typeface="宋体" pitchFamily="2" charset="-122"/>
              </a:rPr>
              <a:t>的心情是：</a:t>
            </a:r>
          </a:p>
          <a:p>
            <a:pPr defTabSz="914098"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3</a:t>
            </a:r>
            <a:r>
              <a:rPr lang="zh-CN" altLang="en-US" sz="2400" b="1" dirty="0">
                <a:latin typeface="宋体" pitchFamily="2" charset="-122"/>
              </a:rPr>
              <a:t>、突出我对母亲的感情的一个词是：</a:t>
            </a:r>
          </a:p>
          <a:p>
            <a:pPr defTabSz="914098"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4</a:t>
            </a:r>
            <a:r>
              <a:rPr lang="zh-CN" altLang="en-US" sz="2400" b="1" dirty="0">
                <a:latin typeface="宋体" pitchFamily="2" charset="-122"/>
              </a:rPr>
              <a:t>、总领全文，表明全文线索的句子是：</a:t>
            </a:r>
          </a:p>
          <a:p>
            <a:pPr defTabSz="914098">
              <a:spcBef>
                <a:spcPct val="50000"/>
              </a:spcBef>
            </a:pPr>
            <a:r>
              <a:rPr lang="en-US" altLang="zh-CN" sz="2400" b="1" dirty="0">
                <a:latin typeface="宋体" pitchFamily="2" charset="-122"/>
              </a:rPr>
              <a:t>5</a:t>
            </a:r>
            <a:r>
              <a:rPr lang="zh-CN" altLang="en-US" sz="2400" b="1" dirty="0">
                <a:latin typeface="宋体" pitchFamily="2" charset="-122"/>
              </a:rPr>
              <a:t>、点明题目，引出回忆的句子是：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886200" y="22860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勤劳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876800" y="2819996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悲痛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410200" y="3352205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爱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638800" y="3962996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勤劳一生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181600" y="4495206"/>
            <a:ext cx="3429000" cy="82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b="1" dirty="0">
                <a:solidFill>
                  <a:schemeClr val="hlink"/>
                </a:solidFill>
              </a:rPr>
              <a:t>很多事情是值得我永远回忆的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552" y="188640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比一比，看谁快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  <p:bldP spid="20484" grpId="0" autoUpdateAnimBg="0"/>
      <p:bldP spid="20485" grpId="0" autoUpdateAnimBg="0"/>
      <p:bldP spid="20486" grpId="0" autoUpdateAnimBg="0"/>
      <p:bldP spid="20487" grpId="0" autoUpdateAnimBg="0"/>
      <p:bldP spid="2048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600200" y="1066206"/>
            <a:ext cx="6019800" cy="58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3200" dirty="0">
                <a:ea typeface="隶书" pitchFamily="49" charset="-122"/>
              </a:rPr>
              <a:t>六、课堂作业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143000" y="2209206"/>
            <a:ext cx="6858000" cy="12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400" dirty="0"/>
              <a:t>       </a:t>
            </a:r>
            <a:r>
              <a:rPr lang="zh-CN" altLang="en-US" sz="2400" b="1" dirty="0"/>
              <a:t>以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我的母亲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或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我的父亲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为题，写一篇短文，用一个小事例来表现母亲或父亲的一个特点。</a:t>
            </a:r>
          </a:p>
        </p:txBody>
      </p:sp>
      <p:pic>
        <p:nvPicPr>
          <p:cNvPr id="20484" name="Picture 4" descr="C:\Program Files\Common Files\Microsoft Shared\Clipart\cagcat50\BD06784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1" y="4495205"/>
            <a:ext cx="1820141" cy="168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Program Files\Common Files\Microsoft Shared\Clipart\cagcat50\BD06790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1" y="228601"/>
            <a:ext cx="1813214" cy="149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My Documents\课件\W0200407303508456145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3351" cy="472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100945" y="0"/>
            <a:ext cx="4814455" cy="677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3100" dirty="0">
                <a:latin typeface="Times New Roman" pitchFamily="18" charset="0"/>
              </a:rPr>
              <a:t>        </a:t>
            </a:r>
            <a:r>
              <a:rPr lang="zh-CN" altLang="en-US" sz="3100" b="1" dirty="0">
                <a:latin typeface="Times New Roman" pitchFamily="18" charset="0"/>
              </a:rPr>
              <a:t>朱德（</a:t>
            </a:r>
            <a:r>
              <a:rPr lang="en-US" altLang="zh-CN" sz="3100" b="1" dirty="0">
                <a:latin typeface="Times New Roman" pitchFamily="18" charset="0"/>
              </a:rPr>
              <a:t>1886</a:t>
            </a:r>
            <a:r>
              <a:rPr lang="zh-CN" altLang="en-US" sz="3100" b="1" dirty="0">
                <a:latin typeface="Times New Roman" pitchFamily="18" charset="0"/>
              </a:rPr>
              <a:t>～</a:t>
            </a:r>
            <a:r>
              <a:rPr lang="en-US" altLang="zh-CN" sz="3100" b="1" dirty="0">
                <a:latin typeface="Times New Roman" pitchFamily="18" charset="0"/>
              </a:rPr>
              <a:t>1976</a:t>
            </a:r>
            <a:r>
              <a:rPr lang="zh-CN" altLang="en-US" sz="3100" b="1" dirty="0">
                <a:latin typeface="Times New Roman" pitchFamily="18" charset="0"/>
              </a:rPr>
              <a:t>），中国人民伟大的革命战士、无产阶级革命家及党和国家卓越的领导人之一。他曾参加了辛亥革命，</a:t>
            </a:r>
            <a:r>
              <a:rPr lang="en-US" altLang="zh-CN" sz="3100" b="1" dirty="0">
                <a:latin typeface="Times New Roman" pitchFamily="18" charset="0"/>
              </a:rPr>
              <a:t>1922</a:t>
            </a:r>
            <a:r>
              <a:rPr lang="zh-CN" altLang="en-US" sz="3100" b="1" dirty="0">
                <a:latin typeface="Times New Roman" pitchFamily="18" charset="0"/>
              </a:rPr>
              <a:t>年加入中国共产党，之后参加了南昌起义。抗日战争后，任八路军总司令，后任中国人民解放军总司令，中华人民共和国成立后，朱德同志历任中央人民政府副主席，中华人民共和国副主席，人大常委会委员长。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23528" y="1484784"/>
            <a:ext cx="7879773" cy="452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r>
              <a:rPr lang="zh-CN" altLang="en-US" sz="3600" b="1" dirty="0" smtClean="0">
                <a:solidFill>
                  <a:srgbClr val="993300"/>
                </a:solidFill>
                <a:ea typeface="幼圆" pitchFamily="49" charset="-122"/>
              </a:rPr>
              <a:t>        朱德</a:t>
            </a:r>
            <a:r>
              <a:rPr lang="zh-CN" altLang="en-US" sz="3600" b="1" dirty="0">
                <a:solidFill>
                  <a:srgbClr val="993300"/>
                </a:solidFill>
                <a:ea typeface="幼圆" pitchFamily="49" charset="-122"/>
              </a:rPr>
              <a:t>同志是中国人民伟大的革命战士和无产阶级革命家，是</a:t>
            </a:r>
            <a:r>
              <a:rPr lang="zh-CN" altLang="en-US" sz="3600" b="1" dirty="0" smtClean="0">
                <a:solidFill>
                  <a:srgbClr val="993300"/>
                </a:solidFill>
                <a:ea typeface="幼圆" pitchFamily="49" charset="-122"/>
              </a:rPr>
              <a:t>党、国家</a:t>
            </a:r>
            <a:r>
              <a:rPr lang="zh-CN" altLang="en-US" sz="3600" b="1" dirty="0">
                <a:solidFill>
                  <a:srgbClr val="993300"/>
                </a:solidFill>
                <a:ea typeface="幼圆" pitchFamily="49" charset="-122"/>
              </a:rPr>
              <a:t>和军队的卓越领导人之一。</a:t>
            </a:r>
          </a:p>
          <a:p>
            <a:r>
              <a:rPr lang="zh-CN" altLang="en-US" sz="3600" b="1" dirty="0" smtClean="0">
                <a:solidFill>
                  <a:srgbClr val="993300"/>
                </a:solidFill>
                <a:ea typeface="幼圆" pitchFamily="49" charset="-122"/>
              </a:rPr>
              <a:t>        他</a:t>
            </a:r>
            <a:r>
              <a:rPr lang="zh-CN" altLang="en-US" sz="3600" b="1" dirty="0">
                <a:solidFill>
                  <a:srgbClr val="993300"/>
                </a:solidFill>
                <a:ea typeface="幼圆" pitchFamily="49" charset="-122"/>
              </a:rPr>
              <a:t>的母亲钟太夫人是一位令人尊敬的平凡而伟大的女性。</a:t>
            </a:r>
          </a:p>
          <a:p>
            <a:r>
              <a:rPr lang="zh-CN" altLang="en-US" sz="3600" b="1" dirty="0" smtClean="0">
                <a:solidFill>
                  <a:srgbClr val="993300"/>
                </a:solidFill>
                <a:ea typeface="幼圆" pitchFamily="49" charset="-122"/>
              </a:rPr>
              <a:t>       1944年</a:t>
            </a:r>
            <a:r>
              <a:rPr lang="zh-CN" altLang="en-US" sz="3600" b="1" dirty="0">
                <a:solidFill>
                  <a:srgbClr val="993300"/>
                </a:solidFill>
                <a:ea typeface="幼圆" pitchFamily="49" charset="-122"/>
              </a:rPr>
              <a:t>她逝世，朱德同志怀着悲痛心情写下了这篇朴素感人的回忆录。 </a:t>
            </a:r>
          </a:p>
          <a:p>
            <a:endParaRPr lang="zh-CN" altLang="en-US" sz="3600" b="1" dirty="0">
              <a:solidFill>
                <a:srgbClr val="993300"/>
              </a:solidFill>
              <a:ea typeface="幼圆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548680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写作背景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683568" y="188640"/>
            <a:ext cx="6324600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、给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下列黑体字注音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09600" y="1412776"/>
            <a:ext cx="8534400" cy="310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佃</a:t>
            </a:r>
            <a:r>
              <a:rPr lang="zh-CN" altLang="en-US" sz="2800" dirty="0" smtClean="0"/>
              <a:t>农（        </a:t>
            </a:r>
            <a:r>
              <a:rPr lang="en-US" altLang="zh-CN" sz="2800" dirty="0" smtClean="0"/>
              <a:t>)        </a:t>
            </a:r>
            <a:r>
              <a:rPr lang="zh-CN" altLang="en-US" sz="2800" dirty="0" smtClean="0"/>
              <a:t>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籍</a:t>
            </a:r>
            <a:r>
              <a:rPr lang="zh-CN" altLang="en-US" sz="2800" dirty="0" smtClean="0"/>
              <a:t>（        ）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妯娌</a:t>
            </a:r>
            <a:r>
              <a:rPr lang="zh-CN" altLang="en-US" sz="2800" dirty="0" smtClean="0"/>
              <a:t>（                      ）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dirty="0" smtClean="0"/>
              <a:t>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强</a:t>
            </a:r>
            <a:r>
              <a:rPr lang="zh-CN" altLang="en-US" sz="2800" dirty="0" smtClean="0"/>
              <a:t>（         ）     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徙</a:t>
            </a:r>
            <a:r>
              <a:rPr lang="zh-CN" altLang="en-US" sz="2800" dirty="0" smtClean="0"/>
              <a:t>（   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）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慰勉</a:t>
            </a:r>
            <a:r>
              <a:rPr lang="zh-CN" altLang="en-US" sz="2800" dirty="0" smtClean="0"/>
              <a:t>（                      ）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溺</a:t>
            </a:r>
            <a:r>
              <a:rPr lang="zh-CN" altLang="en-US" sz="2800" dirty="0" smtClean="0"/>
              <a:t>死（         ）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衙</a:t>
            </a:r>
            <a:r>
              <a:rPr lang="zh-CN" altLang="en-US" sz="2800" dirty="0" smtClean="0"/>
              <a:t>门（         ）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私塾</a:t>
            </a:r>
            <a:r>
              <a:rPr lang="zh-CN" altLang="en-US" sz="2800" dirty="0" smtClean="0"/>
              <a:t>（                      ）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调</a:t>
            </a:r>
            <a:r>
              <a:rPr lang="zh-CN" altLang="en-US" sz="2800" dirty="0" smtClean="0"/>
              <a:t>料（         ）                        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辍</a:t>
            </a:r>
            <a:r>
              <a:rPr lang="zh-CN" altLang="en-US" sz="2800" dirty="0" smtClean="0"/>
              <a:t>劳作（             ）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</a:rPr>
              <a:t>聊叙</a:t>
            </a:r>
            <a:r>
              <a:rPr lang="zh-CN" altLang="en-US" sz="2800" dirty="0" smtClean="0"/>
              <a:t>（                     ）            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挪</a:t>
            </a:r>
            <a:r>
              <a:rPr lang="zh-CN" altLang="en-US" sz="2800" dirty="0" smtClean="0"/>
              <a:t>西借（             ）</a:t>
            </a:r>
            <a:endParaRPr lang="zh-CN" altLang="en-US" sz="2800" dirty="0"/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1660813" y="1484784"/>
            <a:ext cx="7483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/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diàn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j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í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   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zhóu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li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1619672" y="2060848"/>
            <a:ext cx="752432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qiǎng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                 </a:t>
            </a:r>
            <a:r>
              <a:rPr lang="en-US" altLang="zh-CN" sz="2400" b="1" dirty="0" err="1">
                <a:solidFill>
                  <a:srgbClr val="FF0000"/>
                </a:solidFill>
              </a:rPr>
              <a:t>xĭ</a:t>
            </a:r>
            <a:r>
              <a:rPr lang="en-US" altLang="zh-CN" sz="2400" b="1" dirty="0">
                <a:solidFill>
                  <a:srgbClr val="FF0000"/>
                </a:solidFill>
              </a:rPr>
              <a:t>              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</a:t>
            </a:r>
            <a:r>
              <a:rPr lang="en-US" altLang="zh-CN" sz="2400" b="1" dirty="0" err="1">
                <a:solidFill>
                  <a:srgbClr val="FF0000"/>
                </a:solidFill>
              </a:rPr>
              <a:t>w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è</a:t>
            </a:r>
            <a:r>
              <a:rPr lang="en-US" altLang="zh-CN" sz="2400" b="1" dirty="0" err="1">
                <a:solidFill>
                  <a:srgbClr val="FF0000"/>
                </a:solidFill>
              </a:rPr>
              <a:t>i</a:t>
            </a:r>
            <a:r>
              <a:rPr lang="en-US" altLang="zh-CN" sz="2400" b="1" dirty="0">
                <a:solidFill>
                  <a:srgbClr val="FF0000"/>
                </a:solidFill>
              </a:rPr>
              <a:t>  </a:t>
            </a:r>
            <a:r>
              <a:rPr lang="en-US" altLang="zh-CN" sz="2400" b="1" dirty="0" err="1">
                <a:solidFill>
                  <a:srgbClr val="FF0000"/>
                </a:solidFill>
              </a:rPr>
              <a:t>miǎn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1828800" y="2708920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00"/>
                </a:solidFill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ì</a:t>
            </a:r>
            <a:r>
              <a:rPr lang="en-US" altLang="zh-CN" sz="2400" b="1" dirty="0">
                <a:solidFill>
                  <a:srgbClr val="FF0000"/>
                </a:solidFill>
              </a:rPr>
              <a:t>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y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á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                      </a:t>
            </a:r>
            <a:r>
              <a:rPr lang="en-US" altLang="zh-CN" sz="2400" b="1" dirty="0" err="1">
                <a:solidFill>
                  <a:srgbClr val="FF0000"/>
                </a:solidFill>
              </a:rPr>
              <a:t>sī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</a:rPr>
              <a:t>sh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ú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175" name="Text Box 14"/>
          <p:cNvSpPr txBox="1">
            <a:spLocks noChangeArrowheads="1"/>
          </p:cNvSpPr>
          <p:nvPr/>
        </p:nvSpPr>
        <p:spPr bwMode="auto">
          <a:xfrm>
            <a:off x="1763688" y="3356992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00"/>
                </a:solidFill>
              </a:rPr>
              <a:t>ti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á</a:t>
            </a:r>
            <a:r>
              <a:rPr lang="en-US" altLang="zh-CN" sz="2400" b="1" dirty="0" err="1">
                <a:solidFill>
                  <a:srgbClr val="FF0000"/>
                </a:solidFill>
              </a:rPr>
              <a:t>o</a:t>
            </a:r>
            <a:r>
              <a:rPr lang="en-US" altLang="zh-CN" sz="2400" b="1" dirty="0">
                <a:solidFill>
                  <a:srgbClr val="FF0000"/>
                </a:solidFill>
              </a:rPr>
              <a:t>                  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 </a:t>
            </a:r>
            <a:r>
              <a:rPr lang="en-US" altLang="zh-CN" sz="2400" b="1" dirty="0" err="1" smtClean="0">
                <a:solidFill>
                  <a:srgbClr val="FF0000"/>
                </a:solidFill>
              </a:rPr>
              <a:t>chuò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7176" name="Text Box 15"/>
          <p:cNvSpPr txBox="1">
            <a:spLocks noChangeArrowheads="1"/>
          </p:cNvSpPr>
          <p:nvPr/>
        </p:nvSpPr>
        <p:spPr bwMode="auto">
          <a:xfrm>
            <a:off x="1835696" y="4005064"/>
            <a:ext cx="617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/>
            <a:r>
              <a:rPr lang="en-US" altLang="zh-CN" sz="2400" b="1" dirty="0" err="1">
                <a:solidFill>
                  <a:srgbClr val="FF0000"/>
                </a:solidFill>
              </a:rPr>
              <a:t>li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á</a:t>
            </a:r>
            <a:r>
              <a:rPr lang="en-US" altLang="zh-CN" sz="2400" b="1" dirty="0" err="1">
                <a:solidFill>
                  <a:srgbClr val="FF0000"/>
                </a:solidFill>
              </a:rPr>
              <a:t>o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 err="1">
                <a:solidFill>
                  <a:srgbClr val="FF0000"/>
                </a:solidFill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ù</a:t>
            </a:r>
            <a:r>
              <a:rPr lang="en-US" altLang="zh-CN" sz="2400" b="1" dirty="0">
                <a:solidFill>
                  <a:srgbClr val="FF0000"/>
                </a:solidFill>
              </a:rPr>
              <a:t>              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altLang="zh-CN" sz="2400" b="1" dirty="0" err="1">
                <a:solidFill>
                  <a:srgbClr val="FF0000"/>
                </a:solidFill>
              </a:rPr>
              <a:t>nu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itchFamily="18" charset="0"/>
              </a:rPr>
              <a:t>ó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11560" y="332656"/>
            <a:ext cx="6781800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400" dirty="0"/>
              <a:t>二、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解释下列词语。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39552" y="1340768"/>
            <a:ext cx="1981200" cy="375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和睦：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宽厚仁慈：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任劳任怨：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慰勉：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辍：</a:t>
            </a:r>
          </a:p>
          <a:p>
            <a:pPr defTabSz="914098">
              <a:spcBef>
                <a:spcPct val="50000"/>
              </a:spcBef>
            </a:pPr>
            <a:r>
              <a:rPr lang="zh-CN" altLang="en-US" sz="2800" b="1" dirty="0"/>
              <a:t>周济：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411760" y="1340768"/>
            <a:ext cx="56388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</a:rPr>
              <a:t>相处很好，从不争吵。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483768" y="1988840"/>
            <a:ext cx="63246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en-US" altLang="zh-CN" sz="2800" dirty="0"/>
              <a:t> </a:t>
            </a:r>
            <a:r>
              <a:rPr lang="zh-CN" altLang="en-US" sz="2800" b="1" dirty="0">
                <a:solidFill>
                  <a:schemeClr val="hlink"/>
                </a:solidFill>
              </a:rPr>
              <a:t>待人宽大厚道，仁爱慈善。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27784" y="2492896"/>
            <a:ext cx="60198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hlink"/>
                </a:solidFill>
              </a:rPr>
              <a:t>做事不辞辛苦，不怕别人埋怨。</a:t>
            </a:r>
            <a:endParaRPr lang="zh-CN" altLang="en-US" sz="2800" b="1" dirty="0">
              <a:solidFill>
                <a:schemeClr val="hlink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195736" y="3212976"/>
            <a:ext cx="56388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</a:rPr>
              <a:t>安慰，勉励。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051720" y="3861048"/>
            <a:ext cx="25146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hlink"/>
                </a:solidFill>
              </a:rPr>
              <a:t>停止。</a:t>
            </a:r>
            <a:endParaRPr lang="zh-CN" altLang="en-US" sz="2800" b="1" dirty="0">
              <a:solidFill>
                <a:schemeClr val="hlink"/>
              </a:solidFill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051720" y="4509120"/>
            <a:ext cx="5715000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</a:rPr>
              <a:t>对穷困的人给予物质帮助。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整体感知内容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/>
              <a:t>请用一句话概括课文内容。</a:t>
            </a:r>
            <a:endParaRPr lang="en-US" altLang="zh-CN" sz="40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作者回忆母亲的一生。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95536" y="764704"/>
            <a:ext cx="8229600" cy="569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defTabSz="914098"/>
            <a:r>
              <a:rPr lang="zh-CN" altLang="en-US" sz="4000" b="1" dirty="0">
                <a:latin typeface="Times New Roman" pitchFamily="18" charset="0"/>
              </a:rPr>
              <a:t>理清段落</a:t>
            </a:r>
            <a:r>
              <a:rPr lang="zh-CN" altLang="en-US" sz="4000" b="1" dirty="0" smtClean="0">
                <a:latin typeface="Times New Roman" pitchFamily="18" charset="0"/>
              </a:rPr>
              <a:t>结构</a:t>
            </a:r>
            <a:endParaRPr lang="zh-CN" altLang="en-US" sz="4000" b="1" i="1" dirty="0">
              <a:latin typeface="Times New Roman" pitchFamily="18" charset="0"/>
            </a:endParaRPr>
          </a:p>
          <a:p>
            <a:pPr defTabSz="914098"/>
            <a:endParaRPr lang="en-US" altLang="zh-CN" sz="3600" b="1" dirty="0" smtClean="0">
              <a:solidFill>
                <a:srgbClr val="33CC33"/>
              </a:solidFill>
              <a:latin typeface="Times New Roman" pitchFamily="18" charset="0"/>
              <a:ea typeface="新宋体" pitchFamily="49" charset="-122"/>
            </a:endParaRPr>
          </a:p>
          <a:p>
            <a:pPr defTabSz="914098"/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（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一）（</a:t>
            </a: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1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）</a:t>
            </a:r>
            <a:endParaRPr lang="en-US" altLang="zh-CN" sz="3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新宋体" pitchFamily="49" charset="-122"/>
            </a:endParaRPr>
          </a:p>
          <a:p>
            <a:pPr defTabSz="914098"/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 痛悼母亲，引出对母亲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一生的回忆。</a:t>
            </a:r>
          </a:p>
          <a:p>
            <a:pPr defTabSz="914098"/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（二）（</a:t>
            </a: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2—15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）</a:t>
            </a:r>
            <a:endParaRPr lang="en-US" altLang="zh-CN" sz="3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新宋体" pitchFamily="49" charset="-122"/>
            </a:endParaRPr>
          </a:p>
          <a:p>
            <a:pPr defTabSz="914098"/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 追忆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母亲一生的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事迹以及对“我”的影响。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新宋体" pitchFamily="49" charset="-122"/>
            </a:endParaRPr>
          </a:p>
          <a:p>
            <a:pPr defTabSz="914098"/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（三）（</a:t>
            </a: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16—17</a:t>
            </a: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）</a:t>
            </a:r>
            <a:endParaRPr lang="en-US" altLang="zh-CN" sz="3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新宋体" pitchFamily="49" charset="-122"/>
            </a:endParaRPr>
          </a:p>
          <a:p>
            <a:pPr defTabSz="914098"/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 对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新宋体" pitchFamily="49" charset="-122"/>
              </a:rPr>
              <a:t>母亲的沉痛悼念 。</a:t>
            </a:r>
          </a:p>
          <a:p>
            <a:pPr defTabSz="914098"/>
            <a:endParaRPr lang="en-US" altLang="zh-CN" sz="3600" b="1" dirty="0">
              <a:solidFill>
                <a:srgbClr val="33CC33"/>
              </a:solidFill>
              <a:latin typeface="Times New Roman" pitchFamily="18" charset="0"/>
              <a:ea typeface="新宋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48072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</a:rPr>
              <a:t>研读第二部分，完成下表。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79512" y="972497"/>
          <a:ext cx="8784977" cy="5765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199"/>
                <a:gridCol w="3646409"/>
                <a:gridCol w="3312369"/>
              </a:tblGrid>
              <a:tr h="43731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时间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母亲经历的事情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母亲的思想品质</a:t>
                      </a:r>
                      <a:endParaRPr lang="zh-CN" altLang="en-US" dirty="0"/>
                    </a:p>
                  </a:txBody>
                  <a:tcPr/>
                </a:tc>
              </a:tr>
              <a:tr h="6388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“我”小时候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0202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1985—1900</a:t>
                      </a:r>
                      <a:r>
                        <a:rPr lang="zh-CN" altLang="en-US" sz="2000" b="1" dirty="0" smtClean="0"/>
                        <a:t>年前后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1905</a:t>
                      </a:r>
                      <a:r>
                        <a:rPr lang="zh-CN" altLang="en-US" sz="2000" b="1" dirty="0" smtClean="0"/>
                        <a:t>年</a:t>
                      </a:r>
                      <a:endParaRPr lang="en-US" altLang="zh-CN" sz="2000" b="1" dirty="0" smtClean="0"/>
                    </a:p>
                    <a:p>
                      <a:pPr algn="ctr"/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821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1908</a:t>
                      </a:r>
                      <a:r>
                        <a:rPr lang="zh-CN" altLang="en-US" sz="2000" b="1" dirty="0" smtClean="0"/>
                        <a:t>年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821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1919</a:t>
                      </a:r>
                      <a:r>
                        <a:rPr lang="zh-CN" altLang="en-US" sz="2000" b="1" dirty="0" smtClean="0"/>
                        <a:t>年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549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1924—1927</a:t>
                      </a:r>
                      <a:r>
                        <a:rPr lang="zh-CN" altLang="en-US" sz="2000" b="1" dirty="0" smtClean="0"/>
                        <a:t>年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094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抗战以后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388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1943</a:t>
                      </a:r>
                      <a:r>
                        <a:rPr lang="zh-CN" altLang="en-US" sz="2000" b="1" dirty="0" smtClean="0"/>
                        <a:t>年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67744" y="148478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是个劳动好手   整日忙碌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141277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勤劳节俭  任劳任怨  宽厚仁慈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2132856"/>
            <a:ext cx="32403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遭遇退佃、搬家和天灾母亲没有灰心  同情贫者 反感为富不仁者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227687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坚毅刚强   爱憎分明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321297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借钱供“我”读书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328498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希望摆脱贫困和压迫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95736" y="386104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支持“我”革命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3933056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          深明大义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443711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离开土地就不舒服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4437112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          热爱劳动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508518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独立支持一家人生活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2120" y="508518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           坚毅刚强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3728" y="566124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过着勤苦的生活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24128" y="558924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理解党的困难  深明大义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23728" y="616530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85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岁高龄仍不辍劳作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4128" y="6165304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           热爱劳动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分析母亲形象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母亲是一个勤劳俭朴、任劳任怨、宽厚仁慈、坚毅刚强、爱憎分明、深明大义、热爱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劳动的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人。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618</Words>
  <Paragraphs>88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整体感知内容</vt:lpstr>
      <vt:lpstr>幻灯片 7</vt:lpstr>
      <vt:lpstr>研读第二部分，完成下表。</vt:lpstr>
      <vt:lpstr>分析母亲形象</vt:lpstr>
      <vt:lpstr>文章主题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lenovo</cp:lastModifiedBy>
  <dcterms:created xsi:type="dcterms:W3CDTF">2017-10-12T03:00:59Z</dcterms:created>
  <dcterms:modified xsi:type="dcterms:W3CDTF">2017-10-20T00:05:57Z</dcterms:modified>
</cp:coreProperties>
</file>