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92" r:id="rId2"/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6" r:id="rId15"/>
    <p:sldId id="307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7" r:id="rId28"/>
    <p:sldId id="321" r:id="rId29"/>
    <p:sldId id="322" r:id="rId30"/>
    <p:sldId id="323" r:id="rId31"/>
    <p:sldId id="324" r:id="rId32"/>
    <p:sldId id="326" r:id="rId33"/>
    <p:sldId id="329" r:id="rId34"/>
    <p:sldId id="331" r:id="rId35"/>
    <p:sldId id="325" r:id="rId36"/>
    <p:sldId id="332" r:id="rId37"/>
    <p:sldId id="333" r:id="rId38"/>
    <p:sldId id="334" r:id="rId39"/>
    <p:sldId id="335" r:id="rId40"/>
    <p:sldId id="336" r:id="rId41"/>
    <p:sldId id="337" r:id="rId42"/>
    <p:sldId id="338" r:id="rId4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7" autoAdjust="0"/>
    <p:restoredTop sz="94660"/>
  </p:normalViewPr>
  <p:slideViewPr>
    <p:cSldViewPr>
      <p:cViewPr varScale="1">
        <p:scale>
          <a:sx n="89" d="100"/>
          <a:sy n="8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3A117-81A8-4E9A-8991-D9B4C82F21CC}" type="datetime3">
              <a:rPr lang="zh-CN" altLang="en-US" smtClean="0"/>
              <a:t>2017年10月11日星期三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A88E8-C0BE-4BB1-BD52-F92090D30B59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D8027-1342-40D9-9560-09ED6A2B2694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E1E183-C004-4EA0-B36E-ED210ECE2845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答谢中书书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1374A-BCCC-4D68-B18A-AA7D949567CC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B7A319A-4B38-48EE-B26E-A4CCC441AD3B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答谢中书书</a:t>
            </a:r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A9C94F8-1B93-4909-B315-93988A06307D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AC582E-73D1-48B5-9B83-C5120306933F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答谢中书书</a:t>
            </a:r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631674-CA49-490A-B8B2-056F037037B1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B328584-00B0-4DE7-ABB4-7DAE0D483961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  <p:sldLayoutId id="2147483706" r:id="rId5"/>
    <p:sldLayoutId id="2147483707" r:id="rId6"/>
  </p:sldLayoutIdLs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语文出版社八年级上册第</a:t>
            </a:r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18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b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35696" y="5517232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190DB3"/>
                </a:solidFill>
                <a:latin typeface="楷体" pitchFamily="49" charset="-122"/>
                <a:ea typeface="楷体" pitchFamily="49" charset="-122"/>
              </a:rPr>
              <a:t>泉港民族中学 庄梅霞</a:t>
            </a:r>
            <a:endParaRPr lang="zh-CN" altLang="en-US" sz="4400" b="1" dirty="0">
              <a:solidFill>
                <a:srgbClr val="190DB3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05679" y="1988840"/>
            <a:ext cx="5338321" cy="2431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kern="10" dirty="0" smtClean="0">
                <a:ln w="9525">
                  <a:noFill/>
                  <a:miter lim="800000"/>
                  <a:headEnd/>
                  <a:tailEnd/>
                </a:ln>
                <a:gradFill rotWithShape="0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189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华文行楷"/>
              </a:rPr>
              <a:t>答谢中书书</a:t>
            </a:r>
            <a:endParaRPr lang="en-US" altLang="zh-CN" sz="8000" b="1" kern="10" dirty="0" smtClean="0">
              <a:ln w="9525">
                <a:noFill/>
                <a:miter lim="800000"/>
                <a:headEnd/>
                <a:tailEnd/>
              </a:ln>
              <a:gradFill rotWithShape="0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189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华文行楷"/>
            </a:endParaRPr>
          </a:p>
          <a:p>
            <a:pPr algn="ctr"/>
            <a:r>
              <a:rPr kumimoji="1"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1" charset="-122"/>
              </a:rPr>
              <a:t>陶弘景</a:t>
            </a:r>
          </a:p>
          <a:p>
            <a:pPr algn="ctr"/>
            <a:endParaRPr lang="zh-CN" altLang="en-US" sz="3600" b="1" kern="10" dirty="0">
              <a:ln w="9525">
                <a:noFill/>
                <a:miter lim="800000"/>
                <a:headEnd/>
                <a:tailEnd/>
              </a:ln>
              <a:gradFill rotWithShape="0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189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华文行楷"/>
            </a:endParaRPr>
          </a:p>
        </p:txBody>
      </p:sp>
      <p:pic>
        <p:nvPicPr>
          <p:cNvPr id="6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3779912" cy="4392488"/>
          </a:xfrm>
          <a:prstGeom prst="rect">
            <a:avLst/>
          </a:prstGeom>
          <a:noFill/>
        </p:spPr>
      </p:pic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AD1BD6-1D4A-4A87-B013-796375DAE13C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371600" y="836613"/>
            <a:ext cx="7772400" cy="1470025"/>
          </a:xfrm>
          <a:noFill/>
          <a:ln/>
        </p:spPr>
        <p:txBody>
          <a:bodyPr/>
          <a:lstStyle/>
          <a:p>
            <a:r>
              <a:rPr lang="zh-CN" altLang="en-US" sz="60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1" charset="-122"/>
              </a:rPr>
              <a:t>答谢中书书</a:t>
            </a:r>
          </a:p>
        </p:txBody>
      </p:sp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1258888" y="2924175"/>
            <a:ext cx="1441450" cy="792163"/>
          </a:xfrm>
          <a:prstGeom prst="wedgeRoundRectCallout">
            <a:avLst>
              <a:gd name="adj1" fmla="val 66630"/>
              <a:gd name="adj2" fmla="val -166231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答复</a:t>
            </a: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3492500" y="1916113"/>
            <a:ext cx="2232025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2916238" y="3284538"/>
            <a:ext cx="3095625" cy="1871662"/>
          </a:xfrm>
          <a:prstGeom prst="wedgeRoundRectCallout">
            <a:avLst>
              <a:gd name="adj1" fmla="val -1847"/>
              <a:gd name="adj2" fmla="val -119468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谢征</a:t>
            </a:r>
            <a:r>
              <a:rPr lang="en-US" sz="3200" b="1">
                <a:solidFill>
                  <a:schemeClr val="accent2"/>
                </a:solidFill>
                <a:latin typeface="Times New Roman" pitchFamily="18" charset="0"/>
              </a:rPr>
              <a:t>,</a:t>
            </a: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作者的朋友。中书，是谢征的官职。</a:t>
            </a: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6516688" y="3068638"/>
            <a:ext cx="1441450" cy="792162"/>
          </a:xfrm>
          <a:prstGeom prst="wedgeRoundRectCallout">
            <a:avLst>
              <a:gd name="adj1" fmla="val -70264"/>
              <a:gd name="adj2" fmla="val -187676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信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6732240" y="1988840"/>
            <a:ext cx="20875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陶弘景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CA46A-5B71-49BF-A081-9D6823ADCB1D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 autoUpdateAnimBg="0"/>
      <p:bldP spid="12292" grpId="0" animBg="1"/>
      <p:bldP spid="12293" grpId="0" animBg="1" autoUpdateAnimBg="0"/>
      <p:bldP spid="12294" grpId="0" animBg="1" autoUpdateAnimBg="0"/>
      <p:bldP spid="1229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211455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1475656" y="0"/>
            <a:ext cx="5144616" cy="1143000"/>
          </a:xfrm>
        </p:spPr>
        <p:txBody>
          <a:bodyPr/>
          <a:lstStyle/>
          <a:p>
            <a:pPr algn="l"/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作者简介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27538" y="1268413"/>
            <a:ext cx="4320926" cy="4827587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陶弘景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b="1" dirty="0">
                <a:latin typeface="黑体" pitchFamily="49" charset="-122"/>
                <a:ea typeface="黑体" pitchFamily="49" charset="-122"/>
              </a:rPr>
              <a:t>456</a:t>
            </a:r>
            <a:r>
              <a:rPr lang="en-US" b="1" dirty="0">
                <a:latin typeface="Arial"/>
                <a:ea typeface="黑体" pitchFamily="49" charset="-122"/>
              </a:rPr>
              <a:t>——</a:t>
            </a:r>
            <a:r>
              <a:rPr lang="en-US" b="1" dirty="0">
                <a:latin typeface="黑体" pitchFamily="49" charset="-122"/>
                <a:ea typeface="黑体" pitchFamily="49" charset="-122"/>
              </a:rPr>
              <a:t>536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），字通明，丹阳秣陵（今江苏南京）人。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南朝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齐、梁时期</a:t>
            </a:r>
            <a:r>
              <a:rPr lang="zh-CN" altLang="en-US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思想家、医学家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。隐居茅山。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梁武帝遇有国家大事，常去山中征询他的意见，时人称为</a:t>
            </a:r>
            <a:r>
              <a:rPr lang="zh-CN" altLang="en-US" b="1" dirty="0">
                <a:latin typeface="Arial"/>
                <a:ea typeface="黑体" pitchFamily="49" charset="-122"/>
              </a:rPr>
              <a:t>“</a:t>
            </a:r>
            <a:r>
              <a:rPr lang="zh-CN" altLang="en-US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山中宰相</a:t>
            </a:r>
            <a:r>
              <a:rPr lang="zh-CN" altLang="en-US" b="1" dirty="0">
                <a:latin typeface="Arial"/>
                <a:ea typeface="黑体" pitchFamily="49" charset="-122"/>
              </a:rPr>
              <a:t>”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pic>
        <p:nvPicPr>
          <p:cNvPr id="13317" name="Picture 5" descr="m28037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1340768"/>
            <a:ext cx="3543300" cy="4465637"/>
          </a:xfrm>
          <a:noFill/>
          <a:ln/>
        </p:spPr>
      </p:pic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E03A-5C8C-4389-AC42-2D1C9ECB67D3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>
    <p:comb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755575" y="1628775"/>
            <a:ext cx="7632849" cy="4622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4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南</a:t>
            </a:r>
            <a:r>
              <a:rPr lang="zh-CN" altLang="en-US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北朝时，因政局动荡，矛盾尖锐，不少文人往往遁迹山林，</a:t>
            </a:r>
            <a:r>
              <a:rPr lang="zh-CN" altLang="en-US" sz="32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从自然美中寻求精神上的解脱</a:t>
            </a:r>
            <a:r>
              <a:rPr lang="zh-CN" altLang="en-US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。因而他们在书信中常常描山绘水，表明自己所好，并作为对友人的安慰。本文是作者写给谢中书</a:t>
            </a:r>
            <a:r>
              <a:rPr lang="en-US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﹙</a:t>
            </a:r>
            <a:r>
              <a:rPr lang="zh-CN" altLang="en-US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谢征</a:t>
            </a:r>
            <a:r>
              <a:rPr lang="en-US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﹚</a:t>
            </a:r>
            <a:r>
              <a:rPr lang="zh-CN" altLang="en-US" sz="3200" b="1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的一封书信，写的是江南山水之美，是六朝山水小品的名作。</a:t>
            </a:r>
          </a:p>
          <a:p>
            <a:pPr lvl="4">
              <a:lnSpc>
                <a:spcPct val="90000"/>
              </a:lnSpc>
              <a:spcBef>
                <a:spcPct val="20000"/>
              </a:spcBef>
            </a:pPr>
            <a:endParaRPr lang="zh-CN" altLang="en-US" sz="3200" b="1" i="1" dirty="0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仿宋" pitchFamily="2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15816" y="260648"/>
            <a:ext cx="30796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写作背景简介</a:t>
            </a:r>
            <a:endParaRPr lang="zh-CN" altLang="en-US" sz="3600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75A99-0B75-423B-8ACD-B868C7174981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331640" y="0"/>
            <a:ext cx="7560840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3600" b="1" i="1" dirty="0">
                <a:solidFill>
                  <a:srgbClr val="7030A0"/>
                </a:solidFill>
                <a:ea typeface="黑体" pitchFamily="49" charset="-122"/>
              </a:rPr>
              <a:t>朗读</a:t>
            </a:r>
            <a:r>
              <a:rPr lang="en-US" sz="3600" b="1" i="1" dirty="0">
                <a:solidFill>
                  <a:srgbClr val="7030A0"/>
                </a:solidFill>
                <a:ea typeface="黑体" pitchFamily="49" charset="-122"/>
              </a:rPr>
              <a:t>——</a:t>
            </a:r>
            <a:r>
              <a:rPr lang="zh-CN" altLang="en-US" sz="3600" b="1" i="1" dirty="0">
                <a:solidFill>
                  <a:srgbClr val="7030A0"/>
                </a:solidFill>
                <a:ea typeface="黑体" pitchFamily="49" charset="-122"/>
              </a:rPr>
              <a:t>感受文章的节奏音韵之美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340768"/>
            <a:ext cx="4918075" cy="475840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 答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谢中书书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    陶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弘景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山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川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之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美，古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来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共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谈。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高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峰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入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云，清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流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见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底。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两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岸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石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壁，五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色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交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辉。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青林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翠竹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，四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时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俱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备。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晓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雾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将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歇，猿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鸟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乱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鸣；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夕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日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欲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颓，沉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鳞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竞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跃。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实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是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欲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界之仙都。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自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康乐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以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来，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未复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有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能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与（</a:t>
            </a:r>
            <a:r>
              <a:rPr lang="en-US" sz="2800" b="1" dirty="0" err="1">
                <a:latin typeface="黑体" pitchFamily="49" charset="-122"/>
                <a:ea typeface="黑体" pitchFamily="49" charset="-122"/>
              </a:rPr>
              <a:t>y</a:t>
            </a:r>
            <a:r>
              <a:rPr lang="en-US" sz="2800" b="1" dirty="0" err="1">
                <a:latin typeface="Arial"/>
                <a:ea typeface="黑体" pitchFamily="49" charset="-122"/>
              </a:rPr>
              <a:t>ù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）其奇者。</a:t>
            </a:r>
          </a:p>
        </p:txBody>
      </p:sp>
      <p:pic>
        <p:nvPicPr>
          <p:cNvPr id="15364" name="Picture 4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268760"/>
            <a:ext cx="3563888" cy="511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9D7134-9CE7-4D27-87FE-0A76B85266BE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627313" y="1192213"/>
            <a:ext cx="4321175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latin typeface="Times New Roman" pitchFamily="18" charset="0"/>
              </a:rPr>
              <a:t>答谢中书书  </a:t>
            </a:r>
            <a:r>
              <a:rPr lang="zh-CN" altLang="en-US" sz="2000">
                <a:latin typeface="Times New Roman" pitchFamily="18" charset="0"/>
              </a:rPr>
              <a:t>陶弘景</a:t>
            </a:r>
          </a:p>
          <a:p>
            <a:r>
              <a:rPr lang="zh-CN" altLang="en-US" sz="3200" b="1">
                <a:latin typeface="Times New Roman" pitchFamily="18" charset="0"/>
              </a:rPr>
              <a:t>山川之美，古来共谈。</a:t>
            </a:r>
          </a:p>
          <a:p>
            <a:r>
              <a:rPr lang="zh-CN" altLang="en-US" sz="3200" b="1">
                <a:latin typeface="Times New Roman" pitchFamily="18" charset="0"/>
              </a:rPr>
              <a:t>高峰入云，清流见底。</a:t>
            </a:r>
          </a:p>
          <a:p>
            <a:r>
              <a:rPr lang="zh-CN" altLang="en-US" sz="3200" b="1">
                <a:latin typeface="Times New Roman" pitchFamily="18" charset="0"/>
              </a:rPr>
              <a:t>两岸石壁，五色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交辉</a:t>
            </a:r>
            <a:r>
              <a:rPr lang="zh-CN" altLang="en-US" sz="3200" b="1">
                <a:latin typeface="Times New Roman" pitchFamily="18" charset="0"/>
              </a:rPr>
              <a:t>。</a:t>
            </a:r>
          </a:p>
          <a:p>
            <a:r>
              <a:rPr lang="zh-CN" altLang="en-US" sz="3200" b="1">
                <a:latin typeface="Times New Roman" pitchFamily="18" charset="0"/>
              </a:rPr>
              <a:t>青林翠竹，四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时俱</a:t>
            </a:r>
            <a:r>
              <a:rPr lang="zh-CN" altLang="en-US" sz="3200" b="1">
                <a:latin typeface="Times New Roman" pitchFamily="18" charset="0"/>
              </a:rPr>
              <a:t>备。</a:t>
            </a:r>
          </a:p>
          <a:p>
            <a:r>
              <a:rPr lang="zh-CN" altLang="en-US" sz="3200" b="1">
                <a:latin typeface="Times New Roman" pitchFamily="18" charset="0"/>
              </a:rPr>
              <a:t>晓雾将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歇</a:t>
            </a:r>
            <a:r>
              <a:rPr lang="zh-CN" altLang="en-US" sz="3200" b="1">
                <a:latin typeface="Times New Roman" pitchFamily="18" charset="0"/>
              </a:rPr>
              <a:t>，猿鸟乱鸣；</a:t>
            </a:r>
          </a:p>
          <a:p>
            <a:r>
              <a:rPr lang="zh-CN" altLang="en-US" sz="3200" b="1">
                <a:latin typeface="Times New Roman" pitchFamily="18" charset="0"/>
              </a:rPr>
              <a:t>夕日欲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颓</a:t>
            </a:r>
            <a:r>
              <a:rPr lang="zh-CN" altLang="en-US" sz="3200" b="1">
                <a:latin typeface="Times New Roman" pitchFamily="18" charset="0"/>
              </a:rPr>
              <a:t>，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沉鳞</a:t>
            </a:r>
            <a:r>
              <a:rPr lang="zh-CN" altLang="en-US" sz="3200" b="1">
                <a:latin typeface="Times New Roman" pitchFamily="18" charset="0"/>
              </a:rPr>
              <a:t>竞跃。</a:t>
            </a:r>
          </a:p>
          <a:p>
            <a:r>
              <a:rPr lang="zh-CN" altLang="en-US" sz="3200" b="1">
                <a:latin typeface="Times New Roman" pitchFamily="18" charset="0"/>
              </a:rPr>
              <a:t>实是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欲界</a:t>
            </a:r>
            <a:r>
              <a:rPr lang="zh-CN" altLang="en-US" sz="3200" b="1">
                <a:latin typeface="Times New Roman" pitchFamily="18" charset="0"/>
              </a:rPr>
              <a:t>之</a:t>
            </a: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仙都</a:t>
            </a:r>
            <a:r>
              <a:rPr lang="zh-CN" altLang="en-US" sz="3200" b="1">
                <a:latin typeface="Times New Roman" pitchFamily="18" charset="0"/>
              </a:rPr>
              <a:t>。</a:t>
            </a:r>
          </a:p>
          <a:p>
            <a:r>
              <a:rPr lang="zh-CN" altLang="en-US" sz="3200" b="1">
                <a:latin typeface="Times New Roman" pitchFamily="18" charset="0"/>
              </a:rPr>
              <a:t>自康乐以来，</a:t>
            </a:r>
          </a:p>
          <a:p>
            <a:r>
              <a:rPr lang="zh-CN" altLang="en-US" sz="3200" b="1">
                <a:latin typeface="Times New Roman" pitchFamily="18" charset="0"/>
              </a:rPr>
              <a:t>未复有能</a:t>
            </a: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与</a:t>
            </a:r>
            <a:r>
              <a:rPr lang="zh-CN" altLang="en-US" sz="3200" b="1">
                <a:latin typeface="Times New Roman" pitchFamily="18" charset="0"/>
              </a:rPr>
              <a:t>其奇者。 </a:t>
            </a:r>
            <a:br>
              <a:rPr lang="zh-CN" altLang="en-US" sz="3200" b="1">
                <a:latin typeface="Times New Roman" pitchFamily="18" charset="0"/>
              </a:rPr>
            </a:br>
            <a:endParaRPr lang="zh-CN" altLang="en-US" sz="3200" b="1">
              <a:latin typeface="Times New Roman" pitchFamily="18" charset="0"/>
            </a:endParaRPr>
          </a:p>
        </p:txBody>
      </p:sp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755650" y="1336675"/>
            <a:ext cx="1728788" cy="503238"/>
          </a:xfrm>
          <a:prstGeom prst="wedgeRoundRectCallout">
            <a:avLst>
              <a:gd name="adj1" fmla="val 243755"/>
              <a:gd name="adj2" fmla="val 250630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66"/>
                </a:solidFill>
                <a:latin typeface="Times New Roman" pitchFamily="18" charset="0"/>
              </a:rPr>
              <a:t>交相辉映</a:t>
            </a: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6948488" y="2055813"/>
            <a:ext cx="1584325" cy="503237"/>
          </a:xfrm>
          <a:prstGeom prst="wedgeRoundRectCallout">
            <a:avLst>
              <a:gd name="adj1" fmla="val -121042"/>
              <a:gd name="adj2" fmla="val 224449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66"/>
                </a:solidFill>
                <a:latin typeface="Times New Roman" pitchFamily="18" charset="0"/>
              </a:rPr>
              <a:t>全、都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827088" y="2271713"/>
            <a:ext cx="1368425" cy="503237"/>
          </a:xfrm>
          <a:prstGeom prst="wedgeRoundRectCallout">
            <a:avLst>
              <a:gd name="adj1" fmla="val 285500"/>
              <a:gd name="adj2" fmla="val 191009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66"/>
                </a:solidFill>
                <a:latin typeface="Times New Roman" pitchFamily="18" charset="0"/>
              </a:rPr>
              <a:t>季节</a:t>
            </a:r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900113" y="4216400"/>
            <a:ext cx="1296987" cy="503238"/>
          </a:xfrm>
          <a:prstGeom prst="wedgeRoundRectCallout">
            <a:avLst>
              <a:gd name="adj1" fmla="val 204102"/>
              <a:gd name="adj2" fmla="val -4889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66"/>
                </a:solidFill>
                <a:latin typeface="Times New Roman" pitchFamily="18" charset="0"/>
              </a:rPr>
              <a:t>坠落</a:t>
            </a:r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>
            <a:off x="6732588" y="3063875"/>
            <a:ext cx="2160587" cy="1008063"/>
          </a:xfrm>
          <a:prstGeom prst="wedgeRoundRectCallout">
            <a:avLst>
              <a:gd name="adj1" fmla="val -121491"/>
              <a:gd name="adj2" fmla="val 94565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2800" b="1">
                <a:solidFill>
                  <a:srgbClr val="000066"/>
                </a:solidFill>
                <a:latin typeface="Times New Roman" pitchFamily="18" charset="0"/>
              </a:rPr>
              <a:t>潜游在水中的鱼</a:t>
            </a:r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auto">
          <a:xfrm>
            <a:off x="6516688" y="5661025"/>
            <a:ext cx="1943100" cy="647700"/>
          </a:xfrm>
          <a:prstGeom prst="wedgeRoundRectCallout">
            <a:avLst>
              <a:gd name="adj1" fmla="val -143870"/>
              <a:gd name="adj2" fmla="val 9315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b="1">
                <a:solidFill>
                  <a:srgbClr val="000066"/>
                </a:solidFill>
              </a:rPr>
              <a:t>（</a:t>
            </a:r>
            <a:r>
              <a:rPr lang="en-US" b="1">
                <a:solidFill>
                  <a:srgbClr val="000066"/>
                </a:solidFill>
              </a:rPr>
              <a:t>Yù</a:t>
            </a:r>
            <a:r>
              <a:rPr lang="zh-CN" altLang="en-US" b="1">
                <a:solidFill>
                  <a:srgbClr val="000066"/>
                </a:solidFill>
              </a:rPr>
              <a:t>）</a:t>
            </a:r>
            <a:r>
              <a:rPr lang="zh-CN" altLang="en-US" sz="2800" b="1">
                <a:solidFill>
                  <a:srgbClr val="000066"/>
                </a:solidFill>
                <a:latin typeface="Times New Roman" pitchFamily="18" charset="0"/>
              </a:rPr>
              <a:t>欣赏</a:t>
            </a:r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auto">
          <a:xfrm>
            <a:off x="827088" y="3213100"/>
            <a:ext cx="1439862" cy="503238"/>
          </a:xfrm>
          <a:prstGeom prst="wedgeRoundRectCallout">
            <a:avLst>
              <a:gd name="adj1" fmla="val 179218"/>
              <a:gd name="adj2" fmla="val 101736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66"/>
                </a:solidFill>
                <a:latin typeface="Times New Roman" pitchFamily="18" charset="0"/>
              </a:rPr>
              <a:t>消散</a:t>
            </a: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1979712" y="188913"/>
            <a:ext cx="60482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y="50000" rotWithShape="0">
              <a:srgbClr val="875B0D">
                <a:alpha val="62999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解</a:t>
            </a:r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释重点词</a:t>
            </a: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语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420" name="AutoShape 12"/>
          <p:cNvSpPr>
            <a:spLocks noChangeArrowheads="1"/>
          </p:cNvSpPr>
          <p:nvPr/>
        </p:nvSpPr>
        <p:spPr bwMode="auto">
          <a:xfrm>
            <a:off x="6948488" y="4292600"/>
            <a:ext cx="1944687" cy="1368425"/>
          </a:xfrm>
          <a:prstGeom prst="wedgeRoundRectCallout">
            <a:avLst>
              <a:gd name="adj1" fmla="val -120287"/>
              <a:gd name="adj2" fmla="val -8699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0066"/>
                </a:solidFill>
              </a:rPr>
              <a:t>神仙生活的美好世界，或指天堂。</a:t>
            </a:r>
          </a:p>
        </p:txBody>
      </p:sp>
      <p:sp>
        <p:nvSpPr>
          <p:cNvPr id="17421" name="AutoShape 13"/>
          <p:cNvSpPr>
            <a:spLocks noChangeArrowheads="1"/>
          </p:cNvSpPr>
          <p:nvPr/>
        </p:nvSpPr>
        <p:spPr bwMode="auto">
          <a:xfrm>
            <a:off x="611188" y="5229225"/>
            <a:ext cx="1512887" cy="504825"/>
          </a:xfrm>
          <a:prstGeom prst="wedgeRoundRectCallout">
            <a:avLst>
              <a:gd name="adj1" fmla="val 147796"/>
              <a:gd name="adj2" fmla="val -87106"/>
              <a:gd name="adj3" fmla="val 16667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0066"/>
                </a:solidFill>
              </a:rPr>
              <a:t>指人间</a:t>
            </a:r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CA9F-D38E-40EB-BF2D-86ED8D68E5E3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7411" grpId="0" animBg="1" autoUpdateAnimBg="0"/>
      <p:bldP spid="17412" grpId="0" animBg="1" autoUpdateAnimBg="0"/>
      <p:bldP spid="17413" grpId="0" animBg="1" autoUpdateAnimBg="0"/>
      <p:bldP spid="17414" grpId="0" animBg="1" autoUpdateAnimBg="0"/>
      <p:bldP spid="17415" grpId="0" animBg="1" autoUpdateAnimBg="0"/>
      <p:bldP spid="17416" grpId="0" animBg="1" autoUpdateAnimBg="0"/>
      <p:bldP spid="17417" grpId="0" animBg="1" autoUpdateAnimBg="0"/>
      <p:bldP spid="17420" grpId="0" animBg="1" autoUpdateAnimBg="0"/>
      <p:bldP spid="17421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39713" y="692696"/>
            <a:ext cx="8604250" cy="546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C0000"/>
                </a:solidFill>
                <a:latin typeface="Times New Roman" pitchFamily="18" charset="0"/>
              </a:rPr>
              <a:t>山 川 之 美，    古 来 共 谈。</a:t>
            </a:r>
            <a:endParaRPr lang="zh-CN" altLang="en-US" sz="2800" b="1" dirty="0">
              <a:solidFill>
                <a:srgbClr val="CC0000"/>
              </a:solidFill>
              <a:latin typeface="宋体" pitchFamily="2" charset="-122"/>
              <a:cs typeface="Arial" pitchFamily="34" charset="0"/>
            </a:endParaRPr>
          </a:p>
          <a:p>
            <a:pPr algn="ctr"/>
            <a:r>
              <a:rPr lang="zh-CN" altLang="en-US" sz="28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4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b="1" dirty="0">
                <a:solidFill>
                  <a:srgbClr val="CC0000"/>
                </a:solidFill>
                <a:latin typeface="Times New Roman" pitchFamily="18" charset="0"/>
              </a:rPr>
              <a:t>高 峰 入 云，     清 流 见 底。</a:t>
            </a:r>
            <a:endParaRPr lang="zh-CN" altLang="en-US" sz="2400" b="1" dirty="0">
              <a:solidFill>
                <a:srgbClr val="CC0000"/>
              </a:solidFill>
              <a:latin typeface="宋体" pitchFamily="2" charset="-122"/>
              <a:cs typeface="Times New Roman" pitchFamily="18" charset="0"/>
            </a:endParaRPr>
          </a:p>
          <a:p>
            <a:r>
              <a:rPr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</a:p>
          <a:p>
            <a:pPr algn="ctr"/>
            <a:r>
              <a:rPr lang="zh-CN" altLang="en-US" sz="2400" b="1" dirty="0">
                <a:solidFill>
                  <a:srgbClr val="CC0000"/>
                </a:solidFill>
                <a:latin typeface="Times New Roman" pitchFamily="18" charset="0"/>
              </a:rPr>
              <a:t> 两 岸 石 壁，     五 色 交   辉。</a:t>
            </a:r>
          </a:p>
          <a:p>
            <a:r>
              <a:rPr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</a:p>
          <a:p>
            <a:pPr algn="ctr"/>
            <a:r>
              <a:rPr lang="zh-CN" altLang="en-US" sz="2400" b="1" dirty="0">
                <a:solidFill>
                  <a:srgbClr val="CC0000"/>
                </a:solidFill>
                <a:latin typeface="Times New Roman" pitchFamily="18" charset="0"/>
              </a:rPr>
              <a:t>青 林 翠 竹，    四 时 俱 备。</a:t>
            </a:r>
          </a:p>
          <a:p>
            <a:r>
              <a:rPr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</a:p>
          <a:p>
            <a:pPr algn="ctr"/>
            <a:r>
              <a:rPr lang="zh-CN" altLang="en-US" sz="2400" b="1" dirty="0">
                <a:solidFill>
                  <a:srgbClr val="CC0000"/>
                </a:solidFill>
                <a:latin typeface="Times New Roman" pitchFamily="18" charset="0"/>
              </a:rPr>
              <a:t>晓 雾 将 歇，   猿 鸟 乱  鸣；</a:t>
            </a:r>
            <a:endParaRPr lang="zh-CN" altLang="en-US" sz="2400" b="1" dirty="0">
              <a:solidFill>
                <a:srgbClr val="CC0000"/>
              </a:solidFill>
              <a:latin typeface="宋体" pitchFamily="2" charset="-122"/>
              <a:cs typeface="Times New Roman" pitchFamily="18" charset="0"/>
            </a:endParaRPr>
          </a:p>
          <a:p>
            <a:endParaRPr lang="zh-CN" altLang="en-US" sz="24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/>
            <a:r>
              <a:rPr lang="zh-CN" altLang="en-US" sz="2400" b="1" dirty="0">
                <a:solidFill>
                  <a:srgbClr val="CC0000"/>
                </a:solidFill>
                <a:latin typeface="Times New Roman" pitchFamily="18" charset="0"/>
              </a:rPr>
              <a:t>夕  日  欲 颓，  沉  鳞 竞 跃。</a:t>
            </a:r>
            <a:endParaRPr lang="zh-CN" altLang="en-US" sz="2400" b="1" dirty="0">
              <a:solidFill>
                <a:srgbClr val="CC0000"/>
              </a:solidFill>
              <a:latin typeface="宋体" pitchFamily="2" charset="-122"/>
              <a:cs typeface="Times New Roman" pitchFamily="18" charset="0"/>
            </a:endParaRPr>
          </a:p>
          <a:p>
            <a:r>
              <a:rPr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</a:p>
          <a:p>
            <a:pPr algn="ctr"/>
            <a:r>
              <a:rPr lang="zh-CN" altLang="en-US" sz="2400" b="1" dirty="0">
                <a:solidFill>
                  <a:srgbClr val="CC0000"/>
                </a:solidFill>
                <a:latin typeface="Times New Roman" pitchFamily="18" charset="0"/>
              </a:rPr>
              <a:t>实是欲界之仙都。        自康乐以来，未复有能与其奇者。</a:t>
            </a:r>
            <a:endParaRPr lang="zh-CN" altLang="en-US" sz="2400" b="1" dirty="0">
              <a:solidFill>
                <a:srgbClr val="CC0000"/>
              </a:solidFill>
              <a:latin typeface="宋体" pitchFamily="2" charset="-122"/>
              <a:cs typeface="Times New Roman" pitchFamily="18" charset="0"/>
            </a:endParaRPr>
          </a:p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2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475656" y="0"/>
            <a:ext cx="41772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翻</a:t>
            </a:r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译句</a:t>
            </a: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子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1125538"/>
            <a:ext cx="89644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山川景色的美丽，自古以来就是文人雅士共同赞叹的啊。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295400" y="1828800"/>
            <a:ext cx="7239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巍峨的山峰耸入云端，明净的溪流清澈见底。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219200" y="2590800"/>
            <a:ext cx="6705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两岸的石壁，色彩斑斓，交相辉映。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371600" y="3352800"/>
            <a:ext cx="6096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青葱的林木，翠绿的竹丛，四季长存。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0" y="4005263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清晨的薄雾将要消散的时候，传来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猿鸟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此起彼伏的鸣叫声；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79512" y="4757738"/>
            <a:ext cx="8640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太阳快要落山了，潜游在水中的鱼儿争相跳出水面。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395536" y="5629275"/>
            <a:ext cx="791502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这实在是人间仙境。从谢灵运以来，就再也没有能欣赏这奇异景色的人了。</a:t>
            </a:r>
            <a:endParaRPr lang="zh-CN" altLang="en-US" sz="2800" dirty="0"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DCEE3-3197-45CB-A7DC-2BC8048C9050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  <p:bldP spid="18437" grpId="0" autoUpdateAnimBg="0"/>
      <p:bldP spid="18438" grpId="0" autoUpdateAnimBg="0"/>
      <p:bldP spid="18439" grpId="0" autoUpdateAnimBg="0"/>
      <p:bldP spid="18440" grpId="0" autoUpdateAnimBg="0"/>
      <p:bldP spid="18441" grpId="0" autoUpdateAnimBg="0"/>
      <p:bldP spid="1844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思考探究   深入理解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675687" cy="4857750"/>
          </a:xfrm>
        </p:spPr>
        <p:txBody>
          <a:bodyPr/>
          <a:lstStyle/>
          <a:p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讨论探究：</a:t>
            </a:r>
          </a:p>
          <a:p>
            <a:pPr>
              <a:buFontTx/>
              <a:buNone/>
            </a:pPr>
            <a:r>
              <a:rPr 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、本文的主要内容是什么？</a:t>
            </a:r>
          </a:p>
          <a:p>
            <a:pPr>
              <a:buFontTx/>
              <a:buNone/>
            </a:pPr>
            <a:r>
              <a:rPr 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、文中具体描写景物的句子是哪些？作者都描写了哪些景物？</a:t>
            </a:r>
          </a:p>
          <a:p>
            <a:pPr>
              <a:buFontTx/>
              <a:buNone/>
            </a:pPr>
            <a:r>
              <a:rPr 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、作者分别从哪些角度对景物进行描写？运用了什么描写方法？</a:t>
            </a:r>
          </a:p>
          <a:p>
            <a:pPr>
              <a:buFontTx/>
              <a:buNone/>
            </a:pP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47A0AF6-5936-46A2-B858-EC4B82B93397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341438"/>
            <a:ext cx="8147050" cy="1209675"/>
          </a:xfrm>
        </p:spPr>
        <p:txBody>
          <a:bodyPr>
            <a:normAutofit fontScale="90000"/>
          </a:bodyPr>
          <a:lstStyle/>
          <a:p>
            <a:r>
              <a:rPr lang="en-US" altLang="zh-CN" sz="4800" b="1" dirty="0" smtClean="0">
                <a:solidFill>
                  <a:srgbClr val="990033"/>
                </a:solidFill>
                <a:ea typeface="黑体" pitchFamily="49" charset="-122"/>
              </a:rPr>
              <a:t>1.</a:t>
            </a:r>
            <a:r>
              <a:rPr lang="zh-CN" altLang="en-US" sz="4800" b="1" dirty="0" smtClean="0">
                <a:solidFill>
                  <a:srgbClr val="990033"/>
                </a:solidFill>
                <a:ea typeface="黑体" pitchFamily="49" charset="-122"/>
              </a:rPr>
              <a:t>本</a:t>
            </a:r>
            <a:r>
              <a:rPr lang="zh-CN" altLang="en-US" sz="4800" b="1" dirty="0">
                <a:solidFill>
                  <a:srgbClr val="990033"/>
                </a:solidFill>
                <a:ea typeface="黑体" pitchFamily="49" charset="-122"/>
              </a:rPr>
              <a:t>文的主要内容</a:t>
            </a:r>
            <a:br>
              <a:rPr lang="zh-CN" altLang="en-US" sz="4800" b="1" dirty="0">
                <a:solidFill>
                  <a:srgbClr val="990033"/>
                </a:solidFill>
                <a:ea typeface="黑体" pitchFamily="49" charset="-122"/>
              </a:rPr>
            </a:br>
            <a:endParaRPr lang="zh-CN" altLang="en-US" sz="4800" b="1" dirty="0">
              <a:solidFill>
                <a:srgbClr val="990033"/>
              </a:solidFill>
              <a:ea typeface="黑体" pitchFamily="49" charset="-122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564903"/>
            <a:ext cx="8229600" cy="3561259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  <a:p>
            <a:pPr>
              <a:buFontTx/>
              <a:buNone/>
            </a:pPr>
            <a:r>
              <a:rPr lang="zh-CN" altLang="en-US" dirty="0" smtClean="0"/>
              <a:t>   </a:t>
            </a:r>
            <a:endParaRPr lang="zh-CN" altLang="en-US" dirty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900113" y="2708275"/>
            <a:ext cx="7920037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</a:rPr>
              <a:t>   </a:t>
            </a:r>
            <a:r>
              <a:rPr lang="zh-CN" altLang="en-US" sz="4800" b="1">
                <a:ea typeface="黑体" pitchFamily="49" charset="-122"/>
              </a:rPr>
              <a:t>本文以清峻的笔触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ea typeface="黑体" pitchFamily="49" charset="-122"/>
              </a:rPr>
              <a:t>描绘了秀美的山川景色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779588" y="357346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258888" y="3213100"/>
            <a:ext cx="5400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1403350" y="3213100"/>
            <a:ext cx="51847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 b="1">
              <a:solidFill>
                <a:srgbClr val="990000"/>
              </a:solidFill>
            </a:endParaRPr>
          </a:p>
          <a:p>
            <a:endParaRPr lang="zh-CN" altLang="en-US" b="1">
              <a:solidFill>
                <a:srgbClr val="99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1800" y="404664"/>
            <a:ext cx="45881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思考探究   深入理解</a:t>
            </a:r>
            <a:endParaRPr lang="zh-CN" altLang="en-US" sz="3600" dirty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EAD45C-A6FD-436B-ADAF-60AB3698DC5A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autoUpdateAnimBg="0"/>
      <p:bldP spid="21508" grpId="0" autoUpdateAnimBg="0"/>
      <p:bldP spid="2151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556792"/>
            <a:ext cx="8229600" cy="504825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ea typeface="黑体" pitchFamily="49" charset="-122"/>
              </a:rPr>
              <a:t>2.</a:t>
            </a:r>
            <a:r>
              <a:rPr lang="zh-CN" altLang="en-US" b="1" dirty="0" smtClean="0">
                <a:solidFill>
                  <a:srgbClr val="FF0000"/>
                </a:solidFill>
                <a:ea typeface="黑体" pitchFamily="49" charset="-122"/>
              </a:rPr>
              <a:t>具</a:t>
            </a:r>
            <a:r>
              <a:rPr lang="zh-CN" altLang="en-US" b="1" dirty="0">
                <a:solidFill>
                  <a:srgbClr val="FF0000"/>
                </a:solidFill>
                <a:ea typeface="黑体" pitchFamily="49" charset="-122"/>
              </a:rPr>
              <a:t>体描绘山川之美的句子：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2781300"/>
            <a:ext cx="6842125" cy="237648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2000" dirty="0"/>
              <a:t>   </a:t>
            </a:r>
            <a:r>
              <a:rPr lang="zh-CN" altLang="en-US" sz="3600" b="1" dirty="0">
                <a:solidFill>
                  <a:srgbClr val="190DB3"/>
                </a:solidFill>
                <a:ea typeface="黑体" pitchFamily="49" charset="-122"/>
              </a:rPr>
              <a:t>高峰</a:t>
            </a:r>
            <a:r>
              <a:rPr lang="zh-CN" altLang="en-US" sz="3600" b="1" dirty="0">
                <a:ea typeface="黑体" pitchFamily="49" charset="-122"/>
              </a:rPr>
              <a:t>入云，</a:t>
            </a:r>
            <a:r>
              <a:rPr lang="zh-CN" altLang="en-US" sz="3600" b="1" dirty="0">
                <a:solidFill>
                  <a:srgbClr val="190DB3"/>
                </a:solidFill>
                <a:ea typeface="黑体" pitchFamily="49" charset="-122"/>
              </a:rPr>
              <a:t>清流</a:t>
            </a:r>
            <a:r>
              <a:rPr lang="zh-CN" altLang="en-US" sz="3600" b="1" dirty="0">
                <a:ea typeface="黑体" pitchFamily="49" charset="-122"/>
              </a:rPr>
              <a:t>见底。两岸</a:t>
            </a:r>
            <a:r>
              <a:rPr lang="zh-CN" altLang="en-US" sz="3600" b="1" dirty="0">
                <a:solidFill>
                  <a:srgbClr val="190DB3"/>
                </a:solidFill>
                <a:ea typeface="黑体" pitchFamily="49" charset="-122"/>
              </a:rPr>
              <a:t>石壁</a:t>
            </a:r>
            <a:r>
              <a:rPr lang="zh-CN" altLang="en-US" sz="3600" b="1" dirty="0">
                <a:ea typeface="黑体" pitchFamily="49" charset="-122"/>
              </a:rPr>
              <a:t>，五色交辉。</a:t>
            </a:r>
            <a:r>
              <a:rPr lang="zh-CN" altLang="en-US" sz="3600" b="1" dirty="0">
                <a:solidFill>
                  <a:srgbClr val="190DB3"/>
                </a:solidFill>
                <a:ea typeface="黑体" pitchFamily="49" charset="-122"/>
              </a:rPr>
              <a:t>青林翠竹</a:t>
            </a:r>
            <a:r>
              <a:rPr lang="zh-CN" altLang="en-US" sz="3600" b="1" dirty="0">
                <a:ea typeface="黑体" pitchFamily="49" charset="-122"/>
              </a:rPr>
              <a:t>，四时俱备。</a:t>
            </a:r>
            <a:r>
              <a:rPr lang="zh-CN" altLang="en-US" sz="3600" b="1" dirty="0">
                <a:solidFill>
                  <a:srgbClr val="190DB3"/>
                </a:solidFill>
                <a:ea typeface="黑体" pitchFamily="49" charset="-122"/>
              </a:rPr>
              <a:t>晓雾</a:t>
            </a:r>
            <a:r>
              <a:rPr lang="zh-CN" altLang="en-US" sz="3600" b="1" dirty="0">
                <a:ea typeface="黑体" pitchFamily="49" charset="-122"/>
              </a:rPr>
              <a:t>将歇，</a:t>
            </a:r>
            <a:r>
              <a:rPr lang="zh-CN" altLang="en-US" sz="3600" b="1" dirty="0">
                <a:solidFill>
                  <a:srgbClr val="190DB3"/>
                </a:solidFill>
                <a:ea typeface="黑体" pitchFamily="49" charset="-122"/>
              </a:rPr>
              <a:t>猿鸟</a:t>
            </a:r>
            <a:r>
              <a:rPr lang="zh-CN" altLang="en-US" sz="3600" b="1" dirty="0">
                <a:ea typeface="黑体" pitchFamily="49" charset="-122"/>
              </a:rPr>
              <a:t>乱鸣；</a:t>
            </a:r>
            <a:r>
              <a:rPr lang="zh-CN" altLang="en-US" sz="3600" b="1" dirty="0">
                <a:solidFill>
                  <a:srgbClr val="190DB3"/>
                </a:solidFill>
                <a:ea typeface="黑体" pitchFamily="49" charset="-122"/>
              </a:rPr>
              <a:t>夕日</a:t>
            </a:r>
            <a:r>
              <a:rPr lang="zh-CN" altLang="en-US" sz="3600" b="1" dirty="0">
                <a:ea typeface="黑体" pitchFamily="49" charset="-122"/>
              </a:rPr>
              <a:t>欲颓，</a:t>
            </a:r>
            <a:r>
              <a:rPr lang="zh-CN" altLang="en-US" sz="3600" b="1" dirty="0">
                <a:solidFill>
                  <a:srgbClr val="190DB3"/>
                </a:solidFill>
                <a:ea typeface="黑体" pitchFamily="49" charset="-122"/>
              </a:rPr>
              <a:t>沉鳞</a:t>
            </a:r>
            <a:r>
              <a:rPr lang="zh-CN" altLang="en-US" sz="3600" b="1" dirty="0">
                <a:ea typeface="黑体" pitchFamily="49" charset="-122"/>
              </a:rPr>
              <a:t>竞跃。</a:t>
            </a:r>
          </a:p>
        </p:txBody>
      </p:sp>
      <p:sp>
        <p:nvSpPr>
          <p:cNvPr id="4" name="矩形 3"/>
          <p:cNvSpPr/>
          <p:nvPr/>
        </p:nvSpPr>
        <p:spPr>
          <a:xfrm>
            <a:off x="2627784" y="188640"/>
            <a:ext cx="49481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思考探究   深入理解</a:t>
            </a:r>
            <a:endParaRPr lang="zh-CN" altLang="en-US" sz="3600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5EC3FE-17C5-4D15-AF7D-A06AF2DA7D9B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>
            <a:spLocks noChangeArrowheads="1"/>
          </p:cNvSpPr>
          <p:nvPr/>
        </p:nvSpPr>
        <p:spPr bwMode="auto">
          <a:xfrm>
            <a:off x="1042988" y="1052735"/>
            <a:ext cx="2233612" cy="81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600" b="1" dirty="0">
                <a:solidFill>
                  <a:srgbClr val="000000"/>
                </a:solidFill>
                <a:sym typeface="Arial" pitchFamily="34" charset="0"/>
              </a:rPr>
              <a:t>高峰入云</a:t>
            </a:r>
            <a:endParaRPr lang="zh-CN" altLang="en-US" dirty="0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043608" y="2132856"/>
            <a:ext cx="2089150" cy="1439862"/>
            <a:chOff x="0" y="0"/>
            <a:chExt cx="1316" cy="907"/>
          </a:xfrm>
        </p:grpSpPr>
        <p:sp>
          <p:nvSpPr>
            <p:cNvPr id="23556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1316" cy="907"/>
            </a:xfrm>
            <a:prstGeom prst="up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sym typeface="Arial" pitchFamily="34" charset="0"/>
              </a:endParaRPr>
            </a:p>
          </p:txBody>
        </p:sp>
        <p:sp>
          <p:nvSpPr>
            <p:cNvPr id="23557" name="Text Box 8"/>
            <p:cNvSpPr>
              <a:spLocks noChangeArrowheads="1"/>
            </p:cNvSpPr>
            <p:nvPr/>
          </p:nvSpPr>
          <p:spPr bwMode="auto">
            <a:xfrm>
              <a:off x="454" y="136"/>
              <a:ext cx="590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0000"/>
                  </a:solidFill>
                  <a:sym typeface="Arial" pitchFamily="34" charset="0"/>
                </a:rPr>
                <a:t>仰视</a:t>
              </a:r>
              <a:endParaRPr lang="zh-CN" altLang="en-US"/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5940425" y="1196975"/>
            <a:ext cx="1873250" cy="1511300"/>
            <a:chOff x="0" y="0"/>
            <a:chExt cx="1180" cy="952"/>
          </a:xfrm>
        </p:grpSpPr>
        <p:sp>
          <p:nvSpPr>
            <p:cNvPr id="23559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1180" cy="952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sym typeface="Arial" pitchFamily="34" charset="0"/>
              </a:endParaRPr>
            </a:p>
          </p:txBody>
        </p:sp>
        <p:sp>
          <p:nvSpPr>
            <p:cNvPr id="23560" name="Text Box 11"/>
            <p:cNvSpPr>
              <a:spLocks noChangeArrowheads="1"/>
            </p:cNvSpPr>
            <p:nvPr/>
          </p:nvSpPr>
          <p:spPr bwMode="auto">
            <a:xfrm>
              <a:off x="363" y="45"/>
              <a:ext cx="498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0000"/>
                  </a:solidFill>
                  <a:sym typeface="Arial" pitchFamily="34" charset="0"/>
                </a:rPr>
                <a:t>俯视</a:t>
              </a:r>
              <a:endParaRPr lang="zh-CN" altLang="en-US"/>
            </a:p>
          </p:txBody>
        </p:sp>
      </p:grpSp>
      <p:sp>
        <p:nvSpPr>
          <p:cNvPr id="23561" name="Text Box 13"/>
          <p:cNvSpPr>
            <a:spLocks noChangeArrowheads="1"/>
          </p:cNvSpPr>
          <p:nvPr/>
        </p:nvSpPr>
        <p:spPr bwMode="auto">
          <a:xfrm>
            <a:off x="5724525" y="2997200"/>
            <a:ext cx="2160588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600" b="1">
                <a:solidFill>
                  <a:srgbClr val="000000"/>
                </a:solidFill>
                <a:sym typeface="Arial" pitchFamily="34" charset="0"/>
              </a:rPr>
              <a:t>清流见底</a:t>
            </a:r>
            <a:r>
              <a:rPr lang="zh-CN" altLang="en-US" sz="3600">
                <a:solidFill>
                  <a:srgbClr val="000000"/>
                </a:solidFill>
                <a:sym typeface="Arial" pitchFamily="34" charset="0"/>
              </a:rPr>
              <a:t> </a:t>
            </a:r>
            <a:endParaRPr lang="zh-CN" altLang="en-US"/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1116013" y="4365625"/>
            <a:ext cx="1871662" cy="1943100"/>
            <a:chOff x="0" y="0"/>
            <a:chExt cx="1179" cy="1224"/>
          </a:xfrm>
        </p:grpSpPr>
        <p:sp>
          <p:nvSpPr>
            <p:cNvPr id="23563" name="AutoShape 14"/>
            <p:cNvSpPr>
              <a:spLocks noChangeArrowheads="1"/>
            </p:cNvSpPr>
            <p:nvPr/>
          </p:nvSpPr>
          <p:spPr bwMode="auto">
            <a:xfrm>
              <a:off x="0" y="0"/>
              <a:ext cx="1179" cy="1224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sym typeface="Arial" pitchFamily="34" charset="0"/>
              </a:endParaRPr>
            </a:p>
          </p:txBody>
        </p:sp>
        <p:sp>
          <p:nvSpPr>
            <p:cNvPr id="23564" name="Text Box 15"/>
            <p:cNvSpPr>
              <a:spLocks noChangeArrowheads="1"/>
            </p:cNvSpPr>
            <p:nvPr/>
          </p:nvSpPr>
          <p:spPr bwMode="auto">
            <a:xfrm>
              <a:off x="91" y="408"/>
              <a:ext cx="771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0000"/>
                  </a:solidFill>
                  <a:sym typeface="Arial" pitchFamily="34" charset="0"/>
                </a:rPr>
                <a:t>平视</a:t>
              </a:r>
              <a:endParaRPr lang="zh-CN" altLang="en-US"/>
            </a:p>
          </p:txBody>
        </p:sp>
      </p:grpSp>
      <p:sp>
        <p:nvSpPr>
          <p:cNvPr id="23565" name="Text Box 17"/>
          <p:cNvSpPr>
            <a:spLocks noChangeArrowheads="1"/>
          </p:cNvSpPr>
          <p:nvPr/>
        </p:nvSpPr>
        <p:spPr bwMode="auto">
          <a:xfrm>
            <a:off x="3492500" y="4868863"/>
            <a:ext cx="4824413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600" b="1">
                <a:solidFill>
                  <a:srgbClr val="000000"/>
                </a:solidFill>
                <a:sym typeface="Arial" pitchFamily="34" charset="0"/>
              </a:rPr>
              <a:t>两岸石壁，五色交辉。</a:t>
            </a:r>
            <a:endParaRPr lang="zh-CN" altLang="en-US"/>
          </a:p>
        </p:txBody>
      </p: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3851275" y="1557338"/>
            <a:ext cx="1152525" cy="2879725"/>
            <a:chOff x="0" y="0"/>
            <a:chExt cx="726" cy="1814"/>
          </a:xfrm>
        </p:grpSpPr>
        <p:sp>
          <p:nvSpPr>
            <p:cNvPr id="23567" name="Oval 20"/>
            <p:cNvSpPr>
              <a:spLocks noChangeArrowheads="1"/>
            </p:cNvSpPr>
            <p:nvPr/>
          </p:nvSpPr>
          <p:spPr bwMode="auto">
            <a:xfrm>
              <a:off x="0" y="0"/>
              <a:ext cx="726" cy="181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sym typeface="Arial" pitchFamily="34" charset="0"/>
              </a:endParaRPr>
            </a:p>
          </p:txBody>
        </p:sp>
        <p:sp>
          <p:nvSpPr>
            <p:cNvPr id="23568" name="Text Box 21"/>
            <p:cNvSpPr>
              <a:spLocks noChangeArrowheads="1"/>
            </p:cNvSpPr>
            <p:nvPr/>
          </p:nvSpPr>
          <p:spPr bwMode="auto">
            <a:xfrm>
              <a:off x="136" y="408"/>
              <a:ext cx="363" cy="9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>
                  <a:solidFill>
                    <a:srgbClr val="000000"/>
                  </a:solidFill>
                  <a:ea typeface="华文行楷" pitchFamily="2" charset="-122"/>
                </a:rPr>
                <a:t>视线</a:t>
              </a:r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2339752" y="404664"/>
            <a:ext cx="45881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思考探究   深入理解</a:t>
            </a:r>
            <a:endParaRPr lang="zh-CN" altLang="en-US" sz="3600" dirty="0"/>
          </a:p>
        </p:txBody>
      </p:sp>
      <p:sp>
        <p:nvSpPr>
          <p:cNvPr id="18" name="日期占位符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E46F-773F-467D-B466-DB9847EEE4B8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utoUpdateAnimBg="0"/>
      <p:bldP spid="23561" grpId="0" bldLvl="0" autoUpdateAnimBg="0"/>
      <p:bldP spid="23565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200461418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059832" y="1628800"/>
            <a:ext cx="34563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泰山之雄峻 </a:t>
            </a:r>
          </a:p>
        </p:txBody>
      </p:sp>
      <p:sp>
        <p:nvSpPr>
          <p:cNvPr id="5" name="矩形 4"/>
          <p:cNvSpPr/>
          <p:nvPr/>
        </p:nvSpPr>
        <p:spPr>
          <a:xfrm>
            <a:off x="3347864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风</a:t>
            </a: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景欣赏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5FA51-0690-49EE-B03A-53DC8CAD6BB7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slow" advClick="0" advTm="3000">
    <p:pull dir="l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>
            <a:spLocks noChangeArrowheads="1"/>
          </p:cNvSpPr>
          <p:nvPr/>
        </p:nvSpPr>
        <p:spPr bwMode="auto">
          <a:xfrm>
            <a:off x="683568" y="1052736"/>
            <a:ext cx="4824413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600" b="1" dirty="0">
                <a:solidFill>
                  <a:srgbClr val="000000"/>
                </a:solidFill>
                <a:sym typeface="Arial" pitchFamily="34" charset="0"/>
              </a:rPr>
              <a:t>青林翠竹，四时俱备。</a:t>
            </a:r>
            <a:endParaRPr lang="zh-CN" altLang="en-US" dirty="0"/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2267744" y="1916832"/>
            <a:ext cx="1584325" cy="2376488"/>
            <a:chOff x="0" y="0"/>
            <a:chExt cx="998" cy="1497"/>
          </a:xfrm>
        </p:grpSpPr>
        <p:sp>
          <p:nvSpPr>
            <p:cNvPr id="24580" name="AutoShape 20"/>
            <p:cNvSpPr>
              <a:spLocks noChangeArrowheads="1"/>
            </p:cNvSpPr>
            <p:nvPr/>
          </p:nvSpPr>
          <p:spPr bwMode="auto">
            <a:xfrm>
              <a:off x="0" y="0"/>
              <a:ext cx="998" cy="1497"/>
            </a:xfrm>
            <a:prstGeom prst="upArrow">
              <a:avLst>
                <a:gd name="adj1" fmla="val 50000"/>
                <a:gd name="adj2" fmla="val 37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sym typeface="Arial" pitchFamily="34" charset="0"/>
              </a:endParaRPr>
            </a:p>
          </p:txBody>
        </p:sp>
        <p:sp>
          <p:nvSpPr>
            <p:cNvPr id="24581" name="Text Box 21"/>
            <p:cNvSpPr>
              <a:spLocks noChangeArrowheads="1"/>
            </p:cNvSpPr>
            <p:nvPr/>
          </p:nvSpPr>
          <p:spPr bwMode="auto">
            <a:xfrm>
              <a:off x="272" y="499"/>
              <a:ext cx="499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0000"/>
                  </a:solidFill>
                  <a:sym typeface="Arial" pitchFamily="34" charset="0"/>
                </a:rPr>
                <a:t>四季</a:t>
              </a:r>
              <a:endParaRPr lang="zh-CN" altLang="en-US"/>
            </a:p>
          </p:txBody>
        </p:sp>
      </p:grpSp>
      <p:sp>
        <p:nvSpPr>
          <p:cNvPr id="24582" name="Text Box 23"/>
          <p:cNvSpPr>
            <a:spLocks noChangeArrowheads="1"/>
          </p:cNvSpPr>
          <p:nvPr/>
        </p:nvSpPr>
        <p:spPr bwMode="auto">
          <a:xfrm>
            <a:off x="3563938" y="4797425"/>
            <a:ext cx="4895850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000000"/>
                </a:solidFill>
                <a:sym typeface="Arial" pitchFamily="34" charset="0"/>
              </a:rPr>
              <a:t>晓雾将歇，猿鸟乱鸣；</a:t>
            </a:r>
          </a:p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000000"/>
                </a:solidFill>
                <a:sym typeface="Arial" pitchFamily="34" charset="0"/>
              </a:rPr>
              <a:t>夕日欲颓，沉鳞竞跃。</a:t>
            </a:r>
            <a:r>
              <a:rPr lang="zh-CN" altLang="en-US" sz="4800">
                <a:solidFill>
                  <a:srgbClr val="000000"/>
                </a:solidFill>
                <a:sym typeface="Arial" pitchFamily="34" charset="0"/>
              </a:rPr>
              <a:t> </a:t>
            </a:r>
            <a:endParaRPr lang="zh-CN" altLang="en-US"/>
          </a:p>
        </p:txBody>
      </p: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5364163" y="2205038"/>
            <a:ext cx="1728787" cy="2305050"/>
            <a:chOff x="0" y="0"/>
            <a:chExt cx="1089" cy="1452"/>
          </a:xfrm>
        </p:grpSpPr>
        <p:sp>
          <p:nvSpPr>
            <p:cNvPr id="24584" name="AutoShape 24"/>
            <p:cNvSpPr>
              <a:spLocks noChangeArrowheads="1"/>
            </p:cNvSpPr>
            <p:nvPr/>
          </p:nvSpPr>
          <p:spPr bwMode="auto">
            <a:xfrm>
              <a:off x="0" y="0"/>
              <a:ext cx="1089" cy="1452"/>
            </a:xfrm>
            <a:prstGeom prst="downArrow">
              <a:avLst>
                <a:gd name="adj1" fmla="val 50000"/>
                <a:gd name="adj2" fmla="val 3332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sym typeface="Arial" pitchFamily="34" charset="0"/>
              </a:endParaRPr>
            </a:p>
          </p:txBody>
        </p:sp>
        <p:sp>
          <p:nvSpPr>
            <p:cNvPr id="24585" name="Text Box 25"/>
            <p:cNvSpPr>
              <a:spLocks noChangeArrowheads="1"/>
            </p:cNvSpPr>
            <p:nvPr/>
          </p:nvSpPr>
          <p:spPr bwMode="auto">
            <a:xfrm>
              <a:off x="363" y="227"/>
              <a:ext cx="363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000000"/>
                  </a:solidFill>
                  <a:sym typeface="Arial" pitchFamily="34" charset="0"/>
                </a:rPr>
                <a:t>早晚</a:t>
              </a:r>
              <a:endParaRPr lang="zh-CN" altLang="en-US"/>
            </a:p>
          </p:txBody>
        </p:sp>
      </p:grp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539750" y="3789363"/>
            <a:ext cx="1511300" cy="2663825"/>
            <a:chOff x="0" y="0"/>
            <a:chExt cx="952" cy="1678"/>
          </a:xfrm>
        </p:grpSpPr>
        <p:sp>
          <p:nvSpPr>
            <p:cNvPr id="24587" name="Oval 27"/>
            <p:cNvSpPr>
              <a:spLocks noChangeArrowheads="1"/>
            </p:cNvSpPr>
            <p:nvPr/>
          </p:nvSpPr>
          <p:spPr bwMode="auto">
            <a:xfrm>
              <a:off x="0" y="0"/>
              <a:ext cx="952" cy="167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sym typeface="Arial" pitchFamily="34" charset="0"/>
              </a:endParaRPr>
            </a:p>
          </p:txBody>
        </p:sp>
        <p:sp>
          <p:nvSpPr>
            <p:cNvPr id="24588" name="Text Box 28"/>
            <p:cNvSpPr>
              <a:spLocks noChangeArrowheads="1"/>
            </p:cNvSpPr>
            <p:nvPr/>
          </p:nvSpPr>
          <p:spPr bwMode="auto">
            <a:xfrm>
              <a:off x="181" y="272"/>
              <a:ext cx="545" cy="1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400">
                  <a:solidFill>
                    <a:srgbClr val="FF3300"/>
                  </a:solidFill>
                  <a:ea typeface="华文新魏" pitchFamily="2" charset="-122"/>
                </a:rPr>
                <a:t>时间</a:t>
              </a:r>
              <a:endParaRPr lang="zh-CN" altLang="en-US"/>
            </a:p>
          </p:txBody>
        </p:sp>
      </p:grpSp>
      <p:grpSp>
        <p:nvGrpSpPr>
          <p:cNvPr id="5" name="Group 33"/>
          <p:cNvGrpSpPr>
            <a:grpSpLocks/>
          </p:cNvGrpSpPr>
          <p:nvPr/>
        </p:nvGrpSpPr>
        <p:grpSpPr bwMode="auto">
          <a:xfrm>
            <a:off x="7164288" y="1124744"/>
            <a:ext cx="1511300" cy="2663825"/>
            <a:chOff x="0" y="0"/>
            <a:chExt cx="952" cy="1678"/>
          </a:xfrm>
        </p:grpSpPr>
        <p:sp>
          <p:nvSpPr>
            <p:cNvPr id="24590" name="Oval 34"/>
            <p:cNvSpPr>
              <a:spLocks noChangeArrowheads="1"/>
            </p:cNvSpPr>
            <p:nvPr/>
          </p:nvSpPr>
          <p:spPr bwMode="auto">
            <a:xfrm>
              <a:off x="0" y="0"/>
              <a:ext cx="952" cy="167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sym typeface="Arial" pitchFamily="34" charset="0"/>
              </a:endParaRPr>
            </a:p>
          </p:txBody>
        </p:sp>
        <p:sp>
          <p:nvSpPr>
            <p:cNvPr id="24591" name="Text Box 35"/>
            <p:cNvSpPr>
              <a:spLocks noChangeArrowheads="1"/>
            </p:cNvSpPr>
            <p:nvPr/>
          </p:nvSpPr>
          <p:spPr bwMode="auto">
            <a:xfrm>
              <a:off x="181" y="272"/>
              <a:ext cx="545" cy="1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400" dirty="0">
                  <a:solidFill>
                    <a:srgbClr val="FF3300"/>
                  </a:solidFill>
                  <a:ea typeface="华文新魏" pitchFamily="2" charset="-122"/>
                </a:rPr>
                <a:t>时间</a:t>
              </a:r>
              <a:endParaRPr lang="zh-CN" altLang="en-US" dirty="0"/>
            </a:p>
          </p:txBody>
        </p:sp>
      </p:grpSp>
      <p:sp>
        <p:nvSpPr>
          <p:cNvPr id="16" name="矩形 15"/>
          <p:cNvSpPr/>
          <p:nvPr/>
        </p:nvSpPr>
        <p:spPr>
          <a:xfrm>
            <a:off x="2699792" y="260648"/>
            <a:ext cx="47321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思考探究   深入理解</a:t>
            </a:r>
            <a:endParaRPr lang="zh-CN" altLang="en-US" sz="3600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04824-AB7B-46E1-8C65-0A8065F37270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fmla" valueType="str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fmla" valueType="str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utoUpdateAnimBg="0"/>
      <p:bldP spid="24582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340768"/>
            <a:ext cx="5976664" cy="621482"/>
          </a:xfrm>
        </p:spPr>
        <p:txBody>
          <a:bodyPr>
            <a:normAutofit fontScale="90000"/>
          </a:bodyPr>
          <a:lstStyle/>
          <a:p>
            <a:r>
              <a:rPr lang="zh-CN" altLang="en-US" sz="3600" b="1" dirty="0"/>
              <a:t>景物描写方法</a:t>
            </a:r>
            <a:r>
              <a:rPr lang="zh-CN" altLang="en-US" sz="3600" b="1" dirty="0" smtClean="0"/>
              <a:t>：</a:t>
            </a:r>
            <a:endParaRPr lang="zh-CN" altLang="en-US" sz="3600" b="1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592" y="1844824"/>
            <a:ext cx="7715250" cy="6477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、多种视角相结合</a:t>
            </a:r>
          </a:p>
          <a:p>
            <a:endParaRPr lang="zh-CN" altLang="en-US" sz="3600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sz="2400" dirty="0"/>
          </a:p>
          <a:p>
            <a:endParaRPr lang="zh-CN" altLang="en-US" dirty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043608" y="2492896"/>
            <a:ext cx="74168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仰视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：高峰入云</a:t>
            </a:r>
          </a:p>
          <a:p>
            <a:r>
              <a:rPr lang="zh-CN" altLang="en-US" sz="24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俯视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：清流见底</a:t>
            </a:r>
            <a:endParaRPr 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平视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：两岸石壁 ，五色交辉。 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     青林翠竹，四时俱备。（静景）</a:t>
            </a:r>
          </a:p>
          <a:p>
            <a:endParaRPr lang="zh-CN" altLang="en-US" sz="2400" b="1" dirty="0">
              <a:solidFill>
                <a:schemeClr val="accent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043608" y="4653136"/>
            <a:ext cx="64801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190DB3"/>
                </a:solidFill>
                <a:ea typeface="黑体" pitchFamily="49" charset="-122"/>
              </a:rPr>
              <a:t>晓</a:t>
            </a:r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</a:rPr>
              <a:t>雾将歇（静），猿鸟乱鸣（动）；</a:t>
            </a:r>
          </a:p>
          <a:p>
            <a:r>
              <a:rPr lang="zh-CN" altLang="en-US" sz="2800" b="1" dirty="0">
                <a:solidFill>
                  <a:srgbClr val="190DB3"/>
                </a:solidFill>
                <a:ea typeface="黑体" pitchFamily="49" charset="-122"/>
              </a:rPr>
              <a:t>夕</a:t>
            </a:r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</a:rPr>
              <a:t>阳欲颓（静），沉鳞竞跃（动）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043608" y="4005064"/>
            <a:ext cx="6264275" cy="1455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、时间上：早晚结合：</a:t>
            </a:r>
          </a:p>
          <a:p>
            <a:pPr>
              <a:spcBef>
                <a:spcPct val="20000"/>
              </a:spcBef>
            </a:pP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971550" y="5733255"/>
            <a:ext cx="5905500" cy="108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800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、动静结合（形体、声响方面 ）</a:t>
            </a: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990033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5896" y="332656"/>
            <a:ext cx="5508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思考探究   深入理解</a:t>
            </a:r>
            <a:endParaRPr lang="zh-CN" altLang="en-US" sz="3600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2B32F0-BAAA-4C79-92BF-9986972A3F45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7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utoUpdateAnimBg="0"/>
      <p:bldP spid="25604" grpId="0" autoUpdateAnimBg="0"/>
      <p:bldP spid="25605" grpId="0" autoUpdateAnimBg="0"/>
      <p:bldP spid="25606" grpId="0" autoUpdateAnimBg="0"/>
      <p:bldP spid="25607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776" y="188640"/>
            <a:ext cx="2448272" cy="720055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i="1" dirty="0">
                <a:solidFill>
                  <a:srgbClr val="7030A0"/>
                </a:solidFill>
              </a:rPr>
              <a:t>品味赏析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84313"/>
            <a:ext cx="8137277" cy="478155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</a:rPr>
              <a:t>“晓雾将歇，猿鸟乱鸣”描绘了怎样的画面？</a:t>
            </a:r>
          </a:p>
          <a:p>
            <a:pPr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</a:rPr>
              <a:t>“乱”字用的好不好？为什么</a:t>
            </a:r>
            <a:r>
              <a:rPr lang="zh-CN" altLang="en-US" sz="2800" b="1" dirty="0" smtClean="0">
                <a:solidFill>
                  <a:srgbClr val="FF0000"/>
                </a:solidFill>
                <a:ea typeface="黑体" pitchFamily="49" charset="-122"/>
              </a:rPr>
              <a:t>？文</a:t>
            </a:r>
            <a:r>
              <a:rPr lang="zh-CN" altLang="en-US" sz="2800" b="1" dirty="0">
                <a:solidFill>
                  <a:srgbClr val="FF0000"/>
                </a:solidFill>
                <a:ea typeface="黑体" pitchFamily="49" charset="-122"/>
              </a:rPr>
              <a:t>中类似的词语还有什么？</a:t>
            </a:r>
          </a:p>
          <a:p>
            <a:pPr>
              <a:buFontTx/>
              <a:buNone/>
            </a:pPr>
            <a:endParaRPr lang="zh-CN" altLang="en-US" sz="2800" dirty="0">
              <a:solidFill>
                <a:schemeClr val="accent2"/>
              </a:solidFill>
              <a:ea typeface="黑体" pitchFamily="49" charset="-122"/>
            </a:endParaRPr>
          </a:p>
          <a:p>
            <a:pPr>
              <a:buFontTx/>
              <a:buNone/>
            </a:pPr>
            <a:r>
              <a:rPr lang="zh-CN" altLang="en-US" dirty="0"/>
              <a:t>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611560" y="2997200"/>
            <a:ext cx="74164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/>
              <a:t>清晨的薄雾将要消散的时候，起伏的群山和青林翠竹中传来猿、鸟此起彼伏的鸣叫声。</a:t>
            </a:r>
          </a:p>
          <a:p>
            <a:r>
              <a:rPr lang="zh-CN" altLang="en-US" sz="2400" b="1" dirty="0"/>
              <a:t>猿鸟乱鸣，渲染了山林中万物清晨醒来的欢欣热闹，为幽静秀美的山川增添了勃勃生机。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39552" y="4581525"/>
            <a:ext cx="770485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190DB3"/>
                </a:solidFill>
              </a:rPr>
              <a:t>“乱”把猿鸟的动作、声音活动的状态准确的表现出来。</a:t>
            </a:r>
          </a:p>
          <a:p>
            <a:r>
              <a:rPr lang="zh-CN" altLang="en-US" sz="3200" dirty="0"/>
              <a:t>类似的词语还有</a:t>
            </a:r>
            <a:r>
              <a:rPr lang="zh-CN" altLang="en-US" sz="3200" dirty="0">
                <a:solidFill>
                  <a:srgbClr val="190DB3"/>
                </a:solidFill>
              </a:rPr>
              <a:t>：</a:t>
            </a:r>
            <a:r>
              <a:rPr lang="zh-CN" altLang="en-US" sz="3200" b="1" dirty="0">
                <a:solidFill>
                  <a:srgbClr val="190DB3"/>
                </a:solidFill>
              </a:rPr>
              <a:t>“交”、“将”、“欲”、“竞”</a:t>
            </a:r>
            <a:r>
              <a:rPr lang="zh-CN" altLang="en-US" sz="3200" dirty="0"/>
              <a:t>等。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9F91E1-13F2-4EB4-9215-BC007808F893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utoUpdateAnimBg="0"/>
      <p:bldP spid="26629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824" y="404664"/>
            <a:ext cx="2304256" cy="580926"/>
          </a:xfrm>
          <a:noFill/>
          <a:ln/>
        </p:spPr>
        <p:txBody>
          <a:bodyPr>
            <a:no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</a:rPr>
              <a:t>思想探究</a:t>
            </a:r>
            <a:endParaRPr lang="zh-CN" altLang="en-US" sz="3600" i="1" dirty="0">
              <a:solidFill>
                <a:srgbClr val="7030A0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47664" y="1268760"/>
            <a:ext cx="5616476" cy="1656408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ea typeface="黑体" pitchFamily="49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ea typeface="黑体" pitchFamily="49" charset="-122"/>
              </a:rPr>
              <a:t>自康乐以来，未复有能与其奇者”隐含着什么感情？</a:t>
            </a:r>
            <a:endParaRPr lang="zh-CN" altLang="en-US" sz="4000" b="1" dirty="0">
              <a:solidFill>
                <a:srgbClr val="FF0000"/>
              </a:solidFill>
              <a:ea typeface="黑体" pitchFamily="49" charset="-122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95536" y="2564904"/>
            <a:ext cx="7272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4">
              <a:spcBef>
                <a:spcPct val="20000"/>
              </a:spcBef>
            </a:pPr>
            <a:r>
              <a:rPr lang="zh-CN" altLang="en-US" sz="4000" b="1" dirty="0">
                <a:ea typeface="黑体" pitchFamily="49" charset="-122"/>
              </a:rPr>
              <a:t>自谢灵运以来，就再也没有能欣赏这奇丽景色的了，但作者却能从中发现无尽的妙处，带有</a:t>
            </a:r>
            <a:r>
              <a:rPr lang="zh-CN" altLang="en-US" sz="4000" b="1" dirty="0">
                <a:solidFill>
                  <a:srgbClr val="190DB3"/>
                </a:solidFill>
                <a:ea typeface="黑体" pitchFamily="49" charset="-122"/>
              </a:rPr>
              <a:t>自豪之感</a:t>
            </a:r>
            <a:r>
              <a:rPr lang="zh-CN" altLang="en-US" sz="4000" b="1" dirty="0">
                <a:ea typeface="黑体" pitchFamily="49" charset="-122"/>
              </a:rPr>
              <a:t>，也有与谢灵运</a:t>
            </a:r>
            <a:r>
              <a:rPr lang="zh-CN" altLang="en-US" sz="4000" b="1" dirty="0">
                <a:solidFill>
                  <a:srgbClr val="190DB3"/>
                </a:solidFill>
                <a:ea typeface="黑体" pitchFamily="49" charset="-122"/>
              </a:rPr>
              <a:t>比肩之意</a:t>
            </a:r>
            <a:r>
              <a:rPr lang="zh-CN" altLang="en-US" sz="4000" b="1" dirty="0">
                <a:ea typeface="黑体" pitchFamily="49" charset="-122"/>
              </a:rPr>
              <a:t>。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18BDE5-E73F-42F9-9473-5B8F74AAD702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allAtOnce" autoUpdateAnimBg="0"/>
      <p:bldP spid="27652" grpId="0" autoUpdateAnimBg="0"/>
      <p:bldP spid="27652" grpId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259632" y="188640"/>
            <a:ext cx="7272808" cy="782960"/>
          </a:xfrm>
        </p:spPr>
        <p:txBody>
          <a:bodyPr>
            <a:noAutofit/>
          </a:bodyPr>
          <a:lstStyle/>
          <a:p>
            <a:pPr algn="l"/>
            <a:r>
              <a:rPr lang="zh-CN" altLang="en-US" sz="3600" b="1" i="1" dirty="0">
                <a:solidFill>
                  <a:srgbClr val="7030A0"/>
                </a:solidFill>
              </a:rPr>
              <a:t>品析表达</a:t>
            </a:r>
            <a:r>
              <a:rPr lang="en-US" sz="3600" b="1" i="1" dirty="0">
                <a:solidFill>
                  <a:srgbClr val="7030A0"/>
                </a:solidFill>
              </a:rPr>
              <a:t>——</a:t>
            </a:r>
            <a:r>
              <a:rPr lang="zh-CN" altLang="en-US" sz="3600" b="1" i="1" dirty="0">
                <a:solidFill>
                  <a:srgbClr val="7030A0"/>
                </a:solidFill>
              </a:rPr>
              <a:t>感受文章的意境之美</a:t>
            </a:r>
          </a:p>
        </p:txBody>
      </p:sp>
      <p:sp>
        <p:nvSpPr>
          <p:cNvPr id="286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905000"/>
            <a:ext cx="8540750" cy="8032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b="1"/>
              <a:t>带着美去升华美。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000" b="1"/>
              <a:t>    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682625" y="2420938"/>
            <a:ext cx="2017713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概括文中景色之美，并思考作者是怎样描绘秀美的山川景色的？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4716463" y="1700213"/>
            <a:ext cx="2133600" cy="45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y="50000" rotWithShape="0">
              <a:srgbClr val="875B0D">
                <a:alpha val="6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高峰入云，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清流见底。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两岸石壁，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五色交辉。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青林翠竹，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四时俱备。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晓雾将歇，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猿鸟乱鸣；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夕日欲颓，</a:t>
            </a: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沉鳞竞跃。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2452688" y="1839913"/>
            <a:ext cx="5492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sy="50000" rotWithShape="0">
              <a:srgbClr val="875B0D">
                <a:alpha val="67999"/>
              </a:srgbClr>
            </a:outerShdw>
          </a:effectLst>
        </p:spPr>
        <p:txBody>
          <a:bodyPr vert="eaVert" wrap="none">
            <a:spAutoFit/>
          </a:bodyPr>
          <a:lstStyle/>
          <a:p>
            <a:pPr algn="ctr"/>
            <a:endParaRPr lang="zh-CN" altLang="en-US">
              <a:ea typeface="华文行楷" pitchFamily="2" charset="-122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640138" y="1773238"/>
            <a:ext cx="1363662" cy="882650"/>
            <a:chOff x="0" y="0"/>
            <a:chExt cx="859" cy="556"/>
          </a:xfrm>
        </p:grpSpPr>
        <p:sp>
          <p:nvSpPr>
            <p:cNvPr id="28680" name="Line 8"/>
            <p:cNvSpPr>
              <a:spLocks noChangeShapeType="1"/>
            </p:cNvSpPr>
            <p:nvPr/>
          </p:nvSpPr>
          <p:spPr bwMode="auto">
            <a:xfrm flipH="1">
              <a:off x="639" y="90"/>
              <a:ext cx="220" cy="18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1" name="Line 9"/>
            <p:cNvSpPr>
              <a:spLocks noChangeShapeType="1"/>
            </p:cNvSpPr>
            <p:nvPr/>
          </p:nvSpPr>
          <p:spPr bwMode="auto">
            <a:xfrm flipH="1">
              <a:off x="502" y="276"/>
              <a:ext cx="13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sy="50000" rotWithShape="0">
                <a:srgbClr val="875B0D">
                  <a:alpha val="67999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0" y="0"/>
              <a:ext cx="859" cy="556"/>
              <a:chOff x="0" y="0"/>
              <a:chExt cx="816" cy="556"/>
            </a:xfrm>
          </p:grpSpPr>
          <p:sp>
            <p:nvSpPr>
              <p:cNvPr id="28683" name="Line 11"/>
              <p:cNvSpPr>
                <a:spLocks noChangeShapeType="1"/>
              </p:cNvSpPr>
              <p:nvPr/>
            </p:nvSpPr>
            <p:spPr bwMode="auto">
              <a:xfrm flipH="1" flipV="1">
                <a:off x="596" y="276"/>
                <a:ext cx="220" cy="15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4" name="Text Box 12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59" cy="55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000">
                    <a:ea typeface="华文行楷" pitchFamily="2" charset="-122"/>
                  </a:rPr>
                  <a:t>山水</a:t>
                </a:r>
              </a:p>
              <a:p>
                <a:pPr algn="ctr">
                  <a:spcBef>
                    <a:spcPct val="50000"/>
                  </a:spcBef>
                </a:pPr>
                <a:r>
                  <a:rPr lang="zh-CN" altLang="en-US" sz="2000">
                    <a:ea typeface="华文行楷" pitchFamily="2" charset="-122"/>
                  </a:rPr>
                  <a:t>相映</a:t>
                </a:r>
              </a:p>
            </p:txBody>
          </p:sp>
        </p:grp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3635375" y="2852738"/>
            <a:ext cx="1376363" cy="1439862"/>
            <a:chOff x="0" y="0"/>
            <a:chExt cx="867" cy="907"/>
          </a:xfrm>
        </p:grpSpPr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504" y="0"/>
              <a:ext cx="363" cy="907"/>
              <a:chOff x="0" y="0"/>
              <a:chExt cx="357" cy="497"/>
            </a:xfrm>
          </p:grpSpPr>
          <p:sp>
            <p:nvSpPr>
              <p:cNvPr id="28687" name="Line 15"/>
              <p:cNvSpPr>
                <a:spLocks noChangeShapeType="1"/>
              </p:cNvSpPr>
              <p:nvPr/>
            </p:nvSpPr>
            <p:spPr bwMode="auto">
              <a:xfrm flipH="1">
                <a:off x="137" y="0"/>
                <a:ext cx="220" cy="2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8" name="Line 16"/>
              <p:cNvSpPr>
                <a:spLocks noChangeShapeType="1"/>
              </p:cNvSpPr>
              <p:nvPr/>
            </p:nvSpPr>
            <p:spPr bwMode="auto">
              <a:xfrm flipH="1" flipV="1">
                <a:off x="137" y="271"/>
                <a:ext cx="220" cy="22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9" name="Line 17"/>
              <p:cNvSpPr>
                <a:spLocks noChangeShapeType="1"/>
              </p:cNvSpPr>
              <p:nvPr/>
            </p:nvSpPr>
            <p:spPr bwMode="auto">
              <a:xfrm flipH="1">
                <a:off x="0" y="271"/>
                <a:ext cx="137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>
                <a:outerShdw dist="35921" dir="2700000" sy="50000" rotWithShape="0">
                  <a:srgbClr val="875B0D">
                    <a:alpha val="67999"/>
                  </a:srgb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8690" name="Text Box 18"/>
            <p:cNvSpPr txBox="1">
              <a:spLocks noChangeArrowheads="1"/>
            </p:cNvSpPr>
            <p:nvPr/>
          </p:nvSpPr>
          <p:spPr bwMode="auto">
            <a:xfrm>
              <a:off x="0" y="266"/>
              <a:ext cx="504" cy="46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>
                  <a:ea typeface="华文行楷" pitchFamily="2" charset="-122"/>
                </a:rPr>
                <a:t>色彩配合</a:t>
              </a: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3635375" y="4724400"/>
            <a:ext cx="1357313" cy="1320800"/>
            <a:chOff x="0" y="0"/>
            <a:chExt cx="855" cy="832"/>
          </a:xfrm>
        </p:grpSpPr>
        <p:sp>
          <p:nvSpPr>
            <p:cNvPr id="28692" name="Line 20"/>
            <p:cNvSpPr>
              <a:spLocks noChangeShapeType="1"/>
            </p:cNvSpPr>
            <p:nvPr/>
          </p:nvSpPr>
          <p:spPr bwMode="auto">
            <a:xfrm flipH="1">
              <a:off x="499" y="454"/>
              <a:ext cx="12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>
              <a:outerShdw dist="35921" dir="2700000" sy="50000" rotWithShape="0">
                <a:srgbClr val="875B0D">
                  <a:alpha val="67999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Group 21"/>
            <p:cNvGrpSpPr>
              <a:grpSpLocks/>
            </p:cNvGrpSpPr>
            <p:nvPr/>
          </p:nvGrpSpPr>
          <p:grpSpPr bwMode="auto">
            <a:xfrm>
              <a:off x="0" y="0"/>
              <a:ext cx="855" cy="832"/>
              <a:chOff x="0" y="0"/>
              <a:chExt cx="855" cy="832"/>
            </a:xfrm>
          </p:grpSpPr>
          <p:sp>
            <p:nvSpPr>
              <p:cNvPr id="28694" name="Line 22"/>
              <p:cNvSpPr>
                <a:spLocks noChangeShapeType="1"/>
              </p:cNvSpPr>
              <p:nvPr/>
            </p:nvSpPr>
            <p:spPr bwMode="auto">
              <a:xfrm flipH="1">
                <a:off x="648" y="0"/>
                <a:ext cx="207" cy="45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5" name="Line 23"/>
              <p:cNvSpPr>
                <a:spLocks noChangeShapeType="1"/>
              </p:cNvSpPr>
              <p:nvPr/>
            </p:nvSpPr>
            <p:spPr bwMode="auto">
              <a:xfrm flipH="1" flipV="1">
                <a:off x="648" y="454"/>
                <a:ext cx="207" cy="37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6" name="Text Box 24"/>
              <p:cNvSpPr txBox="1">
                <a:spLocks noChangeArrowheads="1"/>
              </p:cNvSpPr>
              <p:nvPr/>
            </p:nvSpPr>
            <p:spPr bwMode="auto">
              <a:xfrm>
                <a:off x="0" y="170"/>
                <a:ext cx="501" cy="55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2000">
                    <a:ea typeface="华文行楷" pitchFamily="2" charset="-122"/>
                  </a:rPr>
                  <a:t>晨昏</a:t>
                </a:r>
              </a:p>
              <a:p>
                <a:pPr algn="ctr">
                  <a:spcBef>
                    <a:spcPct val="50000"/>
                  </a:spcBef>
                </a:pPr>
                <a:r>
                  <a:rPr lang="zh-CN" altLang="en-US" sz="2000">
                    <a:ea typeface="华文行楷" pitchFamily="2" charset="-122"/>
                  </a:rPr>
                  <a:t>变化</a:t>
                </a:r>
              </a:p>
            </p:txBody>
          </p:sp>
        </p:grpSp>
      </p:grpSp>
      <p:sp>
        <p:nvSpPr>
          <p:cNvPr id="28697" name="AutoShape 25"/>
          <p:cNvSpPr>
            <a:spLocks/>
          </p:cNvSpPr>
          <p:nvPr/>
        </p:nvSpPr>
        <p:spPr bwMode="auto">
          <a:xfrm>
            <a:off x="7164388" y="1773238"/>
            <a:ext cx="495300" cy="4464050"/>
          </a:xfrm>
          <a:prstGeom prst="rightBrace">
            <a:avLst>
              <a:gd name="adj1" fmla="val 2253"/>
              <a:gd name="adj2" fmla="val 46153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98" name="Text Box 26"/>
          <p:cNvSpPr txBox="1">
            <a:spLocks noChangeArrowheads="1"/>
          </p:cNvSpPr>
          <p:nvPr/>
        </p:nvSpPr>
        <p:spPr bwMode="auto">
          <a:xfrm>
            <a:off x="7740650" y="3413125"/>
            <a:ext cx="719138" cy="808038"/>
          </a:xfrm>
          <a:prstGeom prst="rect">
            <a:avLst/>
          </a:prstGeom>
          <a:solidFill>
            <a:srgbClr val="FFFFCC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/>
              <a:t>动静</a:t>
            </a:r>
          </a:p>
          <a:p>
            <a:pPr algn="ctr">
              <a:spcBef>
                <a:spcPct val="50000"/>
              </a:spcBef>
            </a:pPr>
            <a:r>
              <a:rPr lang="zh-CN" altLang="en-US" b="1"/>
              <a:t>结合</a:t>
            </a:r>
            <a:endParaRPr lang="zh-CN" altLang="en-US" b="1">
              <a:ea typeface="华文行楷" pitchFamily="2" charset="-122"/>
            </a:endParaRPr>
          </a:p>
        </p:txBody>
      </p:sp>
      <p:sp>
        <p:nvSpPr>
          <p:cNvPr id="28699" name="Text Box 27"/>
          <p:cNvSpPr txBox="1">
            <a:spLocks noChangeArrowheads="1"/>
          </p:cNvSpPr>
          <p:nvPr/>
        </p:nvSpPr>
        <p:spPr bwMode="auto">
          <a:xfrm>
            <a:off x="7740650" y="1939925"/>
            <a:ext cx="719138" cy="1201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仰视</a:t>
            </a:r>
          </a:p>
          <a:p>
            <a:pPr>
              <a:spcBef>
                <a:spcPct val="50000"/>
              </a:spcBef>
            </a:pPr>
            <a:r>
              <a:rPr lang="zh-CN" altLang="en-US" b="1"/>
              <a:t>俯视</a:t>
            </a:r>
          </a:p>
          <a:p>
            <a:pPr>
              <a:spcBef>
                <a:spcPct val="50000"/>
              </a:spcBef>
            </a:pPr>
            <a:r>
              <a:rPr lang="zh-CN" altLang="en-US" b="1"/>
              <a:t>平视</a:t>
            </a:r>
          </a:p>
        </p:txBody>
      </p:sp>
      <p:sp>
        <p:nvSpPr>
          <p:cNvPr id="28700" name="Text Box 28"/>
          <p:cNvSpPr txBox="1">
            <a:spLocks noChangeArrowheads="1"/>
          </p:cNvSpPr>
          <p:nvPr/>
        </p:nvSpPr>
        <p:spPr bwMode="auto">
          <a:xfrm>
            <a:off x="7740650" y="4440238"/>
            <a:ext cx="719138" cy="788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视觉</a:t>
            </a:r>
          </a:p>
          <a:p>
            <a:pPr>
              <a:spcBef>
                <a:spcPct val="50000"/>
              </a:spcBef>
            </a:pPr>
            <a:r>
              <a:rPr lang="zh-CN" altLang="en-US" b="1"/>
              <a:t>听觉</a:t>
            </a:r>
          </a:p>
        </p:txBody>
      </p:sp>
      <p:sp>
        <p:nvSpPr>
          <p:cNvPr id="28701" name="AutoShape 29"/>
          <p:cNvSpPr>
            <a:spLocks/>
          </p:cNvSpPr>
          <p:nvPr/>
        </p:nvSpPr>
        <p:spPr bwMode="auto">
          <a:xfrm>
            <a:off x="6300788" y="1916113"/>
            <a:ext cx="288925" cy="2449512"/>
          </a:xfrm>
          <a:prstGeom prst="rightBrace">
            <a:avLst>
              <a:gd name="adj1" fmla="val 135334"/>
              <a:gd name="adj2" fmla="val 46153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702" name="AutoShape 30"/>
          <p:cNvSpPr>
            <a:spLocks/>
          </p:cNvSpPr>
          <p:nvPr/>
        </p:nvSpPr>
        <p:spPr bwMode="auto">
          <a:xfrm>
            <a:off x="6299200" y="4581525"/>
            <a:ext cx="288925" cy="1584325"/>
          </a:xfrm>
          <a:prstGeom prst="rightBrace">
            <a:avLst>
              <a:gd name="adj1" fmla="val 87533"/>
              <a:gd name="adj2" fmla="val 46153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703" name="Text Box 31"/>
          <p:cNvSpPr txBox="1">
            <a:spLocks noChangeArrowheads="1"/>
          </p:cNvSpPr>
          <p:nvPr/>
        </p:nvSpPr>
        <p:spPr bwMode="auto">
          <a:xfrm>
            <a:off x="6543675" y="1989138"/>
            <a:ext cx="5492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/>
              <a:t>四季之景</a:t>
            </a:r>
          </a:p>
        </p:txBody>
      </p:sp>
      <p:sp>
        <p:nvSpPr>
          <p:cNvPr id="28704" name="Text Box 32"/>
          <p:cNvSpPr txBox="1">
            <a:spLocks noChangeArrowheads="1"/>
          </p:cNvSpPr>
          <p:nvPr/>
        </p:nvSpPr>
        <p:spPr bwMode="auto">
          <a:xfrm>
            <a:off x="6588125" y="4149725"/>
            <a:ext cx="5492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/>
              <a:t>晨昏之景</a:t>
            </a:r>
          </a:p>
        </p:txBody>
      </p:sp>
      <p:sp>
        <p:nvSpPr>
          <p:cNvPr id="33" name="日期占位符 3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43C7D8-4F56-47B5-9D4C-F40E903125DA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34" name="页脚占位符 3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autoUpdateAnimBg="0"/>
      <p:bldP spid="28697" grpId="0" animBg="1"/>
      <p:bldP spid="28698" grpId="0" animBg="1" autoUpdateAnimBg="0"/>
      <p:bldP spid="28699" grpId="0" animBg="1" autoUpdateAnimBg="0"/>
      <p:bldP spid="28700" grpId="0" animBg="1" autoUpdateAnimBg="0"/>
      <p:bldP spid="28701" grpId="0" animBg="1"/>
      <p:bldP spid="28702" grpId="0" animBg="1"/>
      <p:bldP spid="28703" grpId="0" autoUpdateAnimBg="0"/>
      <p:bldP spid="2870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7"/>
          <p:cNvSpPr txBox="1">
            <a:spLocks noChangeArrowheads="1"/>
          </p:cNvSpPr>
          <p:nvPr/>
        </p:nvSpPr>
        <p:spPr bwMode="auto">
          <a:xfrm>
            <a:off x="4724400" y="2151063"/>
            <a:ext cx="4419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高峰入云，清流见底。</a:t>
            </a:r>
          </a:p>
        </p:txBody>
      </p:sp>
      <p:sp>
        <p:nvSpPr>
          <p:cNvPr id="29699" name="Text Box 9"/>
          <p:cNvSpPr txBox="1">
            <a:spLocks noChangeArrowheads="1"/>
          </p:cNvSpPr>
          <p:nvPr/>
        </p:nvSpPr>
        <p:spPr bwMode="auto">
          <a:xfrm>
            <a:off x="4724400" y="2798763"/>
            <a:ext cx="4419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两岸石壁，五色交辉。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/>
              <a:t>青林翠竹，四时俱备。</a:t>
            </a:r>
          </a:p>
        </p:txBody>
      </p:sp>
      <p:sp>
        <p:nvSpPr>
          <p:cNvPr id="29700" name="Text Box 10"/>
          <p:cNvSpPr txBox="1">
            <a:spLocks noChangeArrowheads="1"/>
          </p:cNvSpPr>
          <p:nvPr/>
        </p:nvSpPr>
        <p:spPr bwMode="auto">
          <a:xfrm>
            <a:off x="0" y="1143000"/>
            <a:ext cx="6372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190DB3"/>
                </a:solidFill>
              </a:rPr>
              <a:t>一、总写。</a:t>
            </a:r>
            <a:r>
              <a:rPr lang="zh-CN" altLang="en-US" sz="3200" b="1" dirty="0"/>
              <a:t>山川之美  古来共谈。</a:t>
            </a:r>
          </a:p>
        </p:txBody>
      </p:sp>
      <p:sp>
        <p:nvSpPr>
          <p:cNvPr id="29701" name="Text Box 11"/>
          <p:cNvSpPr txBox="1">
            <a:spLocks noChangeArrowheads="1"/>
          </p:cNvSpPr>
          <p:nvPr/>
        </p:nvSpPr>
        <p:spPr bwMode="auto">
          <a:xfrm>
            <a:off x="0" y="3302000"/>
            <a:ext cx="190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二、分写</a:t>
            </a:r>
          </a:p>
        </p:txBody>
      </p:sp>
      <p:sp>
        <p:nvSpPr>
          <p:cNvPr id="29702" name="Text Box 12"/>
          <p:cNvSpPr txBox="1">
            <a:spLocks noChangeArrowheads="1"/>
          </p:cNvSpPr>
          <p:nvPr/>
        </p:nvSpPr>
        <p:spPr bwMode="auto">
          <a:xfrm>
            <a:off x="2339975" y="2582863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190DB3"/>
                </a:solidFill>
              </a:rPr>
              <a:t>四季之景</a:t>
            </a:r>
          </a:p>
        </p:txBody>
      </p:sp>
      <p:sp>
        <p:nvSpPr>
          <p:cNvPr id="29703" name="Text Box 19"/>
          <p:cNvSpPr txBox="1">
            <a:spLocks noChangeArrowheads="1"/>
          </p:cNvSpPr>
          <p:nvPr/>
        </p:nvSpPr>
        <p:spPr bwMode="auto">
          <a:xfrm>
            <a:off x="4724400" y="4286250"/>
            <a:ext cx="44196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晓雾将歇，猿鸟乱鸣。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/>
              <a:t>夕日欲颓，沉鳞竞跃。</a:t>
            </a:r>
          </a:p>
        </p:txBody>
      </p:sp>
      <p:sp>
        <p:nvSpPr>
          <p:cNvPr id="29704" name="Text Box 20"/>
          <p:cNvSpPr txBox="1">
            <a:spLocks noChangeArrowheads="1"/>
          </p:cNvSpPr>
          <p:nvPr/>
        </p:nvSpPr>
        <p:spPr bwMode="auto">
          <a:xfrm>
            <a:off x="0" y="5822950"/>
            <a:ext cx="3124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三、总写  </a:t>
            </a:r>
            <a:r>
              <a:rPr lang="zh-CN" altLang="en-US" sz="3200" b="1" dirty="0">
                <a:solidFill>
                  <a:srgbClr val="190DB3"/>
                </a:solidFill>
              </a:rPr>
              <a:t>抒怀</a:t>
            </a:r>
          </a:p>
        </p:txBody>
      </p:sp>
      <p:sp>
        <p:nvSpPr>
          <p:cNvPr id="29705" name="AutoShape 21"/>
          <p:cNvSpPr>
            <a:spLocks/>
          </p:cNvSpPr>
          <p:nvPr/>
        </p:nvSpPr>
        <p:spPr bwMode="auto">
          <a:xfrm>
            <a:off x="1979613" y="2509838"/>
            <a:ext cx="381000" cy="2870200"/>
          </a:xfrm>
          <a:prstGeom prst="leftBrace">
            <a:avLst>
              <a:gd name="adj1" fmla="val 62778"/>
              <a:gd name="adj2" fmla="val 50000"/>
            </a:avLst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29706" name="Text Box 22"/>
          <p:cNvSpPr txBox="1">
            <a:spLocks noChangeArrowheads="1"/>
          </p:cNvSpPr>
          <p:nvPr/>
        </p:nvSpPr>
        <p:spPr bwMode="auto">
          <a:xfrm>
            <a:off x="2699792" y="214313"/>
            <a:ext cx="44644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理</a:t>
            </a:r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清课文结构</a:t>
            </a:r>
          </a:p>
        </p:txBody>
      </p:sp>
      <p:sp>
        <p:nvSpPr>
          <p:cNvPr id="29707" name="Text Box 24"/>
          <p:cNvSpPr txBox="1">
            <a:spLocks noChangeArrowheads="1"/>
          </p:cNvSpPr>
          <p:nvPr/>
        </p:nvSpPr>
        <p:spPr bwMode="auto">
          <a:xfrm>
            <a:off x="3203848" y="5733257"/>
            <a:ext cx="5940152" cy="72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zh-CN" altLang="en-US" sz="2800" b="1" dirty="0"/>
              <a:t>欲界之仙都  未复有能与其奇者</a:t>
            </a:r>
          </a:p>
        </p:txBody>
      </p:sp>
      <p:sp>
        <p:nvSpPr>
          <p:cNvPr id="29708" name="AutoShape 27"/>
          <p:cNvSpPr>
            <a:spLocks/>
          </p:cNvSpPr>
          <p:nvPr/>
        </p:nvSpPr>
        <p:spPr bwMode="auto">
          <a:xfrm>
            <a:off x="4500563" y="2438400"/>
            <a:ext cx="71437" cy="1728788"/>
          </a:xfrm>
          <a:prstGeom prst="leftBrace">
            <a:avLst>
              <a:gd name="adj1" fmla="val 201668"/>
              <a:gd name="adj2" fmla="val 50000"/>
            </a:avLst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29709" name="Text Box 28"/>
          <p:cNvSpPr txBox="1">
            <a:spLocks noChangeArrowheads="1"/>
          </p:cNvSpPr>
          <p:nvPr/>
        </p:nvSpPr>
        <p:spPr bwMode="auto">
          <a:xfrm>
            <a:off x="2428875" y="4643438"/>
            <a:ext cx="1816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190DB3"/>
                </a:solidFill>
              </a:rPr>
              <a:t>晨昏之景</a:t>
            </a:r>
          </a:p>
        </p:txBody>
      </p:sp>
      <p:sp>
        <p:nvSpPr>
          <p:cNvPr id="29710" name="AutoShape 29"/>
          <p:cNvSpPr>
            <a:spLocks/>
          </p:cNvSpPr>
          <p:nvPr/>
        </p:nvSpPr>
        <p:spPr bwMode="auto">
          <a:xfrm>
            <a:off x="4429125" y="4572000"/>
            <a:ext cx="214313" cy="923925"/>
          </a:xfrm>
          <a:prstGeom prst="leftBrace">
            <a:avLst>
              <a:gd name="adj1" fmla="val 49997"/>
              <a:gd name="adj2" fmla="val 50000"/>
            </a:avLst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日期占位符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E408-CE2B-4795-B22F-BEBA6D53F61A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16" name="页脚占位符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  <p:bldP spid="29699" grpId="0" autoUpdateAnimBg="0"/>
      <p:bldP spid="29700" grpId="0" autoUpdateAnimBg="0"/>
      <p:bldP spid="29701" grpId="0" autoUpdateAnimBg="0"/>
      <p:bldP spid="29702" grpId="0" autoUpdateAnimBg="0"/>
      <p:bldP spid="29703" grpId="0" autoUpdateAnimBg="0"/>
      <p:bldP spid="29704" grpId="0" autoUpdateAnimBg="0"/>
      <p:bldP spid="29705" grpId="0" animBg="1" autoUpdateAnimBg="0"/>
      <p:bldP spid="29707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684213" y="1196975"/>
            <a:ext cx="3924300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/>
              <a:t>答谢中书书 </a:t>
            </a:r>
            <a:r>
              <a:rPr lang="zh-CN" altLang="en-US" b="1"/>
              <a:t>陶弘景</a:t>
            </a:r>
            <a:endParaRPr lang="zh-CN" altLang="en-US" sz="2800" b="1"/>
          </a:p>
          <a:p>
            <a:pPr>
              <a:spcBef>
                <a:spcPct val="50000"/>
              </a:spcBef>
            </a:pPr>
            <a:r>
              <a:rPr lang="zh-CN" altLang="en-US" sz="2400" b="1"/>
              <a:t>山川之美，古来共谈。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高峰入云，清流见底。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两岸石壁，五色交辉。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青林翠竹，四时俱备。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晓雾将歇，猿鸟乱鸣；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夕日欲颓，沉鳞竞跃。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实是欲界之仙都。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自康乐以来，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未复有能</a:t>
            </a:r>
            <a:r>
              <a:rPr lang="zh-CN" altLang="en-US" sz="2800" b="1"/>
              <a:t>与</a:t>
            </a:r>
            <a:r>
              <a:rPr lang="zh-CN" altLang="en-US" sz="2400" b="1"/>
              <a:t>其奇者</a:t>
            </a:r>
            <a:r>
              <a:rPr lang="zh-CN" altLang="en-US" sz="2400" b="1">
                <a:solidFill>
                  <a:srgbClr val="FFFF00"/>
                </a:solidFill>
              </a:rPr>
              <a:t>。</a:t>
            </a:r>
          </a:p>
        </p:txBody>
      </p:sp>
      <p:sp>
        <p:nvSpPr>
          <p:cNvPr id="30723" name="AutoShape 3"/>
          <p:cNvSpPr>
            <a:spLocks noChangeArrowheads="1"/>
          </p:cNvSpPr>
          <p:nvPr/>
        </p:nvSpPr>
        <p:spPr bwMode="auto">
          <a:xfrm>
            <a:off x="4427538" y="476250"/>
            <a:ext cx="4716462" cy="692150"/>
          </a:xfrm>
          <a:prstGeom prst="wedgeRoundRectCallout">
            <a:avLst>
              <a:gd name="adj1" fmla="val -67940"/>
              <a:gd name="adj2" fmla="val 160778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CC"/>
                </a:solidFill>
              </a:rPr>
              <a:t>一、总起句，以感慨发端。</a:t>
            </a:r>
          </a:p>
        </p:txBody>
      </p:sp>
      <p:sp>
        <p:nvSpPr>
          <p:cNvPr id="30724" name="AutoShape 4"/>
          <p:cNvSpPr>
            <a:spLocks/>
          </p:cNvSpPr>
          <p:nvPr/>
        </p:nvSpPr>
        <p:spPr bwMode="auto">
          <a:xfrm>
            <a:off x="3635375" y="2492375"/>
            <a:ext cx="215900" cy="1368425"/>
          </a:xfrm>
          <a:prstGeom prst="rightBrace">
            <a:avLst>
              <a:gd name="adj1" fmla="val 52819"/>
              <a:gd name="adj2" fmla="val 50000"/>
            </a:avLst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b="1"/>
          </a:p>
        </p:txBody>
      </p:sp>
      <p:sp>
        <p:nvSpPr>
          <p:cNvPr id="30725" name="AutoShape 5"/>
          <p:cNvSpPr>
            <a:spLocks/>
          </p:cNvSpPr>
          <p:nvPr/>
        </p:nvSpPr>
        <p:spPr bwMode="auto">
          <a:xfrm>
            <a:off x="3779838" y="4149725"/>
            <a:ext cx="215900" cy="863600"/>
          </a:xfrm>
          <a:prstGeom prst="rightBrace">
            <a:avLst>
              <a:gd name="adj1" fmla="val 33333"/>
              <a:gd name="adj2" fmla="val 50000"/>
            </a:avLst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b="1"/>
          </a:p>
        </p:txBody>
      </p:sp>
      <p:sp>
        <p:nvSpPr>
          <p:cNvPr id="30726" name="AutoShape 6"/>
          <p:cNvSpPr>
            <a:spLocks/>
          </p:cNvSpPr>
          <p:nvPr/>
        </p:nvSpPr>
        <p:spPr bwMode="auto">
          <a:xfrm>
            <a:off x="3563938" y="5229225"/>
            <a:ext cx="360362" cy="1368425"/>
          </a:xfrm>
          <a:prstGeom prst="rightBrace">
            <a:avLst>
              <a:gd name="adj1" fmla="val 31645"/>
              <a:gd name="adj2" fmla="val 50000"/>
            </a:avLst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b="1"/>
          </a:p>
        </p:txBody>
      </p:sp>
      <p:sp>
        <p:nvSpPr>
          <p:cNvPr id="30727" name="AutoShape 7"/>
          <p:cNvSpPr>
            <a:spLocks noChangeArrowheads="1"/>
          </p:cNvSpPr>
          <p:nvPr/>
        </p:nvSpPr>
        <p:spPr bwMode="auto">
          <a:xfrm>
            <a:off x="4211638" y="1700213"/>
            <a:ext cx="4608512" cy="1368425"/>
          </a:xfrm>
          <a:prstGeom prst="wedgeRoundRectCallout">
            <a:avLst>
              <a:gd name="adj1" fmla="val -55134"/>
              <a:gd name="adj2" fmla="val 12065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6600CC"/>
                </a:solidFill>
              </a:rPr>
              <a:t>1</a:t>
            </a:r>
            <a:r>
              <a:rPr lang="zh-CN" altLang="en-US" sz="2400" b="1">
                <a:solidFill>
                  <a:srgbClr val="6600CC"/>
                </a:solidFill>
              </a:rPr>
              <a:t>、先仰视“高峰如云”，再俯瞰“清流见底”，再平视“两岸石壁”、“青林翠竹”。</a:t>
            </a:r>
          </a:p>
        </p:txBody>
      </p:sp>
      <p:sp>
        <p:nvSpPr>
          <p:cNvPr id="30728" name="AutoShape 8"/>
          <p:cNvSpPr>
            <a:spLocks noChangeArrowheads="1"/>
          </p:cNvSpPr>
          <p:nvPr/>
        </p:nvSpPr>
        <p:spPr bwMode="auto">
          <a:xfrm>
            <a:off x="4427538" y="4076700"/>
            <a:ext cx="4716462" cy="504825"/>
          </a:xfrm>
          <a:prstGeom prst="wedgeRoundRectCallout">
            <a:avLst>
              <a:gd name="adj1" fmla="val -57472"/>
              <a:gd name="adj2" fmla="val 82704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6600CC"/>
                </a:solidFill>
              </a:rPr>
              <a:t>2</a:t>
            </a:r>
            <a:r>
              <a:rPr lang="zh-CN" altLang="en-US" sz="2400" b="1">
                <a:solidFill>
                  <a:srgbClr val="6600CC"/>
                </a:solidFill>
              </a:rPr>
              <a:t>、最后分“晓”与“夕”两层来写</a:t>
            </a:r>
          </a:p>
        </p:txBody>
      </p:sp>
      <p:sp>
        <p:nvSpPr>
          <p:cNvPr id="30729" name="AutoShape 9"/>
          <p:cNvSpPr>
            <a:spLocks noChangeArrowheads="1"/>
          </p:cNvSpPr>
          <p:nvPr/>
        </p:nvSpPr>
        <p:spPr bwMode="auto">
          <a:xfrm>
            <a:off x="4427538" y="5229225"/>
            <a:ext cx="3816350" cy="1008063"/>
          </a:xfrm>
          <a:prstGeom prst="wedgeRoundRectCallout">
            <a:avLst>
              <a:gd name="adj1" fmla="val -62769"/>
              <a:gd name="adj2" fmla="val 23069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2400" b="1">
                <a:solidFill>
                  <a:srgbClr val="6600CC"/>
                </a:solidFill>
              </a:rPr>
              <a:t>三、感慨自然之美景。</a:t>
            </a:r>
          </a:p>
          <a:p>
            <a:r>
              <a:rPr lang="zh-CN" altLang="en-US" sz="2400" b="1">
                <a:solidFill>
                  <a:srgbClr val="6600CC"/>
                </a:solidFill>
              </a:rPr>
              <a:t>     结束全文</a:t>
            </a:r>
            <a:r>
              <a:rPr lang="en-US" sz="2400" b="1">
                <a:solidFill>
                  <a:srgbClr val="6600CC"/>
                </a:solidFill>
              </a:rPr>
              <a:t>,</a:t>
            </a:r>
            <a:r>
              <a:rPr lang="zh-CN" altLang="en-US" sz="2400" b="1">
                <a:solidFill>
                  <a:srgbClr val="6600CC"/>
                </a:solidFill>
              </a:rPr>
              <a:t>呼应前文。</a:t>
            </a:r>
          </a:p>
        </p:txBody>
      </p:sp>
      <p:sp>
        <p:nvSpPr>
          <p:cNvPr id="30730" name="AutoShape 10"/>
          <p:cNvSpPr>
            <a:spLocks/>
          </p:cNvSpPr>
          <p:nvPr/>
        </p:nvSpPr>
        <p:spPr bwMode="auto">
          <a:xfrm>
            <a:off x="3779838" y="2492375"/>
            <a:ext cx="360362" cy="2376488"/>
          </a:xfrm>
          <a:prstGeom prst="rightBrace">
            <a:avLst>
              <a:gd name="adj1" fmla="val 54956"/>
              <a:gd name="adj2" fmla="val 50000"/>
            </a:avLst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30731" name="AutoShape 11"/>
          <p:cNvSpPr>
            <a:spLocks noChangeArrowheads="1"/>
          </p:cNvSpPr>
          <p:nvPr/>
        </p:nvSpPr>
        <p:spPr bwMode="auto">
          <a:xfrm>
            <a:off x="4067175" y="3141663"/>
            <a:ext cx="4716463" cy="692150"/>
          </a:xfrm>
          <a:prstGeom prst="wedgeRoundRectCallout">
            <a:avLst>
              <a:gd name="adj1" fmla="val -47745"/>
              <a:gd name="adj2" fmla="val 96102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CC"/>
                </a:solidFill>
              </a:rPr>
              <a:t>二、分写山水景物的美。</a:t>
            </a:r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6BAF2-7205-4FB8-8191-1D1666185C51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3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  <p:bldP spid="30723" grpId="0" animBg="1" autoUpdateAnimBg="0"/>
      <p:bldP spid="30724" grpId="0" animBg="1" autoUpdateAnimBg="0"/>
      <p:bldP spid="30725" grpId="0" animBg="1" autoUpdateAnimBg="0"/>
      <p:bldP spid="30726" grpId="0" animBg="1" autoUpdateAnimBg="0"/>
      <p:bldP spid="30727" grpId="0" animBg="1" autoUpdateAnimBg="0"/>
      <p:bldP spid="30728" grpId="0" animBg="1" autoUpdateAnimBg="0"/>
      <p:bldP spid="30729" grpId="0" animBg="1" autoUpdateAnimBg="0"/>
      <p:bldP spid="30730" grpId="0" animBg="1" autoUpdateAnimBg="0"/>
      <p:bldP spid="30731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0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25" y="1268760"/>
            <a:ext cx="1512888" cy="5184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0"/>
            <a:ext cx="9144000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Times New Roman" pitchFamily="18" charset="0"/>
                <a:ea typeface="华文新魏" pitchFamily="2" charset="-122"/>
              </a:rPr>
              <a:t>             </a:t>
            </a: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品味探</a:t>
            </a:r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究</a:t>
            </a:r>
            <a:endParaRPr lang="zh-CN" altLang="en-US" sz="32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      作者怎样描绘景物的？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观察角度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：有</a:t>
            </a:r>
            <a:r>
              <a:rPr lang="zh-CN" altLang="en-US" sz="3200" b="1" u="sng" dirty="0">
                <a:latin typeface="Times New Roman" pitchFamily="18" charset="0"/>
                <a:ea typeface="华文新魏" pitchFamily="2" charset="-122"/>
              </a:rPr>
              <a:t>                                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，有</a:t>
            </a:r>
            <a:r>
              <a:rPr lang="zh-CN" altLang="en-US" sz="3200" b="1" u="sng" dirty="0">
                <a:latin typeface="Times New Roman" pitchFamily="18" charset="0"/>
                <a:ea typeface="华文新魏" pitchFamily="2" charset="-122"/>
              </a:rPr>
              <a:t>                                   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；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时间跨度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：有</a:t>
            </a:r>
            <a:r>
              <a:rPr lang="zh-CN" altLang="en-US" sz="3200" b="1" u="sng" dirty="0">
                <a:latin typeface="Times New Roman" pitchFamily="18" charset="0"/>
                <a:ea typeface="华文新魏" pitchFamily="2" charset="-122"/>
              </a:rPr>
              <a:t>                                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，有</a:t>
            </a:r>
            <a:r>
              <a:rPr lang="zh-CN" altLang="en-US" sz="3200" b="1" u="sng" dirty="0">
                <a:latin typeface="Times New Roman" pitchFamily="18" charset="0"/>
                <a:ea typeface="华文新魏" pitchFamily="2" charset="-122"/>
              </a:rPr>
              <a:t>                                  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；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景物状态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：有</a:t>
            </a:r>
            <a:r>
              <a:rPr lang="zh-CN" altLang="en-US" sz="3200" b="1" u="sng" dirty="0">
                <a:latin typeface="Times New Roman" pitchFamily="18" charset="0"/>
                <a:ea typeface="华文新魏" pitchFamily="2" charset="-122"/>
              </a:rPr>
              <a:t>          　　　　                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，有</a:t>
            </a:r>
            <a:r>
              <a:rPr lang="zh-CN" altLang="en-US" sz="3200" b="1" u="sng" dirty="0">
                <a:latin typeface="Times New Roman" pitchFamily="18" charset="0"/>
                <a:ea typeface="华文新魏" pitchFamily="2" charset="-122"/>
              </a:rPr>
              <a:t>                                      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；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感官冲击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：有</a:t>
            </a:r>
            <a:r>
              <a:rPr lang="zh-CN" altLang="en-US" sz="3200" b="1" u="sng" dirty="0">
                <a:latin typeface="Times New Roman" pitchFamily="18" charset="0"/>
                <a:ea typeface="华文新魏" pitchFamily="2" charset="-122"/>
              </a:rPr>
              <a:t>                               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， 有</a:t>
            </a:r>
            <a:r>
              <a:rPr lang="zh-CN" altLang="en-US" sz="3200" b="1" u="sng" dirty="0">
                <a:latin typeface="Times New Roman" pitchFamily="18" charset="0"/>
                <a:ea typeface="华文新魏" pitchFamily="2" charset="-122"/>
              </a:rPr>
              <a:t>                                  </a:t>
            </a:r>
            <a:r>
              <a:rPr lang="zh-CN" altLang="en-US" sz="3200" b="1" dirty="0">
                <a:latin typeface="Times New Roman" pitchFamily="18" charset="0"/>
                <a:ea typeface="华文新魏" pitchFamily="2" charset="-122"/>
              </a:rPr>
              <a:t>。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059113" y="1484313"/>
            <a:ext cx="38655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仰视（高峰入云）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539750" y="1989138"/>
            <a:ext cx="37798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俯视（清流见底）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2987675" y="3860800"/>
            <a:ext cx="4449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静景（高峰</a:t>
            </a: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……</a:t>
            </a: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具备）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2987675" y="2708275"/>
            <a:ext cx="38877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早晨（晓雾将歇）</a:t>
            </a: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468313" y="3209925"/>
            <a:ext cx="4391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黄昏（夕日欲颓）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3059113" y="5081588"/>
            <a:ext cx="35290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视觉（高峰入云）  </a:t>
            </a: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539750" y="5589588"/>
            <a:ext cx="3527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听觉（猿鸟乱鸣）</a:t>
            </a: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611188" y="4362450"/>
            <a:ext cx="4321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动景（晓雾</a:t>
            </a:r>
            <a:r>
              <a:rPr 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……</a:t>
            </a: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竞跃）</a:t>
            </a:r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E6573-E480-4C20-BEE3-277D08C60030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r5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utoUpdateAnimBg="0"/>
      <p:bldP spid="39941" grpId="0" autoUpdateAnimBg="0"/>
      <p:bldP spid="39942" grpId="0" autoUpdateAnimBg="0"/>
      <p:bldP spid="39943" grpId="0" autoUpdateAnimBg="0"/>
      <p:bldP spid="39944" grpId="0" autoUpdateAnimBg="0"/>
      <p:bldP spid="39945" grpId="0" autoUpdateAnimBg="0"/>
      <p:bldP spid="39946" grpId="0" autoUpdateAnimBg="0"/>
      <p:bldP spid="39947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23528" y="1268760"/>
            <a:ext cx="8280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latin typeface="Times New Roman" pitchFamily="18" charset="0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Times New Roman" pitchFamily="18" charset="0"/>
                <a:ea typeface="楷体_GB2312" pitchFamily="49" charset="-122"/>
              </a:rPr>
              <a:t>、请找出表达作者思想情感的句子。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23528" y="3573016"/>
            <a:ext cx="8351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Times New Roman" pitchFamily="18" charset="0"/>
                <a:ea typeface="楷体_GB2312" pitchFamily="49" charset="-122"/>
              </a:rPr>
              <a:t>、想想本文表达了作者怎样的思想感情？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95536" y="2132856"/>
            <a:ext cx="81375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　　实是欲界之仙都。自康乐以来，未复有能与其奇者。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79512" y="4509120"/>
            <a:ext cx="86756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en-US" sz="32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）表达了作者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沉醉于山水的</a:t>
            </a: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愉悦之情。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en-US" sz="3200" b="1" dirty="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）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能够和古今山水知音比肩的</a:t>
            </a: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得意之感</a:t>
            </a:r>
            <a:r>
              <a:rPr lang="zh-CN" altLang="en-US" sz="3200" b="1" dirty="0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2627784" y="404664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回顾品味</a:t>
            </a:r>
            <a:endParaRPr lang="zh-CN" altLang="en-US" sz="3600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C3BF2-7FDA-4EB7-BD94-D7F8E9DFECB9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utoUpdateAnimBg="0"/>
      <p:bldP spid="34821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2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124744"/>
            <a:ext cx="8137525" cy="550500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本文的主要内容是什么？</a:t>
            </a:r>
            <a:endParaRPr lang="en-US" sz="3600" b="1" dirty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b="1" dirty="0">
                <a:solidFill>
                  <a:srgbClr val="990000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本文以清峻的笔触</a:t>
            </a:r>
            <a:r>
              <a:rPr 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描绘了秀美的山川景色</a:t>
            </a:r>
            <a:r>
              <a:rPr 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文中具体描写景物的句子是哪些？作者都描写了哪些景物？</a:t>
            </a:r>
            <a:endParaRPr lang="en-US" sz="3600" b="1" dirty="0"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具体描绘山川之美的句子：</a:t>
            </a:r>
            <a:r>
              <a:rPr lang="zh-CN" altLang="en-US" sz="3600" b="1" u="sng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高峰</a:t>
            </a:r>
            <a:r>
              <a:rPr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入云，</a:t>
            </a:r>
            <a:r>
              <a:rPr lang="zh-CN" altLang="en-US" sz="3600" b="1" u="sng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清流</a:t>
            </a:r>
            <a:r>
              <a:rPr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见底。两岸</a:t>
            </a:r>
            <a:r>
              <a:rPr lang="zh-CN" altLang="en-US" sz="3600" b="1" u="sng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石壁</a:t>
            </a:r>
            <a:r>
              <a:rPr lang="zh-CN" altLang="en-US" sz="36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五色交辉。</a:t>
            </a:r>
            <a:r>
              <a:rPr lang="zh-CN" altLang="en-US" sz="3600" b="1" u="sng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青林翠竹</a:t>
            </a:r>
            <a:r>
              <a:rPr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，四时俱备。</a:t>
            </a:r>
            <a:r>
              <a:rPr lang="zh-CN" altLang="en-US" sz="3600" b="1" u="sng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晓雾</a:t>
            </a:r>
            <a:r>
              <a:rPr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将歇，</a:t>
            </a:r>
            <a:r>
              <a:rPr lang="zh-CN" altLang="en-US" sz="3600" b="1" u="sng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猿鸟</a:t>
            </a:r>
            <a:r>
              <a:rPr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乱鸣；</a:t>
            </a:r>
            <a:r>
              <a:rPr lang="zh-CN" altLang="en-US" sz="3600" b="1" u="sng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夕日</a:t>
            </a:r>
            <a:r>
              <a:rPr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欲颓，</a:t>
            </a:r>
            <a:r>
              <a:rPr lang="zh-CN" altLang="en-US" sz="3600" b="1" u="sng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沉鳞</a:t>
            </a:r>
            <a:r>
              <a:rPr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竞跃。</a:t>
            </a:r>
          </a:p>
          <a:p>
            <a:pPr>
              <a:buFontTx/>
              <a:buNone/>
            </a:pPr>
            <a:endParaRPr lang="zh-CN" altLang="en-US" dirty="0">
              <a:solidFill>
                <a:schemeClr val="accent2"/>
              </a:solidFill>
            </a:endParaRPr>
          </a:p>
          <a:p>
            <a:pPr>
              <a:buFontTx/>
              <a:buNone/>
            </a:pP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7784" y="188640"/>
            <a:ext cx="25014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回顾品味</a:t>
            </a:r>
            <a:endParaRPr lang="zh-CN" altLang="en-US" sz="3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E5DB1-DF22-482F-AB0E-E5A7E61E4AF6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_2005611911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5364088" y="1556792"/>
            <a:ext cx="3563938" cy="8239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黄山之幽奇</a:t>
            </a:r>
            <a:r>
              <a:rPr lang="zh-CN" altLang="en-US" sz="4800" dirty="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2987824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风景欣赏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3F984-A242-4816-8876-F1EA64496BA4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slow" advClick="0" advTm="3000"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内容占位符 2"/>
          <p:cNvSpPr>
            <a:spLocks noGrp="1"/>
          </p:cNvSpPr>
          <p:nvPr>
            <p:ph idx="4294967295"/>
          </p:nvPr>
        </p:nvSpPr>
        <p:spPr>
          <a:xfrm>
            <a:off x="107504" y="1196752"/>
            <a:ext cx="8715375" cy="64276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统领全文的句子是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sz="2800" b="1" u="sng" dirty="0">
                <a:latin typeface="黑体" pitchFamily="49" charset="-122"/>
                <a:ea typeface="黑体" pitchFamily="49" charset="-122"/>
              </a:rPr>
              <a:t>    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。其中</a:t>
            </a:r>
            <a:r>
              <a:rPr lang="en-US" sz="2800" b="1" u="sng" dirty="0" smtClean="0">
                <a:latin typeface="黑体" pitchFamily="49" charset="-122"/>
                <a:ea typeface="黑体" pitchFamily="49" charset="-122"/>
              </a:rPr>
              <a:t>“ ”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字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点名全文的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中心。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山川之美，古来共谈</a:t>
            </a:r>
            <a:r>
              <a:rPr 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    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美</a:t>
            </a:r>
            <a:r>
              <a:rPr 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]</a:t>
            </a:r>
          </a:p>
          <a:p>
            <a:pPr>
              <a:buFontTx/>
              <a:buNone/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结尾一句有什么言外之意？</a:t>
            </a:r>
          </a:p>
          <a:p>
            <a:pPr>
              <a:buFontTx/>
              <a:buNone/>
            </a:pPr>
            <a:r>
              <a:rPr 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结尾一句表达出作者带有自豪之感，期与</a:t>
            </a:r>
            <a:r>
              <a:rPr 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谢公比肩之意</a:t>
            </a:r>
            <a:r>
              <a:rPr 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</a:t>
            </a:r>
          </a:p>
          <a:p>
            <a:pPr>
              <a:buFontTx/>
              <a:buNone/>
            </a:pPr>
            <a:r>
              <a:rPr lang="en-US" sz="2800" b="1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en-US" sz="2800" b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“一切景语皆情语。”最能体现作者思想感情的语句是什么？体现了作者怎样的思想感情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r>
              <a:rPr 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实是欲界之仙都。自康乐来，未复有能与其奇者。”表达了作者沉醉山水的愉悦之情和与古今知音共赏美景的得意之感。</a:t>
            </a:r>
          </a:p>
          <a:p>
            <a:pPr>
              <a:buFontTx/>
              <a:buNone/>
            </a:pPr>
            <a:endParaRPr lang="en-US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endParaRPr lang="zh-CN" altLang="en-US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endParaRPr lang="zh-CN" altLang="en-US" dirty="0"/>
          </a:p>
          <a:p>
            <a:pPr>
              <a:buFontTx/>
              <a:buNone/>
            </a:pPr>
            <a:endParaRPr lang="zh-CN" altLang="en-US" dirty="0"/>
          </a:p>
          <a:p>
            <a:pPr>
              <a:buFontTx/>
              <a:buNone/>
            </a:pP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483768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回顾品味</a:t>
            </a:r>
            <a:endParaRPr lang="zh-CN" altLang="en-US" sz="3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A23FA-D2AD-45F0-9676-EE8B78D90817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med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内容占位符 2"/>
          <p:cNvSpPr>
            <a:spLocks noGrp="1"/>
          </p:cNvSpPr>
          <p:nvPr>
            <p:ph idx="4294967295"/>
          </p:nvPr>
        </p:nvSpPr>
        <p:spPr>
          <a:xfrm>
            <a:off x="1" y="1556792"/>
            <a:ext cx="8964488" cy="5301208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 smtClean="0">
                <a:latin typeface="黑体" pitchFamily="49" charset="-122"/>
                <a:ea typeface="黑体" pitchFamily="49" charset="-122"/>
              </a:rPr>
              <a:t>8</a:t>
            </a:r>
            <a:r>
              <a:rPr lang="en-US" b="1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b="1" dirty="0">
                <a:latin typeface="Arial"/>
                <a:ea typeface="黑体" pitchFamily="49" charset="-122"/>
              </a:rPr>
              <a:t>“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高峰入云，清流见底</a:t>
            </a:r>
            <a:r>
              <a:rPr lang="zh-CN" altLang="en-US" b="1" dirty="0">
                <a:latin typeface="Arial"/>
                <a:ea typeface="黑体" pitchFamily="49" charset="-122"/>
              </a:rPr>
              <a:t>”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表现了</a:t>
            </a:r>
            <a:r>
              <a:rPr lang="zh-CN" altLang="en-US" b="1" u="sng" dirty="0">
                <a:latin typeface="Arial"/>
                <a:ea typeface="黑体" pitchFamily="49" charset="-122"/>
              </a:rPr>
              <a:t>                 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b="1" dirty="0">
                <a:latin typeface="Arial"/>
                <a:ea typeface="黑体" pitchFamily="49" charset="-122"/>
              </a:rPr>
              <a:t>“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两岸石壁，五色交辉</a:t>
            </a:r>
            <a:r>
              <a:rPr lang="zh-CN" altLang="en-US" b="1" dirty="0">
                <a:latin typeface="Arial"/>
                <a:ea typeface="黑体" pitchFamily="49" charset="-122"/>
              </a:rPr>
              <a:t>”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表现了</a:t>
            </a:r>
            <a:r>
              <a:rPr lang="zh-CN" altLang="en-US" b="1" u="sng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b="1" u="sng" dirty="0" smtClean="0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b="1" dirty="0">
                <a:latin typeface="Arial"/>
                <a:ea typeface="黑体" pitchFamily="49" charset="-122"/>
              </a:rPr>
              <a:t> 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b="1" dirty="0">
                <a:latin typeface="Arial"/>
                <a:ea typeface="黑体" pitchFamily="49" charset="-122"/>
              </a:rPr>
              <a:t>“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晓雾将歇，猿鸟乱鸣；夕日欲颓，沉鳞竞跃</a:t>
            </a:r>
            <a:r>
              <a:rPr lang="zh-CN" altLang="en-US" b="1" dirty="0">
                <a:latin typeface="Arial"/>
                <a:ea typeface="黑体" pitchFamily="49" charset="-122"/>
              </a:rPr>
              <a:t>”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  表现了</a:t>
            </a:r>
            <a:r>
              <a:rPr lang="zh-CN" altLang="en-US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晨昏变化之美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。</a:t>
            </a:r>
            <a:endParaRPr lang="en-US" b="1" dirty="0"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r>
              <a:rPr 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   [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山水相映之美</a:t>
            </a:r>
            <a:r>
              <a:rPr lang="en-US" b="1" dirty="0">
                <a:solidFill>
                  <a:srgbClr val="FF0000"/>
                </a:solidFill>
                <a:latin typeface="Arial"/>
                <a:ea typeface="黑体" pitchFamily="49" charset="-122"/>
              </a:rPr>
              <a:t>     </a:t>
            </a:r>
            <a:r>
              <a:rPr 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色彩配合之美</a:t>
            </a:r>
            <a:r>
              <a:rPr lang="en-US" b="1" dirty="0">
                <a:solidFill>
                  <a:srgbClr val="FF0000"/>
                </a:solidFill>
                <a:latin typeface="Arial"/>
                <a:ea typeface="黑体" pitchFamily="49" charset="-122"/>
              </a:rPr>
              <a:t> </a:t>
            </a:r>
            <a:r>
              <a:rPr 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]</a:t>
            </a:r>
          </a:p>
          <a:p>
            <a:pPr>
              <a:buFontTx/>
              <a:buNone/>
            </a:pPr>
            <a:r>
              <a:rPr lang="en-US" b="1" dirty="0" smtClean="0">
                <a:latin typeface="黑体" pitchFamily="49" charset="-122"/>
                <a:ea typeface="黑体" pitchFamily="49" charset="-122"/>
              </a:rPr>
              <a:t>9</a:t>
            </a:r>
            <a:r>
              <a:rPr lang="en-US" b="1" dirty="0" smtClean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en-US" b="1" dirty="0">
                <a:latin typeface="黑体" pitchFamily="49" charset="-122"/>
                <a:ea typeface="黑体" pitchFamily="49" charset="-122"/>
              </a:rPr>
              <a:t>语言特点：</a:t>
            </a:r>
            <a:endParaRPr lang="en-US" b="1" dirty="0">
              <a:latin typeface="黑体" pitchFamily="49" charset="-122"/>
              <a:ea typeface="黑体" pitchFamily="49" charset="-122"/>
            </a:endParaRPr>
          </a:p>
          <a:p>
            <a:pPr>
              <a:buFontTx/>
              <a:buNone/>
            </a:pPr>
            <a:r>
              <a:rPr 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1)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用词方面：简洁凝练，准确生动</a:t>
            </a:r>
          </a:p>
          <a:p>
            <a:pPr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2)</a:t>
            </a:r>
            <a:r>
              <a:rPr lang="zh-CN" altLang="en-US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句式方面：四言为主，骈、散结合。</a:t>
            </a:r>
          </a:p>
          <a:p>
            <a:pPr>
              <a:buFontTx/>
              <a:buNone/>
            </a:pPr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b="1" dirty="0">
              <a:latin typeface="黑体" pitchFamily="49" charset="-122"/>
              <a:ea typeface="黑体" pitchFamily="49" charset="-122"/>
            </a:endParaRPr>
          </a:p>
          <a:p>
            <a:endParaRPr lang="zh-CN" altLang="en-US" dirty="0"/>
          </a:p>
          <a:p>
            <a:pPr>
              <a:buFontTx/>
              <a:buNone/>
            </a:pPr>
            <a:endParaRPr lang="zh-CN" altLang="en-US" dirty="0">
              <a:solidFill>
                <a:srgbClr val="3333FF"/>
              </a:solidFill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059832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回顾品味</a:t>
            </a:r>
            <a:endParaRPr lang="zh-CN" altLang="en-US" sz="3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403DB-2E45-49FA-A4CB-3596F32C54D9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med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037"/>
          <p:cNvSpPr txBox="1">
            <a:spLocks noChangeArrowheads="1"/>
          </p:cNvSpPr>
          <p:nvPr/>
        </p:nvSpPr>
        <p:spPr bwMode="auto">
          <a:xfrm>
            <a:off x="539552" y="1124744"/>
            <a:ext cx="8301038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短</a:t>
            </a:r>
            <a:r>
              <a:rPr lang="zh-CN" altLang="en-US" sz="24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文中的山川之美，美不胜收，你脑海中浮现了怎样的画面？请任选一个角度，用“这里有＿＿之美，你看＿＿”的句式给大家描绘一番</a:t>
            </a:r>
            <a:r>
              <a:rPr lang="en-US" sz="24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.</a:t>
            </a:r>
          </a:p>
          <a:p>
            <a:endParaRPr lang="zh-CN" altLang="en-US" sz="2800" b="1" dirty="0">
              <a:solidFill>
                <a:srgbClr val="0000FF"/>
              </a:solidFill>
            </a:endParaRPr>
          </a:p>
          <a:p>
            <a:endParaRPr lang="zh-CN" altLang="en-US" sz="5400" dirty="0">
              <a:solidFill>
                <a:schemeClr val="bg1"/>
              </a:solidFill>
            </a:endParaRPr>
          </a:p>
          <a:p>
            <a:endParaRPr lang="zh-CN" altLang="en-US" sz="5400" dirty="0">
              <a:solidFill>
                <a:schemeClr val="bg1"/>
              </a:solidFill>
            </a:endParaRPr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en-US" dirty="0"/>
          </a:p>
        </p:txBody>
      </p:sp>
      <p:sp>
        <p:nvSpPr>
          <p:cNvPr id="38915" name="矩形 3"/>
          <p:cNvSpPr>
            <a:spLocks noChangeArrowheads="1"/>
          </p:cNvSpPr>
          <p:nvPr/>
        </p:nvSpPr>
        <p:spPr bwMode="auto">
          <a:xfrm>
            <a:off x="-540568" y="2333685"/>
            <a:ext cx="950505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2"/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这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里有山水相映之美，你看，山的峻峭，水的明丽。水的动势给山增加了活力，山的倒影给水铺上了异彩，二者相映成趣。</a:t>
            </a:r>
            <a:endParaRPr lang="en-US" sz="2400" b="1" dirty="0">
              <a:latin typeface="黑体" pitchFamily="49" charset="-122"/>
              <a:ea typeface="黑体" pitchFamily="49" charset="-122"/>
            </a:endParaRPr>
          </a:p>
          <a:p>
            <a:pPr lvl="2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这里有色彩配合之美，你看，两岸石壁，五色交辉；青林翠竹，四时俱备，蓝天作背景，绿水为衬托，绚丽动人，美不胜收</a:t>
            </a:r>
            <a:r>
              <a:rPr lang="en-US" sz="2400" b="1" dirty="0">
                <a:latin typeface="黑体" pitchFamily="49" charset="-122"/>
                <a:ea typeface="黑体" pitchFamily="49" charset="-122"/>
              </a:rPr>
              <a:t>.</a:t>
            </a:r>
          </a:p>
          <a:p>
            <a:pPr lvl="2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这里有晨昏变化之美，你看，清晨白雾缭绕，似烟似缕，猿啼鸟鸣生机勃勃；傍晚红日西沉，山色苍茫，飞鸟归林，猿猴息树，游鱼跃水。</a:t>
            </a:r>
            <a:endParaRPr lang="en-US" sz="2400" b="1" dirty="0">
              <a:latin typeface="黑体" pitchFamily="49" charset="-122"/>
              <a:ea typeface="黑体" pitchFamily="49" charset="-122"/>
            </a:endParaRPr>
          </a:p>
          <a:p>
            <a:pPr lvl="2"/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这里有动静相衬之美，你看，高峰为静，流水为动（形体）。林青竹翠为静，五色交辉为动（光色）日出雾歇为静，猿鸟乱鸣为动；日落山暝为静，游鱼跃水为动（声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响）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  <a:p>
            <a:pPr lvl="2"/>
            <a:endParaRPr lang="zh-CN" altLang="en-US" sz="2400" b="1" dirty="0"/>
          </a:p>
          <a:p>
            <a:pPr lvl="2">
              <a:buFont typeface="Arial" pitchFamily="34" charset="0"/>
              <a:buChar char="•"/>
            </a:pPr>
            <a:endParaRPr lang="zh-CN" altLang="en-US" sz="2400" b="1" dirty="0"/>
          </a:p>
        </p:txBody>
      </p:sp>
      <p:sp>
        <p:nvSpPr>
          <p:cNvPr id="4" name="矩形 3"/>
          <p:cNvSpPr/>
          <p:nvPr/>
        </p:nvSpPr>
        <p:spPr>
          <a:xfrm>
            <a:off x="2483768" y="188640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回顾品味</a:t>
            </a:r>
            <a:endParaRPr lang="zh-CN" altLang="en-US" sz="3600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DE304-5CB5-4063-ACAA-F491C2C45BBC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med" advClick="0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196752"/>
            <a:ext cx="8064500" cy="1224186"/>
          </a:xfrm>
        </p:spPr>
        <p:txBody>
          <a:bodyPr/>
          <a:lstStyle/>
          <a:p>
            <a:pPr algn="l"/>
            <a:r>
              <a:rPr lang="zh-CN" altLang="en-US" sz="2800" b="1" dirty="0" smtClean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古</a:t>
            </a:r>
            <a:r>
              <a:rPr lang="zh-CN" altLang="en-US" sz="28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人善于从一川一坳之中发现地理形胜之美，在对美的描述之中表达其中的适己之意。想想陶弘景的</a:t>
            </a:r>
            <a:r>
              <a:rPr lang="en-US" sz="28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答谢中书书</a:t>
            </a:r>
            <a:r>
              <a:rPr lang="en-US" sz="28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>
                <a:solidFill>
                  <a:srgbClr val="190DB3"/>
                </a:solidFill>
                <a:latin typeface="黑体" pitchFamily="49" charset="-122"/>
                <a:ea typeface="黑体" pitchFamily="49" charset="-122"/>
              </a:rPr>
              <a:t>表达了怎样的感情？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468313" y="2636838"/>
            <a:ext cx="7272337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33CC"/>
                </a:solidFill>
              </a:rPr>
              <a:t>      </a:t>
            </a:r>
            <a:r>
              <a:rPr lang="zh-CN" altLang="en-US" sz="3200" b="1" dirty="0">
                <a:ea typeface="黑体" pitchFamily="49" charset="-122"/>
              </a:rPr>
              <a:t>明确：文章状写高峰清流、石壁青林，描摹日光的色彩变化和猿鸣鱼游，都是一些常见之景，但写得清丽自然，自有一股浑然天趣，</a:t>
            </a:r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表露自己居身其中的欢乐、愉悦、悠然自在之情，体现了作者酷爱自然，归隐林泉的志趣。</a:t>
            </a:r>
          </a:p>
        </p:txBody>
      </p:sp>
      <p:sp>
        <p:nvSpPr>
          <p:cNvPr id="4" name="矩形 3"/>
          <p:cNvSpPr/>
          <p:nvPr/>
        </p:nvSpPr>
        <p:spPr>
          <a:xfrm>
            <a:off x="2483768" y="260648"/>
            <a:ext cx="2181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回顾品味</a:t>
            </a:r>
            <a:endParaRPr lang="zh-CN" altLang="en-US" sz="3600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D47CB-518B-4DC7-BB08-B43F18A70E29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6000" b="1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小结</a:t>
            </a: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1476375" y="2205038"/>
            <a:ext cx="6626225" cy="3749675"/>
          </a:xfrm>
          <a:prstGeom prst="rect">
            <a:avLst/>
          </a:prstGeom>
          <a:solidFill>
            <a:srgbClr val="FFFF99">
              <a:alpha val="43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95000"/>
            </a:pP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这篇山水小品廖廖</a:t>
            </a:r>
            <a:r>
              <a:rPr lang="en-US" sz="4000" b="1" dirty="0">
                <a:latin typeface="黑体" pitchFamily="49" charset="-122"/>
                <a:ea typeface="黑体" pitchFamily="49" charset="-122"/>
              </a:rPr>
              <a:t>68</a:t>
            </a:r>
            <a:r>
              <a:rPr lang="zh-CN" altLang="en-US" sz="4000" b="1" dirty="0">
                <a:latin typeface="黑体" pitchFamily="49" charset="-122"/>
                <a:ea typeface="黑体" pitchFamily="49" charset="-122"/>
              </a:rPr>
              <a:t>个字，就概括古今，包罗了四时，兼顾了晨昏，山川草木，飞禽走兽，使文章清幽隽雅，像诗一般优美动人。表达作者亲近自然的喜悦。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AD80C7-BC6A-4933-8748-37B624AF6D41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260648"/>
            <a:ext cx="5544616" cy="576064"/>
          </a:xfrm>
        </p:spPr>
        <p:txBody>
          <a:bodyPr>
            <a:noAutofit/>
          </a:bodyPr>
          <a:lstStyle/>
          <a:p>
            <a:r>
              <a:rPr lang="zh-CN" altLang="en-US" sz="3600" b="1" i="1" dirty="0">
                <a:solidFill>
                  <a:srgbClr val="7030A0"/>
                </a:solidFill>
                <a:ea typeface="黑体" pitchFamily="49" charset="-122"/>
              </a:rPr>
              <a:t>主题思想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本文以清峻的笔触</a:t>
            </a:r>
            <a:r>
              <a:rPr lang="en-US" sz="4400" b="1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4400" b="1" dirty="0">
                <a:latin typeface="黑体" pitchFamily="49" charset="-122"/>
                <a:ea typeface="黑体" pitchFamily="49" charset="-122"/>
              </a:rPr>
              <a:t>描绘了秀美的山川景色</a:t>
            </a:r>
            <a:r>
              <a:rPr lang="en-US" altLang="zh-CN" sz="4400" b="1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4800" b="1" dirty="0">
                <a:latin typeface="黑体" pitchFamily="49" charset="-122"/>
                <a:ea typeface="黑体" pitchFamily="49" charset="-122"/>
              </a:rPr>
              <a:t>表达了作者沉醉山水的愉悦之情和与古今知音共赏美景的得意之感。</a:t>
            </a:r>
          </a:p>
          <a:p>
            <a:endParaRPr lang="zh-CN" altLang="en-US" sz="4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FD319F5-C18C-4E16-BADD-B090EBEB723D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581525"/>
            <a:ext cx="8229600" cy="74771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6000">
                <a:solidFill>
                  <a:srgbClr val="FF0000"/>
                </a:solidFill>
                <a:ea typeface="华文行楷" pitchFamily="2" charset="-122"/>
              </a:rPr>
              <a:t>山川之美，古来共谈。</a:t>
            </a: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2411759" y="260648"/>
            <a:ext cx="41044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背</a:t>
            </a:r>
            <a:r>
              <a:rPr lang="zh-CN" altLang="en-US" sz="3600" b="1" i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诵课</a:t>
            </a: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文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818A49-02EB-4D2E-8CDD-BD18D6FE1715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 autoUpdateAnimBg="0"/>
      <p:bldP spid="55300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581525"/>
            <a:ext cx="8229600" cy="74771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6000">
                <a:solidFill>
                  <a:srgbClr val="FF0000"/>
                </a:solidFill>
                <a:ea typeface="华文行楷" pitchFamily="2" charset="-122"/>
              </a:rPr>
              <a:t>高峰入云，清流见底。</a:t>
            </a:r>
          </a:p>
        </p:txBody>
      </p:sp>
      <p:sp>
        <p:nvSpPr>
          <p:cNvPr id="5" name="矩形 4"/>
          <p:cNvSpPr/>
          <p:nvPr/>
        </p:nvSpPr>
        <p:spPr>
          <a:xfrm>
            <a:off x="2915816" y="188640"/>
            <a:ext cx="2469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背诵课文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C28176-C57E-4553-A4B0-6FD66E697D56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0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179388" y="4797425"/>
            <a:ext cx="83677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两岸石壁， 五色</a:t>
            </a:r>
            <a:r>
              <a:rPr lang="zh-CN" altLang="en-US" sz="6000" u="sng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交辉</a:t>
            </a:r>
            <a:r>
              <a:rPr lang="zh-CN" altLang="en-US" sz="600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。</a:t>
            </a:r>
          </a:p>
        </p:txBody>
      </p:sp>
      <p:sp>
        <p:nvSpPr>
          <p:cNvPr id="57348" name="Rectangle 4"/>
          <p:cNvSpPr>
            <a:spLocks noChangeArrowheads="1"/>
          </p:cNvSpPr>
          <p:nvPr/>
        </p:nvSpPr>
        <p:spPr bwMode="auto">
          <a:xfrm>
            <a:off x="3905250" y="2914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7349" name="AutoShape 5"/>
          <p:cNvSpPr>
            <a:spLocks noChangeArrowheads="1"/>
          </p:cNvSpPr>
          <p:nvPr/>
        </p:nvSpPr>
        <p:spPr bwMode="auto">
          <a:xfrm>
            <a:off x="6516688" y="4005263"/>
            <a:ext cx="1943100" cy="576262"/>
          </a:xfrm>
          <a:prstGeom prst="wedgeRoundRectCallout">
            <a:avLst>
              <a:gd name="adj1" fmla="val -43708"/>
              <a:gd name="adj2" fmla="val 115014"/>
              <a:gd name="adj3" fmla="val 16667"/>
            </a:avLst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66"/>
                </a:solidFill>
              </a:rPr>
              <a:t>交相辉映</a:t>
            </a:r>
          </a:p>
        </p:txBody>
      </p:sp>
      <p:sp>
        <p:nvSpPr>
          <p:cNvPr id="6" name="矩形 5"/>
          <p:cNvSpPr/>
          <p:nvPr/>
        </p:nvSpPr>
        <p:spPr>
          <a:xfrm>
            <a:off x="3131840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背诵课文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DC517-A6EC-49ED-8D59-B0C192DE7946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autoUpdateAnimBg="0"/>
      <p:bldP spid="57349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581525"/>
            <a:ext cx="8301037" cy="10795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6000">
                <a:solidFill>
                  <a:schemeClr val="bg1"/>
                </a:solidFill>
                <a:ea typeface="华文行楷" pitchFamily="2" charset="-122"/>
              </a:rPr>
              <a:t>青林翠竹，四</a:t>
            </a:r>
            <a:r>
              <a:rPr lang="zh-CN" altLang="en-US" sz="6000" u="sng">
                <a:solidFill>
                  <a:schemeClr val="bg1"/>
                </a:solidFill>
                <a:ea typeface="华文行楷" pitchFamily="2" charset="-122"/>
              </a:rPr>
              <a:t>时俱</a:t>
            </a:r>
            <a:r>
              <a:rPr lang="zh-CN" altLang="en-US" sz="6000">
                <a:solidFill>
                  <a:schemeClr val="bg1"/>
                </a:solidFill>
                <a:ea typeface="华文行楷" pitchFamily="2" charset="-122"/>
              </a:rPr>
              <a:t>备。</a:t>
            </a:r>
          </a:p>
        </p:txBody>
      </p:sp>
      <p:sp>
        <p:nvSpPr>
          <p:cNvPr id="58372" name="AutoShape 4"/>
          <p:cNvSpPr>
            <a:spLocks noChangeArrowheads="1"/>
          </p:cNvSpPr>
          <p:nvPr/>
        </p:nvSpPr>
        <p:spPr bwMode="auto">
          <a:xfrm>
            <a:off x="5867400" y="3213100"/>
            <a:ext cx="1441450" cy="792163"/>
          </a:xfrm>
          <a:prstGeom prst="wedgeRoundRectCallout">
            <a:avLst>
              <a:gd name="adj1" fmla="val -29296"/>
              <a:gd name="adj2" fmla="val 152005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都</a:t>
            </a:r>
          </a:p>
        </p:txBody>
      </p:sp>
      <p:sp>
        <p:nvSpPr>
          <p:cNvPr id="58373" name="AutoShape 5"/>
          <p:cNvSpPr>
            <a:spLocks noChangeArrowheads="1"/>
          </p:cNvSpPr>
          <p:nvPr/>
        </p:nvSpPr>
        <p:spPr bwMode="auto">
          <a:xfrm>
            <a:off x="2484438" y="3500438"/>
            <a:ext cx="1441450" cy="792162"/>
          </a:xfrm>
          <a:prstGeom prst="wedgeRoundRectCallout">
            <a:avLst>
              <a:gd name="adj1" fmla="val 127972"/>
              <a:gd name="adj2" fmla="val 114329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四季</a:t>
            </a:r>
          </a:p>
        </p:txBody>
      </p:sp>
      <p:sp>
        <p:nvSpPr>
          <p:cNvPr id="6" name="矩形 5"/>
          <p:cNvSpPr/>
          <p:nvPr/>
        </p:nvSpPr>
        <p:spPr>
          <a:xfrm>
            <a:off x="3203848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背诵课文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A62C3B-F0B6-4182-90E9-80AD01DB03DB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 autoUpdateAnimBg="0"/>
      <p:bldP spid="58372" grpId="0" animBg="1" autoUpdateAnimBg="0"/>
      <p:bldP spid="58373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572000" y="1628800"/>
            <a:ext cx="35894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匡庐之韶秀 </a:t>
            </a:r>
          </a:p>
        </p:txBody>
      </p:sp>
      <p:sp>
        <p:nvSpPr>
          <p:cNvPr id="6" name="矩形 5"/>
          <p:cNvSpPr/>
          <p:nvPr/>
        </p:nvSpPr>
        <p:spPr>
          <a:xfrm>
            <a:off x="3347864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风景欣赏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81DCF-9D01-42DE-BBC4-9A0155190342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slow" advClick="0" advTm="3000">
    <p:randomBar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晓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914400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4941888"/>
            <a:ext cx="8301038" cy="10795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6000">
                <a:solidFill>
                  <a:schemeClr val="bg1"/>
                </a:solidFill>
                <a:ea typeface="华文行楷" pitchFamily="2" charset="-122"/>
              </a:rPr>
              <a:t>晓雾将</a:t>
            </a:r>
            <a:r>
              <a:rPr lang="zh-CN" altLang="en-US" sz="6000" u="sng">
                <a:solidFill>
                  <a:schemeClr val="bg1"/>
                </a:solidFill>
                <a:ea typeface="华文行楷" pitchFamily="2" charset="-122"/>
              </a:rPr>
              <a:t>歇</a:t>
            </a:r>
            <a:r>
              <a:rPr lang="zh-CN" altLang="en-US" sz="6000">
                <a:solidFill>
                  <a:schemeClr val="bg1"/>
                </a:solidFill>
                <a:ea typeface="华文行楷" pitchFamily="2" charset="-122"/>
              </a:rPr>
              <a:t>，猿鸟乱鸣；</a:t>
            </a:r>
          </a:p>
        </p:txBody>
      </p:sp>
      <p:sp>
        <p:nvSpPr>
          <p:cNvPr id="59396" name="AutoShape 4"/>
          <p:cNvSpPr>
            <a:spLocks noChangeArrowheads="1"/>
          </p:cNvSpPr>
          <p:nvPr/>
        </p:nvSpPr>
        <p:spPr bwMode="auto">
          <a:xfrm>
            <a:off x="1187450" y="3573463"/>
            <a:ext cx="1441450" cy="792162"/>
          </a:xfrm>
          <a:prstGeom prst="wedgeRoundRectCallout">
            <a:avLst>
              <a:gd name="adj1" fmla="val 74889"/>
              <a:gd name="adj2" fmla="val 136773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消散</a:t>
            </a:r>
          </a:p>
        </p:txBody>
      </p:sp>
      <p:sp>
        <p:nvSpPr>
          <p:cNvPr id="5" name="矩形 4"/>
          <p:cNvSpPr/>
          <p:nvPr/>
        </p:nvSpPr>
        <p:spPr>
          <a:xfrm>
            <a:off x="2843808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背诵课文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BFBD02-0369-4B60-A9A0-AA2F1D707D20}" type="datetime3">
              <a:rPr lang="zh-CN" altLang="en-US" smtClean="0"/>
              <a:t>2017年10月11日星期三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答谢中书书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 autoUpdateAnimBg="0"/>
      <p:bldP spid="59396" grpId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196752"/>
            <a:ext cx="9144001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755650" y="4941888"/>
            <a:ext cx="78581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夕日欲</a:t>
            </a:r>
            <a:r>
              <a:rPr lang="zh-CN" altLang="en-US" sz="6000" u="sng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颓</a:t>
            </a:r>
            <a:r>
              <a:rPr lang="zh-CN" altLang="en-US" sz="600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，</a:t>
            </a:r>
            <a:r>
              <a:rPr lang="zh-CN" altLang="en-US" sz="6000" u="sng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沉鳞</a:t>
            </a:r>
            <a:r>
              <a:rPr lang="zh-CN" altLang="en-US" sz="600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竞跃。</a:t>
            </a: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3905250" y="2914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60421" name="AutoShape 5"/>
          <p:cNvSpPr>
            <a:spLocks noChangeArrowheads="1"/>
          </p:cNvSpPr>
          <p:nvPr/>
        </p:nvSpPr>
        <p:spPr bwMode="auto">
          <a:xfrm>
            <a:off x="2051050" y="3644900"/>
            <a:ext cx="1296988" cy="647700"/>
          </a:xfrm>
          <a:prstGeom prst="wedgeEllipseCallout">
            <a:avLst>
              <a:gd name="adj1" fmla="val 62731"/>
              <a:gd name="adj2" fmla="val 172060"/>
            </a:avLst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400" b="1">
                <a:solidFill>
                  <a:schemeClr val="accent2"/>
                </a:solidFill>
              </a:rPr>
              <a:t>坠落</a:t>
            </a:r>
          </a:p>
        </p:txBody>
      </p:sp>
      <p:sp>
        <p:nvSpPr>
          <p:cNvPr id="60422" name="AutoShape 6"/>
          <p:cNvSpPr>
            <a:spLocks noChangeArrowheads="1"/>
          </p:cNvSpPr>
          <p:nvPr/>
        </p:nvSpPr>
        <p:spPr bwMode="auto">
          <a:xfrm>
            <a:off x="5435600" y="3500438"/>
            <a:ext cx="2089150" cy="936625"/>
          </a:xfrm>
          <a:prstGeom prst="wedgeEllipseCallout">
            <a:avLst>
              <a:gd name="adj1" fmla="val -38296"/>
              <a:gd name="adj2" fmla="val 121694"/>
            </a:avLst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400" b="1">
                <a:solidFill>
                  <a:schemeClr val="accent2"/>
                </a:solidFill>
              </a:rPr>
              <a:t>潜游在水中的鱼</a:t>
            </a:r>
          </a:p>
        </p:txBody>
      </p:sp>
      <p:sp>
        <p:nvSpPr>
          <p:cNvPr id="7" name="矩形 6"/>
          <p:cNvSpPr/>
          <p:nvPr/>
        </p:nvSpPr>
        <p:spPr>
          <a:xfrm>
            <a:off x="3275856" y="188640"/>
            <a:ext cx="295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背诵课文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A14A7-2830-4B59-8B02-8C60B79717E3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autoUpdateAnimBg="0"/>
      <p:bldP spid="60421" grpId="0" animBg="1" autoUpdateAnimBg="0"/>
      <p:bldP spid="60422" grpId="0" animBg="1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914400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250825" y="1989138"/>
            <a:ext cx="83026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4800">
                <a:solidFill>
                  <a:srgbClr val="FF0000"/>
                </a:solidFill>
                <a:ea typeface="华文行楷" pitchFamily="2" charset="-122"/>
              </a:rPr>
              <a:t>实是</a:t>
            </a:r>
            <a:r>
              <a:rPr lang="zh-CN" altLang="en-US" sz="4800" u="sng">
                <a:solidFill>
                  <a:srgbClr val="FF0000"/>
                </a:solidFill>
                <a:ea typeface="华文行楷" pitchFamily="2" charset="-122"/>
              </a:rPr>
              <a:t>欲界</a:t>
            </a:r>
            <a:r>
              <a:rPr lang="zh-CN" altLang="en-US" sz="4800">
                <a:solidFill>
                  <a:srgbClr val="FF0000"/>
                </a:solidFill>
                <a:ea typeface="华文行楷" pitchFamily="2" charset="-122"/>
              </a:rPr>
              <a:t>之</a:t>
            </a:r>
            <a:r>
              <a:rPr lang="zh-CN" altLang="en-US" sz="4800" u="sng">
                <a:solidFill>
                  <a:srgbClr val="FF0000"/>
                </a:solidFill>
                <a:ea typeface="华文行楷" pitchFamily="2" charset="-122"/>
              </a:rPr>
              <a:t>仙都</a:t>
            </a:r>
            <a:r>
              <a:rPr lang="zh-CN" altLang="en-US" sz="4800">
                <a:solidFill>
                  <a:srgbClr val="FF0000"/>
                </a:solidFill>
                <a:ea typeface="华文行楷" pitchFamily="2" charset="-122"/>
              </a:rPr>
              <a:t>。</a:t>
            </a: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0" y="4508500"/>
            <a:ext cx="90741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4800">
                <a:solidFill>
                  <a:srgbClr val="FF0000"/>
                </a:solidFill>
                <a:ea typeface="华文行楷" pitchFamily="2" charset="-122"/>
              </a:rPr>
              <a:t>自康乐以来，未复有能</a:t>
            </a:r>
            <a:r>
              <a:rPr lang="zh-CN" altLang="en-US" sz="4800" u="sng">
                <a:solidFill>
                  <a:srgbClr val="FF0000"/>
                </a:solidFill>
                <a:ea typeface="华文行楷" pitchFamily="2" charset="-122"/>
              </a:rPr>
              <a:t>与</a:t>
            </a:r>
            <a:r>
              <a:rPr lang="zh-CN" altLang="en-US" sz="4800">
                <a:solidFill>
                  <a:srgbClr val="FF0000"/>
                </a:solidFill>
                <a:ea typeface="华文行楷" pitchFamily="2" charset="-122"/>
              </a:rPr>
              <a:t>其奇者</a:t>
            </a:r>
            <a:r>
              <a:rPr lang="zh-CN" altLang="en-US" sz="4800" b="1">
                <a:solidFill>
                  <a:srgbClr val="FF0000"/>
                </a:solidFill>
                <a:ea typeface="隶书" pitchFamily="1" charset="-122"/>
              </a:rPr>
              <a:t>。</a:t>
            </a:r>
          </a:p>
        </p:txBody>
      </p:sp>
      <p:sp>
        <p:nvSpPr>
          <p:cNvPr id="61445" name="AutoShape 5"/>
          <p:cNvSpPr>
            <a:spLocks noChangeArrowheads="1"/>
          </p:cNvSpPr>
          <p:nvPr/>
        </p:nvSpPr>
        <p:spPr bwMode="auto">
          <a:xfrm>
            <a:off x="827088" y="476250"/>
            <a:ext cx="1296987" cy="504825"/>
          </a:xfrm>
          <a:prstGeom prst="wedgeRoundRectCallout">
            <a:avLst>
              <a:gd name="adj1" fmla="val 54407"/>
              <a:gd name="adj2" fmla="val 279245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指人间</a:t>
            </a:r>
          </a:p>
        </p:txBody>
      </p:sp>
      <p:sp>
        <p:nvSpPr>
          <p:cNvPr id="61446" name="AutoShape 6"/>
          <p:cNvSpPr>
            <a:spLocks noChangeArrowheads="1"/>
          </p:cNvSpPr>
          <p:nvPr/>
        </p:nvSpPr>
        <p:spPr bwMode="auto">
          <a:xfrm>
            <a:off x="3708400" y="3068638"/>
            <a:ext cx="5256213" cy="503237"/>
          </a:xfrm>
          <a:prstGeom prst="wedgeRoundRectCallout">
            <a:avLst>
              <a:gd name="adj1" fmla="val -38370"/>
              <a:gd name="adj2" fmla="val -129181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神仙生活的美好世界，或指天堂。</a:t>
            </a:r>
          </a:p>
        </p:txBody>
      </p:sp>
      <p:sp>
        <p:nvSpPr>
          <p:cNvPr id="61447" name="AutoShape 7"/>
          <p:cNvSpPr>
            <a:spLocks noChangeArrowheads="1"/>
          </p:cNvSpPr>
          <p:nvPr/>
        </p:nvSpPr>
        <p:spPr bwMode="auto">
          <a:xfrm>
            <a:off x="3995738" y="5876925"/>
            <a:ext cx="3168650" cy="504825"/>
          </a:xfrm>
          <a:prstGeom prst="wedgeRoundRectCallout">
            <a:avLst>
              <a:gd name="adj1" fmla="val 27954"/>
              <a:gd name="adj2" fmla="val -182074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参与，文中指欣赏</a:t>
            </a:r>
          </a:p>
        </p:txBody>
      </p:sp>
      <p:sp>
        <p:nvSpPr>
          <p:cNvPr id="8" name="矩形 7"/>
          <p:cNvSpPr/>
          <p:nvPr/>
        </p:nvSpPr>
        <p:spPr>
          <a:xfrm>
            <a:off x="3635896" y="404664"/>
            <a:ext cx="3744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背诵课文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4CD97-28B8-46B4-9587-C2905A8E019B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 autoUpdateAnimBg="0"/>
      <p:bldP spid="61444" grpId="0" build="p" autoUpdateAnimBg="0"/>
      <p:bldP spid="61445" grpId="0" animBg="1" autoUpdateAnimBg="0"/>
      <p:bldP spid="61446" grpId="0" animBg="1" autoUpdateAnimBg="0"/>
      <p:bldP spid="61447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048125" y="2762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952875" y="2762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39552" y="1628800"/>
            <a:ext cx="43204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峨嵋之清凉 </a:t>
            </a:r>
          </a:p>
        </p:txBody>
      </p:sp>
      <p:sp>
        <p:nvSpPr>
          <p:cNvPr id="6" name="矩形 5"/>
          <p:cNvSpPr/>
          <p:nvPr/>
        </p:nvSpPr>
        <p:spPr>
          <a:xfrm>
            <a:off x="3347864" y="26064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风景欣赏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3F0C5-5F40-4062-B7C3-D2A6020FE889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slow" advClick="0" advTm="3000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905250" y="2909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51520" y="1700808"/>
            <a:ext cx="34925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黄河之浑茫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5" name="矩形 4"/>
          <p:cNvSpPr/>
          <p:nvPr/>
        </p:nvSpPr>
        <p:spPr>
          <a:xfrm>
            <a:off x="2843808" y="188640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风景欣赏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12017-CA0F-44C5-94F8-FA76B4F2BA41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slow" advClick="0" advTm="3000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28_87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1340768"/>
            <a:ext cx="35528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长江之浩渺</a:t>
            </a:r>
            <a:r>
              <a:rPr lang="zh-CN" altLang="en-US" sz="4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4" name="矩形 3"/>
          <p:cNvSpPr/>
          <p:nvPr/>
        </p:nvSpPr>
        <p:spPr>
          <a:xfrm>
            <a:off x="3491880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风景欣赏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8B4C6-6AA0-49AE-A01C-1315A1D72677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slow" advClick="0" advTm="3000"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003"/>
          <p:cNvPicPr>
            <a:picLocks noChangeAspect="1" noChangeArrowheads="1"/>
          </p:cNvPicPr>
          <p:nvPr/>
        </p:nvPicPr>
        <p:blipFill>
          <a:blip r:embed="rId2" cstate="print"/>
          <a:srcRect l="37607" r="18178"/>
          <a:stretch>
            <a:fillRect/>
          </a:stretch>
        </p:blipFill>
        <p:spPr bwMode="auto">
          <a:xfrm>
            <a:off x="0" y="1196752"/>
            <a:ext cx="91440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910013" y="3000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-22278" y="1412776"/>
            <a:ext cx="358944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西湖之妩媚 </a:t>
            </a:r>
          </a:p>
        </p:txBody>
      </p:sp>
      <p:sp>
        <p:nvSpPr>
          <p:cNvPr id="5" name="矩形 4"/>
          <p:cNvSpPr/>
          <p:nvPr/>
        </p:nvSpPr>
        <p:spPr>
          <a:xfrm>
            <a:off x="3707904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风景欣赏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35E9-7C08-4A18-88C1-D42BFBA3AAD8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slow" advClick="0" advTm="3000">
    <p:blind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040"/>
          <p:cNvPicPr>
            <a:picLocks noChangeAspect="1" noChangeArrowheads="1"/>
          </p:cNvPicPr>
          <p:nvPr/>
        </p:nvPicPr>
        <p:blipFill>
          <a:blip r:embed="rId2" cstate="print"/>
          <a:srcRect t="29411"/>
          <a:stretch>
            <a:fillRect/>
          </a:stretch>
        </p:blipFill>
        <p:spPr bwMode="auto">
          <a:xfrm>
            <a:off x="0" y="1196752"/>
            <a:ext cx="914400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133600" y="2438400"/>
            <a:ext cx="9144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2860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438400" y="1828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905250" y="2928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3905250" y="2919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0" y="1268760"/>
            <a:ext cx="35369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洱海之绚丽 </a:t>
            </a:r>
          </a:p>
        </p:txBody>
      </p:sp>
      <p:sp>
        <p:nvSpPr>
          <p:cNvPr id="9" name="矩形 8"/>
          <p:cNvSpPr/>
          <p:nvPr/>
        </p:nvSpPr>
        <p:spPr>
          <a:xfrm>
            <a:off x="3131840" y="33265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风景欣赏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07228-2D95-4E75-84E0-82B2697A65D6}" type="datetime3">
              <a:rPr lang="zh-CN" altLang="en-US" smtClean="0"/>
              <a:t>2017年10月11日星期三</a:t>
            </a:fld>
            <a:endParaRPr 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答谢中书书</a:t>
            </a:r>
            <a:endParaRPr lang="en-US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</TotalTime>
  <Words>3192</Words>
  <Application>Microsoft Office PowerPoint</Application>
  <PresentationFormat>全屏显示(4:3)</PresentationFormat>
  <Paragraphs>376</Paragraphs>
  <Slides>42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民族中学PPT模板201604</vt:lpstr>
      <vt:lpstr> 语文出版社八年级上册第18课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答谢中书书</vt:lpstr>
      <vt:lpstr>    作者简介</vt:lpstr>
      <vt:lpstr>幻灯片 12</vt:lpstr>
      <vt:lpstr>朗读——感受文章的节奏音韵之美</vt:lpstr>
      <vt:lpstr>幻灯片 14</vt:lpstr>
      <vt:lpstr>幻灯片 15</vt:lpstr>
      <vt:lpstr>思考探究   深入理解</vt:lpstr>
      <vt:lpstr>1.本文的主要内容 </vt:lpstr>
      <vt:lpstr>2.具体描绘山川之美的句子：</vt:lpstr>
      <vt:lpstr>幻灯片 19</vt:lpstr>
      <vt:lpstr>幻灯片 20</vt:lpstr>
      <vt:lpstr>景物描写方法：</vt:lpstr>
      <vt:lpstr>品味赏析</vt:lpstr>
      <vt:lpstr>思想探究</vt:lpstr>
      <vt:lpstr>品析表达——感受文章的意境之美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古人善于从一川一坳之中发现地理形胜之美，在对美的描述之中表达其中的适己之意。想想陶弘景的《答谢中书书》表达了怎样的感情？</vt:lpstr>
      <vt:lpstr>小结</vt:lpstr>
      <vt:lpstr>主题思想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Company>qgmzzx@163.com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2016-10-31T13:19:51Z</dcterms:created>
  <dcterms:modified xsi:type="dcterms:W3CDTF">2017-10-11T14:33:48Z</dcterms:modified>
</cp:coreProperties>
</file>