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</p:sldMasterIdLst>
  <p:sldIdLst>
    <p:sldId id="257" r:id="rId4"/>
    <p:sldId id="304" r:id="rId5"/>
    <p:sldId id="305" r:id="rId6"/>
    <p:sldId id="278" r:id="rId7"/>
    <p:sldId id="279" r:id="rId8"/>
    <p:sldId id="306" r:id="rId9"/>
    <p:sldId id="307" r:id="rId10"/>
    <p:sldId id="308" r:id="rId11"/>
    <p:sldId id="309" r:id="rId12"/>
    <p:sldId id="339" r:id="rId13"/>
    <p:sldId id="310" r:id="rId14"/>
    <p:sldId id="311" r:id="rId15"/>
    <p:sldId id="312" r:id="rId16"/>
    <p:sldId id="313" r:id="rId17"/>
    <p:sldId id="282" r:id="rId18"/>
    <p:sldId id="340" r:id="rId19"/>
    <p:sldId id="341" r:id="rId20"/>
    <p:sldId id="283" r:id="rId21"/>
    <p:sldId id="284" r:id="rId22"/>
    <p:sldId id="285" r:id="rId23"/>
    <p:sldId id="342" r:id="rId24"/>
    <p:sldId id="260" r:id="rId25"/>
    <p:sldId id="261" r:id="rId26"/>
    <p:sldId id="262" r:id="rId27"/>
    <p:sldId id="263" r:id="rId28"/>
    <p:sldId id="265" r:id="rId29"/>
    <p:sldId id="266" r:id="rId30"/>
    <p:sldId id="272" r:id="rId31"/>
    <p:sldId id="273" r:id="rId32"/>
    <p:sldId id="274" r:id="rId33"/>
    <p:sldId id="275" r:id="rId34"/>
    <p:sldId id="276" r:id="rId35"/>
    <p:sldId id="268" r:id="rId36"/>
    <p:sldId id="269" r:id="rId37"/>
    <p:sldId id="270" r:id="rId38"/>
    <p:sldId id="286" r:id="rId39"/>
    <p:sldId id="343" r:id="rId40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1d58b351-9a03-4cf8-a48f-e3cfdead335a}">
          <p14:sldIdLst>
            <p14:sldId id="257"/>
            <p14:sldId id="304"/>
            <p14:sldId id="305"/>
            <p14:sldId id="278"/>
            <p14:sldId id="279"/>
            <p14:sldId id="306"/>
            <p14:sldId id="307"/>
            <p14:sldId id="308"/>
            <p14:sldId id="309"/>
            <p14:sldId id="310"/>
            <p14:sldId id="311"/>
            <p14:sldId id="312"/>
            <p14:sldId id="283"/>
            <p14:sldId id="284"/>
            <p14:sldId id="342"/>
            <p14:sldId id="261"/>
            <p14:sldId id="262"/>
            <p14:sldId id="265"/>
            <p14:sldId id="266"/>
            <p14:sldId id="272"/>
            <p14:sldId id="273"/>
            <p14:sldId id="274"/>
            <p14:sldId id="275"/>
            <p14:sldId id="276"/>
            <p14:sldId id="269"/>
            <p14:sldId id="339"/>
            <p14:sldId id="282"/>
            <p14:sldId id="313"/>
            <p14:sldId id="340"/>
            <p14:sldId id="285"/>
            <p14:sldId id="260"/>
            <p14:sldId id="263"/>
            <p14:sldId id="341"/>
            <p14:sldId id="268"/>
            <p14:sldId id="270"/>
            <p14:sldId id="286"/>
            <p14:sldId id="343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.xml"/><Relationship Id="rId8" Type="http://schemas.openxmlformats.org/officeDocument/2006/relationships/slideLayout" Target="../slideLayouts/slideLayout10.xml"/><Relationship Id="rId7" Type="http://schemas.openxmlformats.org/officeDocument/2006/relationships/slideLayout" Target="../slideLayouts/slideLayout9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1" Type="http://schemas.openxmlformats.org/officeDocument/2006/relationships/theme" Target="../theme/theme2.xml"/><Relationship Id="rId10" Type="http://schemas.openxmlformats.org/officeDocument/2006/relationships/slideLayout" Target="../slideLayouts/slideLayout1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9pPr>
    </p:titleStyle>
    <p:bodyStyle>
      <a:lvl1pPr marL="457200" indent="-4572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audio" Target="../media/audio2.wav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.pn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Picture 2" descr="http://file.youboy.com/a/56/76/86/7/4045097.jpg"/>
          <p:cNvPicPr>
            <a:picLocks noChangeAspect="1"/>
          </p:cNvPicPr>
          <p:nvPr/>
        </p:nvPicPr>
        <p:blipFill>
          <a:blip r:embed="rId1"/>
          <a:srcRect b="4646"/>
          <a:stretch>
            <a:fillRect/>
          </a:stretch>
        </p:blipFill>
        <p:spPr>
          <a:xfrm>
            <a:off x="0" y="-35983"/>
            <a:ext cx="12192000" cy="689398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1583267" y="357717"/>
            <a:ext cx="2631440" cy="1568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  <a:t>三峡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84202" y="2218902"/>
            <a:ext cx="1817370" cy="748030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  <a:t>郦道元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372562" y="4481407"/>
            <a:ext cx="3180715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  <a:t>课时二</a:t>
            </a: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 三</a:t>
            </a:r>
            <a:endParaRPr kumimoji="0" lang="en-US" altLang="zh-CN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2"/>
          <p:cNvSpPr>
            <a:spLocks noGrp="1"/>
          </p:cNvSpPr>
          <p:nvPr>
            <p:ph type="body"/>
          </p:nvPr>
        </p:nvSpPr>
        <p:spPr>
          <a:xfrm>
            <a:off x="1774825" y="838835"/>
            <a:ext cx="8381365" cy="393827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hangingPunct="1">
              <a:buNone/>
            </a:pPr>
            <a:r>
              <a:rPr lang="en-US" altLang="zh-CN" sz="4800" b="1" dirty="0"/>
              <a:t>4</a:t>
            </a:r>
            <a:r>
              <a:rPr lang="zh-CN" altLang="en-US" sz="4800" b="1" dirty="0"/>
              <a:t>、文章在描写三峡的水时为何不按春夏秋冬季节来写呢</a:t>
            </a:r>
            <a:r>
              <a:rPr lang="en-US" altLang="zh-CN" sz="4800" b="1" dirty="0"/>
              <a:t>?</a:t>
            </a:r>
            <a:endParaRPr lang="en-US" altLang="zh-CN" sz="4800" b="1" dirty="0"/>
          </a:p>
          <a:p>
            <a:pPr eaLnBrk="1" hangingPunct="1">
              <a:buNone/>
            </a:pPr>
            <a:endParaRPr lang="en-US" altLang="zh-CN" sz="4800" b="1" dirty="0"/>
          </a:p>
        </p:txBody>
      </p:sp>
      <p:sp>
        <p:nvSpPr>
          <p:cNvPr id="123909" name="Text Box 5"/>
          <p:cNvSpPr txBox="1"/>
          <p:nvPr/>
        </p:nvSpPr>
        <p:spPr>
          <a:xfrm>
            <a:off x="1988820" y="2839085"/>
            <a:ext cx="821436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spcBef>
                <a:spcPct val="20000"/>
              </a:spcBef>
            </a:pPr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</a:rPr>
              <a:t>因为三峡的水，以夏季为盛</a:t>
            </a:r>
            <a:r>
              <a:rPr lang="en-US" altLang="zh-CN" sz="6000" b="1" dirty="0">
                <a:solidFill>
                  <a:srgbClr val="FF0000"/>
                </a:solidFill>
                <a:latin typeface="Arial" panose="020B0604020202020204" pitchFamily="34" charset="0"/>
              </a:rPr>
              <a:t>, </a:t>
            </a:r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</a:rPr>
              <a:t>故先写“夏水”。</a:t>
            </a:r>
            <a:endParaRPr lang="zh-CN" altLang="en-US" sz="6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9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102360"/>
            <a:ext cx="10515600" cy="5074920"/>
          </a:xfrm>
        </p:spPr>
        <p:txBody>
          <a:bodyPr>
            <a:normAutofit lnSpcReduction="10000"/>
          </a:bodyPr>
          <a:p>
            <a:r>
              <a:rPr lang="en-US" altLang="zh-CN" sz="3600" b="1" dirty="0">
                <a:sym typeface="+mn-ea"/>
              </a:rPr>
              <a:t>1</a:t>
            </a:r>
            <a:r>
              <a:rPr lang="zh-CN" altLang="en-US" sz="3600" b="1" dirty="0">
                <a:sym typeface="+mn-ea"/>
              </a:rPr>
              <a:t>、三峡的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春冬</a:t>
            </a:r>
            <a:r>
              <a:rPr lang="zh-CN" altLang="en-US" sz="3600" b="1" dirty="0">
                <a:sym typeface="+mn-ea"/>
              </a:rPr>
              <a:t>有何景物？结合文中的语句说说各自特点。</a:t>
            </a:r>
            <a:endParaRPr lang="zh-CN" altLang="en-US" sz="3600" b="1" dirty="0">
              <a:sym typeface="+mn-ea"/>
            </a:endParaRPr>
          </a:p>
          <a:p>
            <a:r>
              <a:rPr lang="zh-CN" altLang="en-US" sz="4000" b="1" dirty="0">
                <a:latin typeface="Arial" panose="020B0604020202020204" pitchFamily="34" charset="0"/>
                <a:sym typeface="+mn-ea"/>
              </a:rPr>
              <a:t>湍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：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素  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 </a:t>
            </a:r>
            <a:r>
              <a:rPr lang="zh-CN" altLang="en-US" sz="4000" b="1" dirty="0">
                <a:latin typeface="Arial" panose="020B0604020202020204" pitchFamily="34" charset="0"/>
                <a:sym typeface="+mn-ea"/>
              </a:rPr>
              <a:t>潭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：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绿   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  <a:p>
            <a:r>
              <a:rPr lang="zh-CN" altLang="en-US" sz="4000" b="1" dirty="0">
                <a:latin typeface="Arial" panose="020B0604020202020204" pitchFamily="34" charset="0"/>
                <a:sym typeface="+mn-ea"/>
              </a:rPr>
              <a:t>清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：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回   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  <a:p>
            <a:endParaRPr lang="zh-CN" altLang="en-US" sz="4000"/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788035" y="448945"/>
            <a:ext cx="4721860" cy="654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>
                <a:solidFill>
                  <a:srgbClr val="C00000"/>
                </a:solidFill>
              </a:rPr>
              <a:t>赏析第三段：</a:t>
            </a:r>
            <a:endParaRPr lang="zh-CN" altLang="en-US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532765"/>
            <a:ext cx="10515600" cy="5644515"/>
          </a:xfrm>
        </p:spPr>
        <p:txBody>
          <a:bodyPr/>
          <a:p>
            <a:r>
              <a:rPr lang="zh-CN" altLang="en-US" sz="3200" b="1" dirty="0">
                <a:latin typeface="Arial" panose="020B0604020202020204" pitchFamily="34" charset="0"/>
                <a:sym typeface="+mn-ea"/>
              </a:rPr>
              <a:t>影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：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倒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         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 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：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绝  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  </a:t>
            </a:r>
            <a:r>
              <a:rPr lang="zh-CN" altLang="en-US" sz="3200" b="1" dirty="0">
                <a:latin typeface="Arial" panose="020B0604020202020204" pitchFamily="34" charset="0"/>
                <a:sym typeface="+mn-ea"/>
              </a:rPr>
              <a:t>柏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：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怪    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sym typeface="+mn-ea"/>
              </a:rPr>
              <a:t>泉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：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悬   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  </a:t>
            </a:r>
            <a:r>
              <a:rPr lang="zh-CN" altLang="en-US" sz="3200" b="1" dirty="0">
                <a:latin typeface="Arial" panose="020B0604020202020204" pitchFamily="34" charset="0"/>
                <a:sym typeface="+mn-ea"/>
              </a:rPr>
              <a:t>瀑布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：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飞漱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endParaRPr lang="zh-CN" altLang="en-US"/>
          </a:p>
        </p:txBody>
      </p:sp>
      <p:grpSp>
        <p:nvGrpSpPr>
          <p:cNvPr id="22533" name="Group 20"/>
          <p:cNvGrpSpPr/>
          <p:nvPr/>
        </p:nvGrpSpPr>
        <p:grpSpPr>
          <a:xfrm>
            <a:off x="1272540" y="1528128"/>
            <a:ext cx="508000" cy="533400"/>
            <a:chOff x="4080" y="2304"/>
            <a:chExt cx="320" cy="336"/>
          </a:xfrm>
        </p:grpSpPr>
        <p:sp>
          <p:nvSpPr>
            <p:cNvPr id="22534" name="WordArt 21"/>
            <p:cNvSpPr>
              <a:spLocks noTextEdit="1"/>
            </p:cNvSpPr>
            <p:nvPr/>
          </p:nvSpPr>
          <p:spPr>
            <a:xfrm>
              <a:off x="4080" y="2360"/>
              <a:ext cx="75" cy="21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>
                  <a:ln w="1270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accent2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山</a:t>
              </a:r>
              <a:endParaRPr lang="zh-CN" altLang="en-US" sz="3600">
                <a:ln w="127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2535" name="WordArt 22"/>
            <p:cNvSpPr>
              <a:spLocks noTextEdit="1"/>
            </p:cNvSpPr>
            <p:nvPr/>
          </p:nvSpPr>
          <p:spPr>
            <a:xfrm>
              <a:off x="4176" y="2304"/>
              <a:ext cx="224" cy="33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90000" lnSpcReduction="20000"/>
            </a:bodyPr>
            <a:p>
              <a:pPr algn="ctr"/>
              <a:r>
                <a:rPr lang="zh-CN" altLang="en-US" sz="3600">
                  <a:ln w="1270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accent2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献</a:t>
              </a:r>
              <a:endParaRPr lang="zh-CN" altLang="en-US" sz="3600">
                <a:ln w="127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499110"/>
            <a:ext cx="10515600" cy="5678170"/>
          </a:xfrm>
        </p:spPr>
        <p:txBody>
          <a:bodyPr/>
          <a:p>
            <a:r>
              <a:rPr lang="zh-CN" altLang="en-US" b="1" dirty="0">
                <a:solidFill>
                  <a:srgbClr val="003366"/>
                </a:solidFill>
                <a:latin typeface="Arial" panose="020B0604020202020204" pitchFamily="34" charset="0"/>
                <a:sym typeface="+mn-ea"/>
              </a:rPr>
              <a:t>  </a:t>
            </a:r>
            <a:r>
              <a:rPr lang="zh-CN" altLang="en-US" sz="3600" b="1" dirty="0">
                <a:latin typeface="Arial" panose="020B0604020202020204" pitchFamily="34" charset="0"/>
                <a:sym typeface="+mn-ea"/>
              </a:rPr>
              <a:t>水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：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清   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  <a:p>
            <a:r>
              <a:rPr lang="zh-CN" altLang="en-US" sz="3600" b="1" dirty="0">
                <a:latin typeface="Arial" panose="020B0604020202020204" pitchFamily="34" charset="0"/>
                <a:sym typeface="+mn-ea"/>
              </a:rPr>
              <a:t>树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：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荣  </a:t>
            </a:r>
            <a:r>
              <a:rPr lang="zh-CN" altLang="en-US" sz="3600" b="1" dirty="0">
                <a:latin typeface="Arial" panose="020B0604020202020204" pitchFamily="34" charset="0"/>
                <a:sym typeface="+mn-ea"/>
              </a:rPr>
              <a:t> </a:t>
            </a:r>
            <a:endParaRPr lang="zh-CN" altLang="en-US" sz="3600" b="1" dirty="0">
              <a:latin typeface="Arial" panose="020B0604020202020204" pitchFamily="34" charset="0"/>
              <a:sym typeface="+mn-ea"/>
            </a:endParaRPr>
          </a:p>
          <a:p>
            <a:r>
              <a:rPr lang="zh-CN" altLang="en-US" sz="3600" b="1" dirty="0">
                <a:latin typeface="Arial" panose="020B0604020202020204" pitchFamily="34" charset="0"/>
                <a:sym typeface="+mn-ea"/>
              </a:rPr>
              <a:t>山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：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高    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  <a:p>
            <a:r>
              <a:rPr lang="zh-CN" altLang="en-US" sz="3600" b="1" dirty="0">
                <a:latin typeface="Arial" panose="020B0604020202020204" pitchFamily="34" charset="0"/>
                <a:sym typeface="+mn-ea"/>
              </a:rPr>
              <a:t>草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：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盛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0025" y="196215"/>
            <a:ext cx="6283960" cy="906780"/>
          </a:xfrm>
        </p:spPr>
        <p:txBody>
          <a:bodyPr/>
          <a:p>
            <a:r>
              <a:rPr lang="zh-CN" altLang="en-US" sz="4000" b="1"/>
              <a:t>小结：写春冬之季节</a:t>
            </a:r>
            <a:endParaRPr lang="zh-CN" altLang="en-US" sz="40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5940" y="929005"/>
            <a:ext cx="10515600" cy="4351338"/>
          </a:xfrm>
        </p:spPr>
        <p:txBody>
          <a:bodyPr/>
          <a:p>
            <a:r>
              <a:rPr lang="zh-CN" altLang="en-US" sz="3600" b="1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素</a:t>
            </a:r>
            <a:r>
              <a:rPr lang="zh-CN" altLang="en-US" sz="3600" b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湍</a:t>
            </a:r>
            <a:r>
              <a:rPr lang="en-US" altLang="zh-CN" sz="3600" b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600" b="1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绿潭，回清</a:t>
            </a:r>
            <a:r>
              <a:rPr lang="en-US" altLang="zh-CN" sz="3600" b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600" b="1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倒影。</a:t>
            </a:r>
            <a:endParaRPr lang="zh-CN" altLang="en-US" sz="3600" b="1">
              <a:ln>
                <a:noFill/>
              </a:ln>
              <a:effectLst/>
              <a:uLnTx/>
              <a:uFillTx/>
              <a:latin typeface="宋体" panose="02010600030101010101" pitchFamily="2" charset="-122"/>
              <a:sym typeface="+mn-ea"/>
            </a:endParaRPr>
          </a:p>
          <a:p>
            <a:endParaRPr lang="zh-CN" altLang="en-US" sz="3600" b="1">
              <a:ln>
                <a:noFill/>
              </a:ln>
              <a:effectLst/>
              <a:uLnTx/>
              <a:uFillTx/>
              <a:latin typeface="宋体" panose="02010600030101010101" pitchFamily="2" charset="-122"/>
              <a:sym typeface="+mn-ea"/>
            </a:endParaRPr>
          </a:p>
          <a:p>
            <a:r>
              <a:rPr lang="zh-CN" altLang="en-US" sz="3600" b="1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绝    </a:t>
            </a:r>
            <a:r>
              <a:rPr lang="en-US" altLang="zh-CN" sz="3600" b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600" b="1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多生怪柏，悬泉瀑布，飞</a:t>
            </a:r>
            <a:r>
              <a:rPr lang="zh-CN" altLang="en-US" sz="3600" b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漱</a:t>
            </a:r>
            <a:r>
              <a:rPr lang="zh-CN" altLang="en-US" sz="3600" b="1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其间，</a:t>
            </a:r>
            <a:endParaRPr lang="zh-CN" altLang="en-US"/>
          </a:p>
        </p:txBody>
      </p:sp>
      <p:grpSp>
        <p:nvGrpSpPr>
          <p:cNvPr id="15363" name="Group 4"/>
          <p:cNvGrpSpPr/>
          <p:nvPr/>
        </p:nvGrpSpPr>
        <p:grpSpPr>
          <a:xfrm>
            <a:off x="1624965" y="2154238"/>
            <a:ext cx="508000" cy="533400"/>
            <a:chOff x="4080" y="2304"/>
            <a:chExt cx="320" cy="336"/>
          </a:xfrm>
        </p:grpSpPr>
        <p:sp>
          <p:nvSpPr>
            <p:cNvPr id="15364" name="WordArt 5"/>
            <p:cNvSpPr>
              <a:spLocks noTextEdit="1"/>
            </p:cNvSpPr>
            <p:nvPr/>
          </p:nvSpPr>
          <p:spPr>
            <a:xfrm>
              <a:off x="4080" y="2360"/>
              <a:ext cx="75" cy="21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>
                  <a:ln w="1270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山</a:t>
              </a:r>
              <a:endParaRPr lang="zh-CN" altLang="en-US" sz="3600">
                <a:ln w="127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5365" name="WordArt 6"/>
            <p:cNvSpPr>
              <a:spLocks noTextEdit="1"/>
            </p:cNvSpPr>
            <p:nvPr/>
          </p:nvSpPr>
          <p:spPr>
            <a:xfrm>
              <a:off x="4176" y="2304"/>
              <a:ext cx="224" cy="33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90000" lnSpcReduction="20000"/>
            </a:bodyPr>
            <a:p>
              <a:pPr algn="ctr"/>
              <a:r>
                <a:rPr lang="zh-CN" altLang="en-US" sz="3600">
                  <a:ln w="1270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B05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献</a:t>
              </a:r>
              <a:endParaRPr lang="zh-CN" altLang="en-US" sz="3600">
                <a:ln w="127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980555" y="750570"/>
            <a:ext cx="220980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dirty="0">
                <a:latin typeface="Arial" panose="020B0604020202020204" pitchFamily="34" charset="0"/>
                <a:sym typeface="+mn-ea"/>
              </a:rPr>
              <a:t> 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俯视之景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190355" y="2154555"/>
            <a:ext cx="220980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dirty="0">
                <a:latin typeface="Arial" panose="020B0604020202020204" pitchFamily="34" charset="0"/>
                <a:sym typeface="+mn-ea"/>
              </a:rPr>
              <a:t> 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仰视之景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0025" y="3359150"/>
            <a:ext cx="12915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dirty="0">
                <a:latin typeface="Arial" panose="020B0604020202020204" pitchFamily="34" charset="0"/>
                <a:sym typeface="+mn-ea"/>
              </a:rPr>
              <a:t> 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白浪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44345" y="3359150"/>
            <a:ext cx="12915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dirty="0">
                <a:latin typeface="Arial" panose="020B0604020202020204" pitchFamily="34" charset="0"/>
                <a:sym typeface="+mn-ea"/>
              </a:rPr>
              <a:t> 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绿峰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38550" y="3359150"/>
            <a:ext cx="12915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dirty="0">
                <a:latin typeface="Arial" panose="020B0604020202020204" pitchFamily="34" charset="0"/>
                <a:sym typeface="+mn-ea"/>
              </a:rPr>
              <a:t> 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青山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37455" y="3359150"/>
            <a:ext cx="12915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dirty="0">
                <a:latin typeface="Arial" panose="020B0604020202020204" pitchFamily="34" charset="0"/>
                <a:sym typeface="+mn-ea"/>
              </a:rPr>
              <a:t> 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花草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09790" y="3241040"/>
            <a:ext cx="299720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dirty="0">
                <a:latin typeface="Arial" panose="020B0604020202020204" pitchFamily="34" charset="0"/>
                <a:sym typeface="+mn-ea"/>
              </a:rPr>
              <a:t> </a:t>
            </a:r>
            <a:r>
              <a:rPr lang="en-US" sz="3600" b="1" dirty="0">
                <a:solidFill>
                  <a:srgbClr val="00B050"/>
                </a:solidFill>
                <a:latin typeface="Arial" panose="020B0604020202020204" pitchFamily="34" charset="0"/>
                <a:sym typeface="+mn-ea"/>
              </a:rPr>
              <a:t>——</a:t>
            </a:r>
            <a:r>
              <a:rPr lang="zh-CN" altLang="en-US" sz="3600" b="1" dirty="0">
                <a:solidFill>
                  <a:srgbClr val="00B050"/>
                </a:solidFill>
                <a:latin typeface="Arial" panose="020B0604020202020204" pitchFamily="34" charset="0"/>
                <a:sym typeface="+mn-ea"/>
              </a:rPr>
              <a:t>色彩艳丽</a:t>
            </a:r>
            <a:endParaRPr lang="zh-CN" altLang="en-US" sz="3600" b="1" dirty="0">
              <a:solidFill>
                <a:srgbClr val="00B050"/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5940" y="4635500"/>
            <a:ext cx="358711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dirty="0">
                <a:latin typeface="Arial" panose="020B0604020202020204" pitchFamily="34" charset="0"/>
                <a:sym typeface="+mn-ea"/>
              </a:rPr>
              <a:t> 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清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、荣、峻、茂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29045" y="4635500"/>
            <a:ext cx="220980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dirty="0">
                <a:latin typeface="Arial" panose="020B0604020202020204" pitchFamily="34" charset="0"/>
                <a:sym typeface="+mn-ea"/>
              </a:rPr>
              <a:t> 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一字一景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54" name="Text Box 2"/>
          <p:cNvSpPr txBox="1"/>
          <p:nvPr/>
        </p:nvSpPr>
        <p:spPr>
          <a:xfrm>
            <a:off x="1847850" y="620713"/>
            <a:ext cx="8569325" cy="4892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4000" dirty="0">
                <a:latin typeface="Arial" panose="020B0604020202020204" pitchFamily="34" charset="0"/>
                <a:ea typeface="隶书" pitchFamily="49" charset="-122"/>
              </a:rPr>
              <a:t>          </a:t>
            </a:r>
            <a:r>
              <a:rPr lang="zh-CN" altLang="en-US" sz="4800" b="1" dirty="0">
                <a:solidFill>
                  <a:schemeClr val="tx1"/>
                </a:solidFill>
                <a:latin typeface="宋体" panose="02010600030101010101" pitchFamily="2" charset="-122"/>
              </a:rPr>
              <a:t>第三段写三峡的春冬景色。</a:t>
            </a: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</a:rPr>
              <a:t>气氛由</a:t>
            </a:r>
            <a:r>
              <a:rPr lang="zh-CN" altLang="en-US" sz="4800" b="1" dirty="0">
                <a:solidFill>
                  <a:srgbClr val="00B050"/>
                </a:solidFill>
                <a:latin typeface="宋体" panose="02010600030101010101" pitchFamily="2" charset="-122"/>
              </a:rPr>
              <a:t>紧张</a:t>
            </a: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</a:rPr>
              <a:t>变得</a:t>
            </a:r>
            <a:r>
              <a:rPr lang="zh-CN" altLang="en-US" sz="4800" b="1" dirty="0">
                <a:solidFill>
                  <a:srgbClr val="00B050"/>
                </a:solidFill>
                <a:latin typeface="宋体" panose="02010600030101010101" pitchFamily="2" charset="-122"/>
              </a:rPr>
              <a:t>轻松</a:t>
            </a:r>
            <a:r>
              <a:rPr lang="zh-CN" altLang="en-US" sz="4800" b="1" dirty="0">
                <a:solidFill>
                  <a:schemeClr val="tx1"/>
                </a:solidFill>
                <a:latin typeface="宋体" panose="02010600030101010101" pitchFamily="2" charset="-122"/>
              </a:rPr>
              <a:t>，向人们展现了一幅有动有静、色彩斑斓的山水画卷。</a:t>
            </a:r>
            <a:endParaRPr lang="zh-CN" altLang="en-US" sz="4800" b="1" dirty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4800" b="1" dirty="0">
                <a:solidFill>
                  <a:schemeClr val="tx1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4800" b="1" dirty="0">
                <a:solidFill>
                  <a:schemeClr val="tx1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4800" b="1" dirty="0">
                <a:solidFill>
                  <a:schemeClr val="tx1"/>
                </a:solidFill>
                <a:latin typeface="宋体" panose="02010600030101010101" pitchFamily="2" charset="-122"/>
              </a:rPr>
              <a:t>＿＿＿</a:t>
            </a:r>
            <a:r>
              <a:rPr lang="zh-CN" altLang="en-US" sz="4800" b="1" u="sng" dirty="0">
                <a:solidFill>
                  <a:schemeClr val="tx1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4800" b="1" dirty="0">
                <a:solidFill>
                  <a:schemeClr val="tx1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4800" b="1" dirty="0">
                <a:solidFill>
                  <a:schemeClr val="tx1"/>
                </a:solidFill>
                <a:latin typeface="宋体" panose="02010600030101010101" pitchFamily="2" charset="-122"/>
              </a:rPr>
              <a:t>是作者由衷的感叹。</a:t>
            </a:r>
            <a:endParaRPr lang="zh-CN" altLang="en-US" sz="48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100355" name="Text Box 3"/>
          <p:cNvSpPr txBox="1"/>
          <p:nvPr/>
        </p:nvSpPr>
        <p:spPr>
          <a:xfrm>
            <a:off x="3020060" y="3883025"/>
            <a:ext cx="475297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良多趣味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0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1003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4" grpId="0"/>
      <p:bldP spid="10035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1"/>
          <p:cNvSpPr>
            <a:spLocks noGrp="1"/>
          </p:cNvSpPr>
          <p:nvPr/>
        </p:nvSpPr>
        <p:spPr>
          <a:xfrm>
            <a:off x="788035" y="448945"/>
            <a:ext cx="4721860" cy="654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>
                <a:solidFill>
                  <a:srgbClr val="C00000"/>
                </a:solidFill>
              </a:rPr>
              <a:t>赏析第四段：</a:t>
            </a:r>
            <a:endParaRPr lang="zh-CN" altLang="en-US" b="1">
              <a:solidFill>
                <a:srgbClr val="C00000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/>
        </p:nvSpPr>
        <p:spPr>
          <a:xfrm>
            <a:off x="1301115" y="1389380"/>
            <a:ext cx="9104630" cy="10331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b="1">
                <a:solidFill>
                  <a:schemeClr val="tx1"/>
                </a:solidFill>
              </a:rPr>
              <a:t>1</a:t>
            </a:r>
            <a:r>
              <a:rPr lang="en-US" altLang="zh-CN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4000" b="1">
                <a:solidFill>
                  <a:schemeClr val="tx1"/>
                </a:solidFill>
              </a:rPr>
              <a:t>第四节描写的是三峡什么季节的景象？</a:t>
            </a:r>
            <a:endParaRPr lang="zh-CN" altLang="en-US" sz="4000" b="1">
              <a:solidFill>
                <a:schemeClr val="tx1"/>
              </a:solidFill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3315970" y="2422525"/>
            <a:ext cx="5325745" cy="1476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b="1">
                <a:solidFill>
                  <a:srgbClr val="C00000"/>
                </a:solidFill>
              </a:rPr>
              <a:t>秋季</a:t>
            </a:r>
            <a:endParaRPr lang="zh-CN" altLang="en-US" sz="4000" b="1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/>
        </p:nvSpPr>
        <p:spPr>
          <a:xfrm>
            <a:off x="427990" y="549910"/>
            <a:ext cx="9138285" cy="45764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b="1">
                <a:solidFill>
                  <a:schemeClr val="tx1"/>
                </a:solidFill>
              </a:rPr>
              <a:t>2</a:t>
            </a:r>
            <a:r>
              <a:rPr lang="en-US" altLang="zh-CN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表明时间的词语是</a:t>
            </a:r>
            <a:r>
              <a:rPr lang="zh-CN" altLang="en-US" sz="4000" b="1">
                <a:solidFill>
                  <a:schemeClr val="tx1"/>
                </a:solidFill>
              </a:rPr>
              <a:t>？</a:t>
            </a:r>
            <a:endParaRPr lang="zh-CN" altLang="en-US" sz="4000" b="1">
              <a:solidFill>
                <a:schemeClr val="tx1"/>
              </a:solidFill>
            </a:endParaRPr>
          </a:p>
          <a:p>
            <a:endParaRPr lang="zh-CN" altLang="en-US" sz="4000" b="1">
              <a:solidFill>
                <a:schemeClr val="tx1"/>
              </a:solidFill>
            </a:endParaRPr>
          </a:p>
          <a:p>
            <a:r>
              <a:rPr lang="zh-CN" altLang="en-US" sz="4000" b="1">
                <a:solidFill>
                  <a:schemeClr val="tx1"/>
                </a:solidFill>
              </a:rPr>
              <a:t>所写到的事物是？</a:t>
            </a:r>
            <a:endParaRPr lang="zh-CN" altLang="en-US" sz="4000" b="1">
              <a:solidFill>
                <a:schemeClr val="tx1"/>
              </a:solidFill>
            </a:endParaRPr>
          </a:p>
          <a:p>
            <a:endParaRPr lang="zh-CN" altLang="en-US" sz="4000" b="1">
              <a:solidFill>
                <a:schemeClr val="tx1"/>
              </a:solidFill>
            </a:endParaRPr>
          </a:p>
          <a:p>
            <a:r>
              <a:rPr lang="zh-CN" altLang="en-US" sz="4000" b="1">
                <a:solidFill>
                  <a:schemeClr val="tx1"/>
                </a:solidFill>
              </a:rPr>
              <a:t>这一季节三峡的特点是？</a:t>
            </a:r>
            <a:endParaRPr lang="zh-CN" altLang="en-US" sz="4000" b="1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80555" y="1304925"/>
            <a:ext cx="220980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dirty="0">
                <a:latin typeface="Arial" panose="020B0604020202020204" pitchFamily="34" charset="0"/>
                <a:sym typeface="+mn-ea"/>
              </a:rPr>
              <a:t> 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晴初霜旦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07555" y="2237740"/>
            <a:ext cx="450532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dirty="0">
                <a:latin typeface="Arial" panose="020B0604020202020204" pitchFamily="34" charset="0"/>
                <a:sym typeface="+mn-ea"/>
              </a:rPr>
              <a:t> 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林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、涧、猿啸、回声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80555" y="3406140"/>
            <a:ext cx="26689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dirty="0">
                <a:latin typeface="Arial" panose="020B0604020202020204" pitchFamily="34" charset="0"/>
                <a:sym typeface="+mn-ea"/>
              </a:rPr>
              <a:t> 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悲寂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、凄凉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Rectangle 2"/>
          <p:cNvSpPr>
            <a:spLocks noGrp="1"/>
          </p:cNvSpPr>
          <p:nvPr>
            <p:ph type="body"/>
          </p:nvPr>
        </p:nvSpPr>
        <p:spPr>
          <a:xfrm>
            <a:off x="1774825" y="620713"/>
            <a:ext cx="8424863" cy="557053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hangingPunct="1">
              <a:buNone/>
            </a:pPr>
            <a:r>
              <a:rPr lang="en-US" altLang="zh-CN" b="1" dirty="0"/>
              <a:t>3</a:t>
            </a:r>
            <a:r>
              <a:rPr lang="zh-CN" altLang="en-US" b="1" dirty="0"/>
              <a:t>、</a:t>
            </a:r>
            <a:r>
              <a:rPr lang="zh-CN" altLang="en-US" sz="3600" b="1" dirty="0">
                <a:solidFill>
                  <a:srgbClr val="0000CC"/>
                </a:solidFill>
              </a:rPr>
              <a:t>作者描写“猿声”的作用是什么？</a:t>
            </a:r>
            <a:endParaRPr lang="zh-CN" altLang="en-US" sz="3600" b="1" dirty="0">
              <a:solidFill>
                <a:srgbClr val="0000CC"/>
              </a:solidFill>
            </a:endParaRPr>
          </a:p>
          <a:p>
            <a:pPr eaLnBrk="1" hangingPunct="1">
              <a:buNone/>
            </a:pPr>
            <a:endParaRPr lang="zh-CN" altLang="en-US" sz="3600" b="1" dirty="0"/>
          </a:p>
          <a:p>
            <a:pPr eaLnBrk="1" hangingPunct="1">
              <a:buNone/>
            </a:pPr>
            <a:endParaRPr lang="zh-CN" altLang="en-US" b="1" dirty="0"/>
          </a:p>
          <a:p>
            <a:pPr eaLnBrk="1" hangingPunct="1">
              <a:buNone/>
            </a:pPr>
            <a:r>
              <a:rPr lang="en-US" altLang="zh-CN" sz="3600" b="1" dirty="0"/>
              <a:t>4</a:t>
            </a:r>
            <a:r>
              <a:rPr lang="zh-CN" altLang="en-US" sz="3600" b="1" dirty="0"/>
              <a:t>、</a:t>
            </a:r>
            <a:r>
              <a:rPr lang="zh-CN" altLang="en-US" sz="3600" b="1" dirty="0">
                <a:solidFill>
                  <a:srgbClr val="0000CC"/>
                </a:solidFill>
              </a:rPr>
              <a:t>作者引用渔歌的作用是什么？</a:t>
            </a:r>
            <a:endParaRPr lang="zh-CN" altLang="en-US" sz="3600" b="1" dirty="0">
              <a:solidFill>
                <a:srgbClr val="0000CC"/>
              </a:solidFill>
            </a:endParaRPr>
          </a:p>
          <a:p>
            <a:pPr eaLnBrk="1" hangingPunct="1">
              <a:buNone/>
            </a:pPr>
            <a:endParaRPr lang="en-US" altLang="zh-CN" sz="3600" b="1" dirty="0"/>
          </a:p>
        </p:txBody>
      </p:sp>
      <p:sp>
        <p:nvSpPr>
          <p:cNvPr id="124931" name="Text Box 3"/>
          <p:cNvSpPr txBox="1"/>
          <p:nvPr/>
        </p:nvSpPr>
        <p:spPr>
          <a:xfrm>
            <a:off x="2135188" y="1557338"/>
            <a:ext cx="7345362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</a:rPr>
              <a:t>    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渲染三峡秋景的</a:t>
            </a:r>
            <a:r>
              <a:rPr lang="zh-CN" altLang="en-US" sz="40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凄凉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。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24933" name="Text Box 5"/>
          <p:cNvSpPr txBox="1"/>
          <p:nvPr/>
        </p:nvSpPr>
        <p:spPr>
          <a:xfrm>
            <a:off x="1847850" y="3573463"/>
            <a:ext cx="8281988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2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引用渔者的歌谣来说明三峡秋景的</a:t>
            </a:r>
            <a:r>
              <a:rPr lang="zh-CN" altLang="en-US" sz="3600" b="1" dirty="0">
                <a:solidFill>
                  <a:srgbClr val="00B050"/>
                </a:solidFill>
                <a:latin typeface="Arial" panose="020B0604020202020204" pitchFamily="34" charset="0"/>
              </a:rPr>
              <a:t>凄凉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，以衬托游者</a:t>
            </a:r>
            <a:r>
              <a:rPr lang="zh-CN" altLang="en-US" sz="3600" b="1" dirty="0">
                <a:solidFill>
                  <a:srgbClr val="00B050"/>
                </a:solidFill>
                <a:latin typeface="Arial" panose="020B0604020202020204" pitchFamily="34" charset="0"/>
              </a:rPr>
              <a:t>哀愁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的心情。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3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02" name="Text Box 2"/>
          <p:cNvSpPr txBox="1"/>
          <p:nvPr/>
        </p:nvSpPr>
        <p:spPr>
          <a:xfrm>
            <a:off x="701040" y="981075"/>
            <a:ext cx="11075670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4000" dirty="0">
                <a:latin typeface="Arial" panose="020B0604020202020204" pitchFamily="34" charset="0"/>
                <a:ea typeface="隶书" pitchFamily="49" charset="-122"/>
              </a:rPr>
              <a:t>        </a:t>
            </a:r>
            <a:r>
              <a:rPr lang="zh-CN" altLang="en-US" sz="4800" b="1" dirty="0">
                <a:solidFill>
                  <a:srgbClr val="0000CC"/>
                </a:solidFill>
                <a:latin typeface="华文宋体" pitchFamily="2" charset="-122"/>
                <a:ea typeface="华文宋体" pitchFamily="2" charset="-122"/>
              </a:rPr>
              <a:t>第四段写三峡 的秋冬的景象，和上层欢快的气氛形成鲜明的</a:t>
            </a:r>
            <a:r>
              <a:rPr lang="zh-CN" altLang="en-US" sz="4800" b="1" dirty="0">
                <a:solidFill>
                  <a:schemeClr val="tx1"/>
                </a:solidFill>
                <a:latin typeface="华文宋体" pitchFamily="2" charset="-122"/>
                <a:ea typeface="华文宋体" pitchFamily="2" charset="-122"/>
              </a:rPr>
              <a:t>对比</a:t>
            </a:r>
            <a:r>
              <a:rPr lang="zh-CN" altLang="en-US" sz="4800" b="1" dirty="0">
                <a:solidFill>
                  <a:srgbClr val="0000CC"/>
                </a:solidFill>
                <a:latin typeface="华文宋体" pitchFamily="2" charset="-122"/>
                <a:ea typeface="华文宋体" pitchFamily="2" charset="-122"/>
              </a:rPr>
              <a:t>，到处笼罩</a:t>
            </a:r>
            <a:r>
              <a:rPr lang="zh-CN" altLang="en-US" sz="4800" b="1" u="sng" dirty="0">
                <a:solidFill>
                  <a:srgbClr val="0000CC"/>
                </a:solidFill>
                <a:latin typeface="华文宋体" pitchFamily="2" charset="-122"/>
                <a:ea typeface="华文宋体" pitchFamily="2" charset="-122"/>
              </a:rPr>
              <a:t>着</a:t>
            </a:r>
            <a:r>
              <a:rPr lang="zh-CN" altLang="en-US" sz="5400" b="1" dirty="0">
                <a:solidFill>
                  <a:schemeClr val="accent2"/>
                </a:solidFill>
                <a:latin typeface="宋体" panose="02010600030101010101" pitchFamily="2" charset="-122"/>
              </a:rPr>
              <a:t>＿＿＿   </a:t>
            </a:r>
            <a:r>
              <a:rPr lang="zh-CN" altLang="en-US" sz="4800" b="1" u="sng" dirty="0">
                <a:solidFill>
                  <a:srgbClr val="0000CC"/>
                </a:solidFill>
                <a:latin typeface="华文宋体" pitchFamily="2" charset="-122"/>
                <a:ea typeface="华文宋体" pitchFamily="2" charset="-122"/>
              </a:rPr>
              <a:t> </a:t>
            </a:r>
            <a:r>
              <a:rPr lang="zh-CN" altLang="en-US" sz="4800" b="1" dirty="0">
                <a:solidFill>
                  <a:srgbClr val="0000CC"/>
                </a:solidFill>
                <a:latin typeface="华文宋体" pitchFamily="2" charset="-122"/>
                <a:ea typeface="华文宋体" pitchFamily="2" charset="-122"/>
              </a:rPr>
              <a:t>的气氛。</a:t>
            </a:r>
            <a:endParaRPr lang="zh-CN" altLang="en-US" sz="4800" b="1" dirty="0">
              <a:solidFill>
                <a:srgbClr val="0000CC"/>
              </a:solidFill>
              <a:latin typeface="华文宋体" pitchFamily="2" charset="-122"/>
              <a:ea typeface="华文宋体" pitchFamily="2" charset="-122"/>
            </a:endParaRPr>
          </a:p>
          <a:p>
            <a:pPr algn="l">
              <a:spcBef>
                <a:spcPct val="50000"/>
              </a:spcBef>
            </a:pPr>
            <a:r>
              <a:rPr lang="zh-CN" altLang="en-US" sz="4800" b="1" dirty="0">
                <a:solidFill>
                  <a:srgbClr val="0000CC"/>
                </a:solidFill>
                <a:latin typeface="华文宋体" pitchFamily="2" charset="-122"/>
                <a:ea typeface="华文宋体" pitchFamily="2" charset="-122"/>
              </a:rPr>
              <a:t>最后用渔歌作结尾，从侧描写了三峡的</a:t>
            </a:r>
            <a:r>
              <a:rPr lang="zh-CN" altLang="en-US" sz="4800" b="1" u="sng" dirty="0">
                <a:solidFill>
                  <a:srgbClr val="0000CC"/>
                </a:solidFill>
                <a:latin typeface="华文宋体" pitchFamily="2" charset="-122"/>
                <a:ea typeface="华文宋体" pitchFamily="2" charset="-122"/>
              </a:rPr>
              <a:t>           。</a:t>
            </a:r>
            <a:endParaRPr lang="zh-CN" altLang="en-US" sz="4800" b="1" u="sng" dirty="0">
              <a:solidFill>
                <a:srgbClr val="0000CC"/>
              </a:solidFill>
              <a:latin typeface="华文宋体" pitchFamily="2" charset="-122"/>
              <a:ea typeface="华文宋体" pitchFamily="2" charset="-122"/>
            </a:endParaRPr>
          </a:p>
        </p:txBody>
      </p:sp>
      <p:sp>
        <p:nvSpPr>
          <p:cNvPr id="102403" name="Text Box 3"/>
          <p:cNvSpPr txBox="1"/>
          <p:nvPr/>
        </p:nvSpPr>
        <p:spPr>
          <a:xfrm>
            <a:off x="2177098" y="2472690"/>
            <a:ext cx="35052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b="1" dirty="0">
                <a:solidFill>
                  <a:srgbClr val="FF0066"/>
                </a:solidFill>
                <a:latin typeface="宋体" panose="02010600030101010101" pitchFamily="2" charset="-122"/>
              </a:rPr>
              <a:t>悲寂、凄凉</a:t>
            </a:r>
            <a:endParaRPr lang="zh-CN" altLang="en-US" sz="4000" b="1" dirty="0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  <p:sp>
        <p:nvSpPr>
          <p:cNvPr id="102404" name="Text Box 4"/>
          <p:cNvSpPr txBox="1"/>
          <p:nvPr/>
        </p:nvSpPr>
        <p:spPr>
          <a:xfrm>
            <a:off x="1681480" y="4397058"/>
            <a:ext cx="3522663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400" b="1" dirty="0">
                <a:solidFill>
                  <a:srgbClr val="00B050"/>
                </a:solidFill>
                <a:latin typeface="宋体" panose="02010600030101010101" pitchFamily="2" charset="-122"/>
              </a:rPr>
              <a:t>凄凉、空旷</a:t>
            </a:r>
            <a:endParaRPr lang="zh-CN" altLang="en-US" sz="4400" b="1" dirty="0">
              <a:solidFill>
                <a:srgbClr val="00B05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driveb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2" grpId="0"/>
      <p:bldP spid="102403" grpId="0"/>
      <p:bldP spid="10240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1"/>
          <p:cNvSpPr>
            <a:spLocks noGrp="1"/>
          </p:cNvSpPr>
          <p:nvPr/>
        </p:nvSpPr>
        <p:spPr>
          <a:xfrm>
            <a:off x="788035" y="448945"/>
            <a:ext cx="4721860" cy="654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>
                <a:solidFill>
                  <a:srgbClr val="C00000"/>
                </a:solidFill>
              </a:rPr>
              <a:t>文本赏析：</a:t>
            </a:r>
            <a:endParaRPr lang="zh-CN" altLang="en-US" b="1">
              <a:solidFill>
                <a:srgbClr val="C0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8035" y="1225550"/>
            <a:ext cx="1005586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457200" indent="-457200" algn="l" fontAlgn="base">
              <a:spcBef>
                <a:spcPts val="130"/>
              </a:spcBef>
              <a:buFont typeface="Arial" panose="020B0604020202020204" pitchFamily="34" charset="0"/>
            </a:pPr>
            <a:r>
              <a:rPr lang="en-US" altLang="zh-CN" sz="3600" dirty="0">
                <a:solidFill>
                  <a:sysClr val="windowText" lastClr="000000"/>
                </a:solidFill>
                <a:sym typeface="+mn-ea"/>
              </a:rPr>
              <a:t>1</a:t>
            </a:r>
            <a:r>
              <a:rPr lang="zh-CN" altLang="en-US" sz="3600" b="1" dirty="0">
                <a:solidFill>
                  <a:sysClr val="windowText" lastClr="000000"/>
                </a:solidFill>
                <a:sym typeface="+mn-ea"/>
              </a:rPr>
              <a:t>、齐读第一段并思考第一段的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描写对象</a:t>
            </a:r>
            <a:r>
              <a:rPr lang="zh-CN" altLang="en-US" sz="3600" b="1" dirty="0">
                <a:solidFill>
                  <a:sysClr val="windowText" lastClr="000000"/>
                </a:solidFill>
                <a:sym typeface="+mn-ea"/>
              </a:rPr>
              <a:t>是什么？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338955" y="3106420"/>
            <a:ext cx="3243580" cy="1014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6000" b="1" dirty="0">
                <a:solidFill>
                  <a:srgbClr val="FF0000"/>
                </a:solidFill>
                <a:sym typeface="+mn-ea"/>
              </a:rPr>
              <a:t>三峡的山</a:t>
            </a:r>
            <a:endParaRPr lang="zh-CN" altLang="en-US" sz="6000" b="1" dirty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1013" name="表格 41012"/>
          <p:cNvGraphicFramePr/>
          <p:nvPr/>
        </p:nvGraphicFramePr>
        <p:xfrm>
          <a:off x="1703388" y="2362200"/>
          <a:ext cx="8430895" cy="4191000"/>
        </p:xfrm>
        <a:graphic>
          <a:graphicData uri="http://schemas.openxmlformats.org/drawingml/2006/table">
            <a:tbl>
              <a:tblPr/>
              <a:tblGrid>
                <a:gridCol w="2041525"/>
                <a:gridCol w="1560830"/>
                <a:gridCol w="2302510"/>
                <a:gridCol w="2526030"/>
              </a:tblGrid>
              <a:tr h="83820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eaLnBrk="1" hangingPunct="1">
                        <a:buNone/>
                      </a:pPr>
                      <a:r>
                        <a:rPr lang="zh-CN" altLang="en-US" sz="3600" b="1" dirty="0"/>
                        <a:t>段落</a:t>
                      </a:r>
                      <a:endParaRPr lang="zh-CN" altLang="en-US" sz="3600" b="1" dirty="0"/>
                    </a:p>
                  </a:txBody>
                  <a:tcPr>
                    <a:lnL w="28575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eaLnBrk="1" hangingPunct="1">
                        <a:buNone/>
                      </a:pPr>
                      <a:r>
                        <a:rPr lang="zh-CN" altLang="en-US" sz="3600" b="1" dirty="0"/>
                        <a:t>季节</a:t>
                      </a:r>
                      <a:endParaRPr lang="zh-CN" altLang="en-US" sz="3600" b="1" dirty="0"/>
                    </a:p>
                  </a:txBody>
                  <a:tcPr>
                    <a:lnL w="12700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eaLnBrk="1" hangingPunct="1">
                        <a:buNone/>
                      </a:pPr>
                      <a:r>
                        <a:rPr lang="zh-CN" altLang="en-US" sz="3200" b="1" dirty="0"/>
                        <a:t>主要景物</a:t>
                      </a:r>
                      <a:endParaRPr lang="zh-CN" altLang="en-US" sz="3200" b="1" dirty="0"/>
                    </a:p>
                  </a:txBody>
                  <a:tcPr>
                    <a:lnL w="12700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eaLnBrk="1" hangingPunct="1">
                        <a:buNone/>
                      </a:pPr>
                      <a:r>
                        <a:rPr lang="zh-CN" altLang="en-US" sz="3200" b="1" dirty="0"/>
                        <a:t>景物特征</a:t>
                      </a:r>
                      <a:endParaRPr lang="zh-CN" altLang="en-US" sz="3200" b="1" dirty="0"/>
                    </a:p>
                  </a:txBody>
                  <a:tcPr>
                    <a:lnL w="12700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740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eaLnBrk="1" hangingPunct="1">
                        <a:buNone/>
                      </a:pPr>
                      <a:r>
                        <a:rPr lang="zh-CN" altLang="en-US" sz="3600" b="1" dirty="0"/>
                        <a:t>第一段</a:t>
                      </a:r>
                      <a:endParaRPr lang="zh-CN" altLang="en-US" sz="3600" b="1" dirty="0"/>
                    </a:p>
                  </a:txBody>
                  <a:tcPr>
                    <a:lnL w="28575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eaLnBrk="1" hangingPunct="1">
                        <a:buNone/>
                      </a:pPr>
                      <a:r>
                        <a:rPr lang="zh-CN" altLang="en-US" sz="3600" b="1" dirty="0">
                          <a:solidFill>
                            <a:srgbClr val="FF3300"/>
                          </a:solidFill>
                        </a:rPr>
                        <a:t>四季</a:t>
                      </a:r>
                      <a:endParaRPr lang="zh-CN" altLang="en-US" sz="3600" b="1" dirty="0">
                        <a:solidFill>
                          <a:srgbClr val="FF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dirty="0"/>
                    </a:p>
                  </a:txBody>
                  <a:tcPr>
                    <a:lnL w="12700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dirty="0"/>
                    </a:p>
                  </a:txBody>
                  <a:tcPr>
                    <a:lnL w="12700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740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eaLnBrk="1" hangingPunct="1">
                        <a:buNone/>
                      </a:pPr>
                      <a:r>
                        <a:rPr lang="zh-CN" altLang="en-US" sz="3600" b="1" dirty="0"/>
                        <a:t>第二段</a:t>
                      </a:r>
                      <a:endParaRPr lang="zh-CN" altLang="en-US" sz="3600" b="1" dirty="0"/>
                    </a:p>
                  </a:txBody>
                  <a:tcPr>
                    <a:lnL w="28575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dirty="0"/>
                    </a:p>
                  </a:txBody>
                  <a:tcPr>
                    <a:lnL w="12700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dirty="0"/>
                    </a:p>
                  </a:txBody>
                  <a:tcPr>
                    <a:lnL w="12700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dirty="0"/>
                    </a:p>
                  </a:txBody>
                  <a:tcPr>
                    <a:lnL w="12700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980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eaLnBrk="1" hangingPunct="1">
                        <a:buNone/>
                      </a:pPr>
                      <a:r>
                        <a:rPr lang="zh-CN" altLang="en-US" sz="3600" b="1" dirty="0"/>
                        <a:t>第三段</a:t>
                      </a:r>
                      <a:endParaRPr lang="zh-CN" altLang="en-US" sz="3600" b="1" dirty="0"/>
                    </a:p>
                  </a:txBody>
                  <a:tcPr>
                    <a:lnL w="28575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dirty="0"/>
                    </a:p>
                  </a:txBody>
                  <a:tcPr>
                    <a:lnL w="12700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dirty="0"/>
                    </a:p>
                  </a:txBody>
                  <a:tcPr>
                    <a:lnL w="12700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dirty="0"/>
                    </a:p>
                  </a:txBody>
                  <a:tcPr>
                    <a:lnL w="12700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820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eaLnBrk="1" hangingPunct="1">
                        <a:buNone/>
                      </a:pPr>
                      <a:r>
                        <a:rPr lang="zh-CN" altLang="en-US" sz="3600" b="1" dirty="0"/>
                        <a:t>第四段</a:t>
                      </a:r>
                      <a:endParaRPr lang="zh-CN" altLang="en-US" sz="3600" b="1" dirty="0"/>
                    </a:p>
                  </a:txBody>
                  <a:tcPr>
                    <a:lnL w="28575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dirty="0"/>
                    </a:p>
                  </a:txBody>
                  <a:tcPr>
                    <a:lnL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dirty="0"/>
                    </a:p>
                  </a:txBody>
                  <a:tcPr>
                    <a:lnL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dirty="0"/>
                    </a:p>
                  </a:txBody>
                  <a:tcPr>
                    <a:lnL w="12700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6052" name="Text Box 36"/>
          <p:cNvSpPr txBox="1"/>
          <p:nvPr/>
        </p:nvSpPr>
        <p:spPr>
          <a:xfrm>
            <a:off x="5808663" y="3357563"/>
            <a:ext cx="838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山</a:t>
            </a:r>
            <a:endParaRPr lang="zh-CN" altLang="en-US" sz="3200" b="1" dirty="0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85" name="Text Box 37"/>
          <p:cNvSpPr txBox="1"/>
          <p:nvPr/>
        </p:nvSpPr>
        <p:spPr>
          <a:xfrm>
            <a:off x="7315200" y="2514600"/>
            <a:ext cx="1600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endParaRPr lang="zh-CN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86054" name="Text Box 38"/>
          <p:cNvSpPr txBox="1"/>
          <p:nvPr/>
        </p:nvSpPr>
        <p:spPr>
          <a:xfrm>
            <a:off x="7772400" y="3352800"/>
            <a:ext cx="2514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连绵、高耸</a:t>
            </a:r>
            <a:endParaRPr lang="zh-CN" altLang="en-US" sz="32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6055" name="Text Box 39"/>
          <p:cNvSpPr txBox="1"/>
          <p:nvPr/>
        </p:nvSpPr>
        <p:spPr>
          <a:xfrm>
            <a:off x="3733800" y="4038600"/>
            <a:ext cx="12192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夏季</a:t>
            </a:r>
            <a:endParaRPr lang="zh-CN" altLang="en-US" sz="40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6056" name="Text Box 40"/>
          <p:cNvSpPr txBox="1"/>
          <p:nvPr/>
        </p:nvSpPr>
        <p:spPr>
          <a:xfrm>
            <a:off x="5867400" y="4114800"/>
            <a:ext cx="609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水</a:t>
            </a:r>
            <a:endParaRPr lang="zh-CN" altLang="en-US" sz="3200" b="1" dirty="0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86057" name="Text Box 41"/>
          <p:cNvSpPr txBox="1"/>
          <p:nvPr/>
        </p:nvSpPr>
        <p:spPr>
          <a:xfrm>
            <a:off x="7575550" y="4098925"/>
            <a:ext cx="28194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汹涌、迅疾</a:t>
            </a:r>
            <a:endParaRPr lang="zh-CN" altLang="en-US" sz="32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6058" name="Text Box 42"/>
          <p:cNvSpPr txBox="1"/>
          <p:nvPr/>
        </p:nvSpPr>
        <p:spPr>
          <a:xfrm>
            <a:off x="3810000" y="4953000"/>
            <a:ext cx="13716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春冬</a:t>
            </a:r>
            <a:endParaRPr lang="zh-CN" altLang="en-US" sz="40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6059" name="Text Box 43"/>
          <p:cNvSpPr txBox="1"/>
          <p:nvPr/>
        </p:nvSpPr>
        <p:spPr>
          <a:xfrm>
            <a:off x="5181600" y="5029200"/>
            <a:ext cx="3048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水、山、柏</a:t>
            </a:r>
            <a:endParaRPr lang="zh-CN" altLang="en-US" sz="3200" b="1" dirty="0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86060" name="Text Box 44"/>
          <p:cNvSpPr txBox="1"/>
          <p:nvPr/>
        </p:nvSpPr>
        <p:spPr>
          <a:xfrm>
            <a:off x="7772400" y="5029200"/>
            <a:ext cx="24272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清幽、秀丽</a:t>
            </a:r>
            <a:endParaRPr lang="zh-CN" altLang="en-US" sz="32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6061" name="Text Box 45"/>
          <p:cNvSpPr txBox="1"/>
          <p:nvPr/>
        </p:nvSpPr>
        <p:spPr>
          <a:xfrm>
            <a:off x="3886200" y="5791200"/>
            <a:ext cx="9144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秋</a:t>
            </a:r>
            <a:endParaRPr lang="zh-CN" altLang="en-US" sz="40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6062" name="Text Box 46"/>
          <p:cNvSpPr txBox="1"/>
          <p:nvPr/>
        </p:nvSpPr>
        <p:spPr>
          <a:xfrm>
            <a:off x="5562600" y="5791200"/>
            <a:ext cx="14478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水、猿</a:t>
            </a:r>
            <a:endParaRPr lang="zh-CN" altLang="en-US" sz="3200" b="1" dirty="0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86063" name="Text Box 47"/>
          <p:cNvSpPr txBox="1"/>
          <p:nvPr/>
        </p:nvSpPr>
        <p:spPr>
          <a:xfrm>
            <a:off x="7620000" y="5867400"/>
            <a:ext cx="25908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凄异、哀转</a:t>
            </a:r>
            <a:endParaRPr lang="zh-CN" altLang="en-US" sz="32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96" name="Text Box 48"/>
          <p:cNvSpPr txBox="1"/>
          <p:nvPr/>
        </p:nvSpPr>
        <p:spPr>
          <a:xfrm>
            <a:off x="1828800" y="457200"/>
            <a:ext cx="8534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endParaRPr lang="zh-CN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27697" name="Rectangle 49"/>
          <p:cNvSpPr/>
          <p:nvPr/>
        </p:nvSpPr>
        <p:spPr>
          <a:xfrm>
            <a:off x="1789113" y="708025"/>
            <a:ext cx="8497887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40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        </a:t>
            </a:r>
            <a:r>
              <a:rPr lang="zh-CN" altLang="en-US" sz="40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作者抓住了三峡的哪些景物、哪些特征进行描绘的？请填写下表。</a:t>
            </a:r>
            <a:endParaRPr lang="zh-CN" altLang="en-US" sz="4000" b="1" dirty="0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03" name="Text Box 3"/>
          <p:cNvSpPr txBox="1"/>
          <p:nvPr/>
        </p:nvSpPr>
        <p:spPr>
          <a:xfrm>
            <a:off x="228283" y="210820"/>
            <a:ext cx="35052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b="1" dirty="0">
                <a:solidFill>
                  <a:srgbClr val="FF0066"/>
                </a:solidFill>
                <a:latin typeface="宋体" panose="02010600030101010101" pitchFamily="2" charset="-122"/>
              </a:rPr>
              <a:t>小结全文：</a:t>
            </a:r>
            <a:endParaRPr lang="zh-CN" altLang="en-US" sz="4000" b="1" dirty="0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52" grpId="0"/>
      <p:bldP spid="86054" grpId="0"/>
      <p:bldP spid="86055" grpId="0"/>
      <p:bldP spid="86056" grpId="0"/>
      <p:bldP spid="86057" grpId="0"/>
      <p:bldP spid="86058" grpId="0"/>
      <p:bldP spid="86059" grpId="0"/>
      <p:bldP spid="86060" grpId="0"/>
      <p:bldP spid="86061" grpId="0"/>
      <p:bldP spid="86062" grpId="0"/>
      <p:bldP spid="86063" grpId="0"/>
      <p:bldP spid="10240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10"/>
          <p:cNvSpPr txBox="1"/>
          <p:nvPr/>
        </p:nvSpPr>
        <p:spPr>
          <a:xfrm>
            <a:off x="588433" y="1354667"/>
            <a:ext cx="10210800" cy="748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 eaLnBrk="1" hangingPunct="1">
              <a:spcBef>
                <a:spcPts val="1800"/>
              </a:spcBef>
              <a:buFont typeface="Wingdings" panose="05000000000000000000" pitchFamily="2" charset="2"/>
              <a:buChar char="u"/>
            </a:pPr>
            <a:r>
              <a:rPr lang="zh-CN" altLang="en-US" sz="4265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自由朗读课文，理清课文层次。</a:t>
            </a:r>
            <a:endParaRPr lang="en-US" altLang="zh-CN" sz="4265" b="1" dirty="0">
              <a:solidFill>
                <a:srgbClr val="FF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grpSp>
        <p:nvGrpSpPr>
          <p:cNvPr id="22532" name="组合 1"/>
          <p:cNvGrpSpPr/>
          <p:nvPr/>
        </p:nvGrpSpPr>
        <p:grpSpPr>
          <a:xfrm>
            <a:off x="323851" y="448733"/>
            <a:ext cx="2749549" cy="726017"/>
            <a:chOff x="1438698" y="982657"/>
            <a:chExt cx="2498303" cy="616461"/>
          </a:xfrm>
        </p:grpSpPr>
        <p:pic>
          <p:nvPicPr>
            <p:cNvPr id="22534" name="图片 2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35" name="文本框 2"/>
            <p:cNvSpPr txBox="1"/>
            <p:nvPr/>
          </p:nvSpPr>
          <p:spPr>
            <a:xfrm>
              <a:off x="1438698" y="982657"/>
              <a:ext cx="2076874" cy="56559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3735" b="1" dirty="0">
                  <a:solidFill>
                    <a:srgbClr val="0070C0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整体感知</a:t>
              </a:r>
              <a:endParaRPr lang="zh-CN" altLang="en-US" sz="3735" b="1" dirty="0">
                <a:solidFill>
                  <a:srgbClr val="0070C0"/>
                </a:solidFill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  <p:sp>
        <p:nvSpPr>
          <p:cNvPr id="10" name="文本框 2"/>
          <p:cNvSpPr txBox="1">
            <a:spLocks noChangeArrowheads="1"/>
          </p:cNvSpPr>
          <p:nvPr/>
        </p:nvSpPr>
        <p:spPr bwMode="auto">
          <a:xfrm>
            <a:off x="588645" y="2277745"/>
            <a:ext cx="9975850" cy="3947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ts val="135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课文可以分为两部分：</a:t>
            </a:r>
            <a:endParaRPr kumimoji="0" lang="en-US" altLang="zh-CN" sz="373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ts val="135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第一部分</a:t>
            </a: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（</a:t>
            </a:r>
            <a:r>
              <a:rPr kumimoji="0" lang="en-US" altLang="zh-CN" sz="373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</a:t>
            </a: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）</a:t>
            </a: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：</a:t>
            </a:r>
            <a:endParaRPr kumimoji="0" lang="zh-CN" altLang="en-US" sz="373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ts val="135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写三峡山的特点：山高、岭连、峡窄。</a:t>
            </a:r>
            <a:endParaRPr kumimoji="0" lang="en-US" altLang="zh-CN" sz="373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ts val="135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第二部分</a:t>
            </a: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（</a:t>
            </a:r>
            <a:r>
              <a:rPr kumimoji="0" lang="en-US" altLang="zh-CN" sz="373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2-4</a:t>
            </a: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）</a:t>
            </a: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：</a:t>
            </a:r>
            <a:endParaRPr kumimoji="0" lang="zh-CN" altLang="en-US" sz="373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ts val="135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分写三峡四季不同的景色。</a:t>
            </a:r>
            <a:endParaRPr kumimoji="0" lang="en-US" altLang="zh-CN" sz="373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11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charRg st="11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53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charRg st="53" end="7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3" name="Text Box 5"/>
          <p:cNvSpPr txBox="1"/>
          <p:nvPr/>
        </p:nvSpPr>
        <p:spPr>
          <a:xfrm>
            <a:off x="520912" y="609177"/>
            <a:ext cx="9446684" cy="10769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4265" b="1" dirty="0">
                <a:latin typeface="黑体" panose="02010600030101010101" pitchFamily="49" charset="-122"/>
                <a:ea typeface="黑体" panose="02010600030101010101" pitchFamily="49" charset="-122"/>
              </a:rPr>
              <a:t>文章为什么写水之前先写山？</a:t>
            </a:r>
            <a:endParaRPr lang="zh-CN" altLang="en-US" sz="4265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0912" y="1460712"/>
            <a:ext cx="11057467" cy="268033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373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    先写</a:t>
            </a:r>
            <a:r>
              <a:rPr kumimoji="0" lang="zh-CN" altLang="en-US" sz="3735" b="1" kern="1200" cap="none" spc="0" normalizeH="0" baseline="0" noProof="0" dirty="0">
                <a:solidFill>
                  <a:srgbClr val="00B050"/>
                </a:solidFill>
                <a:latin typeface="+mn-ea"/>
                <a:ea typeface="+mn-ea"/>
                <a:cs typeface="+mn-cs"/>
              </a:rPr>
              <a:t>山高、岭连、峡窄</a:t>
            </a:r>
            <a:r>
              <a:rPr kumimoji="0" lang="zh-CN" altLang="en-US" sz="373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的特点，</a:t>
            </a:r>
            <a:endParaRPr kumimoji="0" lang="zh-CN" altLang="en-US" sz="3735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  <a:p>
            <a:pPr marR="0" defTabSz="9144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3735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有高峻的山才有江流湍急的水势，写山是为下文写水</a:t>
            </a:r>
            <a:r>
              <a:rPr kumimoji="0" lang="zh-CN" altLang="en-US" sz="3735" b="1" kern="1200" cap="none" spc="0" normalizeH="0" baseline="0" noProof="0" dirty="0">
                <a:solidFill>
                  <a:srgbClr val="00B050"/>
                </a:solidFill>
                <a:latin typeface="+mn-ea"/>
                <a:ea typeface="+mn-ea"/>
                <a:cs typeface="+mn-cs"/>
              </a:rPr>
              <a:t>做铺垫</a:t>
            </a:r>
            <a:r>
              <a:rPr kumimoji="0" lang="zh-CN" altLang="en-US" sz="3735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。</a:t>
            </a:r>
            <a:endParaRPr kumimoji="0" lang="zh-CN" altLang="en-US" sz="3735" b="1" kern="1200" cap="none" spc="0" normalizeH="0" baseline="0" noProof="0" dirty="0">
              <a:solidFill>
                <a:srgbClr val="FF0000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7117" y="148379"/>
            <a:ext cx="3981451" cy="7480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4265" b="1" kern="1200" cap="none" spc="0" normalizeH="0" baseline="0" noProof="0" dirty="0">
                <a:solidFill>
                  <a:srgbClr val="FF33CC"/>
                </a:solidFill>
                <a:latin typeface="+mj-ea"/>
                <a:ea typeface="+mj-ea"/>
                <a:cs typeface="+mn-cs"/>
              </a:rPr>
              <a:t>【</a:t>
            </a:r>
            <a:r>
              <a:rPr kumimoji="0" lang="zh-CN" altLang="en-US" sz="4265" b="1" kern="1200" cap="none" spc="0" normalizeH="0" baseline="0" noProof="0" dirty="0">
                <a:solidFill>
                  <a:srgbClr val="FF33CC"/>
                </a:solidFill>
                <a:latin typeface="+mj-ea"/>
                <a:ea typeface="+mj-ea"/>
                <a:cs typeface="+mn-cs"/>
              </a:rPr>
              <a:t>归纳</a:t>
            </a:r>
            <a:r>
              <a:rPr kumimoji="0" lang="en-US" altLang="zh-CN" sz="4265" b="1" kern="1200" cap="none" spc="0" normalizeH="0" baseline="0" noProof="0" dirty="0">
                <a:solidFill>
                  <a:srgbClr val="FF33CC"/>
                </a:solidFill>
                <a:latin typeface="+mj-ea"/>
                <a:ea typeface="+mj-ea"/>
                <a:cs typeface="+mn-cs"/>
              </a:rPr>
              <a:t>】</a:t>
            </a:r>
            <a:endParaRPr kumimoji="0" lang="zh-CN" altLang="en-US" sz="4265" b="1" kern="1200" cap="none" spc="0" normalizeH="0" baseline="0" noProof="0" dirty="0">
              <a:solidFill>
                <a:srgbClr val="FF33CC"/>
              </a:solidFill>
              <a:latin typeface="+mj-ea"/>
              <a:ea typeface="+mj-ea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36905" y="4043045"/>
            <a:ext cx="10570845" cy="2660650"/>
            <a:chOff x="477290" y="2818077"/>
            <a:chExt cx="7927791" cy="2208687"/>
          </a:xfrm>
        </p:grpSpPr>
        <p:pic>
          <p:nvPicPr>
            <p:cNvPr id="24582" name="图片 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75401" y="2841574"/>
              <a:ext cx="3329680" cy="215871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583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7290" y="2818077"/>
              <a:ext cx="3151802" cy="220570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584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779"/>
            <a:stretch>
              <a:fillRect/>
            </a:stretch>
          </p:blipFill>
          <p:spPr bwMode="auto">
            <a:xfrm>
              <a:off x="3608740" y="2841574"/>
              <a:ext cx="1546126" cy="218519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 Box 5"/>
          <p:cNvSpPr txBox="1"/>
          <p:nvPr/>
        </p:nvSpPr>
        <p:spPr>
          <a:xfrm>
            <a:off x="431800" y="1509184"/>
            <a:ext cx="10941051" cy="723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10000"/>
              </a:lnSpc>
            </a:pPr>
            <a:r>
              <a:rPr lang="en-US" altLang="zh-CN" sz="3735" b="1" dirty="0">
                <a:latin typeface="黑体" panose="02010600030101010101" pitchFamily="49" charset="-122"/>
                <a:ea typeface="黑体" panose="02010600030101010101" pitchFamily="49" charset="-122"/>
              </a:rPr>
              <a:t>1.</a:t>
            </a:r>
            <a:r>
              <a:rPr lang="zh-CN" altLang="en-US" sz="3735" b="1" dirty="0">
                <a:latin typeface="黑体" panose="02010600030101010101" pitchFamily="49" charset="-122"/>
                <a:ea typeface="黑体" panose="02010600030101010101" pitchFamily="49" charset="-122"/>
              </a:rPr>
              <a:t>第</a:t>
            </a:r>
            <a:r>
              <a:rPr lang="en-US" altLang="zh-CN" sz="3735" b="1" dirty="0">
                <a:latin typeface="黑体" panose="02010600030101010101" pitchFamily="49" charset="-122"/>
                <a:ea typeface="黑体" panose="02010600030101010101" pitchFamily="49" charset="-122"/>
              </a:rPr>
              <a:t>2</a:t>
            </a:r>
            <a:r>
              <a:rPr lang="zh-CN" altLang="en-US" sz="3735" b="1" dirty="0">
                <a:latin typeface="黑体" panose="02010600030101010101" pitchFamily="49" charset="-122"/>
                <a:ea typeface="黑体" panose="02010600030101010101" pitchFamily="49" charset="-122"/>
              </a:rPr>
              <a:t>段是怎样描写“夏水”的？</a:t>
            </a:r>
            <a:endParaRPr lang="zh-CN" altLang="en-US" sz="3735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102784" y="2565400"/>
            <a:ext cx="10176933" cy="30816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73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    采用</a:t>
            </a:r>
            <a:r>
              <a:rPr kumimoji="0" lang="zh-CN" altLang="en-US" sz="3735" b="1" kern="1200" cap="none" spc="0" normalizeH="0" baseline="0" noProof="0" dirty="0">
                <a:solidFill>
                  <a:schemeClr val="tx1"/>
                </a:solidFill>
                <a:latin typeface="+mn-ea"/>
                <a:ea typeface="+mn-ea"/>
                <a:cs typeface="+mn-cs"/>
              </a:rPr>
              <a:t>烘托</a:t>
            </a:r>
            <a:r>
              <a:rPr kumimoji="0" lang="zh-CN" altLang="en-US" sz="373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手法，抓住山势</a:t>
            </a:r>
            <a:r>
              <a:rPr kumimoji="0" lang="zh-CN" altLang="en-US" sz="3735" b="1" kern="1200" cap="none" spc="0" normalizeH="0" baseline="0" noProof="0" dirty="0">
                <a:solidFill>
                  <a:schemeClr val="tx1"/>
                </a:solidFill>
                <a:latin typeface="+mn-ea"/>
                <a:ea typeface="+mn-ea"/>
                <a:cs typeface="+mn-cs"/>
              </a:rPr>
              <a:t>陡峭</a:t>
            </a:r>
            <a:r>
              <a:rPr kumimoji="0" lang="zh-CN" altLang="en-US" sz="373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的特点，</a:t>
            </a:r>
            <a:endParaRPr kumimoji="0" lang="zh-CN" altLang="en-US" sz="3735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73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    通过“朝发”“暮至”的航行描写以及“乘奔御风”的</a:t>
            </a:r>
            <a:r>
              <a:rPr kumimoji="0" lang="zh-CN" altLang="en-US" sz="3735" b="1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rPr>
              <a:t>比较</a:t>
            </a:r>
            <a:r>
              <a:rPr kumimoji="0" lang="zh-CN" altLang="en-US" sz="373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，形象地描绘出夏天三峡江水的</a:t>
            </a:r>
            <a:r>
              <a:rPr kumimoji="0" lang="zh-CN" altLang="en-US" sz="3735" b="1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rPr>
              <a:t>凶猛</a:t>
            </a:r>
            <a:r>
              <a:rPr kumimoji="0" lang="zh-CN" altLang="en-US" sz="373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之势。</a:t>
            </a:r>
            <a:endParaRPr kumimoji="0" lang="zh-CN" altLang="en-US" sz="3735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90900" y="357717"/>
            <a:ext cx="5113867" cy="7480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4265" b="1" kern="1200" cap="none" spc="0" normalizeH="0" baseline="0" noProof="0" dirty="0">
                <a:solidFill>
                  <a:srgbClr val="FF33CC"/>
                </a:solidFill>
                <a:latin typeface="+mj-ea"/>
                <a:ea typeface="+mj-ea"/>
                <a:cs typeface="+mn-cs"/>
              </a:rPr>
              <a:t>【</a:t>
            </a:r>
            <a:r>
              <a:rPr kumimoji="0" lang="zh-CN" altLang="en-US" sz="4265" b="1" kern="1200" cap="none" spc="0" normalizeH="0" baseline="0" noProof="0" dirty="0">
                <a:solidFill>
                  <a:srgbClr val="FF33CC"/>
                </a:solidFill>
                <a:latin typeface="+mj-ea"/>
                <a:ea typeface="+mj-ea"/>
                <a:cs typeface="+mn-cs"/>
              </a:rPr>
              <a:t>第二部分</a:t>
            </a:r>
            <a:r>
              <a:rPr kumimoji="0" lang="en-US" altLang="zh-CN" sz="4265" b="1" kern="1200" cap="none" spc="0" normalizeH="0" baseline="0" noProof="0" dirty="0">
                <a:solidFill>
                  <a:srgbClr val="FF33CC"/>
                </a:solidFill>
                <a:latin typeface="+mj-ea"/>
                <a:ea typeface="+mj-ea"/>
                <a:cs typeface="+mn-cs"/>
              </a:rPr>
              <a:t>(2-4)】</a:t>
            </a:r>
            <a:endParaRPr kumimoji="0" lang="zh-CN" altLang="en-US" sz="4265" b="1" kern="1200" cap="none" spc="0" normalizeH="0" baseline="0" noProof="0" dirty="0">
              <a:solidFill>
                <a:srgbClr val="FF33CC"/>
              </a:solidFill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5"/>
          <p:cNvSpPr txBox="1"/>
          <p:nvPr/>
        </p:nvSpPr>
        <p:spPr>
          <a:xfrm>
            <a:off x="143933" y="654051"/>
            <a:ext cx="11148484" cy="723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10000"/>
              </a:lnSpc>
            </a:pPr>
            <a:r>
              <a:rPr lang="en-US" altLang="zh-CN" sz="3735" b="1" dirty="0">
                <a:latin typeface="黑体" panose="02010600030101010101" pitchFamily="49" charset="-122"/>
                <a:ea typeface="黑体" panose="02010600030101010101" pitchFamily="49" charset="-122"/>
              </a:rPr>
              <a:t>2.</a:t>
            </a:r>
            <a:r>
              <a:rPr lang="zh-CN" altLang="en-US" sz="3735" b="1" dirty="0">
                <a:latin typeface="黑体" panose="02010600030101010101" pitchFamily="49" charset="-122"/>
                <a:ea typeface="黑体" panose="02010600030101010101" pitchFamily="49" charset="-122"/>
              </a:rPr>
              <a:t>“素湍绿潭，回清倒影”这一句描写有什么特点？</a:t>
            </a:r>
            <a:endParaRPr lang="zh-CN" altLang="en-US" sz="3735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" name="TextBox 6"/>
          <p:cNvSpPr txBox="1"/>
          <p:nvPr/>
        </p:nvSpPr>
        <p:spPr>
          <a:xfrm>
            <a:off x="431800" y="1337733"/>
            <a:ext cx="11015133" cy="285369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73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    这一句描写的是俯视江中所见。以“素”修饰“湍”；用“回清”描写“素湍”的</a:t>
            </a:r>
            <a:r>
              <a:rPr kumimoji="0" lang="zh-CN" altLang="en-US" sz="3735" b="1" kern="1200" cap="none" spc="0" normalizeH="0" baseline="0" noProof="0" dirty="0">
                <a:solidFill>
                  <a:schemeClr val="tx1"/>
                </a:solidFill>
                <a:latin typeface="+mn-ea"/>
                <a:ea typeface="+mn-ea"/>
                <a:cs typeface="+mn-cs"/>
              </a:rPr>
              <a:t>动态</a:t>
            </a:r>
            <a:r>
              <a:rPr kumimoji="0" lang="zh-CN" altLang="en-US" sz="373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，用“倒影”描写“绿潭”的</a:t>
            </a:r>
            <a:r>
              <a:rPr kumimoji="0" lang="zh-CN" altLang="en-US" sz="3735" b="1" kern="1200" cap="none" spc="0" normalizeH="0" baseline="0" noProof="0" dirty="0">
                <a:solidFill>
                  <a:schemeClr val="tx1"/>
                </a:solidFill>
                <a:latin typeface="+mn-ea"/>
                <a:ea typeface="+mn-ea"/>
                <a:cs typeface="+mn-cs"/>
              </a:rPr>
              <a:t>静态</a:t>
            </a:r>
            <a:r>
              <a:rPr kumimoji="0" lang="zh-CN" altLang="en-US" sz="373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。动静相杂，色彩各异，相映成趣。</a:t>
            </a:r>
            <a:endParaRPr kumimoji="0" lang="zh-CN" altLang="en-US" sz="3735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56684" y="4129617"/>
            <a:ext cx="11535833" cy="2427816"/>
            <a:chOff x="417888" y="3097862"/>
            <a:chExt cx="8651115" cy="1820692"/>
          </a:xfrm>
        </p:grpSpPr>
        <p:pic>
          <p:nvPicPr>
            <p:cNvPr id="41989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17888" y="3115789"/>
              <a:ext cx="2895234" cy="180276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990" name="图片 4"/>
            <p:cNvPicPr>
              <a:picLocks noChangeAspect="1"/>
            </p:cNvPicPr>
            <p:nvPr/>
          </p:nvPicPr>
          <p:blipFill>
            <a:blip r:embed="rId2"/>
            <a:srcRect b="10950"/>
            <a:stretch>
              <a:fillRect/>
            </a:stretch>
          </p:blipFill>
          <p:spPr>
            <a:xfrm>
              <a:off x="3368976" y="3097862"/>
              <a:ext cx="2726078" cy="182069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991" name="图片 5"/>
            <p:cNvPicPr>
              <a:picLocks noChangeAspect="1"/>
            </p:cNvPicPr>
            <p:nvPr/>
          </p:nvPicPr>
          <p:blipFill>
            <a:blip r:embed="rId3"/>
            <a:srcRect b="18109"/>
            <a:stretch>
              <a:fillRect/>
            </a:stretch>
          </p:blipFill>
          <p:spPr>
            <a:xfrm>
              <a:off x="6133776" y="3115789"/>
              <a:ext cx="2935227" cy="1802764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5"/>
          <p:cNvSpPr txBox="1"/>
          <p:nvPr/>
        </p:nvSpPr>
        <p:spPr>
          <a:xfrm>
            <a:off x="334433" y="351367"/>
            <a:ext cx="10337800" cy="18173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en-US" altLang="zh-CN" sz="3735" b="1" dirty="0">
                <a:latin typeface="黑体" panose="02010600030101010101" pitchFamily="49" charset="-122"/>
                <a:ea typeface="黑体" panose="02010600030101010101" pitchFamily="49" charset="-122"/>
              </a:rPr>
              <a:t>    3.</a:t>
            </a:r>
            <a:r>
              <a:rPr lang="zh-CN" altLang="en-US" sz="3735" b="1" dirty="0">
                <a:latin typeface="黑体" panose="02010600030101010101" pitchFamily="49" charset="-122"/>
                <a:ea typeface="黑体" panose="02010600030101010101" pitchFamily="49" charset="-122"/>
              </a:rPr>
              <a:t>第</a:t>
            </a:r>
            <a:r>
              <a:rPr lang="en-US" altLang="zh-CN" sz="3735" b="1" dirty="0">
                <a:latin typeface="黑体" panose="02010600030101010101" pitchFamily="49" charset="-122"/>
                <a:ea typeface="黑体" panose="02010600030101010101" pitchFamily="49" charset="-122"/>
              </a:rPr>
              <a:t>4</a:t>
            </a:r>
            <a:r>
              <a:rPr lang="zh-CN" altLang="en-US" sz="3735" b="1" dirty="0">
                <a:latin typeface="黑体" panose="02010600030101010101" pitchFamily="49" charset="-122"/>
                <a:ea typeface="黑体" panose="02010600030101010101" pitchFamily="49" charset="-122"/>
              </a:rPr>
              <a:t>段描写了三峡什么时候的景色？其特点是什么？</a:t>
            </a:r>
            <a:endParaRPr lang="zh-CN" altLang="en-US" sz="3735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4751917" y="2180167"/>
            <a:ext cx="7071784" cy="354393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735" b="1" kern="1200" cap="none" spc="0" normalizeH="0" baseline="0" noProof="0" dirty="0">
                <a:solidFill>
                  <a:srgbClr val="0000FF"/>
                </a:solidFill>
                <a:latin typeface="+mn-ea"/>
                <a:ea typeface="宋体" panose="02010600030101010101" pitchFamily="2" charset="-122"/>
                <a:cs typeface="+mn-cs"/>
              </a:rPr>
              <a:t>    三峡</a:t>
            </a:r>
            <a:r>
              <a:rPr kumimoji="0" lang="zh-CN" altLang="en-US" sz="3735" b="1" kern="1200" cap="none" spc="0" normalizeH="0" baseline="0" noProof="0" dirty="0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秋天</a:t>
            </a:r>
            <a:r>
              <a:rPr kumimoji="0" lang="zh-CN" altLang="en-US" sz="3735" b="1" kern="1200" cap="none" spc="0" normalizeH="0" baseline="0" noProof="0" dirty="0">
                <a:solidFill>
                  <a:srgbClr val="0000FF"/>
                </a:solidFill>
                <a:latin typeface="+mn-ea"/>
                <a:ea typeface="宋体" panose="02010600030101010101" pitchFamily="2" charset="-122"/>
                <a:cs typeface="+mn-cs"/>
              </a:rPr>
              <a:t>的景色。其特点是林寒涧肃，哀婉凄清。水枯气寒，猿鸣凄凉，使人更感受到</a:t>
            </a:r>
            <a:r>
              <a:rPr kumimoji="0" lang="zh-CN" altLang="en-US" sz="3735" b="1" kern="1200" cap="none" spc="0" normalizeH="0" baseline="0" noProof="0" dirty="0">
                <a:solidFill>
                  <a:schemeClr val="tx1"/>
                </a:solidFill>
                <a:latin typeface="+mn-ea"/>
                <a:ea typeface="宋体" panose="02010600030101010101" pitchFamily="2" charset="-122"/>
                <a:cs typeface="+mn-cs"/>
              </a:rPr>
              <a:t>山高、岭密、峡窄、水阔</a:t>
            </a:r>
            <a:r>
              <a:rPr kumimoji="0" lang="zh-CN" altLang="en-US" sz="3735" b="1" kern="1200" cap="none" spc="0" normalizeH="0" baseline="0" noProof="0" dirty="0">
                <a:solidFill>
                  <a:srgbClr val="0000FF"/>
                </a:solidFill>
                <a:latin typeface="+mn-ea"/>
                <a:ea typeface="宋体" panose="02010600030101010101" pitchFamily="2" charset="-122"/>
                <a:cs typeface="+mn-cs"/>
              </a:rPr>
              <a:t>，从而渲染了深秋</a:t>
            </a:r>
            <a:r>
              <a:rPr kumimoji="0" lang="zh-CN" altLang="en-US" sz="3735" b="1" kern="1200" cap="none" spc="0" normalizeH="0" baseline="0" noProof="0" dirty="0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萧瑟</a:t>
            </a:r>
            <a:r>
              <a:rPr kumimoji="0" lang="zh-CN" altLang="en-US" sz="3735" b="1" kern="1200" cap="none" spc="0" normalizeH="0" baseline="0" noProof="0" dirty="0">
                <a:solidFill>
                  <a:srgbClr val="0000FF"/>
                </a:solidFill>
                <a:latin typeface="+mn-ea"/>
                <a:ea typeface="宋体" panose="02010600030101010101" pitchFamily="2" charset="-122"/>
                <a:cs typeface="+mn-cs"/>
              </a:rPr>
              <a:t>的气氛。</a:t>
            </a:r>
            <a:endParaRPr kumimoji="0" lang="zh-CN" altLang="en-US" sz="3735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pic>
        <p:nvPicPr>
          <p:cNvPr id="39940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433" y="2468033"/>
            <a:ext cx="4337051" cy="289136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矩形 1"/>
          <p:cNvSpPr/>
          <p:nvPr/>
        </p:nvSpPr>
        <p:spPr>
          <a:xfrm>
            <a:off x="575733" y="438151"/>
            <a:ext cx="10272184" cy="26803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en-US" altLang="zh-CN" sz="3735" b="1" dirty="0">
                <a:latin typeface="黑体" panose="02010600030101010101" pitchFamily="49" charset="-122"/>
                <a:ea typeface="黑体" panose="02010600030101010101" pitchFamily="49" charset="-122"/>
              </a:rPr>
              <a:t>2.《</a:t>
            </a:r>
            <a:r>
              <a:rPr lang="zh-CN" altLang="en-US" sz="3735" b="1" dirty="0">
                <a:latin typeface="黑体" panose="02010600030101010101" pitchFamily="49" charset="-122"/>
                <a:ea typeface="黑体" panose="02010600030101010101" pitchFamily="49" charset="-122"/>
              </a:rPr>
              <a:t>三峡</a:t>
            </a:r>
            <a:r>
              <a:rPr lang="en-US" altLang="zh-CN" sz="3735" b="1" dirty="0">
                <a:latin typeface="黑体" panose="02010600030101010101" pitchFamily="49" charset="-122"/>
                <a:ea typeface="黑体" panose="02010600030101010101" pitchFamily="49" charset="-122"/>
              </a:rPr>
              <a:t>》</a:t>
            </a:r>
            <a:r>
              <a:rPr lang="zh-CN" altLang="en-US" sz="3735" b="1" dirty="0">
                <a:latin typeface="黑体" panose="02010600030101010101" pitchFamily="49" charset="-122"/>
                <a:ea typeface="黑体" panose="02010600030101010101" pitchFamily="49" charset="-122"/>
              </a:rPr>
              <a:t>的结尾引用了渔者的歌谣：“巴东三峡巫峡长，猿鸣三声泪沾裳。”怎样理解这一歌谣的作用？</a:t>
            </a:r>
            <a:endParaRPr lang="zh-CN" altLang="en-US" sz="3735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49155" name="Picture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1617" y="2755900"/>
            <a:ext cx="3128433" cy="346286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" name="组合 8"/>
          <p:cNvGrpSpPr/>
          <p:nvPr/>
        </p:nvGrpSpPr>
        <p:grpSpPr>
          <a:xfrm>
            <a:off x="5666317" y="2546351"/>
            <a:ext cx="5376333" cy="2423583"/>
            <a:chOff x="1259632" y="678692"/>
            <a:chExt cx="4032448" cy="1817930"/>
          </a:xfrm>
        </p:grpSpPr>
        <p:sp>
          <p:nvSpPr>
            <p:cNvPr id="10" name="圆角矩形标注 9"/>
            <p:cNvSpPr/>
            <p:nvPr/>
          </p:nvSpPr>
          <p:spPr>
            <a:xfrm>
              <a:off x="1259632" y="696156"/>
              <a:ext cx="4032448" cy="1800466"/>
            </a:xfrm>
            <a:prstGeom prst="wedgeRoundRectCallout">
              <a:avLst>
                <a:gd name="adj1" fmla="val -59105"/>
                <a:gd name="adj2" fmla="val -426"/>
                <a:gd name="adj3" fmla="val 16667"/>
              </a:avLst>
            </a:prstGeom>
            <a:ln>
              <a:solidFill>
                <a:srgbClr val="00B050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9158" name="TextBox 10"/>
            <p:cNvSpPr txBox="1"/>
            <p:nvPr/>
          </p:nvSpPr>
          <p:spPr>
            <a:xfrm>
              <a:off x="1295636" y="678692"/>
              <a:ext cx="3996444" cy="17509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30000"/>
                </a:lnSpc>
              </a:pPr>
              <a:r>
                <a:rPr lang="zh-CN" altLang="en-US" sz="3735" b="1" dirty="0">
                  <a:solidFill>
                    <a:srgbClr val="FF00FF"/>
                  </a:solidFill>
                  <a:latin typeface="Calibri" panose="020F0502020204030204" charset="0"/>
                </a:rPr>
                <a:t>        文章结尾引用渔歌，是为了表现猿鸣之哀，渲染秋天的肃杀气氛。</a:t>
              </a:r>
              <a:endParaRPr lang="zh-CN" altLang="en-US" sz="3735" b="1" dirty="0">
                <a:solidFill>
                  <a:srgbClr val="FF00FF"/>
                </a:solidFill>
                <a:latin typeface="Calibri" panose="020F050202020403020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0178" name="Picture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371"/>
          <a:stretch>
            <a:fillRect/>
          </a:stretch>
        </p:blipFill>
        <p:spPr>
          <a:xfrm>
            <a:off x="1775884" y="2948517"/>
            <a:ext cx="3708400" cy="3397249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组合 4"/>
          <p:cNvGrpSpPr/>
          <p:nvPr/>
        </p:nvGrpSpPr>
        <p:grpSpPr>
          <a:xfrm>
            <a:off x="3119967" y="1411817"/>
            <a:ext cx="7584017" cy="2036233"/>
            <a:chOff x="899369" y="1189231"/>
            <a:chExt cx="5688855" cy="1526766"/>
          </a:xfrm>
        </p:grpSpPr>
        <p:sp>
          <p:nvSpPr>
            <p:cNvPr id="3" name="圆角矩形标注 2"/>
            <p:cNvSpPr/>
            <p:nvPr/>
          </p:nvSpPr>
          <p:spPr>
            <a:xfrm>
              <a:off x="899369" y="1189231"/>
              <a:ext cx="5688855" cy="1526766"/>
            </a:xfrm>
            <a:prstGeom prst="wedgeRoundRectCallout">
              <a:avLst>
                <a:gd name="adj1" fmla="val -37086"/>
                <a:gd name="adj2" fmla="val 63984"/>
                <a:gd name="adj3" fmla="val 16667"/>
              </a:avLst>
            </a:prstGeom>
            <a:ln>
              <a:solidFill>
                <a:srgbClr val="00B0F0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0181" name="TextBox 3"/>
            <p:cNvSpPr txBox="1"/>
            <p:nvPr/>
          </p:nvSpPr>
          <p:spPr>
            <a:xfrm>
              <a:off x="899369" y="1261253"/>
              <a:ext cx="5688632" cy="136218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3735" b="1" dirty="0">
                  <a:solidFill>
                    <a:srgbClr val="FF00FF"/>
                  </a:solidFill>
                  <a:latin typeface="Calibri" panose="020F0502020204030204" charset="0"/>
                </a:rPr>
                <a:t>         本文融情入景，最后以凄凉的渔歌作结，侧面表现了当时三峡渔民、船夫的悲惨生活。</a:t>
              </a:r>
              <a:endParaRPr lang="zh-CN" altLang="en-US" sz="3735" b="1" dirty="0">
                <a:solidFill>
                  <a:srgbClr val="FF00FF"/>
                </a:solidFill>
                <a:latin typeface="Calibri" panose="020F050202020403020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0114" name="Text Box 2"/>
          <p:cNvSpPr txBox="1"/>
          <p:nvPr/>
        </p:nvSpPr>
        <p:spPr>
          <a:xfrm>
            <a:off x="1741488" y="577850"/>
            <a:ext cx="53340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b="1" dirty="0">
                <a:solidFill>
                  <a:srgbClr val="006666"/>
                </a:solidFill>
                <a:latin typeface="宋体" panose="02010600030101010101" pitchFamily="2" charset="-122"/>
              </a:rPr>
              <a:t>拓展延伸：比较阅读</a:t>
            </a:r>
            <a:endParaRPr lang="zh-CN" altLang="en-US" sz="4000" b="1" dirty="0">
              <a:solidFill>
                <a:srgbClr val="006666"/>
              </a:solidFill>
              <a:latin typeface="宋体" panose="02010600030101010101" pitchFamily="2" charset="-122"/>
            </a:endParaRPr>
          </a:p>
        </p:txBody>
      </p:sp>
      <p:sp>
        <p:nvSpPr>
          <p:cNvPr id="90115" name="Text Box 3"/>
          <p:cNvSpPr txBox="1"/>
          <p:nvPr/>
        </p:nvSpPr>
        <p:spPr>
          <a:xfrm>
            <a:off x="935990" y="1151255"/>
            <a:ext cx="10504805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阅读下面这首诗，你能说出它和本文之间的某些联系吗？</a:t>
            </a:r>
            <a:endParaRPr lang="zh-CN" altLang="en-US" sz="3200" b="1" dirty="0">
              <a:solidFill>
                <a:srgbClr val="CC3300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</a:rPr>
              <a:t>                                          朝发白帝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</a:rPr>
              <a:t>                                                                      李白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</a:rPr>
              <a:t>                      朝辞白帝彩云间，千里江陵一日还。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</a:rPr>
              <a:t>                      两岸猿声啼不住，轻舟已过万重山。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90116" name="Text Box 4"/>
          <p:cNvSpPr txBox="1"/>
          <p:nvPr/>
        </p:nvSpPr>
        <p:spPr>
          <a:xfrm>
            <a:off x="371475" y="4937760"/>
            <a:ext cx="1138301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提示：可从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内容、体裁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上比较；试找出诗句与课文中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相 对 应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的、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写相同景致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的句子。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0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0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0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0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0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0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4" grpId="0"/>
      <p:bldP spid="90115" grpId="0"/>
      <p:bldP spid="9011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7" name="WordArt 3"/>
          <p:cNvSpPr>
            <a:spLocks noTextEdit="1"/>
          </p:cNvSpPr>
          <p:nvPr/>
        </p:nvSpPr>
        <p:spPr>
          <a:xfrm>
            <a:off x="704850" y="504190"/>
            <a:ext cx="1123950" cy="8540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44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明确</a:t>
            </a:r>
            <a:endParaRPr lang="zh-CN" altLang="en-US" sz="44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868" name="Text Box 4"/>
          <p:cNvSpPr txBox="1"/>
          <p:nvPr/>
        </p:nvSpPr>
        <p:spPr>
          <a:xfrm>
            <a:off x="602615" y="1336675"/>
            <a:ext cx="1112012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 </a:t>
            </a:r>
            <a:r>
              <a:rPr lang="en-US" altLang="zh-CN" sz="3600" b="1" dirty="0">
                <a:latin typeface="Times New Roman" panose="02020603050405020304" pitchFamily="18" charset="0"/>
              </a:rPr>
              <a:t>1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早发白帝城</a:t>
            </a:r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与</a:t>
            </a:r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三峡</a:t>
            </a:r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都描绘了三峡风光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，   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algn="l"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2</a:t>
            </a:r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  前者是诗，后者是游记散文。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algn="l"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3</a:t>
            </a:r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文章的第二段与这首诗的一、二、四句相印证，都表 现了夏天三峡水流速度极快；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algn="l">
              <a:spcBef>
                <a:spcPct val="50000"/>
              </a:spcBef>
            </a:pPr>
            <a:r>
              <a:rPr lang="en-US" altLang="zh-CN" sz="3600" b="1" dirty="0">
                <a:solidFill>
                  <a:schemeClr val="tx1"/>
                </a:solidFill>
                <a:latin typeface="宋体" panose="02010600030101010101" pitchFamily="2" charset="-122"/>
              </a:rPr>
              <a:t>4</a:t>
            </a:r>
            <a:r>
              <a:rPr lang="en-US" altLang="zh-CN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</a:rPr>
              <a:t>文章第四段与诗的第三句相对应，都是写连续不断的猿鸣；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algn="l"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5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文章第一段则与诗中的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万重山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相应。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8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8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8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8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8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8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339725" y="948690"/>
            <a:ext cx="10514965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600" b="1" dirty="0">
                <a:solidFill>
                  <a:sysClr val="windowText" lastClr="000000"/>
                </a:solidFill>
                <a:sym typeface="+mn-ea"/>
              </a:rPr>
              <a:t>2</a:t>
            </a:r>
            <a:r>
              <a:rPr lang="en-US" altLang="zh-CN" sz="36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lang="zh-CN" altLang="en-US" sz="36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作者是怎样描写</a:t>
            </a:r>
            <a:r>
              <a:rPr lang="zh-CN" altLang="en-US" sz="3600" b="1" dirty="0">
                <a:solidFill>
                  <a:sysClr val="windowText" lastClr="000000"/>
                </a:solidFill>
                <a:sym typeface="+mn-ea"/>
              </a:rPr>
              <a:t>三峡的山的？又有怎样的特点？</a:t>
            </a:r>
            <a:endParaRPr lang="zh-CN" altLang="en-US" sz="3600" b="1" dirty="0">
              <a:solidFill>
                <a:sysClr val="windowText" lastClr="000000"/>
              </a:solidFill>
              <a:sym typeface="+mn-ea"/>
            </a:endParaRPr>
          </a:p>
          <a:p>
            <a:r>
              <a:rPr lang="zh-CN" altLang="en-US" sz="3600" b="1" dirty="0">
                <a:solidFill>
                  <a:sysClr val="windowText" lastClr="000000"/>
                </a:solidFill>
                <a:sym typeface="+mn-ea"/>
              </a:rPr>
              <a:t>从文中找出相关的语句回答。　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485900" y="2535555"/>
            <a:ext cx="431673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600" b="1" dirty="0">
                <a:solidFill>
                  <a:srgbClr val="800000"/>
                </a:solidFill>
                <a:latin typeface="宋体" panose="02010600030101010101" pitchFamily="2" charset="-122"/>
                <a:sym typeface="+mn-ea"/>
              </a:rPr>
              <a:t> </a:t>
            </a:r>
            <a:r>
              <a:rPr lang="zh-CN" altLang="en-US" sz="3600" b="1" dirty="0">
                <a:latin typeface="宋体" panose="02010600030101010101" pitchFamily="2" charset="-122"/>
                <a:sym typeface="+mn-ea"/>
              </a:rPr>
              <a:t>自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600" b="1" dirty="0">
                <a:latin typeface="宋体" panose="02010600030101010101" pitchFamily="2" charset="-122"/>
                <a:sym typeface="+mn-ea"/>
              </a:rPr>
              <a:t>三峡七百里中，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221095" y="2535555"/>
            <a:ext cx="179070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600" b="1" dirty="0">
                <a:solidFill>
                  <a:srgbClr val="800000"/>
                </a:solidFill>
                <a:latin typeface="宋体" panose="02010600030101010101" pitchFamily="2" charset="-122"/>
                <a:sym typeface="+mn-ea"/>
              </a:rPr>
              <a:t> </a:t>
            </a:r>
            <a:r>
              <a:rPr lang="zh-CN" sz="3600" b="1" dirty="0">
                <a:latin typeface="宋体" panose="02010600030101010101" pitchFamily="2" charset="-122"/>
                <a:sym typeface="+mn-ea"/>
              </a:rPr>
              <a:t>（长）</a:t>
            </a:r>
            <a:endParaRPr lang="zh-CN"/>
          </a:p>
        </p:txBody>
      </p:sp>
      <p:sp>
        <p:nvSpPr>
          <p:cNvPr id="7" name="文本框 6"/>
          <p:cNvSpPr txBox="1"/>
          <p:nvPr/>
        </p:nvSpPr>
        <p:spPr>
          <a:xfrm>
            <a:off x="6322060" y="3393440"/>
            <a:ext cx="179070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600" b="1" dirty="0">
                <a:solidFill>
                  <a:srgbClr val="800000"/>
                </a:solidFill>
                <a:latin typeface="宋体" panose="02010600030101010101" pitchFamily="2" charset="-122"/>
                <a:sym typeface="+mn-ea"/>
              </a:rPr>
              <a:t> </a:t>
            </a:r>
            <a:r>
              <a:rPr lang="zh-CN" sz="3600" b="1" dirty="0">
                <a:latin typeface="宋体" panose="02010600030101010101" pitchFamily="2" charset="-122"/>
                <a:sym typeface="+mn-ea"/>
              </a:rPr>
              <a:t>（多）</a:t>
            </a:r>
            <a:endParaRPr lang="zh-CN"/>
          </a:p>
        </p:txBody>
      </p:sp>
      <p:sp>
        <p:nvSpPr>
          <p:cNvPr id="9" name="文本框 8"/>
          <p:cNvSpPr txBox="1"/>
          <p:nvPr/>
        </p:nvSpPr>
        <p:spPr>
          <a:xfrm>
            <a:off x="962660" y="3366135"/>
            <a:ext cx="5629910" cy="7004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28600" indent="-228600" algn="just">
              <a:lnSpc>
                <a:spcPct val="11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600" b="1" dirty="0">
                <a:latin typeface="宋体" panose="02010600030101010101" pitchFamily="2" charset="-122"/>
                <a:sym typeface="+mn-ea"/>
              </a:rPr>
              <a:t>两岸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600" b="1" dirty="0">
                <a:latin typeface="宋体" panose="02010600030101010101" pitchFamily="2" charset="-122"/>
                <a:sym typeface="+mn-ea"/>
              </a:rPr>
              <a:t>连山，略无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600" b="1" dirty="0">
                <a:solidFill>
                  <a:srgbClr val="00B050"/>
                </a:solidFill>
                <a:latin typeface="宋体" panose="02010600030101010101" pitchFamily="2" charset="-122"/>
                <a:sym typeface="+mn-ea"/>
              </a:rPr>
              <a:t>阙</a:t>
            </a:r>
            <a:r>
              <a:rPr lang="zh-CN" altLang="en-US" sz="3600" b="1" dirty="0">
                <a:latin typeface="宋体" panose="02010600030101010101" pitchFamily="2" charset="-122"/>
                <a:sym typeface="+mn-ea"/>
              </a:rPr>
              <a:t>处。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350645" y="4234180"/>
            <a:ext cx="4319270" cy="7004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28600" indent="-228600" algn="just" eaLnBrk="1" hangingPunct="1">
              <a:lnSpc>
                <a:spcPct val="11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宋体" panose="02010600030101010101" pitchFamily="2" charset="-122"/>
                <a:sym typeface="+mn-ea"/>
              </a:rPr>
              <a:t>重岩叠</a:t>
            </a:r>
            <a:r>
              <a:rPr lang="zh-CN" altLang="en-US" sz="3600" b="1" dirty="0">
                <a:solidFill>
                  <a:srgbClr val="00B050"/>
                </a:solidFill>
                <a:latin typeface="宋体" panose="02010600030101010101" pitchFamily="2" charset="-122"/>
                <a:sym typeface="+mn-ea"/>
              </a:rPr>
              <a:t>嶂</a:t>
            </a:r>
            <a:r>
              <a:rPr lang="zh-CN" altLang="en-US" sz="3600" b="1" dirty="0">
                <a:latin typeface="宋体" panose="02010600030101010101" pitchFamily="2" charset="-122"/>
                <a:sym typeface="+mn-ea"/>
              </a:rPr>
              <a:t>，隐天蔽日。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431915" y="4262120"/>
            <a:ext cx="316801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600" b="1" dirty="0">
                <a:solidFill>
                  <a:srgbClr val="800000"/>
                </a:solidFill>
                <a:latin typeface="宋体" panose="02010600030101010101" pitchFamily="2" charset="-122"/>
                <a:sym typeface="+mn-ea"/>
              </a:rPr>
              <a:t> </a:t>
            </a:r>
            <a:r>
              <a:rPr lang="zh-CN" sz="3600" b="1" dirty="0">
                <a:latin typeface="宋体" panose="02010600030101010101" pitchFamily="2" charset="-122"/>
                <a:sym typeface="+mn-ea"/>
              </a:rPr>
              <a:t>（陡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、高峻</a:t>
            </a:r>
            <a:r>
              <a:rPr lang="zh-CN" sz="3600" b="1" dirty="0">
                <a:latin typeface="宋体" panose="02010600030101010101" pitchFamily="2" charset="-122"/>
                <a:sym typeface="+mn-ea"/>
              </a:rPr>
              <a:t>）</a:t>
            </a:r>
            <a:endParaRPr lang="zh-CN"/>
          </a:p>
        </p:txBody>
      </p:sp>
      <p:sp>
        <p:nvSpPr>
          <p:cNvPr id="12" name="文本框 11"/>
          <p:cNvSpPr txBox="1"/>
          <p:nvPr/>
        </p:nvSpPr>
        <p:spPr>
          <a:xfrm>
            <a:off x="507365" y="5121910"/>
            <a:ext cx="592455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 dirty="0">
                <a:latin typeface="宋体" panose="02010600030101010101" pitchFamily="2" charset="-122"/>
                <a:sym typeface="+mn-ea"/>
              </a:rPr>
              <a:t>自非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600" b="1" dirty="0">
                <a:latin typeface="宋体" panose="02010600030101010101" pitchFamily="2" charset="-122"/>
                <a:sym typeface="+mn-ea"/>
              </a:rPr>
              <a:t> 亭午夜分</a:t>
            </a:r>
            <a:r>
              <a:rPr lang="en-US" altLang="zh-CN" sz="3600" b="1" dirty="0">
                <a:latin typeface="宋体" panose="02010600030101010101" pitchFamily="2" charset="-122"/>
                <a:sym typeface="+mn-ea"/>
              </a:rPr>
              <a:t>,</a:t>
            </a:r>
            <a:r>
              <a:rPr lang="zh-CN" altLang="en-US" sz="3600" b="1" dirty="0">
                <a:latin typeface="宋体" panose="02010600030101010101" pitchFamily="2" charset="-122"/>
                <a:sym typeface="+mn-ea"/>
              </a:rPr>
              <a:t>不见</a:t>
            </a:r>
            <a:r>
              <a:rPr lang="zh-CN" altLang="en-US" sz="3600" b="1" dirty="0">
                <a:solidFill>
                  <a:srgbClr val="00B050"/>
                </a:solidFill>
                <a:latin typeface="宋体" panose="02010600030101010101" pitchFamily="2" charset="-122"/>
                <a:sym typeface="+mn-ea"/>
              </a:rPr>
              <a:t>曦</a:t>
            </a:r>
            <a:r>
              <a:rPr lang="zh-CN" altLang="en-US" sz="3600" b="1" dirty="0">
                <a:latin typeface="宋体" panose="02010600030101010101" pitchFamily="2" charset="-122"/>
                <a:sym typeface="+mn-ea"/>
              </a:rPr>
              <a:t>月。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431915" y="5121910"/>
            <a:ext cx="4545330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600" b="1" dirty="0">
                <a:solidFill>
                  <a:srgbClr val="800000"/>
                </a:solidFill>
                <a:latin typeface="宋体" panose="02010600030101010101" pitchFamily="2" charset="-122"/>
                <a:sym typeface="+mn-ea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侧面渲染</a:t>
            </a:r>
            <a:r>
              <a:rPr lang="zh-CN" altLang="en-US" sz="3600" b="1" dirty="0">
                <a:solidFill>
                  <a:srgbClr val="800000"/>
                </a:solidFill>
                <a:latin typeface="宋体" panose="02010600030101010101" pitchFamily="2" charset="-122"/>
                <a:sym typeface="+mn-ea"/>
              </a:rPr>
              <a:t>山峰高峻</a:t>
            </a:r>
            <a:r>
              <a:rPr lang="zh-CN" altLang="en-US" sz="3600" b="1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endParaRPr lang="zh-CN" altLang="en-US" sz="3600" b="1" dirty="0">
              <a:solidFill>
                <a:srgbClr val="80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3600" b="1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江面狭窄。</a:t>
            </a:r>
            <a:endParaRPr lang="zh-CN" altLang="en-US" sz="3600" b="1" dirty="0">
              <a:solidFill>
                <a:srgbClr val="80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4" name="右大括号 13"/>
          <p:cNvSpPr/>
          <p:nvPr/>
        </p:nvSpPr>
        <p:spPr>
          <a:xfrm>
            <a:off x="9599930" y="2147570"/>
            <a:ext cx="309880" cy="2668905"/>
          </a:xfrm>
          <a:prstGeom prst="rightBrace">
            <a:avLst>
              <a:gd name="adj1" fmla="val 0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0220325" y="3106420"/>
            <a:ext cx="133159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600" b="1" dirty="0">
                <a:solidFill>
                  <a:srgbClr val="800000"/>
                </a:solidFill>
                <a:latin typeface="宋体" panose="02010600030101010101" pitchFamily="2" charset="-122"/>
                <a:sym typeface="+mn-ea"/>
              </a:rPr>
              <a:t> </a:t>
            </a:r>
            <a:r>
              <a:rPr lang="zh-CN" altLang="en-US" sz="3600" b="1" dirty="0">
                <a:solidFill>
                  <a:srgbClr val="800000"/>
                </a:solidFill>
                <a:latin typeface="宋体" panose="02010600030101010101" pitchFamily="2" charset="-122"/>
                <a:sym typeface="+mn-ea"/>
              </a:rPr>
              <a:t>正面</a:t>
            </a:r>
            <a:endParaRPr lang="zh-CN" altLang="en-US" sz="3600" b="1" dirty="0">
              <a:solidFill>
                <a:srgbClr val="800000"/>
              </a:solidFill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  <p:bldP spid="6" grpId="0"/>
      <p:bldP spid="9" grpId="0"/>
      <p:bldP spid="7" grpId="0"/>
      <p:bldP spid="10" grpId="0"/>
      <p:bldP spid="11" grpId="0"/>
      <p:bldP spid="14" grpId="0" animBg="1"/>
      <p:bldP spid="15" grpId="0"/>
      <p:bldP spid="12" grpId="0"/>
      <p:bldP spid="1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90" name="Picture 4" descr="1df74df675385b1d730eece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24880" y="3164840"/>
            <a:ext cx="4427220" cy="33331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1" name="Picture 5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065" y="3243580"/>
            <a:ext cx="4361180" cy="3371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2" name="Rectangle 3"/>
          <p:cNvSpPr/>
          <p:nvPr/>
        </p:nvSpPr>
        <p:spPr>
          <a:xfrm>
            <a:off x="61595" y="857885"/>
            <a:ext cx="1173162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en-US" altLang="zh-CN" sz="2400" b="1" dirty="0">
                <a:latin typeface="Arial" panose="020B0604020202020204" pitchFamily="34" charset="0"/>
              </a:rPr>
              <a:t>       </a:t>
            </a:r>
            <a:r>
              <a:rPr lang="zh-CN" altLang="en-US" sz="3600" b="1" dirty="0">
                <a:latin typeface="Arial" panose="020B0604020202020204" pitchFamily="34" charset="0"/>
              </a:rPr>
              <a:t>郦道元笔下那雄奇险峻的三峡，业已成为举世瞩目的水利工程，听到这振奋人心的消息，请你以导游的身份拟写一段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导游词</a:t>
            </a:r>
            <a:r>
              <a:rPr lang="zh-CN" altLang="en-US" sz="3600" b="1" dirty="0">
                <a:latin typeface="Arial" panose="020B0604020202020204" pitchFamily="34" charset="0"/>
              </a:rPr>
              <a:t>。（可结合自然风光、地理变化、古代文化等来介绍）（</a:t>
            </a:r>
            <a:r>
              <a:rPr lang="en-US" altLang="zh-CN" sz="3600" b="1" dirty="0">
                <a:latin typeface="Arial" panose="020B0604020202020204" pitchFamily="34" charset="0"/>
              </a:rPr>
              <a:t>50</a:t>
            </a:r>
            <a:r>
              <a:rPr lang="zh-CN" altLang="en-US" sz="3600" b="1" dirty="0">
                <a:latin typeface="Arial" panose="020B0604020202020204" pitchFamily="34" charset="0"/>
              </a:rPr>
              <a:t>字以内）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sp>
        <p:nvSpPr>
          <p:cNvPr id="38914" name="Rectangle 4"/>
          <p:cNvSpPr>
            <a:spLocks noGrp="1"/>
          </p:cNvSpPr>
          <p:nvPr/>
        </p:nvSpPr>
        <p:spPr>
          <a:xfrm>
            <a:off x="598488" y="119063"/>
            <a:ext cx="5219700" cy="112553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eaLnBrk="1" hangingPunct="1"/>
            <a:r>
              <a:rPr lang="zh-CN" altLang="en-US" b="1" dirty="0">
                <a:solidFill>
                  <a:srgbClr val="FF0000"/>
                </a:solidFill>
              </a:rPr>
              <a:t>拓展</a:t>
            </a:r>
            <a:r>
              <a:rPr lang="en-US" altLang="zh-CN" b="1" dirty="0">
                <a:solidFill>
                  <a:srgbClr val="FF0000"/>
                </a:solidFill>
              </a:rPr>
              <a:t>2</a:t>
            </a:r>
            <a:endParaRPr lang="en-US" altLang="zh-CN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Rectangle 4"/>
          <p:cNvSpPr>
            <a:spLocks noGrp="1"/>
          </p:cNvSpPr>
          <p:nvPr>
            <p:ph type="title"/>
          </p:nvPr>
        </p:nvSpPr>
        <p:spPr>
          <a:xfrm>
            <a:off x="1992313" y="404813"/>
            <a:ext cx="5219700" cy="11255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eaLnBrk="1" hangingPunct="1"/>
            <a:r>
              <a:rPr lang="zh-CN" altLang="en-US" b="1" dirty="0"/>
              <a:t>我来当导游</a:t>
            </a:r>
            <a:r>
              <a:rPr lang="en-US" altLang="zh-CN" dirty="0"/>
              <a:t>……</a:t>
            </a:r>
            <a:endParaRPr lang="en-US" altLang="zh-CN" dirty="0"/>
          </a:p>
        </p:txBody>
      </p:sp>
      <p:sp>
        <p:nvSpPr>
          <p:cNvPr id="53253" name="Rectangle 5"/>
          <p:cNvSpPr>
            <a:spLocks noGrp="1"/>
          </p:cNvSpPr>
          <p:nvPr>
            <p:ph type="body"/>
          </p:nvPr>
        </p:nvSpPr>
        <p:spPr>
          <a:xfrm>
            <a:off x="649605" y="1700530"/>
            <a:ext cx="11217275" cy="4105275"/>
          </a:xfrm>
          <a:prstGeom prst="rect">
            <a:avLst/>
          </a:prstGeom>
          <a:noFill/>
          <a:ln w="9525">
            <a:noFill/>
          </a:ln>
        </p:spPr>
        <p:txBody>
          <a:bodyPr>
            <a:normAutofit lnSpcReduction="10000"/>
          </a:bodyPr>
          <a:p>
            <a:pPr eaLnBrk="1" hangingPunct="1">
              <a:buNone/>
            </a:pPr>
            <a:r>
              <a:rPr lang="en-US" altLang="zh-CN" b="1" dirty="0"/>
              <a:t>   </a:t>
            </a:r>
            <a:r>
              <a:rPr lang="zh-CN" altLang="en-US" sz="3600" b="1" dirty="0"/>
              <a:t>示例：游客朋友们大家好，欢迎来到旅游胜地三峡。</a:t>
            </a:r>
            <a:endParaRPr lang="zh-CN" altLang="en-US" sz="3600" b="1" dirty="0"/>
          </a:p>
          <a:p>
            <a:pPr eaLnBrk="1" hangingPunct="1">
              <a:buNone/>
            </a:pPr>
            <a:r>
              <a:rPr lang="zh-CN" altLang="en-US" sz="3600" b="1" dirty="0">
                <a:solidFill>
                  <a:srgbClr val="FF0000"/>
                </a:solidFill>
              </a:rPr>
              <a:t>长江三峡，人杰地灵，它是中国古代文化的发源地之一，著名的大溪文化，在历史的长河中闪耀着奇光异彩，青山碧水，曾留下李白、杜甫等文豪的足迹，也留下了许多千古传颂的诗篇，这里还有许多像白帝城、张飞庙等名胜古迹，它们同这里的山水交相辉映，名扬四海！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>
                                            <p:txEl>
                                              <p:charRg st="0" end="1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3253">
                                            <p:txEl>
                                              <p:charRg st="0" end="1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32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3" grpId="0" uiExpand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8" name="Text Box 6"/>
          <p:cNvSpPr txBox="1"/>
          <p:nvPr/>
        </p:nvSpPr>
        <p:spPr>
          <a:xfrm>
            <a:off x="633095" y="474980"/>
            <a:ext cx="10521315" cy="6185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Arial" panose="020B0604020202020204" pitchFamily="34" charset="0"/>
              </a:rPr>
              <a:t>       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各位旅客：欢迎你们来三峡参观，  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</a:rPr>
              <a:t>      </a:t>
            </a:r>
            <a:r>
              <a:rPr lang="zh-CN" altLang="en-US" sz="3600" b="1" dirty="0">
                <a:solidFill>
                  <a:srgbClr val="00B050"/>
                </a:solidFill>
                <a:latin typeface="Arial" panose="020B0604020202020204" pitchFamily="34" charset="0"/>
              </a:rPr>
              <a:t>七百里三峡，雄奇险拔，清幽秀丽。四季风景风格迥异。</a:t>
            </a:r>
            <a:endParaRPr lang="zh-CN" altLang="en-US" sz="3600" b="1" dirty="0">
              <a:solidFill>
                <a:srgbClr val="00B05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</a:rPr>
              <a:t>   </a:t>
            </a:r>
            <a:r>
              <a:rPr lang="zh-CN" altLang="en-US" sz="3600" b="1" dirty="0">
                <a:solidFill>
                  <a:srgbClr val="00B0F0"/>
                </a:solidFill>
                <a:latin typeface="Arial" panose="020B0604020202020204" pitchFamily="34" charset="0"/>
              </a:rPr>
              <a:t>春冬之时，潭水碧绿，清波回旋，怪柏凌峰，瀑布飞悬；</a:t>
            </a:r>
            <a:endParaRPr lang="zh-CN" altLang="en-US" sz="3600" b="1" dirty="0">
              <a:solidFill>
                <a:srgbClr val="00B0F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</a:rPr>
              <a:t>    </a:t>
            </a:r>
            <a:r>
              <a:rPr lang="zh-CN" altLang="en-US" sz="3600" b="1" dirty="0">
                <a:solidFill>
                  <a:srgbClr val="00B050"/>
                </a:solidFill>
                <a:latin typeface="Arial" panose="020B0604020202020204" pitchFamily="34" charset="0"/>
              </a:rPr>
              <a:t>夏季水涨，江流汹涌；</a:t>
            </a:r>
            <a:endParaRPr lang="zh-CN" altLang="en-US" sz="3600" b="1" dirty="0">
              <a:solidFill>
                <a:srgbClr val="00B05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</a:rPr>
              <a:t>      </a:t>
            </a:r>
            <a:r>
              <a:rPr lang="zh-CN" altLang="en-US" sz="3600" b="1" dirty="0">
                <a:solidFill>
                  <a:srgbClr val="C00000"/>
                </a:solidFill>
                <a:latin typeface="Arial" panose="020B0604020202020204" pitchFamily="34" charset="0"/>
              </a:rPr>
              <a:t>秋景凄寒，猿鸣哀转．走进三峡，品尝金黄的蜜橘，登上三峡大坝，感受磅礴气势，多情的三峡风光，热情的三峡人民欢迎各位到游此地。</a:t>
            </a:r>
            <a:endParaRPr lang="zh-CN" altLang="en-US" sz="3600" b="1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2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42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2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2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42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42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42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42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22867" y="3141133"/>
            <a:ext cx="10594340" cy="23069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48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 你们知道哪些描写三峡的古诗句？</a:t>
            </a:r>
            <a:endParaRPr lang="en-US" altLang="zh-CN" sz="4800" b="1" dirty="0">
              <a:solidFill>
                <a:srgbClr val="FF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48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大声诵出来吧！</a:t>
            </a:r>
            <a:endParaRPr lang="zh-CN" altLang="en-US" sz="4800" b="1" dirty="0">
              <a:solidFill>
                <a:srgbClr val="FF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8914" name="Rectangle 4"/>
          <p:cNvSpPr>
            <a:spLocks noGrp="1"/>
          </p:cNvSpPr>
          <p:nvPr/>
        </p:nvSpPr>
        <p:spPr>
          <a:xfrm>
            <a:off x="5871528" y="824548"/>
            <a:ext cx="5219700" cy="112553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eaLnBrk="1" hangingPunct="1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拓展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3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363557" y="4035425"/>
            <a:ext cx="9730105" cy="1404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  <a:t>两岸猿声啼不住，轻舟已过万重山。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  <a:t>                            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——</a:t>
            </a: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  <a:t>李白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  <a:t>早发白帝城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  <a:t>》</a:t>
            </a: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63930" y="215900"/>
            <a:ext cx="9676130" cy="34766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4000" b="1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                       </a:t>
            </a:r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朝发白帝城                                                                   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  <a:p>
            <a:pPr algn="l">
              <a:spcBef>
                <a:spcPct val="50000"/>
              </a:spcBef>
            </a:pPr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                                        李白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  <a:p>
            <a:pPr algn="l">
              <a:spcBef>
                <a:spcPct val="50000"/>
              </a:spcBef>
            </a:pPr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         朝辞白帝彩云间，千里江陵一日还。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  <a:p>
            <a:pPr algn="l">
              <a:spcBef>
                <a:spcPct val="50000"/>
              </a:spcBef>
            </a:pPr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         两岸猿声啼不住，轻舟已过万重山。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783167" y="4610101"/>
            <a:ext cx="9599084" cy="1404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  <a:t>五更鼓角声悲壮，三峡星河影动摇。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  <a:t>                                     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——</a:t>
            </a: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  <a:t>杜甫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  <a:t>阁夜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  <a:t>》</a:t>
            </a:r>
            <a:endParaRPr kumimoji="0" lang="en-US" altLang="zh-CN" sz="4265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783167" y="303531"/>
            <a:ext cx="9599084" cy="4030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  <a:t>                           </a:t>
            </a: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  <a:t>《阁夜》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  <a:t>                                    ——杜甫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  <a:t>岁暮阴阳催短景，天天涯霜雪霁寒宵。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  <a:t>五更鼓角声悲壮，三峡星河影动摇。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  <a:t>野哭几家闻战伐，夷歌数处起渔樵。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  <a:t>卧龙跃马终黄土，人事依依漫寂寥。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Text Box 2"/>
          <p:cNvSpPr txBox="1"/>
          <p:nvPr/>
        </p:nvSpPr>
        <p:spPr>
          <a:xfrm>
            <a:off x="1828800" y="457200"/>
            <a:ext cx="41910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小结：</a:t>
            </a:r>
            <a:endParaRPr lang="zh-CN" altLang="en-US" sz="4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3795" name="Text Box 3"/>
          <p:cNvSpPr txBox="1"/>
          <p:nvPr/>
        </p:nvSpPr>
        <p:spPr>
          <a:xfrm>
            <a:off x="1042035" y="1268730"/>
            <a:ext cx="10282555" cy="5354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           </a:t>
            </a:r>
            <a:r>
              <a:rPr lang="zh-CN" altLang="en-US" sz="36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作者先写三峡的整体风貌，</a:t>
            </a:r>
            <a:endParaRPr lang="zh-CN" altLang="en-US" sz="3600" b="1" dirty="0">
              <a:solidFill>
                <a:srgbClr val="3333FF"/>
              </a:solidFill>
              <a:latin typeface="Times New Roman" panose="02020603050405020304" pitchFamily="18" charset="0"/>
            </a:endParaRPr>
          </a:p>
          <a:p>
            <a:pPr algn="l">
              <a:spcBef>
                <a:spcPct val="50000"/>
              </a:spcBef>
            </a:pPr>
            <a:r>
              <a:rPr lang="zh-CN" altLang="en-US" sz="36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      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然后抓住了三峡最有特点的 时间</a:t>
            </a:r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夏天，春冬，晴初霜旦，高峻的山峰，汹涌的江流， 清澈的碧水，飞悬的瀑布，哀转的猿鸣，悲凉的渔歌，三峡 的奇异景象，被描绘得淋漓尽致。</a:t>
            </a:r>
            <a:endParaRPr lang="zh-CN" altLang="en-US" sz="36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algn="l">
              <a:spcBef>
                <a:spcPct val="50000"/>
              </a:spcBef>
            </a:pPr>
            <a:r>
              <a:rPr lang="zh-CN" altLang="en-US" sz="36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写出了三峡独特的美</a:t>
            </a:r>
            <a:r>
              <a:rPr lang="en-US" altLang="zh-CN" sz="36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——  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雄奇美（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</a:t>
            </a:r>
            <a:r>
              <a:rPr lang="zh-CN" altLang="en-US" sz="36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，</a:t>
            </a:r>
            <a:r>
              <a:rPr lang="zh-CN" altLang="en-US" sz="3600" b="1" dirty="0">
                <a:solidFill>
                  <a:srgbClr val="00B050"/>
                </a:solidFill>
                <a:latin typeface="Times New Roman" panose="02020603050405020304" pitchFamily="18" charset="0"/>
              </a:rPr>
              <a:t>奔 放美（</a:t>
            </a:r>
            <a:r>
              <a:rPr lang="en-US" altLang="zh-CN" sz="3600" b="1" dirty="0">
                <a:solidFill>
                  <a:srgbClr val="00B05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3600" b="1" dirty="0">
                <a:solidFill>
                  <a:srgbClr val="00B050"/>
                </a:solidFill>
                <a:latin typeface="Times New Roman" panose="02020603050405020304" pitchFamily="18" charset="0"/>
              </a:rPr>
              <a:t>），</a:t>
            </a:r>
            <a:r>
              <a:rPr lang="zh-CN" altLang="en-US" sz="36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清幽美（</a:t>
            </a:r>
            <a:r>
              <a:rPr lang="en-US" altLang="zh-CN" sz="36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3</a:t>
            </a:r>
            <a:r>
              <a:rPr lang="zh-CN" altLang="en-US" sz="36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）</a:t>
            </a:r>
            <a:r>
              <a:rPr lang="zh-CN" altLang="en-US" sz="36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和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凄婉美（</a:t>
            </a:r>
            <a:r>
              <a:rPr lang="en-US" altLang="zh-CN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4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）</a:t>
            </a:r>
            <a:r>
              <a:rPr lang="zh-CN" altLang="en-US" sz="36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。</a:t>
            </a:r>
            <a:endParaRPr lang="zh-CN" altLang="en-US" sz="3600" b="1" dirty="0">
              <a:solidFill>
                <a:srgbClr val="3333FF"/>
              </a:solidFill>
              <a:latin typeface="Times New Roman" panose="02020603050405020304" pitchFamily="18" charset="0"/>
            </a:endParaRPr>
          </a:p>
          <a:p>
            <a:pPr algn="l">
              <a:spcBef>
                <a:spcPct val="50000"/>
              </a:spcBef>
            </a:pPr>
            <a:endParaRPr lang="en-US" altLang="zh-CN" sz="3600" b="1" dirty="0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矩形 1"/>
          <p:cNvSpPr/>
          <p:nvPr/>
        </p:nvSpPr>
        <p:spPr>
          <a:xfrm>
            <a:off x="421217" y="1221317"/>
            <a:ext cx="11000316" cy="2334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735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en-US" sz="3735" b="1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本文以凝练、生动的笔墨，描写出了三峡的雄奇险拔、清幽秀丽的景色，同时也</a:t>
            </a:r>
            <a:r>
              <a:rPr lang="zh-CN" altLang="en-US" sz="3735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抒发了作者对祖国大好河山的热爱之情。</a:t>
            </a:r>
            <a:endParaRPr lang="zh-CN" altLang="en-US" sz="3735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62200" y="3689351"/>
            <a:ext cx="8123767" cy="2849033"/>
            <a:chOff x="1801192" y="2766961"/>
            <a:chExt cx="6093995" cy="2136648"/>
          </a:xfrm>
        </p:grpSpPr>
        <p:pic>
          <p:nvPicPr>
            <p:cNvPr id="51207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801192" y="2766961"/>
              <a:ext cx="3017520" cy="213664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208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46323" y="2766961"/>
              <a:ext cx="2848864" cy="213664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51204" name="组合 1"/>
          <p:cNvGrpSpPr/>
          <p:nvPr/>
        </p:nvGrpSpPr>
        <p:grpSpPr>
          <a:xfrm>
            <a:off x="323851" y="448733"/>
            <a:ext cx="2749549" cy="726017"/>
            <a:chOff x="1438698" y="982657"/>
            <a:chExt cx="2498303" cy="616461"/>
          </a:xfrm>
        </p:grpSpPr>
        <p:pic>
          <p:nvPicPr>
            <p:cNvPr id="51205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06" name="文本框 2"/>
            <p:cNvSpPr txBox="1"/>
            <p:nvPr/>
          </p:nvSpPr>
          <p:spPr>
            <a:xfrm>
              <a:off x="1438698" y="982657"/>
              <a:ext cx="2076874" cy="56559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3735" b="1" dirty="0">
                  <a:solidFill>
                    <a:srgbClr val="0070C0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主旨归纳</a:t>
              </a:r>
              <a:endParaRPr lang="zh-CN" altLang="en-US" sz="3735" b="1" dirty="0">
                <a:solidFill>
                  <a:srgbClr val="0070C0"/>
                </a:solidFill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997585" y="1117600"/>
            <a:ext cx="237045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57200" indent="-457200" algn="l" fontAlgn="base">
              <a:spcBef>
                <a:spcPts val="130"/>
              </a:spcBef>
              <a:buFont typeface="Arial" panose="020B0604020202020204" pitchFamily="34" charset="0"/>
            </a:pPr>
            <a:r>
              <a:rPr lang="zh-CN" altLang="en-US" sz="3600" b="1" dirty="0">
                <a:latin typeface="宋体" panose="02010600030101010101" pitchFamily="2" charset="-122"/>
                <a:sym typeface="+mn-ea"/>
              </a:rPr>
              <a:t>重岩叠</a:t>
            </a:r>
            <a:r>
              <a:rPr lang="zh-CN" altLang="en-US" sz="3600" b="1" dirty="0">
                <a:solidFill>
                  <a:srgbClr val="00B050"/>
                </a:solidFill>
                <a:latin typeface="宋体" panose="02010600030101010101" pitchFamily="2" charset="-122"/>
                <a:sym typeface="+mn-ea"/>
              </a:rPr>
              <a:t>嶂</a:t>
            </a:r>
            <a:r>
              <a:rPr lang="zh-CN" altLang="en-US" sz="3600" b="1" dirty="0">
                <a:latin typeface="宋体" panose="02010600030101010101" pitchFamily="2" charset="-122"/>
                <a:sym typeface="+mn-ea"/>
              </a:rPr>
              <a:t>，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97585" y="3270885"/>
            <a:ext cx="614743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solidFill>
                  <a:srgbClr val="00B050"/>
                </a:solidFill>
                <a:latin typeface="Arial" panose="020B0604020202020204" pitchFamily="34" charset="0"/>
                <a:sym typeface="+mn-ea"/>
              </a:rPr>
              <a:t>（七百里，两岸连山，略无缺处</a:t>
            </a:r>
            <a:r>
              <a:rPr lang="en-US" altLang="zh-CN" sz="3200" b="1" dirty="0">
                <a:solidFill>
                  <a:srgbClr val="00B050"/>
                </a:solidFill>
                <a:latin typeface="Arial" panose="020B0604020202020204" pitchFamily="34" charset="0"/>
                <a:sym typeface="+mn-ea"/>
              </a:rPr>
              <a:t>) </a:t>
            </a:r>
            <a:endParaRPr lang="en-US" altLang="zh-CN" sz="3200" b="1" dirty="0">
              <a:solidFill>
                <a:srgbClr val="00B050"/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59445" y="3270885"/>
            <a:ext cx="111252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连绵</a:t>
            </a:r>
            <a:r>
              <a:rPr lang="en-US" altLang="zh-CN" sz="3200" b="1" dirty="0">
                <a:solidFill>
                  <a:sysClr val="windowText" lastClr="000000"/>
                </a:solidFill>
                <a:latin typeface="Arial" panose="020B0604020202020204" pitchFamily="34" charset="0"/>
                <a:sym typeface="+mn-ea"/>
              </a:rPr>
              <a:t> 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38480" y="4264660"/>
            <a:ext cx="962469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solidFill>
                  <a:srgbClr val="00B050"/>
                </a:solidFill>
                <a:latin typeface="Arial" panose="020B0604020202020204" pitchFamily="34" charset="0"/>
                <a:sym typeface="+mn-ea"/>
              </a:rPr>
              <a:t>（重岩叠嶂，隐天蔽日。自非亭午夜分不见曦月）</a:t>
            </a:r>
            <a:r>
              <a:rPr lang="zh-CN" altLang="en-US" sz="3600" b="1" dirty="0">
                <a:solidFill>
                  <a:srgbClr val="00B050"/>
                </a:solidFill>
                <a:latin typeface="Arial" panose="020B0604020202020204" pitchFamily="34" charset="0"/>
                <a:sym typeface="+mn-ea"/>
              </a:rPr>
              <a:t>　</a:t>
            </a:r>
            <a:endParaRPr lang="zh-CN" altLang="en-US" sz="3600" b="1" dirty="0">
              <a:solidFill>
                <a:srgbClr val="00B050"/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743440" y="4326255"/>
            <a:ext cx="9994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高峻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997585" y="2494280"/>
            <a:ext cx="179070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600" b="1" dirty="0">
                <a:solidFill>
                  <a:srgbClr val="800000"/>
                </a:solidFill>
                <a:latin typeface="宋体" panose="02010600030101010101" pitchFamily="2" charset="-122"/>
                <a:sym typeface="+mn-ea"/>
              </a:rPr>
              <a:t> </a:t>
            </a:r>
            <a:r>
              <a:rPr lang="zh-CN" altLang="en-US" sz="3600" b="1" dirty="0">
                <a:solidFill>
                  <a:srgbClr val="800000"/>
                </a:solidFill>
                <a:latin typeface="宋体" panose="02010600030101010101" pitchFamily="2" charset="-122"/>
                <a:sym typeface="+mn-ea"/>
              </a:rPr>
              <a:t>小结：</a:t>
            </a:r>
            <a:endParaRPr lang="zh-CN" altLang="en-US" sz="3600" b="1" dirty="0">
              <a:solidFill>
                <a:srgbClr val="80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31915" y="4262120"/>
            <a:ext cx="41338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600" b="1" dirty="0">
                <a:solidFill>
                  <a:srgbClr val="800000"/>
                </a:solidFill>
                <a:latin typeface="宋体" panose="02010600030101010101" pitchFamily="2" charset="-122"/>
                <a:sym typeface="+mn-ea"/>
              </a:rPr>
              <a:t> </a:t>
            </a:r>
            <a:endParaRPr lang="zh-CN"/>
          </a:p>
        </p:txBody>
      </p:sp>
      <p:sp>
        <p:nvSpPr>
          <p:cNvPr id="12" name="文本框 11"/>
          <p:cNvSpPr txBox="1"/>
          <p:nvPr/>
        </p:nvSpPr>
        <p:spPr>
          <a:xfrm>
            <a:off x="997585" y="304165"/>
            <a:ext cx="179070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600" b="1" dirty="0">
                <a:solidFill>
                  <a:srgbClr val="800000"/>
                </a:solidFill>
                <a:latin typeface="宋体" panose="02010600030101010101" pitchFamily="2" charset="-122"/>
                <a:sym typeface="+mn-ea"/>
              </a:rPr>
              <a:t> </a:t>
            </a:r>
            <a:r>
              <a:rPr lang="zh-CN" altLang="en-US" sz="3600" b="1" dirty="0">
                <a:solidFill>
                  <a:srgbClr val="800000"/>
                </a:solidFill>
                <a:latin typeface="宋体" panose="02010600030101010101" pitchFamily="2" charset="-122"/>
                <a:sym typeface="+mn-ea"/>
              </a:rPr>
              <a:t>另外：</a:t>
            </a:r>
            <a:endParaRPr lang="zh-CN" altLang="en-US" sz="3600" b="1" dirty="0">
              <a:solidFill>
                <a:srgbClr val="80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953510" y="1117600"/>
            <a:ext cx="339661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俯视其高（正）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97585" y="1762760"/>
            <a:ext cx="24784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 dirty="0">
                <a:latin typeface="宋体" panose="02010600030101010101" pitchFamily="2" charset="-122"/>
                <a:sym typeface="+mn-ea"/>
              </a:rPr>
              <a:t>隐天蔽日。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610610" y="1849120"/>
            <a:ext cx="697928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仰视（侧）</a:t>
            </a:r>
            <a:r>
              <a:rPr lang="en-US" altLang="zh-CN" sz="3600" b="1">
                <a:solidFill>
                  <a:srgbClr val="FF0000"/>
                </a:solidFill>
              </a:rPr>
              <a:t>——</a:t>
            </a:r>
            <a:r>
              <a:rPr lang="zh-CN" altLang="en-US" sz="3600" b="1">
                <a:solidFill>
                  <a:srgbClr val="FF0000"/>
                </a:solidFill>
              </a:rPr>
              <a:t>以天和月衬托其高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97585" y="5183505"/>
            <a:ext cx="7897495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第一部分：概述三峡全貌。写山势</a:t>
            </a:r>
            <a:r>
              <a:rPr lang="en-US" altLang="zh-CN" sz="3600" b="1">
                <a:solidFill>
                  <a:srgbClr val="FF0000"/>
                </a:solidFill>
              </a:rPr>
              <a:t>——</a:t>
            </a:r>
            <a:endParaRPr lang="en-US" altLang="zh-CN" sz="3600" b="1">
              <a:solidFill>
                <a:srgbClr val="FF0000"/>
              </a:solidFill>
            </a:endParaRPr>
          </a:p>
          <a:p>
            <a:r>
              <a:rPr lang="zh-CN" altLang="en-US" sz="3600" b="1">
                <a:solidFill>
                  <a:srgbClr val="FF0000"/>
                </a:solidFill>
              </a:rPr>
              <a:t>连绵不断，高峻的特点。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14" grpId="0"/>
      <p:bldP spid="15" grpId="0"/>
      <p:bldP spid="11" grpId="0"/>
      <p:bldP spid="6" grpId="0"/>
      <p:bldP spid="7" grpId="0"/>
      <p:bldP spid="8" grpId="0"/>
      <p:bldP spid="9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650875"/>
            <a:ext cx="10867390" cy="5526405"/>
          </a:xfrm>
        </p:spPr>
        <p:txBody>
          <a:bodyPr/>
          <a:p>
            <a:r>
              <a:rPr lang="en-US" altLang="zh-CN" sz="3600" b="1" dirty="0">
                <a:solidFill>
                  <a:sysClr val="windowText" lastClr="000000"/>
                </a:solidFill>
                <a:sym typeface="+mn-ea"/>
              </a:rPr>
              <a:t>3</a:t>
            </a:r>
            <a:r>
              <a:rPr lang="zh-CN" altLang="en-US" sz="3600" b="1" dirty="0">
                <a:solidFill>
                  <a:sysClr val="windowText" lastClr="000000"/>
                </a:solidFill>
                <a:sym typeface="+mn-ea"/>
              </a:rPr>
              <a:t>、这一层作者采用了什么写法表现三峡山的特点？</a:t>
            </a:r>
            <a:endParaRPr lang="zh-CN" altLang="en-US" sz="3600" b="1" dirty="0">
              <a:solidFill>
                <a:sysClr val="windowText" lastClr="000000"/>
              </a:solidFill>
              <a:sym typeface="+mn-ea"/>
            </a:endParaRPr>
          </a:p>
          <a:p>
            <a:r>
              <a:rPr lang="zh-CN" altLang="en-US" sz="3600" b="1" dirty="0">
                <a:solidFill>
                  <a:sysClr val="windowText" lastClr="000000"/>
                </a:solidFill>
                <a:sym typeface="+mn-ea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比喻修辞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——重岩叠</a:t>
            </a:r>
            <a:r>
              <a: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嶂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（像屏障一样）</a:t>
            </a:r>
            <a:endParaRPr lang="zh-CN" altLang="en-US" sz="3200" b="1" dirty="0">
              <a:solidFill>
                <a:schemeClr val="tx1"/>
              </a:solidFill>
              <a:latin typeface="Arial" panose="020B0604020202020204" pitchFamily="34" charset="0"/>
              <a:sym typeface="+mn-ea"/>
            </a:endParaRPr>
          </a:p>
          <a:p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互文修辞</a:t>
            </a:r>
            <a:r>
              <a: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——</a:t>
            </a:r>
            <a:r>
              <a:rPr lang="zh-CN" altLang="en-US" sz="3200" b="1" dirty="0">
                <a:solidFill>
                  <a:srgbClr val="00B050"/>
                </a:solidFill>
                <a:latin typeface="Arial" panose="020B0604020202020204" pitchFamily="34" charset="0"/>
                <a:sym typeface="+mn-ea"/>
              </a:rPr>
              <a:t>重岩叠嶂，隐天蔽日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sym typeface="+mn-ea"/>
              </a:rPr>
              <a:t>（重叠岩嶂，隐避天日）</a:t>
            </a:r>
            <a:endParaRPr lang="zh-CN" altLang="en-US" sz="32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sym typeface="+mn-ea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正面描写</a:t>
            </a:r>
            <a:r>
              <a:rPr lang="zh-CN" altLang="en-US" sz="3200" b="1" dirty="0">
                <a:latin typeface="Arial" panose="020B0604020202020204" pitchFamily="34" charset="0"/>
                <a:sym typeface="+mn-ea"/>
              </a:rPr>
              <a:t>与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侧面描写</a:t>
            </a:r>
            <a:r>
              <a:rPr lang="zh-CN" altLang="en-US" sz="3200" b="1" dirty="0">
                <a:latin typeface="Arial" panose="020B0604020202020204" pitchFamily="34" charset="0"/>
                <a:sym typeface="+mn-ea"/>
              </a:rPr>
              <a:t>相结合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r>
              <a:rPr lang="zh-CN" altLang="en-US" sz="3600" b="1" dirty="0">
                <a:solidFill>
                  <a:sysClr val="windowText" lastClr="000000"/>
                </a:solidFill>
                <a:sym typeface="+mn-ea"/>
              </a:rPr>
              <a:t> </a:t>
            </a:r>
            <a:endParaRPr lang="zh-CN" altLang="en-US" sz="3600"/>
          </a:p>
          <a:p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7070" y="1102995"/>
            <a:ext cx="10515600" cy="5056505"/>
          </a:xfrm>
        </p:spPr>
        <p:txBody>
          <a:bodyPr/>
          <a:p>
            <a:r>
              <a:rPr lang="en-US" altLang="zh-CN" sz="3600" b="1" dirty="0">
                <a:sym typeface="+mn-ea"/>
              </a:rPr>
              <a:t>1</a:t>
            </a:r>
            <a:r>
              <a:rPr lang="zh-CN" altLang="en-US" sz="3600" b="1" dirty="0">
                <a:sym typeface="+mn-ea"/>
              </a:rPr>
              <a:t>、三峡的夏水有何特点？结合文中的语句说说。</a:t>
            </a:r>
            <a:endParaRPr lang="zh-CN" altLang="en-US" sz="3600" b="1" dirty="0">
              <a:sym typeface="+mn-ea"/>
            </a:endParaRPr>
          </a:p>
          <a:p>
            <a:endParaRPr lang="zh-CN" altLang="en-US" sz="3600" b="1" dirty="0">
              <a:sym typeface="+mn-ea"/>
            </a:endParaRPr>
          </a:p>
          <a:p>
            <a:r>
              <a:rPr lang="zh-CN" altLang="en-US" sz="3600" b="1" dirty="0">
                <a:solidFill>
                  <a:srgbClr val="00B050"/>
                </a:solidFill>
                <a:sym typeface="+mn-ea"/>
              </a:rPr>
              <a:t>夏/水襄陵，沿溯/阻绝。</a:t>
            </a:r>
            <a:endParaRPr lang="zh-CN" altLang="en-US" sz="3600" b="1" dirty="0">
              <a:solidFill>
                <a:srgbClr val="00B050"/>
              </a:solidFill>
              <a:sym typeface="+mn-ea"/>
            </a:endParaRPr>
          </a:p>
          <a:p>
            <a:endParaRPr lang="zh-CN" altLang="en-US" sz="3600" b="1" dirty="0">
              <a:solidFill>
                <a:srgbClr val="00B050"/>
              </a:solidFill>
              <a:sym typeface="+mn-ea"/>
            </a:endParaRPr>
          </a:p>
          <a:p>
            <a:r>
              <a:rPr lang="zh-CN" altLang="en-US" sz="3600" b="1" dirty="0">
                <a:solidFill>
                  <a:srgbClr val="00B050"/>
                </a:solidFill>
                <a:sym typeface="+mn-ea"/>
              </a:rPr>
              <a:t>有时/朝发白帝，暮到江陵，其间/千二百里，</a:t>
            </a:r>
            <a:endParaRPr lang="zh-CN" altLang="en-US" sz="3600" b="1" dirty="0">
              <a:solidFill>
                <a:srgbClr val="00B050"/>
              </a:solidFill>
              <a:sym typeface="+mn-ea"/>
            </a:endParaRPr>
          </a:p>
          <a:p>
            <a:endParaRPr lang="zh-CN" altLang="en-US" sz="3600" b="1" dirty="0">
              <a:solidFill>
                <a:srgbClr val="00B050"/>
              </a:solidFill>
              <a:sym typeface="+mn-ea"/>
            </a:endParaRPr>
          </a:p>
          <a:p>
            <a:r>
              <a:rPr lang="zh-CN" altLang="en-US" sz="3600" b="1" dirty="0">
                <a:solidFill>
                  <a:srgbClr val="00B050"/>
                </a:solidFill>
                <a:sym typeface="+mn-ea"/>
              </a:rPr>
              <a:t>虽/乘奔御风,不以疾也。　</a:t>
            </a:r>
            <a:endParaRPr lang="zh-CN" altLang="en-US" sz="3600" b="1" dirty="0">
              <a:solidFill>
                <a:srgbClr val="00B050"/>
              </a:solidFill>
              <a:sym typeface="+mn-ea"/>
            </a:endParaRP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788035" y="448945"/>
            <a:ext cx="4721860" cy="654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>
                <a:solidFill>
                  <a:srgbClr val="C00000"/>
                </a:solidFill>
              </a:rPr>
              <a:t>赏析第二段：</a:t>
            </a:r>
            <a:endParaRPr lang="zh-CN" altLang="en-US" b="1">
              <a:solidFill>
                <a:srgbClr val="C0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34480" y="2249805"/>
            <a:ext cx="24149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dirty="0">
                <a:latin typeface="Arial" panose="020B0604020202020204" pitchFamily="34" charset="0"/>
                <a:sym typeface="+mn-ea"/>
              </a:rPr>
              <a:t> 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凶险、奔放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039735" y="4345940"/>
            <a:ext cx="222440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迅疾、湍急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219190" y="4929505"/>
            <a:ext cx="9994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对比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954020" y="5812155"/>
            <a:ext cx="706945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/>
              <a:t>用比较的方法表现夏日江水的</a:t>
            </a:r>
            <a:r>
              <a:rPr lang="zh-CN" altLang="en-US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迅疾</a:t>
            </a:r>
            <a:endParaRPr lang="zh-CN" altLang="en-US" sz="36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小结：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0130" y="1405890"/>
            <a:ext cx="10515600" cy="4351338"/>
          </a:xfrm>
        </p:spPr>
        <p:txBody>
          <a:bodyPr/>
          <a:p>
            <a:r>
              <a:rPr lang="zh-CN" altLang="en-US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第二层：写水势。</a:t>
            </a:r>
            <a:endParaRPr lang="zh-CN" altLang="en-US" sz="36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zh-CN" altLang="en-US" sz="3600" b="1"/>
              <a:t>夏/水襄陵，沿溯/阻绝。</a:t>
            </a:r>
            <a:endParaRPr lang="zh-CN" altLang="en-US" sz="3600" b="1"/>
          </a:p>
          <a:p>
            <a:endParaRPr lang="zh-CN" altLang="en-US" sz="3600" b="1"/>
          </a:p>
          <a:p>
            <a:r>
              <a:rPr lang="zh-CN" altLang="en-US" sz="3600" b="1"/>
              <a:t>虽/乘奔御风,不以疾也。</a:t>
            </a:r>
            <a:endParaRPr lang="zh-CN" altLang="en-US" sz="3600" b="1"/>
          </a:p>
          <a:p>
            <a:endParaRPr lang="zh-CN" altLang="en-US" sz="3600" b="1"/>
          </a:p>
          <a:p>
            <a:r>
              <a:rPr lang="zh-CN" altLang="en-US" sz="3600" b="1"/>
              <a:t>有时/朝发白帝，暮到江陵，</a:t>
            </a:r>
            <a:endParaRPr lang="zh-CN" altLang="en-US" sz="3600" b="1"/>
          </a:p>
        </p:txBody>
      </p:sp>
      <p:sp>
        <p:nvSpPr>
          <p:cNvPr id="5" name="文本框 4"/>
          <p:cNvSpPr txBox="1"/>
          <p:nvPr/>
        </p:nvSpPr>
        <p:spPr>
          <a:xfrm>
            <a:off x="7635240" y="2032000"/>
            <a:ext cx="175069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dirty="0">
                <a:latin typeface="Arial" panose="020B0604020202020204" pitchFamily="34" charset="0"/>
                <a:sym typeface="+mn-ea"/>
              </a:rPr>
              <a:t> 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水之盛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35240" y="3259455"/>
            <a:ext cx="175069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dirty="0">
                <a:latin typeface="Arial" panose="020B0604020202020204" pitchFamily="34" charset="0"/>
                <a:sym typeface="+mn-ea"/>
              </a:rPr>
              <a:t> 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水之速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57085" y="4385310"/>
            <a:ext cx="450532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en-US" altLang="zh-CN" dirty="0">
                <a:latin typeface="Arial" panose="020B0604020202020204" pitchFamily="34" charset="0"/>
                <a:sym typeface="+mn-ea"/>
              </a:rPr>
              <a:t> 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烘托水之盛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、水之速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sz="3600" b="1"/>
              <a:t>2、这一层作者采用了什么写法表现三峡夏水的特点？ </a:t>
            </a:r>
            <a:endParaRPr lang="zh-CN" altLang="en-US" sz="36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 algn="ctr">
              <a:spcBef>
                <a:spcPct val="50000"/>
              </a:spcBef>
              <a:buNone/>
            </a:pP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  <a:p>
            <a:endParaRPr lang="zh-CN" altLang="en-US" sz="4000"/>
          </a:p>
        </p:txBody>
      </p:sp>
      <p:sp>
        <p:nvSpPr>
          <p:cNvPr id="4" name="文本框 3"/>
          <p:cNvSpPr txBox="1"/>
          <p:nvPr/>
        </p:nvSpPr>
        <p:spPr>
          <a:xfrm>
            <a:off x="1501775" y="1372235"/>
            <a:ext cx="7358380" cy="4805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9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正面描写</a:t>
            </a:r>
            <a:r>
              <a:rPr lang="zh-CN" altLang="en-US" sz="4000" b="1" dirty="0">
                <a:latin typeface="Arial" panose="020B0604020202020204" pitchFamily="34" charset="0"/>
                <a:sym typeface="+mn-ea"/>
              </a:rPr>
              <a:t>与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侧面描写</a:t>
            </a:r>
            <a:r>
              <a:rPr lang="zh-CN" altLang="en-US" sz="4000" b="1" dirty="0">
                <a:latin typeface="Arial" panose="020B0604020202020204" pitchFamily="34" charset="0"/>
                <a:sym typeface="+mn-ea"/>
              </a:rPr>
              <a:t>相结合</a:t>
            </a:r>
            <a:endParaRPr lang="zh-CN" altLang="en-US" sz="4000" b="1" dirty="0">
              <a:latin typeface="Arial" panose="020B0604020202020204" pitchFamily="34" charset="0"/>
              <a:sym typeface="+mn-ea"/>
            </a:endParaRPr>
          </a:p>
          <a:p>
            <a:pPr algn="l">
              <a:lnSpc>
                <a:spcPct val="90000"/>
              </a:lnSpc>
              <a:spcBef>
                <a:spcPct val="50000"/>
              </a:spcBef>
              <a:buFont typeface="Arial" panose="020B0604020202020204" pitchFamily="34" charset="0"/>
            </a:pP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  <a:p>
            <a:pPr algn="l">
              <a:lnSpc>
                <a:spcPct val="9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对比手法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  <a:p>
            <a:pPr algn="l">
              <a:lnSpc>
                <a:spcPct val="90000"/>
              </a:lnSpc>
              <a:spcBef>
                <a:spcPct val="50000"/>
              </a:spcBef>
              <a:buFont typeface="Arial" panose="020B0604020202020204" pitchFamily="34" charset="0"/>
            </a:pPr>
            <a:endParaRPr lang="zh-CN" altLang="en-US"/>
          </a:p>
          <a:p>
            <a:pPr algn="l">
              <a:lnSpc>
                <a:spcPct val="9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600" b="1">
                <a:solidFill>
                  <a:srgbClr val="FF0000"/>
                </a:solidFill>
              </a:rPr>
              <a:t>夸张：</a:t>
            </a:r>
            <a:endParaRPr lang="zh-CN" altLang="en-US" sz="3600" b="1">
              <a:solidFill>
                <a:srgbClr val="FF0000"/>
              </a:solidFill>
            </a:endParaRPr>
          </a:p>
          <a:p>
            <a:pPr algn="l">
              <a:lnSpc>
                <a:spcPct val="9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600" b="1">
                <a:solidFill>
                  <a:srgbClr val="FF0000"/>
                </a:solidFill>
              </a:rPr>
              <a:t>有时/朝发白帝，暮到江陵，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…</a:t>
            </a:r>
            <a:r>
              <a:rPr lang="zh-CN" altLang="en-US" sz="3600" b="1">
                <a:sym typeface="+mn-ea"/>
              </a:rPr>
              <a:t>虽/乘奔御风,不以疾也。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en-US" altLang="zh-CN" b="1" dirty="0">
                <a:sym typeface="+mn-ea"/>
              </a:rPr>
              <a:t>3</a:t>
            </a:r>
            <a:r>
              <a:rPr lang="zh-CN" altLang="en-US" b="1" dirty="0">
                <a:sym typeface="+mn-ea"/>
              </a:rPr>
              <a:t>、写三峡山的“高峻”与写夏水的“迅疾”有什么关系？　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写山峰的高峻、江面的狭窄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为写夏水的迅疾做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sym typeface="+mn-ea"/>
              </a:rPr>
              <a:t>铺垫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。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endParaRPr lang="zh-CN" altLang="en-US" sz="4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3403</Words>
  <PresentationFormat>宽屏</PresentationFormat>
  <Paragraphs>375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37</vt:i4>
      </vt:variant>
    </vt:vector>
  </HeadingPairs>
  <TitlesOfParts>
    <vt:vector size="50" baseType="lpstr">
      <vt:lpstr>Arial</vt:lpstr>
      <vt:lpstr>宋体</vt:lpstr>
      <vt:lpstr>Wingdings</vt:lpstr>
      <vt:lpstr>Calibri</vt:lpstr>
      <vt:lpstr>微软雅黑</vt:lpstr>
      <vt:lpstr>Arial Unicode MS</vt:lpstr>
      <vt:lpstr>隶书</vt:lpstr>
      <vt:lpstr>华文宋体</vt:lpstr>
      <vt:lpstr>Times New Roman</vt:lpstr>
      <vt:lpstr>黑体</vt:lpstr>
      <vt:lpstr>Calibri Light</vt:lpstr>
      <vt:lpstr>自定义设计方案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小结：</vt:lpstr>
      <vt:lpstr>2、这一层作者采用了什么写法表现三峡夏水的特点？ </vt:lpstr>
      <vt:lpstr>3、写三峡山的“高峻”与写夏水的“迅疾”有什么关系？　</vt:lpstr>
      <vt:lpstr>PowerPoint 演示文稿</vt:lpstr>
      <vt:lpstr>PowerPoint 演示文稿</vt:lpstr>
      <vt:lpstr>PowerPoint 演示文稿</vt:lpstr>
      <vt:lpstr>PowerPoint 演示文稿</vt:lpstr>
      <vt:lpstr>小结：写春冬之季节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我来当导游……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>Administrator</cp:lastModifiedBy>
  <dcterms:created xsi:type="dcterms:W3CDTF">2017-09-20T08:09:00Z</dcterms:created>
  <dcterms:modified xsi:type="dcterms:W3CDTF">2017-09-29T06:08:23Z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